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3"/>
  </p:notesMasterIdLst>
  <p:sldIdLst>
    <p:sldId id="256" r:id="rId2"/>
    <p:sldId id="264" r:id="rId3"/>
    <p:sldId id="334" r:id="rId4"/>
    <p:sldId id="317" r:id="rId5"/>
    <p:sldId id="321" r:id="rId6"/>
    <p:sldId id="322" r:id="rId7"/>
    <p:sldId id="324" r:id="rId8"/>
    <p:sldId id="323" r:id="rId9"/>
    <p:sldId id="325" r:id="rId10"/>
    <p:sldId id="326" r:id="rId11"/>
    <p:sldId id="333" r:id="rId12"/>
    <p:sldId id="327" r:id="rId13"/>
    <p:sldId id="328" r:id="rId14"/>
    <p:sldId id="329" r:id="rId15"/>
    <p:sldId id="330" r:id="rId16"/>
    <p:sldId id="331" r:id="rId17"/>
    <p:sldId id="332" r:id="rId18"/>
    <p:sldId id="335" r:id="rId19"/>
    <p:sldId id="338" r:id="rId20"/>
    <p:sldId id="336" r:id="rId21"/>
    <p:sldId id="337"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Gaegu" panose="020B0604020202020204" charset="0"/>
      <p:regular r:id="rId28"/>
      <p:bold r:id="rId29"/>
    </p:embeddedFont>
    <p:embeddedFont>
      <p:font typeface="Questrial"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E6962C-0029-48AF-8BDA-17378911C910}">
  <a:tblStyle styleId="{36E6962C-0029-48AF-8BDA-17378911C9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4246" autoAdjust="0"/>
  </p:normalViewPr>
  <p:slideViewPr>
    <p:cSldViewPr snapToGrid="0">
      <p:cViewPr>
        <p:scale>
          <a:sx n="80" d="100"/>
          <a:sy n="80" d="100"/>
        </p:scale>
        <p:origin x="32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485663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966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595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158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19319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24475" y="922450"/>
            <a:ext cx="5495100" cy="2355600"/>
          </a:xfrm>
          <a:prstGeom prst="rect">
            <a:avLst/>
          </a:prstGeom>
        </p:spPr>
        <p:txBody>
          <a:bodyPr spcFirstLastPara="1" wrap="square" lIns="91425" tIns="91425" rIns="91425" bIns="91425" anchor="ctr" anchorCtr="0">
            <a:normAutofit/>
          </a:bodyPr>
          <a:lstStyle>
            <a:lvl1pPr lvl="0" algn="ctr">
              <a:lnSpc>
                <a:spcPct val="60000"/>
              </a:lnSpc>
              <a:spcBef>
                <a:spcPts val="0"/>
              </a:spcBef>
              <a:spcAft>
                <a:spcPts val="0"/>
              </a:spcAft>
              <a:buClr>
                <a:schemeClr val="lt1"/>
              </a:buClr>
              <a:buSzPts val="5200"/>
              <a:buFont typeface="Permanent Marker"/>
              <a:buNone/>
              <a:defRPr sz="63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1730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Sarala"/>
              <a:buNone/>
              <a:defRPr sz="1600">
                <a:solidFill>
                  <a:schemeClr val="dk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73625" y="3049157"/>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7879660" y="0"/>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149652" y="3265650"/>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49697" y="-77400"/>
            <a:ext cx="1679697" cy="3343055"/>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5024955" y="28281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100580" y="-974146"/>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1864142" y="3399345"/>
            <a:ext cx="1123434" cy="1393873"/>
            <a:chOff x="2197575" y="2352900"/>
            <a:chExt cx="828125" cy="1027475"/>
          </a:xfrm>
        </p:grpSpPr>
        <p:sp>
          <p:nvSpPr>
            <p:cNvPr id="19" name="Google Shape;19;p2"/>
            <p:cNvSpPr/>
            <p:nvPr/>
          </p:nvSpPr>
          <p:spPr>
            <a:xfrm>
              <a:off x="2227600" y="2376300"/>
              <a:ext cx="534575" cy="269175"/>
            </a:xfrm>
            <a:custGeom>
              <a:avLst/>
              <a:gdLst/>
              <a:ahLst/>
              <a:cxnLst/>
              <a:rect l="l" t="t" r="r" b="b"/>
              <a:pathLst>
                <a:path w="21383" h="10767" extrusionOk="0">
                  <a:moveTo>
                    <a:pt x="18914" y="1"/>
                  </a:moveTo>
                  <a:cubicBezTo>
                    <a:pt x="18714" y="1"/>
                    <a:pt x="18580" y="1"/>
                    <a:pt x="18514" y="34"/>
                  </a:cubicBezTo>
                  <a:cubicBezTo>
                    <a:pt x="18180" y="201"/>
                    <a:pt x="367" y="10242"/>
                    <a:pt x="0" y="10475"/>
                  </a:cubicBezTo>
                  <a:cubicBezTo>
                    <a:pt x="467" y="10542"/>
                    <a:pt x="968" y="10709"/>
                    <a:pt x="1301" y="10742"/>
                  </a:cubicBezTo>
                  <a:cubicBezTo>
                    <a:pt x="1351" y="10759"/>
                    <a:pt x="1401" y="10767"/>
                    <a:pt x="1447" y="10767"/>
                  </a:cubicBezTo>
                  <a:cubicBezTo>
                    <a:pt x="1493" y="10767"/>
                    <a:pt x="1535" y="10759"/>
                    <a:pt x="1568" y="10742"/>
                  </a:cubicBezTo>
                  <a:cubicBezTo>
                    <a:pt x="1668" y="10709"/>
                    <a:pt x="2569" y="10208"/>
                    <a:pt x="3970" y="9474"/>
                  </a:cubicBezTo>
                  <a:cubicBezTo>
                    <a:pt x="8506" y="6973"/>
                    <a:pt x="18180" y="1569"/>
                    <a:pt x="21382" y="401"/>
                  </a:cubicBezTo>
                  <a:cubicBezTo>
                    <a:pt x="21382" y="401"/>
                    <a:pt x="19714" y="68"/>
                    <a:pt x="18914" y="1"/>
                  </a:cubicBezTo>
                  <a:close/>
                </a:path>
              </a:pathLst>
            </a:custGeom>
            <a:solidFill>
              <a:srgbClr val="F6F4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04250" y="2352900"/>
              <a:ext cx="496200" cy="286125"/>
            </a:xfrm>
            <a:custGeom>
              <a:avLst/>
              <a:gdLst/>
              <a:ahLst/>
              <a:cxnLst/>
              <a:rect l="l" t="t" r="r" b="b"/>
              <a:pathLst>
                <a:path w="19848" h="11445" extrusionOk="0">
                  <a:moveTo>
                    <a:pt x="19094" y="0"/>
                  </a:moveTo>
                  <a:cubicBezTo>
                    <a:pt x="18262" y="0"/>
                    <a:pt x="1916" y="10122"/>
                    <a:pt x="0" y="11311"/>
                  </a:cubicBezTo>
                  <a:cubicBezTo>
                    <a:pt x="42" y="11305"/>
                    <a:pt x="86" y="11302"/>
                    <a:pt x="133" y="11302"/>
                  </a:cubicBezTo>
                  <a:cubicBezTo>
                    <a:pt x="353" y="11302"/>
                    <a:pt x="632" y="11362"/>
                    <a:pt x="934" y="11444"/>
                  </a:cubicBezTo>
                  <a:cubicBezTo>
                    <a:pt x="1268" y="11244"/>
                    <a:pt x="19114" y="1137"/>
                    <a:pt x="19448" y="1004"/>
                  </a:cubicBezTo>
                  <a:cubicBezTo>
                    <a:pt x="19514" y="970"/>
                    <a:pt x="19648" y="970"/>
                    <a:pt x="19848" y="970"/>
                  </a:cubicBezTo>
                  <a:cubicBezTo>
                    <a:pt x="19848" y="970"/>
                    <a:pt x="19314" y="103"/>
                    <a:pt x="19114" y="3"/>
                  </a:cubicBezTo>
                  <a:cubicBezTo>
                    <a:pt x="19109" y="1"/>
                    <a:pt x="19102" y="0"/>
                    <a:pt x="19094"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197575" y="2634825"/>
              <a:ext cx="290225" cy="744725"/>
            </a:xfrm>
            <a:custGeom>
              <a:avLst/>
              <a:gdLst/>
              <a:ahLst/>
              <a:cxnLst/>
              <a:rect l="l" t="t" r="r" b="b"/>
              <a:pathLst>
                <a:path w="11609" h="29789" extrusionOk="0">
                  <a:moveTo>
                    <a:pt x="267" y="1"/>
                  </a:moveTo>
                  <a:cubicBezTo>
                    <a:pt x="167" y="67"/>
                    <a:pt x="101" y="134"/>
                    <a:pt x="101" y="134"/>
                  </a:cubicBezTo>
                  <a:cubicBezTo>
                    <a:pt x="0" y="634"/>
                    <a:pt x="8206" y="28654"/>
                    <a:pt x="8573" y="29021"/>
                  </a:cubicBezTo>
                  <a:cubicBezTo>
                    <a:pt x="8940" y="29388"/>
                    <a:pt x="11042" y="29755"/>
                    <a:pt x="11609" y="29789"/>
                  </a:cubicBezTo>
                  <a:lnTo>
                    <a:pt x="2502" y="401"/>
                  </a:lnTo>
                  <a:cubicBezTo>
                    <a:pt x="2169" y="368"/>
                    <a:pt x="1668" y="234"/>
                    <a:pt x="1201" y="134"/>
                  </a:cubicBezTo>
                  <a:cubicBezTo>
                    <a:pt x="834" y="34"/>
                    <a:pt x="501" y="1"/>
                    <a:pt x="26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260125" y="2613150"/>
              <a:ext cx="288550" cy="767225"/>
            </a:xfrm>
            <a:custGeom>
              <a:avLst/>
              <a:gdLst/>
              <a:ahLst/>
              <a:cxnLst/>
              <a:rect l="l" t="t" r="r" b="b"/>
              <a:pathLst>
                <a:path w="11542" h="30689" extrusionOk="0">
                  <a:moveTo>
                    <a:pt x="2669" y="0"/>
                  </a:moveTo>
                  <a:cubicBezTo>
                    <a:pt x="1268" y="734"/>
                    <a:pt x="367" y="1235"/>
                    <a:pt x="267" y="1268"/>
                  </a:cubicBezTo>
                  <a:cubicBezTo>
                    <a:pt x="250" y="1301"/>
                    <a:pt x="209" y="1318"/>
                    <a:pt x="159" y="1318"/>
                  </a:cubicBezTo>
                  <a:cubicBezTo>
                    <a:pt x="109" y="1318"/>
                    <a:pt x="50" y="1301"/>
                    <a:pt x="0" y="1268"/>
                  </a:cubicBezTo>
                  <a:lnTo>
                    <a:pt x="0" y="1268"/>
                  </a:lnTo>
                  <a:lnTo>
                    <a:pt x="9107" y="30689"/>
                  </a:lnTo>
                  <a:cubicBezTo>
                    <a:pt x="9240" y="30689"/>
                    <a:pt x="10174" y="30222"/>
                    <a:pt x="11542" y="29521"/>
                  </a:cubicBezTo>
                  <a:lnTo>
                    <a:pt x="2669" y="0"/>
                  </a:ln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26825" y="2381400"/>
              <a:ext cx="698875" cy="970625"/>
            </a:xfrm>
            <a:custGeom>
              <a:avLst/>
              <a:gdLst/>
              <a:ahLst/>
              <a:cxnLst/>
              <a:rect l="l" t="t" r="r" b="b"/>
              <a:pathLst>
                <a:path w="27955" h="38825" extrusionOk="0">
                  <a:moveTo>
                    <a:pt x="18296" y="1"/>
                  </a:moveTo>
                  <a:cubicBezTo>
                    <a:pt x="18112" y="1"/>
                    <a:pt x="17797" y="72"/>
                    <a:pt x="17413" y="264"/>
                  </a:cubicBezTo>
                  <a:cubicBezTo>
                    <a:pt x="14211" y="1398"/>
                    <a:pt x="4537" y="6802"/>
                    <a:pt x="1" y="9304"/>
                  </a:cubicBezTo>
                  <a:lnTo>
                    <a:pt x="8874" y="38825"/>
                  </a:lnTo>
                  <a:cubicBezTo>
                    <a:pt x="14378" y="35956"/>
                    <a:pt x="27387" y="28651"/>
                    <a:pt x="27621" y="27884"/>
                  </a:cubicBezTo>
                  <a:cubicBezTo>
                    <a:pt x="27954" y="26983"/>
                    <a:pt x="19448" y="731"/>
                    <a:pt x="18447" y="30"/>
                  </a:cubicBezTo>
                  <a:cubicBezTo>
                    <a:pt x="18419" y="12"/>
                    <a:pt x="18367" y="1"/>
                    <a:pt x="18296"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96200" y="2942100"/>
              <a:ext cx="44225" cy="40950"/>
            </a:xfrm>
            <a:custGeom>
              <a:avLst/>
              <a:gdLst/>
              <a:ahLst/>
              <a:cxnLst/>
              <a:rect l="l" t="t" r="r" b="b"/>
              <a:pathLst>
                <a:path w="1769" h="1638" extrusionOk="0">
                  <a:moveTo>
                    <a:pt x="845" y="1"/>
                  </a:moveTo>
                  <a:cubicBezTo>
                    <a:pt x="469" y="1"/>
                    <a:pt x="130" y="308"/>
                    <a:pt x="100" y="719"/>
                  </a:cubicBezTo>
                  <a:cubicBezTo>
                    <a:pt x="0" y="1186"/>
                    <a:pt x="334" y="1586"/>
                    <a:pt x="801" y="1620"/>
                  </a:cubicBezTo>
                  <a:cubicBezTo>
                    <a:pt x="857" y="1632"/>
                    <a:pt x="912" y="1637"/>
                    <a:pt x="966" y="1637"/>
                  </a:cubicBezTo>
                  <a:cubicBezTo>
                    <a:pt x="1359" y="1637"/>
                    <a:pt x="1676" y="1330"/>
                    <a:pt x="1735" y="919"/>
                  </a:cubicBezTo>
                  <a:cubicBezTo>
                    <a:pt x="1768" y="452"/>
                    <a:pt x="1435" y="52"/>
                    <a:pt x="1001" y="18"/>
                  </a:cubicBezTo>
                  <a:cubicBezTo>
                    <a:pt x="949" y="6"/>
                    <a:pt x="896"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78000" y="2860600"/>
              <a:ext cx="43375" cy="41325"/>
            </a:xfrm>
            <a:custGeom>
              <a:avLst/>
              <a:gdLst/>
              <a:ahLst/>
              <a:cxnLst/>
              <a:rect l="l" t="t" r="r" b="b"/>
              <a:pathLst>
                <a:path w="1735" h="1653" extrusionOk="0">
                  <a:moveTo>
                    <a:pt x="882" y="1"/>
                  </a:moveTo>
                  <a:cubicBezTo>
                    <a:pt x="467" y="1"/>
                    <a:pt x="128" y="314"/>
                    <a:pt x="67" y="710"/>
                  </a:cubicBezTo>
                  <a:cubicBezTo>
                    <a:pt x="0" y="1177"/>
                    <a:pt x="334" y="1611"/>
                    <a:pt x="801" y="1644"/>
                  </a:cubicBezTo>
                  <a:cubicBezTo>
                    <a:pt x="838" y="1650"/>
                    <a:pt x="875" y="1652"/>
                    <a:pt x="912" y="1652"/>
                  </a:cubicBezTo>
                  <a:cubicBezTo>
                    <a:pt x="1306" y="1652"/>
                    <a:pt x="1671" y="1340"/>
                    <a:pt x="1701" y="943"/>
                  </a:cubicBezTo>
                  <a:cubicBezTo>
                    <a:pt x="1735" y="476"/>
                    <a:pt x="1401" y="43"/>
                    <a:pt x="1001" y="9"/>
                  </a:cubicBezTo>
                  <a:cubicBezTo>
                    <a:pt x="961" y="4"/>
                    <a:pt x="921" y="1"/>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95425" y="2959550"/>
              <a:ext cx="66750" cy="32700"/>
            </a:xfrm>
            <a:custGeom>
              <a:avLst/>
              <a:gdLst/>
              <a:ahLst/>
              <a:cxnLst/>
              <a:rect l="l" t="t" r="r" b="b"/>
              <a:pathLst>
                <a:path w="2670" h="1308" extrusionOk="0">
                  <a:moveTo>
                    <a:pt x="1" y="1222"/>
                  </a:moveTo>
                  <a:cubicBezTo>
                    <a:pt x="1" y="1223"/>
                    <a:pt x="1" y="1223"/>
                    <a:pt x="1" y="1223"/>
                  </a:cubicBezTo>
                  <a:cubicBezTo>
                    <a:pt x="2" y="1223"/>
                    <a:pt x="2" y="1223"/>
                    <a:pt x="3" y="1222"/>
                  </a:cubicBezTo>
                  <a:lnTo>
                    <a:pt x="3" y="1222"/>
                  </a:lnTo>
                  <a:cubicBezTo>
                    <a:pt x="2" y="1222"/>
                    <a:pt x="1" y="1222"/>
                    <a:pt x="1" y="1222"/>
                  </a:cubicBezTo>
                  <a:close/>
                  <a:moveTo>
                    <a:pt x="2157" y="1"/>
                  </a:moveTo>
                  <a:cubicBezTo>
                    <a:pt x="1912" y="1"/>
                    <a:pt x="1588" y="50"/>
                    <a:pt x="1202" y="221"/>
                  </a:cubicBezTo>
                  <a:cubicBezTo>
                    <a:pt x="344" y="634"/>
                    <a:pt x="31" y="1198"/>
                    <a:pt x="3" y="1222"/>
                  </a:cubicBezTo>
                  <a:lnTo>
                    <a:pt x="3" y="1222"/>
                  </a:lnTo>
                  <a:cubicBezTo>
                    <a:pt x="202" y="1275"/>
                    <a:pt x="423" y="1307"/>
                    <a:pt x="648" y="1307"/>
                  </a:cubicBezTo>
                  <a:cubicBezTo>
                    <a:pt x="987" y="1307"/>
                    <a:pt x="1335" y="1235"/>
                    <a:pt x="1635" y="1055"/>
                  </a:cubicBezTo>
                  <a:cubicBezTo>
                    <a:pt x="2102" y="855"/>
                    <a:pt x="2436" y="488"/>
                    <a:pt x="2669" y="88"/>
                  </a:cubicBezTo>
                  <a:cubicBezTo>
                    <a:pt x="2669" y="88"/>
                    <a:pt x="2484" y="1"/>
                    <a:pt x="2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64575" y="2918650"/>
              <a:ext cx="110100" cy="72300"/>
            </a:xfrm>
            <a:custGeom>
              <a:avLst/>
              <a:gdLst/>
              <a:ahLst/>
              <a:cxnLst/>
              <a:rect l="l" t="t" r="r" b="b"/>
              <a:pathLst>
                <a:path w="4404" h="2892" extrusionOk="0">
                  <a:moveTo>
                    <a:pt x="3700" y="1"/>
                  </a:moveTo>
                  <a:cubicBezTo>
                    <a:pt x="3168" y="1"/>
                    <a:pt x="2875" y="1052"/>
                    <a:pt x="2102" y="1190"/>
                  </a:cubicBezTo>
                  <a:cubicBezTo>
                    <a:pt x="1201" y="1357"/>
                    <a:pt x="234" y="1023"/>
                    <a:pt x="67" y="1724"/>
                  </a:cubicBezTo>
                  <a:cubicBezTo>
                    <a:pt x="0" y="2291"/>
                    <a:pt x="534" y="2724"/>
                    <a:pt x="1235" y="2891"/>
                  </a:cubicBezTo>
                  <a:cubicBezTo>
                    <a:pt x="1235" y="2891"/>
                    <a:pt x="1568" y="2291"/>
                    <a:pt x="2436" y="1857"/>
                  </a:cubicBezTo>
                  <a:cubicBezTo>
                    <a:pt x="2806" y="1665"/>
                    <a:pt x="3121" y="1608"/>
                    <a:pt x="3362" y="1608"/>
                  </a:cubicBezTo>
                  <a:cubicBezTo>
                    <a:pt x="3707" y="1608"/>
                    <a:pt x="3903" y="1724"/>
                    <a:pt x="3903" y="1724"/>
                  </a:cubicBezTo>
                  <a:cubicBezTo>
                    <a:pt x="4337" y="1057"/>
                    <a:pt x="4404" y="356"/>
                    <a:pt x="4070" y="156"/>
                  </a:cubicBezTo>
                  <a:cubicBezTo>
                    <a:pt x="3932" y="46"/>
                    <a:pt x="3810" y="1"/>
                    <a:pt x="3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572850" y="2997600"/>
              <a:ext cx="91750" cy="91750"/>
            </a:xfrm>
            <a:custGeom>
              <a:avLst/>
              <a:gdLst/>
              <a:ahLst/>
              <a:cxnLst/>
              <a:rect l="l" t="t" r="r" b="b"/>
              <a:pathLst>
                <a:path w="3670" h="3670" extrusionOk="0">
                  <a:moveTo>
                    <a:pt x="1835" y="0"/>
                  </a:moveTo>
                  <a:cubicBezTo>
                    <a:pt x="834" y="0"/>
                    <a:pt x="0" y="834"/>
                    <a:pt x="0" y="1835"/>
                  </a:cubicBezTo>
                  <a:cubicBezTo>
                    <a:pt x="0" y="2835"/>
                    <a:pt x="834" y="3669"/>
                    <a:pt x="1835" y="3669"/>
                  </a:cubicBezTo>
                  <a:cubicBezTo>
                    <a:pt x="2836" y="3669"/>
                    <a:pt x="3669" y="2835"/>
                    <a:pt x="3669" y="1835"/>
                  </a:cubicBezTo>
                  <a:cubicBezTo>
                    <a:pt x="3669"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807175" y="2895850"/>
              <a:ext cx="91750" cy="91750"/>
            </a:xfrm>
            <a:custGeom>
              <a:avLst/>
              <a:gdLst/>
              <a:ahLst/>
              <a:cxnLst/>
              <a:rect l="l" t="t" r="r" b="b"/>
              <a:pathLst>
                <a:path w="3670" h="3670" extrusionOk="0">
                  <a:moveTo>
                    <a:pt x="1835" y="0"/>
                  </a:moveTo>
                  <a:cubicBezTo>
                    <a:pt x="801" y="0"/>
                    <a:pt x="1" y="834"/>
                    <a:pt x="1" y="1835"/>
                  </a:cubicBezTo>
                  <a:cubicBezTo>
                    <a:pt x="1" y="2869"/>
                    <a:pt x="801" y="3670"/>
                    <a:pt x="1835" y="3670"/>
                  </a:cubicBezTo>
                  <a:cubicBezTo>
                    <a:pt x="2836" y="3670"/>
                    <a:pt x="3670" y="2869"/>
                    <a:pt x="3670" y="1835"/>
                  </a:cubicBezTo>
                  <a:cubicBezTo>
                    <a:pt x="3670"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7436397" y="37102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73200" y="1881710"/>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01950" y="34967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79125" y="2050208"/>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30075" y="110444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7301415" y="343845"/>
            <a:ext cx="875394" cy="1608910"/>
            <a:chOff x="4773575" y="1104625"/>
            <a:chExt cx="785600" cy="1443875"/>
          </a:xfrm>
        </p:grpSpPr>
        <p:sp>
          <p:nvSpPr>
            <p:cNvPr id="36" name="Google Shape;36;p2"/>
            <p:cNvSpPr/>
            <p:nvPr/>
          </p:nvSpPr>
          <p:spPr>
            <a:xfrm>
              <a:off x="4803600" y="2410500"/>
              <a:ext cx="168475" cy="138000"/>
            </a:xfrm>
            <a:custGeom>
              <a:avLst/>
              <a:gdLst/>
              <a:ahLst/>
              <a:cxnLst/>
              <a:rect l="l" t="t" r="r" b="b"/>
              <a:pathLst>
                <a:path w="6739" h="5520" extrusionOk="0">
                  <a:moveTo>
                    <a:pt x="1" y="1"/>
                  </a:moveTo>
                  <a:cubicBezTo>
                    <a:pt x="501" y="2936"/>
                    <a:pt x="1001" y="5304"/>
                    <a:pt x="1335" y="5471"/>
                  </a:cubicBezTo>
                  <a:cubicBezTo>
                    <a:pt x="1390" y="5504"/>
                    <a:pt x="1463" y="5520"/>
                    <a:pt x="1550" y="5520"/>
                  </a:cubicBezTo>
                  <a:cubicBezTo>
                    <a:pt x="2355" y="5520"/>
                    <a:pt x="4452" y="4187"/>
                    <a:pt x="6739" y="2502"/>
                  </a:cubicBezTo>
                  <a:cubicBezTo>
                    <a:pt x="3036" y="2169"/>
                    <a:pt x="67" y="1"/>
                    <a:pt x="67"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074625" y="1104625"/>
              <a:ext cx="484550" cy="326875"/>
            </a:xfrm>
            <a:custGeom>
              <a:avLst/>
              <a:gdLst/>
              <a:ahLst/>
              <a:cxnLst/>
              <a:rect l="l" t="t" r="r" b="b"/>
              <a:pathLst>
                <a:path w="19382" h="13075" extrusionOk="0">
                  <a:moveTo>
                    <a:pt x="7131" y="0"/>
                  </a:moveTo>
                  <a:cubicBezTo>
                    <a:pt x="5649" y="0"/>
                    <a:pt x="4359" y="267"/>
                    <a:pt x="3503" y="865"/>
                  </a:cubicBezTo>
                  <a:cubicBezTo>
                    <a:pt x="2669" y="1466"/>
                    <a:pt x="1402" y="3901"/>
                    <a:pt x="1" y="7370"/>
                  </a:cubicBezTo>
                  <a:cubicBezTo>
                    <a:pt x="1" y="7370"/>
                    <a:pt x="5204" y="10839"/>
                    <a:pt x="17280" y="13074"/>
                  </a:cubicBezTo>
                  <a:cubicBezTo>
                    <a:pt x="18614" y="9038"/>
                    <a:pt x="19381" y="6169"/>
                    <a:pt x="19114" y="5535"/>
                  </a:cubicBezTo>
                  <a:cubicBezTo>
                    <a:pt x="17812" y="2429"/>
                    <a:pt x="11599" y="0"/>
                    <a:pt x="713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055450" y="1288850"/>
              <a:ext cx="451175" cy="194350"/>
            </a:xfrm>
            <a:custGeom>
              <a:avLst/>
              <a:gdLst/>
              <a:ahLst/>
              <a:cxnLst/>
              <a:rect l="l" t="t" r="r" b="b"/>
              <a:pathLst>
                <a:path w="18047" h="7774" extrusionOk="0">
                  <a:moveTo>
                    <a:pt x="767" y="1"/>
                  </a:moveTo>
                  <a:lnTo>
                    <a:pt x="767" y="1"/>
                  </a:lnTo>
                  <a:cubicBezTo>
                    <a:pt x="767" y="1"/>
                    <a:pt x="767" y="1"/>
                    <a:pt x="768" y="1"/>
                  </a:cubicBezTo>
                  <a:lnTo>
                    <a:pt x="768" y="1"/>
                  </a:lnTo>
                  <a:cubicBezTo>
                    <a:pt x="768" y="1"/>
                    <a:pt x="768" y="1"/>
                    <a:pt x="768" y="1"/>
                  </a:cubicBezTo>
                  <a:cubicBezTo>
                    <a:pt x="767" y="1"/>
                    <a:pt x="767" y="1"/>
                    <a:pt x="767" y="1"/>
                  </a:cubicBezTo>
                  <a:close/>
                  <a:moveTo>
                    <a:pt x="768" y="1"/>
                  </a:moveTo>
                  <a:lnTo>
                    <a:pt x="768" y="1"/>
                  </a:lnTo>
                  <a:cubicBezTo>
                    <a:pt x="501" y="602"/>
                    <a:pt x="267" y="1202"/>
                    <a:pt x="0" y="1836"/>
                  </a:cubicBezTo>
                  <a:cubicBezTo>
                    <a:pt x="0" y="1836"/>
                    <a:pt x="2469" y="3837"/>
                    <a:pt x="8173" y="5705"/>
                  </a:cubicBezTo>
                  <a:cubicBezTo>
                    <a:pt x="13643" y="7506"/>
                    <a:pt x="17379" y="7773"/>
                    <a:pt x="17379" y="7773"/>
                  </a:cubicBezTo>
                  <a:cubicBezTo>
                    <a:pt x="17613" y="7039"/>
                    <a:pt x="17846" y="6372"/>
                    <a:pt x="18047" y="5705"/>
                  </a:cubicBezTo>
                  <a:cubicBezTo>
                    <a:pt x="6114" y="3497"/>
                    <a:pt x="826" y="50"/>
                    <a:pt x="76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033775" y="1334725"/>
              <a:ext cx="456175" cy="204350"/>
            </a:xfrm>
            <a:custGeom>
              <a:avLst/>
              <a:gdLst/>
              <a:ahLst/>
              <a:cxnLst/>
              <a:rect l="l" t="t" r="r" b="b"/>
              <a:pathLst>
                <a:path w="18247" h="8174" extrusionOk="0">
                  <a:moveTo>
                    <a:pt x="901" y="1"/>
                  </a:moveTo>
                  <a:cubicBezTo>
                    <a:pt x="634" y="768"/>
                    <a:pt x="300" y="1535"/>
                    <a:pt x="0" y="2336"/>
                  </a:cubicBezTo>
                  <a:cubicBezTo>
                    <a:pt x="0" y="2336"/>
                    <a:pt x="3369" y="4637"/>
                    <a:pt x="8406" y="6305"/>
                  </a:cubicBezTo>
                  <a:cubicBezTo>
                    <a:pt x="13009" y="7806"/>
                    <a:pt x="17479" y="8173"/>
                    <a:pt x="17479" y="8173"/>
                  </a:cubicBezTo>
                  <a:cubicBezTo>
                    <a:pt x="17746" y="7373"/>
                    <a:pt x="18013" y="6639"/>
                    <a:pt x="18246" y="5872"/>
                  </a:cubicBezTo>
                  <a:cubicBezTo>
                    <a:pt x="18246" y="5872"/>
                    <a:pt x="14477" y="5638"/>
                    <a:pt x="9073" y="3870"/>
                  </a:cubicBezTo>
                  <a:cubicBezTo>
                    <a:pt x="3369" y="2002"/>
                    <a:pt x="901" y="1"/>
                    <a:pt x="901"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776925" y="1393100"/>
              <a:ext cx="692175" cy="914025"/>
            </a:xfrm>
            <a:custGeom>
              <a:avLst/>
              <a:gdLst/>
              <a:ahLst/>
              <a:cxnLst/>
              <a:rect l="l" t="t" r="r" b="b"/>
              <a:pathLst>
                <a:path w="27687" h="36561" extrusionOk="0">
                  <a:moveTo>
                    <a:pt x="10141" y="1"/>
                  </a:moveTo>
                  <a:cubicBezTo>
                    <a:pt x="5738" y="11709"/>
                    <a:pt x="500" y="28988"/>
                    <a:pt x="100" y="30189"/>
                  </a:cubicBezTo>
                  <a:cubicBezTo>
                    <a:pt x="67" y="30289"/>
                    <a:pt x="0" y="30389"/>
                    <a:pt x="0" y="30523"/>
                  </a:cubicBezTo>
                  <a:cubicBezTo>
                    <a:pt x="247" y="30369"/>
                    <a:pt x="1432" y="29503"/>
                    <a:pt x="2137" y="29503"/>
                  </a:cubicBezTo>
                  <a:cubicBezTo>
                    <a:pt x="2196" y="29503"/>
                    <a:pt x="2251" y="29509"/>
                    <a:pt x="2302" y="29522"/>
                  </a:cubicBezTo>
                  <a:cubicBezTo>
                    <a:pt x="3436" y="29789"/>
                    <a:pt x="3669" y="31457"/>
                    <a:pt x="4103" y="31657"/>
                  </a:cubicBezTo>
                  <a:cubicBezTo>
                    <a:pt x="4152" y="31678"/>
                    <a:pt x="4211" y="31687"/>
                    <a:pt x="4278" y="31687"/>
                  </a:cubicBezTo>
                  <a:cubicBezTo>
                    <a:pt x="4774" y="31687"/>
                    <a:pt x="5723" y="31183"/>
                    <a:pt x="6473" y="31183"/>
                  </a:cubicBezTo>
                  <a:cubicBezTo>
                    <a:pt x="6589" y="31183"/>
                    <a:pt x="6701" y="31195"/>
                    <a:pt x="6805" y="31223"/>
                  </a:cubicBezTo>
                  <a:cubicBezTo>
                    <a:pt x="7806" y="31523"/>
                    <a:pt x="8106" y="33325"/>
                    <a:pt x="8473" y="33491"/>
                  </a:cubicBezTo>
                  <a:cubicBezTo>
                    <a:pt x="8543" y="33517"/>
                    <a:pt x="8619" y="33528"/>
                    <a:pt x="8700" y="33528"/>
                  </a:cubicBezTo>
                  <a:cubicBezTo>
                    <a:pt x="9239" y="33528"/>
                    <a:pt x="10012" y="33040"/>
                    <a:pt x="10698" y="33040"/>
                  </a:cubicBezTo>
                  <a:cubicBezTo>
                    <a:pt x="10851" y="33040"/>
                    <a:pt x="11000" y="33065"/>
                    <a:pt x="11141" y="33124"/>
                  </a:cubicBezTo>
                  <a:cubicBezTo>
                    <a:pt x="12142" y="33491"/>
                    <a:pt x="11842" y="35226"/>
                    <a:pt x="12476" y="35526"/>
                  </a:cubicBezTo>
                  <a:cubicBezTo>
                    <a:pt x="12516" y="35549"/>
                    <a:pt x="12563" y="35559"/>
                    <a:pt x="12617" y="35559"/>
                  </a:cubicBezTo>
                  <a:cubicBezTo>
                    <a:pt x="13055" y="35559"/>
                    <a:pt x="13919" y="34884"/>
                    <a:pt x="14589" y="34884"/>
                  </a:cubicBezTo>
                  <a:cubicBezTo>
                    <a:pt x="14800" y="34884"/>
                    <a:pt x="14991" y="34951"/>
                    <a:pt x="15144" y="35126"/>
                  </a:cubicBezTo>
                  <a:cubicBezTo>
                    <a:pt x="15344" y="35326"/>
                    <a:pt x="15611" y="36494"/>
                    <a:pt x="15511" y="36560"/>
                  </a:cubicBezTo>
                  <a:cubicBezTo>
                    <a:pt x="15611" y="36527"/>
                    <a:pt x="15611" y="36494"/>
                    <a:pt x="15645" y="36460"/>
                  </a:cubicBezTo>
                  <a:cubicBezTo>
                    <a:pt x="16479" y="35193"/>
                    <a:pt x="23417" y="18014"/>
                    <a:pt x="27687" y="5838"/>
                  </a:cubicBezTo>
                  <a:cubicBezTo>
                    <a:pt x="27687" y="5838"/>
                    <a:pt x="23250" y="5471"/>
                    <a:pt x="18647" y="3970"/>
                  </a:cubicBezTo>
                  <a:cubicBezTo>
                    <a:pt x="13610" y="2302"/>
                    <a:pt x="10241" y="1"/>
                    <a:pt x="10141"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73575" y="2129825"/>
              <a:ext cx="394475" cy="342400"/>
            </a:xfrm>
            <a:custGeom>
              <a:avLst/>
              <a:gdLst/>
              <a:ahLst/>
              <a:cxnLst/>
              <a:rect l="l" t="t" r="r" b="b"/>
              <a:pathLst>
                <a:path w="15779" h="13696" extrusionOk="0">
                  <a:moveTo>
                    <a:pt x="2351" y="1"/>
                  </a:moveTo>
                  <a:cubicBezTo>
                    <a:pt x="1690" y="1"/>
                    <a:pt x="450" y="866"/>
                    <a:pt x="234" y="1020"/>
                  </a:cubicBezTo>
                  <a:cubicBezTo>
                    <a:pt x="1" y="2588"/>
                    <a:pt x="568" y="7358"/>
                    <a:pt x="1202" y="11194"/>
                  </a:cubicBezTo>
                  <a:lnTo>
                    <a:pt x="1268" y="11194"/>
                  </a:lnTo>
                  <a:cubicBezTo>
                    <a:pt x="1268" y="11194"/>
                    <a:pt x="4237" y="13362"/>
                    <a:pt x="7940" y="13696"/>
                  </a:cubicBezTo>
                  <a:cubicBezTo>
                    <a:pt x="11209" y="11328"/>
                    <a:pt x="14878" y="8192"/>
                    <a:pt x="15712" y="7091"/>
                  </a:cubicBezTo>
                  <a:cubicBezTo>
                    <a:pt x="15779" y="7025"/>
                    <a:pt x="15545" y="5857"/>
                    <a:pt x="15312" y="5657"/>
                  </a:cubicBezTo>
                  <a:cubicBezTo>
                    <a:pt x="15158" y="5481"/>
                    <a:pt x="14968" y="5415"/>
                    <a:pt x="14759" y="5415"/>
                  </a:cubicBezTo>
                  <a:cubicBezTo>
                    <a:pt x="14106" y="5415"/>
                    <a:pt x="13275" y="6065"/>
                    <a:pt x="12836" y="6065"/>
                  </a:cubicBezTo>
                  <a:cubicBezTo>
                    <a:pt x="12774" y="6065"/>
                    <a:pt x="12721" y="6052"/>
                    <a:pt x="12676" y="6024"/>
                  </a:cubicBezTo>
                  <a:cubicBezTo>
                    <a:pt x="12076" y="5724"/>
                    <a:pt x="12343" y="3989"/>
                    <a:pt x="11342" y="3589"/>
                  </a:cubicBezTo>
                  <a:cubicBezTo>
                    <a:pt x="11212" y="3539"/>
                    <a:pt x="11076" y="3518"/>
                    <a:pt x="10935" y="3518"/>
                  </a:cubicBezTo>
                  <a:cubicBezTo>
                    <a:pt x="10241" y="3518"/>
                    <a:pt x="9453" y="4026"/>
                    <a:pt x="8924" y="4026"/>
                  </a:cubicBezTo>
                  <a:cubicBezTo>
                    <a:pt x="8846" y="4026"/>
                    <a:pt x="8773" y="4015"/>
                    <a:pt x="8707" y="3989"/>
                  </a:cubicBezTo>
                  <a:cubicBezTo>
                    <a:pt x="8273" y="3822"/>
                    <a:pt x="8006" y="2021"/>
                    <a:pt x="7039" y="1721"/>
                  </a:cubicBezTo>
                  <a:cubicBezTo>
                    <a:pt x="6931" y="1693"/>
                    <a:pt x="6816" y="1680"/>
                    <a:pt x="6696" y="1680"/>
                  </a:cubicBezTo>
                  <a:cubicBezTo>
                    <a:pt x="5927" y="1680"/>
                    <a:pt x="4976" y="2185"/>
                    <a:pt x="4479" y="2185"/>
                  </a:cubicBezTo>
                  <a:cubicBezTo>
                    <a:pt x="4412" y="2185"/>
                    <a:pt x="4353" y="2175"/>
                    <a:pt x="4304" y="2154"/>
                  </a:cubicBezTo>
                  <a:cubicBezTo>
                    <a:pt x="3837" y="1921"/>
                    <a:pt x="3603" y="320"/>
                    <a:pt x="2502" y="20"/>
                  </a:cubicBezTo>
                  <a:cubicBezTo>
                    <a:pt x="2457" y="7"/>
                    <a:pt x="2406" y="1"/>
                    <a:pt x="2351"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21650" y="1579550"/>
              <a:ext cx="242975" cy="587625"/>
            </a:xfrm>
            <a:custGeom>
              <a:avLst/>
              <a:gdLst/>
              <a:ahLst/>
              <a:cxnLst/>
              <a:rect l="l" t="t" r="r" b="b"/>
              <a:pathLst>
                <a:path w="9719" h="23505" extrusionOk="0">
                  <a:moveTo>
                    <a:pt x="9397" y="0"/>
                  </a:moveTo>
                  <a:cubicBezTo>
                    <a:pt x="9336" y="0"/>
                    <a:pt x="9275" y="25"/>
                    <a:pt x="9228" y="81"/>
                  </a:cubicBezTo>
                  <a:cubicBezTo>
                    <a:pt x="8794" y="682"/>
                    <a:pt x="8527" y="1382"/>
                    <a:pt x="8227" y="2050"/>
                  </a:cubicBezTo>
                  <a:cubicBezTo>
                    <a:pt x="7960" y="2750"/>
                    <a:pt x="7660" y="3517"/>
                    <a:pt x="7393" y="4218"/>
                  </a:cubicBezTo>
                  <a:cubicBezTo>
                    <a:pt x="6893" y="5719"/>
                    <a:pt x="6492" y="7253"/>
                    <a:pt x="5992" y="8754"/>
                  </a:cubicBezTo>
                  <a:cubicBezTo>
                    <a:pt x="4958" y="11957"/>
                    <a:pt x="3357" y="14892"/>
                    <a:pt x="2022" y="17994"/>
                  </a:cubicBezTo>
                  <a:cubicBezTo>
                    <a:pt x="1289" y="19729"/>
                    <a:pt x="555" y="21497"/>
                    <a:pt x="21" y="23365"/>
                  </a:cubicBezTo>
                  <a:cubicBezTo>
                    <a:pt x="0" y="23447"/>
                    <a:pt x="56" y="23504"/>
                    <a:pt x="118" y="23504"/>
                  </a:cubicBezTo>
                  <a:cubicBezTo>
                    <a:pt x="156" y="23504"/>
                    <a:pt x="196" y="23482"/>
                    <a:pt x="221" y="23432"/>
                  </a:cubicBezTo>
                  <a:cubicBezTo>
                    <a:pt x="1856" y="20496"/>
                    <a:pt x="3056" y="17260"/>
                    <a:pt x="4624" y="14258"/>
                  </a:cubicBezTo>
                  <a:cubicBezTo>
                    <a:pt x="6059" y="11423"/>
                    <a:pt x="6959" y="8421"/>
                    <a:pt x="7860" y="5419"/>
                  </a:cubicBezTo>
                  <a:cubicBezTo>
                    <a:pt x="8127" y="4551"/>
                    <a:pt x="8360" y="3717"/>
                    <a:pt x="8694" y="2850"/>
                  </a:cubicBezTo>
                  <a:cubicBezTo>
                    <a:pt x="8994" y="2016"/>
                    <a:pt x="9461" y="1182"/>
                    <a:pt x="9695" y="348"/>
                  </a:cubicBezTo>
                  <a:cubicBezTo>
                    <a:pt x="9718" y="157"/>
                    <a:pt x="9554" y="0"/>
                    <a:pt x="9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88925" y="1482450"/>
              <a:ext cx="244100" cy="614850"/>
            </a:xfrm>
            <a:custGeom>
              <a:avLst/>
              <a:gdLst/>
              <a:ahLst/>
              <a:cxnLst/>
              <a:rect l="l" t="t" r="r" b="b"/>
              <a:pathLst>
                <a:path w="9764" h="24594" extrusionOk="0">
                  <a:moveTo>
                    <a:pt x="9550" y="1"/>
                  </a:moveTo>
                  <a:cubicBezTo>
                    <a:pt x="9517" y="1"/>
                    <a:pt x="9485" y="20"/>
                    <a:pt x="9463" y="63"/>
                  </a:cubicBezTo>
                  <a:cubicBezTo>
                    <a:pt x="9130" y="430"/>
                    <a:pt x="8996" y="897"/>
                    <a:pt x="8830" y="1364"/>
                  </a:cubicBezTo>
                  <a:lnTo>
                    <a:pt x="8329" y="2831"/>
                  </a:lnTo>
                  <a:cubicBezTo>
                    <a:pt x="7996" y="3865"/>
                    <a:pt x="7629" y="4799"/>
                    <a:pt x="7262" y="5800"/>
                  </a:cubicBezTo>
                  <a:cubicBezTo>
                    <a:pt x="6461" y="7902"/>
                    <a:pt x="5627" y="9970"/>
                    <a:pt x="4793" y="12071"/>
                  </a:cubicBezTo>
                  <a:cubicBezTo>
                    <a:pt x="3959" y="14073"/>
                    <a:pt x="3159" y="16074"/>
                    <a:pt x="2325" y="18109"/>
                  </a:cubicBezTo>
                  <a:cubicBezTo>
                    <a:pt x="1491" y="20210"/>
                    <a:pt x="624" y="22245"/>
                    <a:pt x="23" y="24413"/>
                  </a:cubicBezTo>
                  <a:cubicBezTo>
                    <a:pt x="1" y="24527"/>
                    <a:pt x="86" y="24594"/>
                    <a:pt x="174" y="24594"/>
                  </a:cubicBezTo>
                  <a:cubicBezTo>
                    <a:pt x="216" y="24594"/>
                    <a:pt x="258" y="24579"/>
                    <a:pt x="290" y="24547"/>
                  </a:cubicBezTo>
                  <a:cubicBezTo>
                    <a:pt x="1324" y="22646"/>
                    <a:pt x="2025" y="20611"/>
                    <a:pt x="2825" y="18643"/>
                  </a:cubicBezTo>
                  <a:cubicBezTo>
                    <a:pt x="3659" y="16574"/>
                    <a:pt x="4460" y="14473"/>
                    <a:pt x="5260" y="12405"/>
                  </a:cubicBezTo>
                  <a:cubicBezTo>
                    <a:pt x="6028" y="10337"/>
                    <a:pt x="6862" y="8369"/>
                    <a:pt x="7662" y="6300"/>
                  </a:cubicBezTo>
                  <a:cubicBezTo>
                    <a:pt x="8029" y="5300"/>
                    <a:pt x="8463" y="4266"/>
                    <a:pt x="8796" y="3265"/>
                  </a:cubicBezTo>
                  <a:cubicBezTo>
                    <a:pt x="8963" y="2765"/>
                    <a:pt x="9130" y="2264"/>
                    <a:pt x="9330" y="1764"/>
                  </a:cubicBezTo>
                  <a:cubicBezTo>
                    <a:pt x="9497" y="1264"/>
                    <a:pt x="9764" y="730"/>
                    <a:pt x="9697" y="196"/>
                  </a:cubicBezTo>
                  <a:cubicBezTo>
                    <a:pt x="9697" y="83"/>
                    <a:pt x="9620" y="1"/>
                    <a:pt x="9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996650" y="1539125"/>
              <a:ext cx="255625" cy="613775"/>
            </a:xfrm>
            <a:custGeom>
              <a:avLst/>
              <a:gdLst/>
              <a:ahLst/>
              <a:cxnLst/>
              <a:rect l="l" t="t" r="r" b="b"/>
              <a:pathLst>
                <a:path w="10225" h="24551" extrusionOk="0">
                  <a:moveTo>
                    <a:pt x="10046" y="1"/>
                  </a:moveTo>
                  <a:cubicBezTo>
                    <a:pt x="9982" y="1"/>
                    <a:pt x="9912" y="30"/>
                    <a:pt x="9858" y="97"/>
                  </a:cubicBezTo>
                  <a:cubicBezTo>
                    <a:pt x="9357" y="798"/>
                    <a:pt x="9057" y="1698"/>
                    <a:pt x="8690" y="2499"/>
                  </a:cubicBezTo>
                  <a:cubicBezTo>
                    <a:pt x="8323" y="3366"/>
                    <a:pt x="7890" y="4200"/>
                    <a:pt x="7556" y="5034"/>
                  </a:cubicBezTo>
                  <a:cubicBezTo>
                    <a:pt x="6856" y="6702"/>
                    <a:pt x="6155" y="8337"/>
                    <a:pt x="5488" y="10004"/>
                  </a:cubicBezTo>
                  <a:cubicBezTo>
                    <a:pt x="4821" y="11672"/>
                    <a:pt x="4120" y="13340"/>
                    <a:pt x="3453" y="15008"/>
                  </a:cubicBezTo>
                  <a:cubicBezTo>
                    <a:pt x="2853" y="16509"/>
                    <a:pt x="2452" y="18010"/>
                    <a:pt x="2019" y="19545"/>
                  </a:cubicBezTo>
                  <a:cubicBezTo>
                    <a:pt x="1552" y="21212"/>
                    <a:pt x="1018" y="22947"/>
                    <a:pt x="51" y="24381"/>
                  </a:cubicBezTo>
                  <a:cubicBezTo>
                    <a:pt x="1" y="24456"/>
                    <a:pt x="82" y="24550"/>
                    <a:pt x="154" y="24550"/>
                  </a:cubicBezTo>
                  <a:cubicBezTo>
                    <a:pt x="178" y="24550"/>
                    <a:pt x="201" y="24540"/>
                    <a:pt x="218" y="24515"/>
                  </a:cubicBezTo>
                  <a:cubicBezTo>
                    <a:pt x="2186" y="22113"/>
                    <a:pt x="2553" y="18978"/>
                    <a:pt x="3620" y="16142"/>
                  </a:cubicBezTo>
                  <a:cubicBezTo>
                    <a:pt x="4220" y="14441"/>
                    <a:pt x="5021" y="12773"/>
                    <a:pt x="5788" y="11105"/>
                  </a:cubicBezTo>
                  <a:cubicBezTo>
                    <a:pt x="6522" y="9371"/>
                    <a:pt x="7289" y="7669"/>
                    <a:pt x="7990" y="5968"/>
                  </a:cubicBezTo>
                  <a:cubicBezTo>
                    <a:pt x="8357" y="5034"/>
                    <a:pt x="8724" y="4134"/>
                    <a:pt x="9124" y="3166"/>
                  </a:cubicBezTo>
                  <a:cubicBezTo>
                    <a:pt x="9491" y="2199"/>
                    <a:pt x="10058" y="1198"/>
                    <a:pt x="10225" y="164"/>
                  </a:cubicBezTo>
                  <a:cubicBezTo>
                    <a:pt x="10225" y="65"/>
                    <a:pt x="10142" y="1"/>
                    <a:pt x="1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051275" y="1329650"/>
              <a:ext cx="444500" cy="158550"/>
            </a:xfrm>
            <a:custGeom>
              <a:avLst/>
              <a:gdLst/>
              <a:ahLst/>
              <a:cxnLst/>
              <a:rect l="l" t="t" r="r" b="b"/>
              <a:pathLst>
                <a:path w="17780" h="6342" extrusionOk="0">
                  <a:moveTo>
                    <a:pt x="173" y="1"/>
                  </a:moveTo>
                  <a:cubicBezTo>
                    <a:pt x="116" y="1"/>
                    <a:pt x="75" y="29"/>
                    <a:pt x="34" y="70"/>
                  </a:cubicBezTo>
                  <a:cubicBezTo>
                    <a:pt x="1" y="170"/>
                    <a:pt x="1" y="304"/>
                    <a:pt x="101" y="371"/>
                  </a:cubicBezTo>
                  <a:cubicBezTo>
                    <a:pt x="1335" y="1338"/>
                    <a:pt x="2669" y="2072"/>
                    <a:pt x="4104" y="2806"/>
                  </a:cubicBezTo>
                  <a:cubicBezTo>
                    <a:pt x="5505" y="3506"/>
                    <a:pt x="6906" y="4073"/>
                    <a:pt x="8440" y="4540"/>
                  </a:cubicBezTo>
                  <a:cubicBezTo>
                    <a:pt x="9874" y="5007"/>
                    <a:pt x="11375" y="5407"/>
                    <a:pt x="12943" y="5741"/>
                  </a:cubicBezTo>
                  <a:cubicBezTo>
                    <a:pt x="14444" y="6075"/>
                    <a:pt x="15979" y="6341"/>
                    <a:pt x="17546" y="6341"/>
                  </a:cubicBezTo>
                  <a:cubicBezTo>
                    <a:pt x="17680" y="6341"/>
                    <a:pt x="17780" y="6241"/>
                    <a:pt x="17780" y="6175"/>
                  </a:cubicBezTo>
                  <a:cubicBezTo>
                    <a:pt x="17780" y="6075"/>
                    <a:pt x="17713" y="5975"/>
                    <a:pt x="17613" y="5975"/>
                  </a:cubicBezTo>
                  <a:cubicBezTo>
                    <a:pt x="16846" y="5874"/>
                    <a:pt x="16112" y="5741"/>
                    <a:pt x="15345" y="5574"/>
                  </a:cubicBezTo>
                  <a:cubicBezTo>
                    <a:pt x="14611" y="5474"/>
                    <a:pt x="13844" y="5307"/>
                    <a:pt x="13110" y="5074"/>
                  </a:cubicBezTo>
                  <a:cubicBezTo>
                    <a:pt x="11609" y="4707"/>
                    <a:pt x="10141" y="4240"/>
                    <a:pt x="8673" y="3806"/>
                  </a:cubicBezTo>
                  <a:cubicBezTo>
                    <a:pt x="7206" y="3339"/>
                    <a:pt x="5805" y="2739"/>
                    <a:pt x="4370" y="2172"/>
                  </a:cubicBezTo>
                  <a:cubicBezTo>
                    <a:pt x="3670" y="1838"/>
                    <a:pt x="2969" y="1505"/>
                    <a:pt x="2302" y="1171"/>
                  </a:cubicBezTo>
                  <a:cubicBezTo>
                    <a:pt x="1635" y="804"/>
                    <a:pt x="935" y="404"/>
                    <a:pt x="301" y="37"/>
                  </a:cubicBezTo>
                  <a:cubicBezTo>
                    <a:pt x="250" y="11"/>
                    <a:pt x="209" y="1"/>
                    <a:pt x="173" y="1"/>
                  </a:cubicBezTo>
                  <a:close/>
                </a:path>
              </a:pathLst>
            </a:custGeom>
            <a:solidFill>
              <a:srgbClr val="897E7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64" name="Google Shape;164;p8"/>
          <p:cNvSpPr txBox="1">
            <a:spLocks noGrp="1"/>
          </p:cNvSpPr>
          <p:nvPr>
            <p:ph type="subTitle" idx="1"/>
          </p:nvPr>
        </p:nvSpPr>
        <p:spPr>
          <a:xfrm>
            <a:off x="2871000" y="3630375"/>
            <a:ext cx="3285900" cy="6315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 name="Google Shape;165;p8"/>
          <p:cNvSpPr/>
          <p:nvPr/>
        </p:nvSpPr>
        <p:spPr>
          <a:xfrm rot="-5400000" flipH="1">
            <a:off x="7154175" y="-175568"/>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rot="5400000" flipH="1">
            <a:off x="512725" y="3280133"/>
            <a:ext cx="1114460" cy="2940081"/>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rot="-3143622">
            <a:off x="8426556" y="1595105"/>
            <a:ext cx="247401" cy="21810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3143597">
            <a:off x="2156226" y="4336009"/>
            <a:ext cx="258585" cy="22800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23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1">
  <p:cSld name="CUSTOM_9">
    <p:bg>
      <p:bgPr>
        <a:blipFill>
          <a:blip r:embed="rId2">
            <a:alphaModFix/>
          </a:blip>
          <a:stretch>
            <a:fillRect/>
          </a:stretch>
        </a:blipFill>
        <a:effectLst/>
      </p:bgPr>
    </p:bg>
    <p:spTree>
      <p:nvGrpSpPr>
        <p:cNvPr id="1" name="Shape 593"/>
        <p:cNvGrpSpPr/>
        <p:nvPr/>
      </p:nvGrpSpPr>
      <p:grpSpPr>
        <a:xfrm>
          <a:off x="0" y="0"/>
          <a:ext cx="0" cy="0"/>
          <a:chOff x="0" y="0"/>
          <a:chExt cx="0" cy="0"/>
        </a:xfrm>
      </p:grpSpPr>
      <p:sp>
        <p:nvSpPr>
          <p:cNvPr id="594" name="Google Shape;594;p27"/>
          <p:cNvSpPr txBox="1">
            <a:spLocks noGrp="1"/>
          </p:cNvSpPr>
          <p:nvPr>
            <p:ph type="title"/>
          </p:nvPr>
        </p:nvSpPr>
        <p:spPr>
          <a:xfrm>
            <a:off x="720075" y="445025"/>
            <a:ext cx="7704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5" name="Google Shape;595;p27"/>
          <p:cNvSpPr txBox="1">
            <a:spLocks noGrp="1"/>
          </p:cNvSpPr>
          <p:nvPr>
            <p:ph type="subTitle" idx="1"/>
          </p:nvPr>
        </p:nvSpPr>
        <p:spPr>
          <a:xfrm flipH="1">
            <a:off x="719975" y="2631625"/>
            <a:ext cx="2017200" cy="1303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6" name="Google Shape;596;p27"/>
          <p:cNvSpPr txBox="1">
            <a:spLocks noGrp="1"/>
          </p:cNvSpPr>
          <p:nvPr>
            <p:ph type="subTitle" idx="2"/>
          </p:nvPr>
        </p:nvSpPr>
        <p:spPr>
          <a:xfrm flipH="1">
            <a:off x="6366825" y="1515100"/>
            <a:ext cx="2143500" cy="577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7" name="Google Shape;597;p27"/>
          <p:cNvSpPr txBox="1">
            <a:spLocks noGrp="1"/>
          </p:cNvSpPr>
          <p:nvPr>
            <p:ph type="title" idx="3"/>
          </p:nvPr>
        </p:nvSpPr>
        <p:spPr>
          <a:xfrm>
            <a:off x="806325" y="2245525"/>
            <a:ext cx="1704900" cy="421500"/>
          </a:xfrm>
          <a:prstGeom prst="rect">
            <a:avLst/>
          </a:prstGeom>
          <a:noFill/>
          <a:ln>
            <a:noFill/>
          </a:ln>
        </p:spPr>
        <p:txBody>
          <a:bodyPr spcFirstLastPara="1" wrap="square" lIns="0" tIns="0" rIns="0" bIns="0"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98" name="Google Shape;598;p27"/>
          <p:cNvSpPr txBox="1">
            <a:spLocks noGrp="1"/>
          </p:cNvSpPr>
          <p:nvPr>
            <p:ph type="title" idx="4"/>
          </p:nvPr>
        </p:nvSpPr>
        <p:spPr>
          <a:xfrm>
            <a:off x="6654350" y="2243550"/>
            <a:ext cx="1786500" cy="421500"/>
          </a:xfrm>
          <a:prstGeom prst="rect">
            <a:avLst/>
          </a:prstGeom>
          <a:noFill/>
          <a:ln>
            <a:noFill/>
          </a:ln>
        </p:spPr>
        <p:txBody>
          <a:bodyPr spcFirstLastPara="1" wrap="square" lIns="0" tIns="0" rIns="0" bIns="0" anchor="ctr" anchorCtr="0">
            <a:normAutofit/>
          </a:bodyPr>
          <a:lstStyle>
            <a:lvl1pPr lvl="0" algn="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599" name="Google Shape;599;p27"/>
          <p:cNvSpPr/>
          <p:nvPr/>
        </p:nvSpPr>
        <p:spPr>
          <a:xfrm rot="-5400000">
            <a:off x="-502916" y="3509385"/>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rot="5400000">
            <a:off x="7698610" y="-1421287"/>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rot="-2567227">
            <a:off x="-436806" y="4004863"/>
            <a:ext cx="1069130" cy="1530278"/>
          </a:xfrm>
          <a:custGeom>
            <a:avLst/>
            <a:gdLst/>
            <a:ahLst/>
            <a:cxnLst/>
            <a:rect l="l" t="t" r="r" b="b"/>
            <a:pathLst>
              <a:path w="42770" h="61218" extrusionOk="0">
                <a:moveTo>
                  <a:pt x="27259" y="0"/>
                </a:moveTo>
                <a:cubicBezTo>
                  <a:pt x="15130" y="0"/>
                  <a:pt x="1" y="17509"/>
                  <a:pt x="7877" y="50591"/>
                </a:cubicBezTo>
                <a:cubicBezTo>
                  <a:pt x="12286" y="56677"/>
                  <a:pt x="20419" y="61217"/>
                  <a:pt x="27674" y="61217"/>
                </a:cubicBezTo>
                <a:cubicBezTo>
                  <a:pt x="34693" y="61217"/>
                  <a:pt x="40890" y="56967"/>
                  <a:pt x="42093" y="45757"/>
                </a:cubicBezTo>
                <a:cubicBezTo>
                  <a:pt x="42769" y="39391"/>
                  <a:pt x="38492" y="34498"/>
                  <a:pt x="38612" y="28231"/>
                </a:cubicBezTo>
                <a:cubicBezTo>
                  <a:pt x="38751" y="20692"/>
                  <a:pt x="41615" y="14127"/>
                  <a:pt x="38055" y="7046"/>
                </a:cubicBezTo>
                <a:cubicBezTo>
                  <a:pt x="35688" y="2317"/>
                  <a:pt x="31672" y="0"/>
                  <a:pt x="27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rot="2469417" flipH="1">
            <a:off x="8690510" y="255319"/>
            <a:ext cx="301652" cy="30175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rot="2469375" flipH="1">
            <a:off x="410009" y="3122590"/>
            <a:ext cx="176982" cy="1770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ly title 1">
  <p:cSld name="CUSTOM_9_1_1">
    <p:bg>
      <p:bgPr>
        <a:blipFill>
          <a:blip r:embed="rId2">
            <a:alphaModFix/>
          </a:blip>
          <a:stretch>
            <a:fillRect/>
          </a:stretch>
        </a:blipFill>
        <a:effectLst/>
      </p:bgPr>
    </p:bg>
    <p:spTree>
      <p:nvGrpSpPr>
        <p:cNvPr id="1" name="Shape 604"/>
        <p:cNvGrpSpPr/>
        <p:nvPr/>
      </p:nvGrpSpPr>
      <p:grpSpPr>
        <a:xfrm>
          <a:off x="0" y="0"/>
          <a:ext cx="0" cy="0"/>
          <a:chOff x="0" y="0"/>
          <a:chExt cx="0" cy="0"/>
        </a:xfrm>
      </p:grpSpPr>
      <p:sp>
        <p:nvSpPr>
          <p:cNvPr id="605" name="Google Shape;605;p2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6" name="Google Shape;606;p28"/>
          <p:cNvSpPr/>
          <p:nvPr/>
        </p:nvSpPr>
        <p:spPr>
          <a:xfrm rot="5400000">
            <a:off x="6966230" y="292252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p:cNvSpPr/>
          <p:nvPr/>
        </p:nvSpPr>
        <p:spPr>
          <a:xfrm rot="-5400000">
            <a:off x="-502916" y="4196210"/>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rot="2469294" flipH="1">
            <a:off x="316114" y="3751333"/>
            <a:ext cx="117371" cy="11741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8"/>
          <p:cNvSpPr/>
          <p:nvPr/>
        </p:nvSpPr>
        <p:spPr>
          <a:xfrm rot="2469228" flipH="1">
            <a:off x="411412" y="3600961"/>
            <a:ext cx="89522" cy="89552"/>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8"/>
          <p:cNvSpPr/>
          <p:nvPr/>
        </p:nvSpPr>
        <p:spPr>
          <a:xfrm rot="2469331" flipH="1">
            <a:off x="6213157" y="4570218"/>
            <a:ext cx="228180" cy="22825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28"/>
          <p:cNvGrpSpPr/>
          <p:nvPr/>
        </p:nvGrpSpPr>
        <p:grpSpPr>
          <a:xfrm rot="5770333" flipH="1">
            <a:off x="8263990" y="384985"/>
            <a:ext cx="306762" cy="476338"/>
            <a:chOff x="4452729" y="352000"/>
            <a:chExt cx="225596" cy="350302"/>
          </a:xfrm>
        </p:grpSpPr>
        <p:sp>
          <p:nvSpPr>
            <p:cNvPr id="612" name="Google Shape;612;p2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1_1">
    <p:bg>
      <p:bgPr>
        <a:blipFill>
          <a:blip r:embed="rId2">
            <a:alphaModFix/>
          </a:blip>
          <a:stretch>
            <a:fillRect/>
          </a:stretch>
        </a:blipFill>
        <a:effectLst/>
      </p:bgPr>
    </p:bg>
    <p:spTree>
      <p:nvGrpSpPr>
        <p:cNvPr id="1" name="Shape 62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Gaegu"/>
              <a:buNone/>
              <a:defRPr sz="2800" b="1">
                <a:solidFill>
                  <a:schemeClr val="dk2"/>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1pPr>
            <a:lvl2pPr marL="914400" lvl="1"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2pPr>
            <a:lvl3pPr marL="1371600" lvl="2"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3pPr>
            <a:lvl4pPr marL="1828800" lvl="3"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4pPr>
            <a:lvl5pPr marL="2286000" lvl="4"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5pPr>
            <a:lvl6pPr marL="2743200" lvl="5"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6pPr>
            <a:lvl7pPr marL="3200400" lvl="6"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7pPr>
            <a:lvl8pPr marL="3657600" lvl="7"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8pPr>
            <a:lvl9pPr marL="4114800" lvl="8"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8" r:id="rId3"/>
    <p:sldLayoutId id="2147483673" r:id="rId4"/>
    <p:sldLayoutId id="2147483674" r:id="rId5"/>
    <p:sldLayoutId id="214748367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3" name="CuadroTexto 2"/>
          <p:cNvSpPr txBox="1"/>
          <p:nvPr/>
        </p:nvSpPr>
        <p:spPr>
          <a:xfrm>
            <a:off x="502023" y="681833"/>
            <a:ext cx="8255933" cy="5078313"/>
          </a:xfrm>
          <a:prstGeom prst="rect">
            <a:avLst/>
          </a:prstGeom>
          <a:noFill/>
        </p:spPr>
        <p:txBody>
          <a:bodyPr wrap="square" rtlCol="0">
            <a:spAutoFit/>
          </a:bodyPr>
          <a:lstStyle/>
          <a:p>
            <a:pPr lvl="0" algn="ctr" eaLnBrk="0" fontAlgn="base" hangingPunct="0">
              <a:spcBef>
                <a:spcPct val="0"/>
              </a:spcBef>
              <a:spcAft>
                <a:spcPct val="0"/>
              </a:spcAft>
              <a:buClrTx/>
            </a:pPr>
            <a:r>
              <a:rPr lang="es-ES" sz="16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ESCUELA NORMAL DE EDUCACI</a:t>
            </a:r>
            <a:r>
              <a:rPr lang="es-ES" sz="16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Ó</a:t>
            </a:r>
            <a:r>
              <a:rPr lang="es-ES" sz="16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N PREESCOLAR</a:t>
            </a:r>
          </a:p>
          <a:p>
            <a:pPr lvl="0" algn="ctr" eaLnBrk="0" fontAlgn="base" hangingPunct="0">
              <a:spcBef>
                <a:spcPct val="0"/>
              </a:spcBef>
              <a:spcAft>
                <a:spcPct val="0"/>
              </a:spcAft>
              <a:buClrTx/>
            </a:pPr>
            <a:r>
              <a:rPr lang="es-MX" sz="1200" b="1" dirty="0">
                <a:solidFill>
                  <a:schemeClr val="bg2"/>
                </a:solidFill>
                <a:latin typeface="Times New Roman" panose="02020603050405020304" pitchFamily="18" charset="0"/>
                <a:cs typeface="Times New Roman" panose="02020603050405020304" pitchFamily="18" charset="0"/>
              </a:rPr>
              <a:t>Lenguaje y Comunicación</a:t>
            </a:r>
            <a:endParaRPr lang="es-US" sz="1200" dirty="0">
              <a:solidFill>
                <a:schemeClr val="bg2"/>
              </a:solidFill>
              <a:latin typeface="Times New Roman" panose="02020603050405020304" pitchFamily="18" charset="0"/>
              <a:cs typeface="Times New Roman" panose="02020603050405020304" pitchFamily="18" charset="0"/>
            </a:endParaRPr>
          </a:p>
          <a:p>
            <a:pPr algn="ctr"/>
            <a:r>
              <a:rPr lang="es-MX" sz="1200" b="1" dirty="0">
                <a:solidFill>
                  <a:schemeClr val="bg2"/>
                </a:solidFill>
                <a:latin typeface="Times New Roman" panose="02020603050405020304" pitchFamily="18" charset="0"/>
                <a:cs typeface="Times New Roman" panose="02020603050405020304" pitchFamily="18" charset="0"/>
              </a:rPr>
              <a:t> </a:t>
            </a:r>
            <a:endParaRPr lang="es-US" sz="1200" dirty="0">
              <a:solidFill>
                <a:schemeClr val="bg2"/>
              </a:solidFill>
              <a:latin typeface="Times New Roman" panose="02020603050405020304" pitchFamily="18" charset="0"/>
              <a:cs typeface="Times New Roman" panose="02020603050405020304" pitchFamily="18" charset="0"/>
            </a:endParaRPr>
          </a:p>
          <a:p>
            <a:pPr algn="ctr"/>
            <a:r>
              <a:rPr lang="es-MX" sz="1200" b="1" dirty="0">
                <a:solidFill>
                  <a:schemeClr val="bg2"/>
                </a:solidFill>
                <a:latin typeface="Times New Roman" panose="02020603050405020304" pitchFamily="18" charset="0"/>
                <a:cs typeface="Times New Roman" panose="02020603050405020304" pitchFamily="18" charset="0"/>
              </a:rPr>
              <a:t>Semestre:</a:t>
            </a:r>
            <a:r>
              <a:rPr lang="es-MX" sz="1200" dirty="0">
                <a:solidFill>
                  <a:schemeClr val="bg2"/>
                </a:solidFill>
                <a:latin typeface="Times New Roman" panose="02020603050405020304" pitchFamily="18" charset="0"/>
                <a:cs typeface="Times New Roman" panose="02020603050405020304" pitchFamily="18" charset="0"/>
              </a:rPr>
              <a:t> 1° 	</a:t>
            </a:r>
            <a:r>
              <a:rPr lang="es-MX" sz="1200" b="1" dirty="0">
                <a:solidFill>
                  <a:schemeClr val="bg2"/>
                </a:solidFill>
                <a:latin typeface="Times New Roman" panose="02020603050405020304" pitchFamily="18" charset="0"/>
                <a:cs typeface="Times New Roman" panose="02020603050405020304" pitchFamily="18" charset="0"/>
              </a:rPr>
              <a:t>Sección: </a:t>
            </a:r>
            <a:r>
              <a:rPr lang="es-MX" sz="1200" dirty="0">
                <a:solidFill>
                  <a:schemeClr val="bg2"/>
                </a:solidFill>
                <a:latin typeface="Times New Roman" panose="02020603050405020304" pitchFamily="18" charset="0"/>
                <a:cs typeface="Times New Roman" panose="02020603050405020304" pitchFamily="18" charset="0"/>
              </a:rPr>
              <a:t>D</a:t>
            </a:r>
            <a:endParaRPr lang="es-US" sz="1200" dirty="0">
              <a:solidFill>
                <a:schemeClr val="bg2"/>
              </a:solidFill>
              <a:latin typeface="Times New Roman" panose="02020603050405020304" pitchFamily="18" charset="0"/>
              <a:cs typeface="Times New Roman" panose="02020603050405020304" pitchFamily="18" charset="0"/>
            </a:endParaRPr>
          </a:p>
          <a:p>
            <a:pPr algn="ctr"/>
            <a:r>
              <a:rPr lang="es-MX" sz="1200" b="1" dirty="0">
                <a:solidFill>
                  <a:schemeClr val="bg2"/>
                </a:solidFill>
                <a:latin typeface="Times New Roman" panose="02020603050405020304" pitchFamily="18" charset="0"/>
                <a:cs typeface="Times New Roman" panose="02020603050405020304" pitchFamily="18" charset="0"/>
              </a:rPr>
              <a:t> </a:t>
            </a:r>
          </a:p>
          <a:p>
            <a:pPr algn="ctr"/>
            <a:endParaRPr lang="es-US" sz="1200" dirty="0">
              <a:solidFill>
                <a:schemeClr val="bg2"/>
              </a:solidFill>
              <a:latin typeface="Times New Roman" panose="02020603050405020304" pitchFamily="18" charset="0"/>
              <a:cs typeface="Times New Roman" panose="02020603050405020304" pitchFamily="18" charset="0"/>
            </a:endParaRPr>
          </a:p>
          <a:p>
            <a:pPr algn="ctr"/>
            <a:r>
              <a:rPr lang="es-MX" sz="1200" b="1" dirty="0">
                <a:solidFill>
                  <a:schemeClr val="bg2"/>
                </a:solidFill>
                <a:latin typeface="Times New Roman" panose="02020603050405020304" pitchFamily="18" charset="0"/>
                <a:cs typeface="Times New Roman" panose="02020603050405020304" pitchFamily="18" charset="0"/>
              </a:rPr>
              <a:t>Unidad de Aprendizaje III</a:t>
            </a:r>
            <a:endParaRPr lang="es-US" sz="1200" dirty="0">
              <a:solidFill>
                <a:schemeClr val="bg2"/>
              </a:solidFill>
              <a:latin typeface="Times New Roman" panose="02020603050405020304" pitchFamily="18" charset="0"/>
              <a:cs typeface="Times New Roman" panose="02020603050405020304" pitchFamily="18" charset="0"/>
            </a:endParaRPr>
          </a:p>
          <a:p>
            <a:pPr algn="ctr"/>
            <a:r>
              <a:rPr lang="es-MX" sz="1200" dirty="0">
                <a:solidFill>
                  <a:schemeClr val="bg2"/>
                </a:solidFill>
                <a:latin typeface="Times New Roman" panose="02020603050405020304" pitchFamily="18" charset="0"/>
                <a:cs typeface="Times New Roman" panose="02020603050405020304" pitchFamily="18" charset="0"/>
              </a:rPr>
              <a:t>Los marcos de referencia y las decisiones didácticas de los docentes</a:t>
            </a:r>
          </a:p>
          <a:p>
            <a:pPr algn="ctr"/>
            <a:r>
              <a:rPr lang="es-MX" sz="1200" b="1" dirty="0">
                <a:solidFill>
                  <a:schemeClr val="bg2"/>
                </a:solidFill>
                <a:latin typeface="Times New Roman" panose="02020603050405020304" pitchFamily="18" charset="0"/>
                <a:cs typeface="Times New Roman" panose="02020603050405020304" pitchFamily="18" charset="0"/>
              </a:rPr>
              <a:t>EVIDENCIA DE LA TERCERA UNIDAD: CUADRO ANALÍTICO DE LAS ORIENTACIONES DIDÁCTICAS DEL PROGRAMA DE PREESCOLAR EN EL CAMPO FORMATIVO DE LENGUAJE Y COMUNICACIÓN</a:t>
            </a:r>
            <a:endParaRPr lang="es-US" sz="1200" dirty="0">
              <a:solidFill>
                <a:schemeClr val="bg2"/>
              </a:solidFill>
              <a:latin typeface="Times New Roman" panose="02020603050405020304" pitchFamily="18" charset="0"/>
              <a:cs typeface="Times New Roman" panose="02020603050405020304" pitchFamily="18" charset="0"/>
            </a:endParaRPr>
          </a:p>
          <a:p>
            <a:pPr algn="ctr"/>
            <a:r>
              <a:rPr lang="es-MX" sz="1200" dirty="0">
                <a:solidFill>
                  <a:schemeClr val="bg2"/>
                </a:solidFill>
                <a:latin typeface="Times New Roman" panose="02020603050405020304" pitchFamily="18" charset="0"/>
                <a:cs typeface="Times New Roman" panose="02020603050405020304" pitchFamily="18" charset="0"/>
              </a:rPr>
              <a:t> </a:t>
            </a:r>
            <a:endParaRPr lang="es-US" sz="1200" dirty="0">
              <a:solidFill>
                <a:schemeClr val="bg2"/>
              </a:solidFill>
              <a:latin typeface="Times New Roman" panose="02020603050405020304" pitchFamily="18" charset="0"/>
              <a:cs typeface="Times New Roman" panose="02020603050405020304" pitchFamily="18" charset="0"/>
            </a:endParaRPr>
          </a:p>
          <a:p>
            <a:pPr algn="ctr"/>
            <a:r>
              <a:rPr lang="es-MX" sz="1200" b="1" dirty="0">
                <a:solidFill>
                  <a:schemeClr val="bg2"/>
                </a:solidFill>
                <a:latin typeface="Times New Roman" panose="02020603050405020304" pitchFamily="18" charset="0"/>
                <a:cs typeface="Times New Roman" panose="02020603050405020304" pitchFamily="18" charset="0"/>
              </a:rPr>
              <a:t>Competencias de la Unidad:</a:t>
            </a:r>
            <a:endParaRPr lang="es-US" sz="1200" dirty="0">
              <a:solidFill>
                <a:schemeClr val="bg2"/>
              </a:solidFill>
              <a:latin typeface="Times New Roman" panose="02020603050405020304" pitchFamily="18" charset="0"/>
              <a:cs typeface="Times New Roman" panose="02020603050405020304" pitchFamily="18" charset="0"/>
            </a:endParaRPr>
          </a:p>
          <a:p>
            <a:pPr lvl="0"/>
            <a:r>
              <a:rPr lang="es-MX" sz="1200" dirty="0">
                <a:solidFill>
                  <a:schemeClr val="bg2"/>
                </a:solidFill>
                <a:latin typeface="Times New Roman" panose="02020603050405020304" pitchFamily="18" charset="0"/>
                <a:cs typeface="Times New Roman" panose="02020603050405020304" pitchFamily="18" charset="0"/>
              </a:rPr>
              <a:t>Establece relaciones entre los conceptos disciplinarios y los contenidos del plan y programas de estudio relacionados con la comunicación y el lenguaje en función de lo que deben aprender sus alumnos, asegurando la coherencia y continuidad entre los distintos grados y niveles educativos.</a:t>
            </a:r>
            <a:endParaRPr lang="es-US" sz="1200" dirty="0">
              <a:solidFill>
                <a:schemeClr val="bg2"/>
              </a:solidFill>
              <a:latin typeface="Times New Roman" panose="02020603050405020304" pitchFamily="18" charset="0"/>
              <a:cs typeface="Times New Roman" panose="02020603050405020304" pitchFamily="18" charset="0"/>
            </a:endParaRPr>
          </a:p>
          <a:p>
            <a:r>
              <a:rPr lang="es-MX" sz="1200" dirty="0">
                <a:solidFill>
                  <a:schemeClr val="bg2"/>
                </a:solidFill>
                <a:latin typeface="Times New Roman" panose="02020603050405020304" pitchFamily="18" charset="0"/>
                <a:cs typeface="Times New Roman" panose="02020603050405020304" pitchFamily="18" charset="0"/>
              </a:rPr>
              <a:t>Emplea los medios tecnológicos y las fuentes de información científicas disponibles para mantenerse actualizado con respecto al desarrollo lingüístico. cognitivo de los alumnos..</a:t>
            </a:r>
            <a:endParaRPr lang="es-US" sz="1200" dirty="0">
              <a:solidFill>
                <a:schemeClr val="bg2"/>
              </a:solidFill>
              <a:latin typeface="Times New Roman" panose="02020603050405020304" pitchFamily="18" charset="0"/>
              <a:cs typeface="Times New Roman" panose="02020603050405020304" pitchFamily="18" charset="0"/>
            </a:endParaRPr>
          </a:p>
          <a:p>
            <a:pPr algn="ctr"/>
            <a:r>
              <a:rPr lang="es-MX" sz="1200" dirty="0">
                <a:solidFill>
                  <a:schemeClr val="bg2"/>
                </a:solidFill>
                <a:latin typeface="Times New Roman" panose="02020603050405020304" pitchFamily="18" charset="0"/>
                <a:cs typeface="Times New Roman" panose="02020603050405020304" pitchFamily="18" charset="0"/>
              </a:rPr>
              <a:t> </a:t>
            </a:r>
            <a:endParaRPr lang="es-US" sz="1200" dirty="0">
              <a:solidFill>
                <a:schemeClr val="bg2"/>
              </a:solidFill>
              <a:latin typeface="Times New Roman" panose="02020603050405020304" pitchFamily="18" charset="0"/>
              <a:cs typeface="Times New Roman" panose="02020603050405020304" pitchFamily="18" charset="0"/>
            </a:endParaRPr>
          </a:p>
          <a:p>
            <a:pPr algn="ctr"/>
            <a:r>
              <a:rPr lang="es-MX" sz="1200" b="1" dirty="0">
                <a:solidFill>
                  <a:schemeClr val="bg2"/>
                </a:solidFill>
                <a:latin typeface="Times New Roman" panose="02020603050405020304" pitchFamily="18" charset="0"/>
                <a:cs typeface="Times New Roman" panose="02020603050405020304" pitchFamily="18" charset="0"/>
              </a:rPr>
              <a:t>Docente: </a:t>
            </a:r>
            <a:r>
              <a:rPr lang="es-MX" sz="1200" dirty="0">
                <a:solidFill>
                  <a:schemeClr val="bg2"/>
                </a:solidFill>
                <a:latin typeface="Times New Roman" panose="02020603050405020304" pitchFamily="18" charset="0"/>
                <a:cs typeface="Times New Roman" panose="02020603050405020304" pitchFamily="18" charset="0"/>
              </a:rPr>
              <a:t>Silvia Banda Servín</a:t>
            </a:r>
            <a:endParaRPr lang="es-US" sz="1200" dirty="0">
              <a:solidFill>
                <a:schemeClr val="bg2"/>
              </a:solidFill>
              <a:latin typeface="Times New Roman" panose="02020603050405020304" pitchFamily="18" charset="0"/>
              <a:cs typeface="Times New Roman" panose="02020603050405020304" pitchFamily="18" charset="0"/>
            </a:endParaRPr>
          </a:p>
          <a:p>
            <a:pPr algn="ctr"/>
            <a:r>
              <a:rPr lang="es-US" sz="1200" dirty="0" err="1">
                <a:solidFill>
                  <a:schemeClr val="bg2"/>
                </a:solidFill>
                <a:latin typeface="Times New Roman" panose="02020603050405020304" pitchFamily="18" charset="0"/>
                <a:cs typeface="Times New Roman" panose="02020603050405020304" pitchFamily="18" charset="0"/>
              </a:rPr>
              <a:t>Monserrath</a:t>
            </a:r>
            <a:r>
              <a:rPr lang="es-US" sz="1200" dirty="0">
                <a:solidFill>
                  <a:schemeClr val="bg2"/>
                </a:solidFill>
                <a:latin typeface="Times New Roman" panose="02020603050405020304" pitchFamily="18" charset="0"/>
                <a:cs typeface="Times New Roman" panose="02020603050405020304" pitchFamily="18" charset="0"/>
              </a:rPr>
              <a:t> Valdez Ríos  </a:t>
            </a:r>
            <a:r>
              <a:rPr lang="es-MX" sz="1200" b="1" dirty="0">
                <a:solidFill>
                  <a:schemeClr val="bg2"/>
                </a:solidFill>
                <a:latin typeface="Times New Roman" panose="02020603050405020304" pitchFamily="18" charset="0"/>
                <a:cs typeface="Times New Roman" panose="02020603050405020304" pitchFamily="18" charset="0"/>
              </a:rPr>
              <a:t>NL.25</a:t>
            </a:r>
            <a:endParaRPr lang="es-US" sz="1200" dirty="0">
              <a:solidFill>
                <a:schemeClr val="bg2"/>
              </a:solidFill>
              <a:latin typeface="Times New Roman" panose="02020603050405020304" pitchFamily="18" charset="0"/>
              <a:cs typeface="Times New Roman" panose="02020603050405020304" pitchFamily="18" charset="0"/>
            </a:endParaRPr>
          </a:p>
          <a:p>
            <a:pPr algn="ctr"/>
            <a:r>
              <a:rPr lang="es-MX" sz="1200" dirty="0">
                <a:solidFill>
                  <a:schemeClr val="bg2"/>
                </a:solidFill>
                <a:latin typeface="Times New Roman" panose="02020603050405020304" pitchFamily="18" charset="0"/>
                <a:cs typeface="Times New Roman" panose="02020603050405020304" pitchFamily="18" charset="0"/>
              </a:rPr>
              <a:t>Estrella Janeth Sánchez Moncada</a:t>
            </a:r>
            <a:r>
              <a:rPr lang="es-MX" sz="1200" b="1" dirty="0">
                <a:solidFill>
                  <a:schemeClr val="bg2"/>
                </a:solidFill>
                <a:latin typeface="Times New Roman" panose="02020603050405020304" pitchFamily="18" charset="0"/>
                <a:cs typeface="Times New Roman" panose="02020603050405020304" pitchFamily="18" charset="0"/>
              </a:rPr>
              <a:t> NL.22</a:t>
            </a:r>
            <a:endParaRPr lang="es-US" sz="1200" dirty="0">
              <a:solidFill>
                <a:schemeClr val="bg2"/>
              </a:solidFill>
              <a:latin typeface="Times New Roman" panose="02020603050405020304" pitchFamily="18" charset="0"/>
              <a:cs typeface="Times New Roman" panose="02020603050405020304" pitchFamily="18" charset="0"/>
            </a:endParaRPr>
          </a:p>
          <a:p>
            <a:pPr algn="ctr"/>
            <a:r>
              <a:rPr lang="es-MX" sz="1200" dirty="0">
                <a:solidFill>
                  <a:schemeClr val="bg2"/>
                </a:solidFill>
                <a:latin typeface="Times New Roman" panose="02020603050405020304" pitchFamily="18" charset="0"/>
                <a:cs typeface="Times New Roman" panose="02020603050405020304" pitchFamily="18" charset="0"/>
              </a:rPr>
              <a:t> </a:t>
            </a:r>
            <a:endParaRPr lang="es-US" sz="1200" dirty="0">
              <a:solidFill>
                <a:schemeClr val="bg2"/>
              </a:solidFill>
              <a:latin typeface="Times New Roman" panose="02020603050405020304" pitchFamily="18" charset="0"/>
              <a:cs typeface="Times New Roman" panose="02020603050405020304" pitchFamily="18" charset="0"/>
            </a:endParaRPr>
          </a:p>
          <a:p>
            <a:pPr algn="ctr"/>
            <a:r>
              <a:rPr lang="es-MX" sz="1200" dirty="0">
                <a:solidFill>
                  <a:schemeClr val="bg2"/>
                </a:solidFill>
                <a:latin typeface="Times New Roman" panose="02020603050405020304" pitchFamily="18" charset="0"/>
                <a:cs typeface="Times New Roman" panose="02020603050405020304" pitchFamily="18" charset="0"/>
              </a:rPr>
              <a:t>Saltillo, Coahuila.</a:t>
            </a:r>
            <a:endParaRPr lang="es-US" sz="1200" dirty="0">
              <a:solidFill>
                <a:schemeClr val="bg2"/>
              </a:solidFill>
              <a:latin typeface="Times New Roman" panose="02020603050405020304" pitchFamily="18" charset="0"/>
              <a:cs typeface="Times New Roman" panose="02020603050405020304" pitchFamily="18" charset="0"/>
            </a:endParaRPr>
          </a:p>
          <a:p>
            <a:pPr algn="ctr"/>
            <a:r>
              <a:rPr lang="es-MX" sz="1200" dirty="0">
                <a:solidFill>
                  <a:schemeClr val="bg2"/>
                </a:solidFill>
                <a:latin typeface="Times New Roman" panose="02020603050405020304" pitchFamily="18" charset="0"/>
                <a:cs typeface="Times New Roman" panose="02020603050405020304" pitchFamily="18" charset="0"/>
              </a:rPr>
              <a:t> </a:t>
            </a:r>
            <a:endParaRPr lang="es-US" sz="1200" dirty="0">
              <a:solidFill>
                <a:schemeClr val="bg2"/>
              </a:solidFill>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buClrTx/>
            </a:pPr>
            <a:endParaRPr lang="es-ES" sz="1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buClrTx/>
            </a:pPr>
            <a:endParaRPr lang="es-ES" sz="1600" dirty="0">
              <a:solidFill>
                <a:schemeClr val="bg2"/>
              </a:solidFill>
            </a:endParaRPr>
          </a:p>
        </p:txBody>
      </p:sp>
      <p:pic>
        <p:nvPicPr>
          <p:cNvPr id="5" name="Imagen 4">
            <a:extLst>
              <a:ext uri="{FF2B5EF4-FFF2-40B4-BE49-F238E27FC236}">
                <a16:creationId xmlns:a16="http://schemas.microsoft.com/office/drawing/2014/main" id="{9E990D19-5FD2-4371-8D53-E1BD7330A4F7}"/>
              </a:ext>
            </a:extLst>
          </p:cNvPr>
          <p:cNvPicPr>
            <a:picLocks noChangeAspect="1"/>
          </p:cNvPicPr>
          <p:nvPr/>
        </p:nvPicPr>
        <p:blipFill>
          <a:blip r:embed="rId3"/>
          <a:stretch>
            <a:fillRect/>
          </a:stretch>
        </p:blipFill>
        <p:spPr>
          <a:xfrm>
            <a:off x="628572" y="842212"/>
            <a:ext cx="1725284" cy="12825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1064060503"/>
              </p:ext>
            </p:extLst>
          </p:nvPr>
        </p:nvGraphicFramePr>
        <p:xfrm>
          <a:off x="335497" y="703400"/>
          <a:ext cx="8489576" cy="4297680"/>
        </p:xfrm>
        <a:graphic>
          <a:graphicData uri="http://schemas.openxmlformats.org/drawingml/2006/table">
            <a:tbl>
              <a:tblPr firstRow="1" bandRow="1">
                <a:tableStyleId>{5DA37D80-6434-44D0-A028-1B22A696006F}</a:tableStyleId>
              </a:tblPr>
              <a:tblGrid>
                <a:gridCol w="1010979">
                  <a:extLst>
                    <a:ext uri="{9D8B030D-6E8A-4147-A177-3AD203B41FA5}">
                      <a16:colId xmlns:a16="http://schemas.microsoft.com/office/drawing/2014/main" val="1302797717"/>
                    </a:ext>
                  </a:extLst>
                </a:gridCol>
                <a:gridCol w="2072080">
                  <a:extLst>
                    <a:ext uri="{9D8B030D-6E8A-4147-A177-3AD203B41FA5}">
                      <a16:colId xmlns:a16="http://schemas.microsoft.com/office/drawing/2014/main" val="2246911421"/>
                    </a:ext>
                  </a:extLst>
                </a:gridCol>
                <a:gridCol w="2592198">
                  <a:extLst>
                    <a:ext uri="{9D8B030D-6E8A-4147-A177-3AD203B41FA5}">
                      <a16:colId xmlns:a16="http://schemas.microsoft.com/office/drawing/2014/main" val="2272612479"/>
                    </a:ext>
                  </a:extLst>
                </a:gridCol>
                <a:gridCol w="2814319">
                  <a:extLst>
                    <a:ext uri="{9D8B030D-6E8A-4147-A177-3AD203B41FA5}">
                      <a16:colId xmlns:a16="http://schemas.microsoft.com/office/drawing/2014/main" val="938349231"/>
                    </a:ext>
                  </a:extLst>
                </a:gridCol>
              </a:tblGrid>
              <a:tr h="2818102">
                <a:tc>
                  <a:txBody>
                    <a:bodyPr/>
                    <a:lstStyle/>
                    <a:p>
                      <a:r>
                        <a:rPr lang="es-MX" sz="1200" b="1"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Puesta en común de resultados y hallazgos</a:t>
                      </a:r>
                      <a:endParaRPr lang="es-US" sz="1100" b="1" i="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US" sz="1200" b="0" dirty="0">
                          <a:solidFill>
                            <a:schemeClr val="bg2"/>
                          </a:solidFill>
                          <a:latin typeface="Times New Roman" panose="02020603050405020304" pitchFamily="18" charset="0"/>
                          <a:cs typeface="Times New Roman" panose="02020603050405020304" pitchFamily="18" charset="0"/>
                        </a:rPr>
                        <a:t>Cuando los niños están trabajando individualmente, en parejas o equipos, coordine una actividad grupal para que ellos desarrollen su capacidad de expresar, comentar y reflexionar sobre las maneras de analizar o resolver la situación que aparecieron en el grupo.</a:t>
                      </a:r>
                    </a:p>
                  </a:txBody>
                  <a:tcPr>
                    <a:solidFill>
                      <a:schemeClr val="tx1">
                        <a:alpha val="20000"/>
                      </a:schemeClr>
                    </a:solidFill>
                  </a:tcPr>
                </a:tc>
                <a:tc>
                  <a:txBody>
                    <a:bodyPr/>
                    <a:lstStyle/>
                    <a:p>
                      <a:r>
                        <a:rPr lang="es-US" sz="12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 Retome las condiciones de organización del grupo establecidas en la consigna, específicamente cuando trabajen en parejas o equipos.</a:t>
                      </a:r>
                      <a:r>
                        <a:rPr lang="es-US" sz="1200" b="0" i="0" u="none" strike="noStrike" cap="none" baseline="0" dirty="0">
                          <a:solidFill>
                            <a:schemeClr val="bg2"/>
                          </a:solidFill>
                          <a:effectLst/>
                          <a:latin typeface="Times New Roman" panose="02020603050405020304" pitchFamily="18" charset="0"/>
                          <a:ea typeface="+mn-ea"/>
                          <a:cs typeface="Times New Roman" panose="02020603050405020304" pitchFamily="18" charset="0"/>
                          <a:sym typeface="Arial"/>
                        </a:rPr>
                        <a:t> </a:t>
                      </a:r>
                      <a:r>
                        <a:rPr lang="es-US" sz="12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En las puestas en común, los niños aprenden a participar en grupo, repasan el procedimiento seguido en su equipo para resolver la tarea y conocen las formas de proceder de los demás equipos, que probablemente sean diferentes e incluso tal vez no se habían considerado.</a:t>
                      </a:r>
                      <a:br>
                        <a:rPr lang="es-US" sz="1200" dirty="0">
                          <a:solidFill>
                            <a:schemeClr val="bg2"/>
                          </a:solidFill>
                          <a:latin typeface="Times New Roman" panose="02020603050405020304" pitchFamily="18" charset="0"/>
                          <a:cs typeface="Times New Roman" panose="02020603050405020304" pitchFamily="18" charset="0"/>
                        </a:rPr>
                      </a:br>
                      <a:r>
                        <a:rPr lang="es-US" sz="12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Cuando se solicita a niños pequeños que expliquen lo que hicieron para resolver, suelen contestar con frases cortas y generales. Es preciso que, con base en lo que notó cuando estaban resolviendo el problema, los ayude a comprender lo que se espera de ellos con comentarios como: «Vi que ustedes estaban haciendo . ¿Cómo les sirvió esto para averiguar el resultado?».</a:t>
                      </a:r>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ES" sz="1200" b="0" dirty="0">
                          <a:solidFill>
                            <a:schemeClr val="bg2"/>
                          </a:solidFill>
                          <a:latin typeface="Times New Roman" panose="02020603050405020304" pitchFamily="18" charset="0"/>
                          <a:cs typeface="Times New Roman" panose="02020603050405020304" pitchFamily="18" charset="0"/>
                        </a:rPr>
                        <a:t>El análisis de los estudiantes y su psicolingüística, por otro lado, se tiene en cuenta, ya que busca entender lo que los niños entienden sobre los temas presentados, así como lo que descubren como resultado de estos. Con este fin, podemos mencionar a los teóricos que se encargaron de analizar el desarrollo cognitivo de los niños, pero no el lenguaje (Piaget, Vygotsky, Brunner, etc.)</a:t>
                      </a:r>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extLst>
                  <a:ext uri="{0D108BD9-81ED-4DB2-BD59-A6C34878D82A}">
                    <a16:rowId xmlns:a16="http://schemas.microsoft.com/office/drawing/2014/main" val="3122334399"/>
                  </a:ext>
                </a:extLst>
              </a:tr>
            </a:tbl>
          </a:graphicData>
        </a:graphic>
      </p:graphicFrame>
    </p:spTree>
    <p:extLst>
      <p:ext uri="{BB962C8B-B14F-4D97-AF65-F5344CB8AC3E}">
        <p14:creationId xmlns:p14="http://schemas.microsoft.com/office/powerpoint/2010/main" val="287760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428768457"/>
              </p:ext>
            </p:extLst>
          </p:nvPr>
        </p:nvGraphicFramePr>
        <p:xfrm>
          <a:off x="344734" y="537145"/>
          <a:ext cx="8489576" cy="3017520"/>
        </p:xfrm>
        <a:graphic>
          <a:graphicData uri="http://schemas.openxmlformats.org/drawingml/2006/table">
            <a:tbl>
              <a:tblPr firstRow="1" bandRow="1">
                <a:tableStyleId>{5DA37D80-6434-44D0-A028-1B22A696006F}</a:tableStyleId>
              </a:tblPr>
              <a:tblGrid>
                <a:gridCol w="1010979">
                  <a:extLst>
                    <a:ext uri="{9D8B030D-6E8A-4147-A177-3AD203B41FA5}">
                      <a16:colId xmlns:a16="http://schemas.microsoft.com/office/drawing/2014/main" val="1302797717"/>
                    </a:ext>
                  </a:extLst>
                </a:gridCol>
                <a:gridCol w="2072080">
                  <a:extLst>
                    <a:ext uri="{9D8B030D-6E8A-4147-A177-3AD203B41FA5}">
                      <a16:colId xmlns:a16="http://schemas.microsoft.com/office/drawing/2014/main" val="2246911421"/>
                    </a:ext>
                  </a:extLst>
                </a:gridCol>
                <a:gridCol w="2592198">
                  <a:extLst>
                    <a:ext uri="{9D8B030D-6E8A-4147-A177-3AD203B41FA5}">
                      <a16:colId xmlns:a16="http://schemas.microsoft.com/office/drawing/2014/main" val="2272612479"/>
                    </a:ext>
                  </a:extLst>
                </a:gridCol>
                <a:gridCol w="2814319">
                  <a:extLst>
                    <a:ext uri="{9D8B030D-6E8A-4147-A177-3AD203B41FA5}">
                      <a16:colId xmlns:a16="http://schemas.microsoft.com/office/drawing/2014/main" val="938349231"/>
                    </a:ext>
                  </a:extLst>
                </a:gridCol>
              </a:tblGrid>
              <a:tr h="2818102">
                <a:tc>
                  <a:txBody>
                    <a:bodyPr/>
                    <a:lstStyle/>
                    <a:p>
                      <a:endParaRPr lang="es-US" sz="1100" b="1" i="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endParaRPr lang="es-US"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US" sz="1200" b="0" dirty="0">
                          <a:solidFill>
                            <a:schemeClr val="bg2"/>
                          </a:solidFill>
                          <a:latin typeface="Times New Roman" panose="02020603050405020304" pitchFamily="18" charset="0"/>
                          <a:cs typeface="Times New Roman" panose="02020603050405020304" pitchFamily="18" charset="0"/>
                        </a:rPr>
                        <a:t>• Para preservar el ritmo de la clase, este espacio debe ser ágil, pues el objetivo es poner sobre la mesa las ideas principales que utilizaron los niños.</a:t>
                      </a:r>
                    </a:p>
                    <a:p>
                      <a:r>
                        <a:rPr lang="es-US" sz="1200" b="0" dirty="0">
                          <a:solidFill>
                            <a:schemeClr val="bg2"/>
                          </a:solidFill>
                          <a:latin typeface="Times New Roman" panose="02020603050405020304" pitchFamily="18" charset="0"/>
                          <a:cs typeface="Times New Roman" panose="02020603050405020304" pitchFamily="18" charset="0"/>
                        </a:rPr>
                        <a:t>•</a:t>
                      </a:r>
                      <a:r>
                        <a:rPr lang="es-US" sz="1200" b="0" baseline="0" dirty="0">
                          <a:solidFill>
                            <a:schemeClr val="bg2"/>
                          </a:solidFill>
                          <a:latin typeface="Times New Roman" panose="02020603050405020304" pitchFamily="18" charset="0"/>
                          <a:cs typeface="Times New Roman" panose="02020603050405020304" pitchFamily="18" charset="0"/>
                        </a:rPr>
                        <a:t> </a:t>
                      </a:r>
                      <a:r>
                        <a:rPr lang="es-US" sz="1200" b="0" dirty="0">
                          <a:solidFill>
                            <a:schemeClr val="bg2"/>
                          </a:solidFill>
                          <a:latin typeface="Times New Roman" panose="02020603050405020304" pitchFamily="18" charset="0"/>
                          <a:cs typeface="Times New Roman" panose="02020603050405020304" pitchFamily="18" charset="0"/>
                        </a:rPr>
                        <a:t>Elija una o dos estrategias correctas o exitosas. También es fundamental que seleccione algún procedimiento usado por un niño (pareja o equipo) que no logró resolver la situación o tuvo dificultades para ponerla en práctica, porque el “error” es fuente de aprendizaje.</a:t>
                      </a:r>
                    </a:p>
                    <a:p>
                      <a:r>
                        <a:rPr lang="es-US" sz="1200" b="0" dirty="0">
                          <a:solidFill>
                            <a:schemeClr val="bg2"/>
                          </a:solidFill>
                          <a:latin typeface="Times New Roman" panose="02020603050405020304" pitchFamily="18" charset="0"/>
                          <a:cs typeface="Times New Roman" panose="02020603050405020304" pitchFamily="18" charset="0"/>
                        </a:rPr>
                        <a:t>Es importante dar la palabra a diferentes niños cada vez.</a:t>
                      </a:r>
                      <a:r>
                        <a:rPr lang="es-US" sz="1200" b="0" baseline="0" dirty="0">
                          <a:solidFill>
                            <a:schemeClr val="bg2"/>
                          </a:solidFill>
                          <a:latin typeface="Times New Roman" panose="02020603050405020304" pitchFamily="18" charset="0"/>
                          <a:cs typeface="Times New Roman" panose="02020603050405020304" pitchFamily="18" charset="0"/>
                        </a:rPr>
                        <a:t> </a:t>
                      </a:r>
                    </a:p>
                    <a:p>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endParaRPr lang="es-MX" sz="120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extLst>
                  <a:ext uri="{0D108BD9-81ED-4DB2-BD59-A6C34878D82A}">
                    <a16:rowId xmlns:a16="http://schemas.microsoft.com/office/drawing/2014/main" val="3122334399"/>
                  </a:ext>
                </a:extLst>
              </a:tr>
            </a:tbl>
          </a:graphicData>
        </a:graphic>
      </p:graphicFrame>
    </p:spTree>
    <p:extLst>
      <p:ext uri="{BB962C8B-B14F-4D97-AF65-F5344CB8AC3E}">
        <p14:creationId xmlns:p14="http://schemas.microsoft.com/office/powerpoint/2010/main" val="1231834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603873502"/>
              </p:ext>
            </p:extLst>
          </p:nvPr>
        </p:nvGraphicFramePr>
        <p:xfrm>
          <a:off x="341746" y="869654"/>
          <a:ext cx="8603400" cy="3566160"/>
        </p:xfrm>
        <a:graphic>
          <a:graphicData uri="http://schemas.openxmlformats.org/drawingml/2006/table">
            <a:tbl>
              <a:tblPr firstRow="1" bandRow="1">
                <a:tableStyleId>{5DA37D80-6434-44D0-A028-1B22A696006F}</a:tableStyleId>
              </a:tblPr>
              <a:tblGrid>
                <a:gridCol w="1124803">
                  <a:extLst>
                    <a:ext uri="{9D8B030D-6E8A-4147-A177-3AD203B41FA5}">
                      <a16:colId xmlns:a16="http://schemas.microsoft.com/office/drawing/2014/main" val="1302797717"/>
                    </a:ext>
                  </a:extLst>
                </a:gridCol>
                <a:gridCol w="2072080">
                  <a:extLst>
                    <a:ext uri="{9D8B030D-6E8A-4147-A177-3AD203B41FA5}">
                      <a16:colId xmlns:a16="http://schemas.microsoft.com/office/drawing/2014/main" val="2246911421"/>
                    </a:ext>
                  </a:extLst>
                </a:gridCol>
                <a:gridCol w="2592198">
                  <a:extLst>
                    <a:ext uri="{9D8B030D-6E8A-4147-A177-3AD203B41FA5}">
                      <a16:colId xmlns:a16="http://schemas.microsoft.com/office/drawing/2014/main" val="2272612479"/>
                    </a:ext>
                  </a:extLst>
                </a:gridCol>
                <a:gridCol w="2814319">
                  <a:extLst>
                    <a:ext uri="{9D8B030D-6E8A-4147-A177-3AD203B41FA5}">
                      <a16:colId xmlns:a16="http://schemas.microsoft.com/office/drawing/2014/main" val="938349231"/>
                    </a:ext>
                  </a:extLst>
                </a:gridCol>
              </a:tblGrid>
              <a:tr h="2818102">
                <a:tc>
                  <a:txBody>
                    <a:bodyPr/>
                    <a:lstStyle/>
                    <a:p>
                      <a:r>
                        <a:rPr lang="es-MX" sz="1200" b="1"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Planificación</a:t>
                      </a:r>
                      <a:endParaRPr lang="es-US" sz="1100" i="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US" sz="1200" b="0" dirty="0">
                          <a:solidFill>
                            <a:schemeClr val="bg2"/>
                          </a:solidFill>
                          <a:latin typeface="Times New Roman" panose="02020603050405020304" pitchFamily="18" charset="0"/>
                          <a:cs typeface="Times New Roman" panose="02020603050405020304" pitchFamily="18" charset="0"/>
                        </a:rPr>
                        <a:t>La planificación es un conjunto de supuestos fundamentados que la educadora considera pertinentes y viables para que niñas y niños avancen en su proceso de aprendizaje. El trabajo con ellos es un proceso vivo, de ahí que sea necesaria la apertura a la reorientación y al ajuste, a partir de la valoración que se vaya haciendo en el desarrollo de la actividad misma.</a:t>
                      </a:r>
                    </a:p>
                    <a:p>
                      <a:r>
                        <a:rPr lang="es-US" sz="1200" b="0" dirty="0">
                          <a:solidFill>
                            <a:schemeClr val="bg2"/>
                          </a:solidFill>
                          <a:latin typeface="Times New Roman" panose="02020603050405020304" pitchFamily="18" charset="0"/>
                          <a:cs typeface="Times New Roman" panose="02020603050405020304" pitchFamily="18" charset="0"/>
                        </a:rPr>
                        <a:t>es indispensable para un trabajo docente eficaz, en el que toma decisiones pedagógicas respecto a diversos aspectos.</a:t>
                      </a:r>
                    </a:p>
                  </a:txBody>
                  <a:tcPr>
                    <a:solidFill>
                      <a:schemeClr val="tx1">
                        <a:alpha val="20000"/>
                      </a:schemeClr>
                    </a:solidFill>
                  </a:tcPr>
                </a:tc>
                <a:tc>
                  <a:txBody>
                    <a:bodyPr/>
                    <a:lstStyle/>
                    <a:p>
                      <a:r>
                        <a:rPr lang="es-US" sz="1200" b="0" dirty="0">
                          <a:solidFill>
                            <a:schemeClr val="bg2"/>
                          </a:solidFill>
                          <a:latin typeface="Times New Roman" panose="02020603050405020304" pitchFamily="18" charset="0"/>
                          <a:cs typeface="Times New Roman" panose="02020603050405020304" pitchFamily="18" charset="0"/>
                        </a:rPr>
                        <a:t>Planear o diseñar una situación didáctica no debe significar una organización rígida, cerrada; es imprescindible poner atención en lo que sucede mientras se desarrolla y en cómo avanzan los niños; con base en este análisis, cabe la posibilidad de hacer cambios</a:t>
                      </a:r>
                    </a:p>
                    <a:p>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ES" sz="1200" b="0" dirty="0">
                          <a:solidFill>
                            <a:schemeClr val="bg2"/>
                          </a:solidFill>
                          <a:latin typeface="Times New Roman" panose="02020603050405020304" pitchFamily="18" charset="0"/>
                          <a:cs typeface="Times New Roman" panose="02020603050405020304" pitchFamily="18" charset="0"/>
                        </a:rPr>
                        <a:t>Podemos examinar cómo, para llevar a cabo cualquier actividad, primero debe haber una </a:t>
                      </a:r>
                      <a:r>
                        <a:rPr lang="es-ES" sz="1200" b="0" dirty="0" err="1">
                          <a:solidFill>
                            <a:schemeClr val="bg2"/>
                          </a:solidFill>
                          <a:latin typeface="Times New Roman" panose="02020603050405020304" pitchFamily="18" charset="0"/>
                          <a:cs typeface="Times New Roman" panose="02020603050405020304" pitchFamily="18" charset="0"/>
                        </a:rPr>
                        <a:t>preobservación</a:t>
                      </a:r>
                      <a:r>
                        <a:rPr lang="es-ES" sz="1200" b="0" dirty="0">
                          <a:solidFill>
                            <a:schemeClr val="bg2"/>
                          </a:solidFill>
                          <a:latin typeface="Times New Roman" panose="02020603050405020304" pitchFamily="18" charset="0"/>
                          <a:cs typeface="Times New Roman" panose="02020603050405020304" pitchFamily="18" charset="0"/>
                        </a:rPr>
                        <a:t> de psicolingüística, sociolingüística y etnografía, ya que estos ayudarán a determinar qué se debe hacer para lograr los objetivos establecidos con los estudiantes. El análisis de los estudiantes podría basarse en teorías como la de Piaget (que afirma que el conocimiento es un proceso progresivo en el que se adquiere más con el tiempo) para aprender a mejorar el conocimiento que los estudiantes ya tienen</a:t>
                      </a:r>
                      <a:r>
                        <a:rPr lang="es-ES" sz="1200" dirty="0">
                          <a:solidFill>
                            <a:schemeClr val="bg2"/>
                          </a:solidFill>
                          <a:latin typeface="Times New Roman" panose="02020603050405020304" pitchFamily="18" charset="0"/>
                          <a:cs typeface="Times New Roman" panose="02020603050405020304" pitchFamily="18" charset="0"/>
                        </a:rPr>
                        <a:t>.</a:t>
                      </a:r>
                      <a:endParaRPr lang="es-MX" sz="120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extLst>
                  <a:ext uri="{0D108BD9-81ED-4DB2-BD59-A6C34878D82A}">
                    <a16:rowId xmlns:a16="http://schemas.microsoft.com/office/drawing/2014/main" val="3122334399"/>
                  </a:ext>
                </a:extLst>
              </a:tr>
            </a:tbl>
          </a:graphicData>
        </a:graphic>
      </p:graphicFrame>
    </p:spTree>
    <p:extLst>
      <p:ext uri="{BB962C8B-B14F-4D97-AF65-F5344CB8AC3E}">
        <p14:creationId xmlns:p14="http://schemas.microsoft.com/office/powerpoint/2010/main" val="4059450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291229097"/>
              </p:ext>
            </p:extLst>
          </p:nvPr>
        </p:nvGraphicFramePr>
        <p:xfrm>
          <a:off x="534279" y="965793"/>
          <a:ext cx="8489576" cy="2818102"/>
        </p:xfrm>
        <a:graphic>
          <a:graphicData uri="http://schemas.openxmlformats.org/drawingml/2006/table">
            <a:tbl>
              <a:tblPr firstRow="1" bandRow="1">
                <a:tableStyleId>{5DA37D80-6434-44D0-A028-1B22A696006F}</a:tableStyleId>
              </a:tblPr>
              <a:tblGrid>
                <a:gridCol w="1010979">
                  <a:extLst>
                    <a:ext uri="{9D8B030D-6E8A-4147-A177-3AD203B41FA5}">
                      <a16:colId xmlns:a16="http://schemas.microsoft.com/office/drawing/2014/main" val="1302797717"/>
                    </a:ext>
                  </a:extLst>
                </a:gridCol>
                <a:gridCol w="2072080">
                  <a:extLst>
                    <a:ext uri="{9D8B030D-6E8A-4147-A177-3AD203B41FA5}">
                      <a16:colId xmlns:a16="http://schemas.microsoft.com/office/drawing/2014/main" val="2246911421"/>
                    </a:ext>
                  </a:extLst>
                </a:gridCol>
                <a:gridCol w="2592198">
                  <a:extLst>
                    <a:ext uri="{9D8B030D-6E8A-4147-A177-3AD203B41FA5}">
                      <a16:colId xmlns:a16="http://schemas.microsoft.com/office/drawing/2014/main" val="2272612479"/>
                    </a:ext>
                  </a:extLst>
                </a:gridCol>
                <a:gridCol w="2814319">
                  <a:extLst>
                    <a:ext uri="{9D8B030D-6E8A-4147-A177-3AD203B41FA5}">
                      <a16:colId xmlns:a16="http://schemas.microsoft.com/office/drawing/2014/main" val="938349231"/>
                    </a:ext>
                  </a:extLst>
                </a:gridCol>
              </a:tblGrid>
              <a:tr h="2818102">
                <a:tc>
                  <a:txBody>
                    <a:bodyPr/>
                    <a:lstStyle/>
                    <a:p>
                      <a:r>
                        <a:rPr lang="es-MX" sz="1200" b="1"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Sugerencias para la planificación del trabajo</a:t>
                      </a:r>
                      <a:endParaRPr lang="es-US" sz="1100" i="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US" sz="1200" b="0" dirty="0">
                          <a:solidFill>
                            <a:schemeClr val="bg2"/>
                          </a:solidFill>
                          <a:latin typeface="Times New Roman" panose="02020603050405020304" pitchFamily="18" charset="0"/>
                          <a:cs typeface="Times New Roman" panose="02020603050405020304" pitchFamily="18" charset="0"/>
                        </a:rPr>
                        <a:t>La planificación es un proceso de organización individual, flexible y dinámica. El plan es una guía para el trabajo, siempre susceptible de modificaciones sobre la marcha, que puede ser mejorado constantemente con la información que se obtenga y el análisis que se haga como parte de la evaluación. El tiempo para la planificación es variable</a:t>
                      </a:r>
                    </a:p>
                  </a:txBody>
                  <a:tcPr>
                    <a:solidFill>
                      <a:schemeClr val="tx1">
                        <a:alpha val="20000"/>
                      </a:schemeClr>
                    </a:solidFill>
                  </a:tcPr>
                </a:tc>
                <a:tc>
                  <a:txBody>
                    <a:bodyPr/>
                    <a:lstStyle/>
                    <a:p>
                      <a:pPr marL="0" indent="0">
                        <a:buNone/>
                      </a:pPr>
                      <a:r>
                        <a:rPr lang="es-US" sz="1200" b="0" dirty="0">
                          <a:solidFill>
                            <a:schemeClr val="bg2"/>
                          </a:solidFill>
                          <a:latin typeface="Times New Roman" panose="02020603050405020304" pitchFamily="18" charset="0"/>
                          <a:cs typeface="Times New Roman" panose="02020603050405020304" pitchFamily="18" charset="0"/>
                        </a:rPr>
                        <a:t>1. Con fundamento en los resultados del diagnóstico inicial, seleccione los Aprendizajes esperados</a:t>
                      </a:r>
                    </a:p>
                    <a:p>
                      <a:pPr marL="0" indent="0">
                        <a:buNone/>
                      </a:pPr>
                      <a:r>
                        <a:rPr lang="es-US" sz="1200" b="0" dirty="0">
                          <a:solidFill>
                            <a:schemeClr val="bg2"/>
                          </a:solidFill>
                          <a:latin typeface="Times New Roman" panose="02020603050405020304" pitchFamily="18" charset="0"/>
                          <a:cs typeface="Times New Roman" panose="02020603050405020304" pitchFamily="18" charset="0"/>
                        </a:rPr>
                        <a:t>2. Elija o diseñe las situaciones didácticas pertinentes para propiciar los aprendizajes</a:t>
                      </a:r>
                    </a:p>
                    <a:p>
                      <a:pPr marL="0" indent="0">
                        <a:buNone/>
                      </a:pPr>
                      <a:r>
                        <a:rPr lang="es-US" sz="1200" b="0" dirty="0">
                          <a:solidFill>
                            <a:schemeClr val="bg2"/>
                          </a:solidFill>
                          <a:latin typeface="Times New Roman" panose="02020603050405020304" pitchFamily="18" charset="0"/>
                          <a:cs typeface="Times New Roman" panose="02020603050405020304" pitchFamily="18" charset="0"/>
                        </a:rPr>
                        <a:t>3. Prevea las formas de intervención y los materiales congruentes con los Aprendizajes esperados elegidos.</a:t>
                      </a:r>
                    </a:p>
                    <a:p>
                      <a:pPr marL="0" indent="0">
                        <a:buNone/>
                      </a:pPr>
                      <a:r>
                        <a:rPr lang="es-US" sz="1200" b="0" dirty="0">
                          <a:solidFill>
                            <a:schemeClr val="bg2"/>
                          </a:solidFill>
                          <a:latin typeface="Times New Roman" panose="02020603050405020304" pitchFamily="18" charset="0"/>
                          <a:cs typeface="Times New Roman" panose="02020603050405020304" pitchFamily="18" charset="0"/>
                        </a:rPr>
                        <a:t>4. Calcule el tiempo necesario para el desarrollo de cada situación y el que se requiere para todas las situaciones didácticas.</a:t>
                      </a:r>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MX" sz="1200" b="0" dirty="0">
                          <a:solidFill>
                            <a:schemeClr val="bg2"/>
                          </a:solidFill>
                          <a:latin typeface="Times New Roman" panose="02020603050405020304" pitchFamily="18" charset="0"/>
                          <a:cs typeface="Times New Roman" panose="02020603050405020304" pitchFamily="18" charset="0"/>
                        </a:rPr>
                        <a:t>Hasta cierta manera se debe tener  una relación entre la manera en que se va realizar la actividad y el objetivo al que se desea llegar con el aprendizaje, de esta manera se toma en cuenta lo que es la morfología que es cuando se estructuran las palabras que se ocuparan y la sintaxis que es la emisión de los enunciados referente a la estructura para tener así una mayor comprensión. </a:t>
                      </a:r>
                    </a:p>
                  </a:txBody>
                  <a:tcPr>
                    <a:solidFill>
                      <a:schemeClr val="tx1">
                        <a:alpha val="20000"/>
                      </a:schemeClr>
                    </a:solidFill>
                  </a:tcPr>
                </a:tc>
                <a:extLst>
                  <a:ext uri="{0D108BD9-81ED-4DB2-BD59-A6C34878D82A}">
                    <a16:rowId xmlns:a16="http://schemas.microsoft.com/office/drawing/2014/main" val="3122334399"/>
                  </a:ext>
                </a:extLst>
              </a:tr>
            </a:tbl>
          </a:graphicData>
        </a:graphic>
      </p:graphicFrame>
    </p:spTree>
    <p:extLst>
      <p:ext uri="{BB962C8B-B14F-4D97-AF65-F5344CB8AC3E}">
        <p14:creationId xmlns:p14="http://schemas.microsoft.com/office/powerpoint/2010/main" val="739492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1618528370"/>
              </p:ext>
            </p:extLst>
          </p:nvPr>
        </p:nvGraphicFramePr>
        <p:xfrm>
          <a:off x="335497" y="703400"/>
          <a:ext cx="8489576" cy="2818102"/>
        </p:xfrm>
        <a:graphic>
          <a:graphicData uri="http://schemas.openxmlformats.org/drawingml/2006/table">
            <a:tbl>
              <a:tblPr firstRow="1" bandRow="1">
                <a:tableStyleId>{5DA37D80-6434-44D0-A028-1B22A696006F}</a:tableStyleId>
              </a:tblPr>
              <a:tblGrid>
                <a:gridCol w="1010979">
                  <a:extLst>
                    <a:ext uri="{9D8B030D-6E8A-4147-A177-3AD203B41FA5}">
                      <a16:colId xmlns:a16="http://schemas.microsoft.com/office/drawing/2014/main" val="1302797717"/>
                    </a:ext>
                  </a:extLst>
                </a:gridCol>
                <a:gridCol w="2072080">
                  <a:extLst>
                    <a:ext uri="{9D8B030D-6E8A-4147-A177-3AD203B41FA5}">
                      <a16:colId xmlns:a16="http://schemas.microsoft.com/office/drawing/2014/main" val="2246911421"/>
                    </a:ext>
                  </a:extLst>
                </a:gridCol>
                <a:gridCol w="2592198">
                  <a:extLst>
                    <a:ext uri="{9D8B030D-6E8A-4147-A177-3AD203B41FA5}">
                      <a16:colId xmlns:a16="http://schemas.microsoft.com/office/drawing/2014/main" val="2272612479"/>
                    </a:ext>
                  </a:extLst>
                </a:gridCol>
                <a:gridCol w="2814319">
                  <a:extLst>
                    <a:ext uri="{9D8B030D-6E8A-4147-A177-3AD203B41FA5}">
                      <a16:colId xmlns:a16="http://schemas.microsoft.com/office/drawing/2014/main" val="938349231"/>
                    </a:ext>
                  </a:extLst>
                </a:gridCol>
              </a:tblGrid>
              <a:tr h="2818102">
                <a:tc>
                  <a:txBody>
                    <a:bodyPr/>
                    <a:lstStyle/>
                    <a:p>
                      <a:r>
                        <a:rPr lang="es-US" sz="1200" baseline="0" dirty="0">
                          <a:solidFill>
                            <a:schemeClr val="bg2"/>
                          </a:solidFill>
                          <a:latin typeface="Times New Roman" panose="02020603050405020304" pitchFamily="18" charset="0"/>
                          <a:cs typeface="Times New Roman" panose="02020603050405020304" pitchFamily="18" charset="0"/>
                        </a:rPr>
                        <a:t>Evaluación  </a:t>
                      </a:r>
                      <a:r>
                        <a:rPr lang="es-US" sz="1200" dirty="0">
                          <a:solidFill>
                            <a:schemeClr val="bg2"/>
                          </a:solidFill>
                          <a:latin typeface="Times New Roman" panose="02020603050405020304" pitchFamily="18" charset="0"/>
                          <a:cs typeface="Times New Roman" panose="02020603050405020304" pitchFamily="18" charset="0"/>
                        </a:rPr>
                        <a:t> </a:t>
                      </a:r>
                    </a:p>
                  </a:txBody>
                  <a:tcPr>
                    <a:solidFill>
                      <a:schemeClr val="tx1">
                        <a:alpha val="20000"/>
                      </a:schemeClr>
                    </a:solidFill>
                  </a:tcPr>
                </a:tc>
                <a:tc>
                  <a:txBody>
                    <a:bodyPr/>
                    <a:lstStyle/>
                    <a:p>
                      <a:r>
                        <a:rPr lang="es-US" sz="1200" b="0" dirty="0">
                          <a:solidFill>
                            <a:schemeClr val="bg2"/>
                          </a:solidFill>
                          <a:latin typeface="Times New Roman" panose="02020603050405020304" pitchFamily="18" charset="0"/>
                          <a:cs typeface="Times New Roman" panose="02020603050405020304" pitchFamily="18" charset="0"/>
                        </a:rPr>
                        <a:t>La evaluación tiene un sentido formativo con las siguientes finalidades: valorar los aprendizajes de los alumnos, identificar las condiciones que influyen en el aprendizaje y mejorar el proceso docente y otros aspectos del proceso escolar.</a:t>
                      </a:r>
                    </a:p>
                  </a:txBody>
                  <a:tcPr>
                    <a:solidFill>
                      <a:schemeClr val="tx1">
                        <a:alpha val="20000"/>
                      </a:schemeClr>
                    </a:solidFill>
                  </a:tcPr>
                </a:tc>
                <a:tc>
                  <a:txBody>
                    <a:bodyPr/>
                    <a:lstStyle/>
                    <a:p>
                      <a:pPr marL="0" marR="0" lvl="0" indent="0" algn="l">
                        <a:lnSpc>
                          <a:spcPct val="107000"/>
                        </a:lnSpc>
                        <a:spcBef>
                          <a:spcPts val="0"/>
                        </a:spcBef>
                        <a:spcAft>
                          <a:spcPts val="0"/>
                        </a:spcAft>
                        <a:buFont typeface="Symbol" panose="05050102010706020507" pitchFamily="18" charset="2"/>
                        <a:buNone/>
                      </a:pPr>
                      <a:r>
                        <a:rPr lang="es-US" sz="1200" b="0" dirty="0">
                          <a:solidFill>
                            <a:schemeClr val="bg2"/>
                          </a:solidFill>
                          <a:latin typeface="Times New Roman" panose="02020603050405020304" pitchFamily="18" charset="0"/>
                          <a:cs typeface="Times New Roman" panose="02020603050405020304" pitchFamily="18" charset="0"/>
                        </a:rPr>
                        <a:t>• </a:t>
                      </a:r>
                      <a:r>
                        <a:rPr lang="es-MX" sz="1200" b="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Se busca que los niños desarrollen seguridad, autonomía, creatividad y participación mediante experiencias en las que deben pensar, analizar, expresarse por diferentes medios, proponer, comparar, consultar, producir textos, explicar, buscar respuestas, colaborar y convivir con sus compañeros en un ambiente sano.</a:t>
                      </a:r>
                      <a:endParaRPr lang="es-US" sz="1200" b="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a:lnSpc>
                          <a:spcPct val="107000"/>
                        </a:lnSpc>
                        <a:spcBef>
                          <a:spcPts val="0"/>
                        </a:spcBef>
                        <a:spcAft>
                          <a:spcPts val="800"/>
                        </a:spcAft>
                        <a:buFont typeface="Symbol" panose="05050102010706020507" pitchFamily="18" charset="2"/>
                        <a:buNone/>
                      </a:pPr>
                      <a:r>
                        <a:rPr lang="es-US" sz="1200" b="0" dirty="0">
                          <a:solidFill>
                            <a:schemeClr val="bg2"/>
                          </a:solidFill>
                          <a:latin typeface="Times New Roman" panose="02020603050405020304" pitchFamily="18" charset="0"/>
                          <a:cs typeface="Times New Roman" panose="02020603050405020304" pitchFamily="18" charset="0"/>
                        </a:rPr>
                        <a:t>•</a:t>
                      </a:r>
                      <a:r>
                        <a:rPr lang="es-MX" sz="1200" b="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Tener información confiable y clara sobre el desempeño de los niños en diversas situaciones didácticas que participan en su grupo.</a:t>
                      </a:r>
                      <a:endParaRPr lang="es-US" sz="1200" b="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9535" marR="89535" marT="0" marB="0">
                    <a:solidFill>
                      <a:schemeClr val="tx1">
                        <a:alpha val="20000"/>
                      </a:schemeClr>
                    </a:solidFill>
                  </a:tcPr>
                </a:tc>
                <a:tc>
                  <a:txBody>
                    <a:bodyPr/>
                    <a:lstStyle/>
                    <a:p>
                      <a:r>
                        <a:rPr lang="es-MX" sz="1200" b="0" dirty="0">
                          <a:solidFill>
                            <a:schemeClr val="bg2"/>
                          </a:solidFill>
                          <a:latin typeface="Times New Roman" panose="02020603050405020304" pitchFamily="18" charset="0"/>
                          <a:cs typeface="Times New Roman" panose="02020603050405020304" pitchFamily="18" charset="0"/>
                        </a:rPr>
                        <a:t>Secundado en la psicolingüística y en unas cuentas disciplinas que deben ver, sobre todo con la manera en la que los chicos adquieren los conocimientos, con mucho énfasis en la manera en la que dichos utilizan el desarrollo de lenguaje mas que nada escrito y leído. </a:t>
                      </a:r>
                    </a:p>
                  </a:txBody>
                  <a:tcPr>
                    <a:solidFill>
                      <a:schemeClr val="tx1">
                        <a:alpha val="20000"/>
                      </a:schemeClr>
                    </a:solidFill>
                  </a:tcPr>
                </a:tc>
                <a:extLst>
                  <a:ext uri="{0D108BD9-81ED-4DB2-BD59-A6C34878D82A}">
                    <a16:rowId xmlns:a16="http://schemas.microsoft.com/office/drawing/2014/main" val="3122334399"/>
                  </a:ext>
                </a:extLst>
              </a:tr>
            </a:tbl>
          </a:graphicData>
        </a:graphic>
      </p:graphicFrame>
    </p:spTree>
    <p:extLst>
      <p:ext uri="{BB962C8B-B14F-4D97-AF65-F5344CB8AC3E}">
        <p14:creationId xmlns:p14="http://schemas.microsoft.com/office/powerpoint/2010/main" val="1358550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732561567"/>
              </p:ext>
            </p:extLst>
          </p:nvPr>
        </p:nvGraphicFramePr>
        <p:xfrm>
          <a:off x="335497" y="703400"/>
          <a:ext cx="8489576" cy="3749040"/>
        </p:xfrm>
        <a:graphic>
          <a:graphicData uri="http://schemas.openxmlformats.org/drawingml/2006/table">
            <a:tbl>
              <a:tblPr firstRow="1" bandRow="1">
                <a:tableStyleId>{5DA37D80-6434-44D0-A028-1B22A696006F}</a:tableStyleId>
              </a:tblPr>
              <a:tblGrid>
                <a:gridCol w="1010979">
                  <a:extLst>
                    <a:ext uri="{9D8B030D-6E8A-4147-A177-3AD203B41FA5}">
                      <a16:colId xmlns:a16="http://schemas.microsoft.com/office/drawing/2014/main" val="1302797717"/>
                    </a:ext>
                  </a:extLst>
                </a:gridCol>
                <a:gridCol w="2072080">
                  <a:extLst>
                    <a:ext uri="{9D8B030D-6E8A-4147-A177-3AD203B41FA5}">
                      <a16:colId xmlns:a16="http://schemas.microsoft.com/office/drawing/2014/main" val="2246911421"/>
                    </a:ext>
                  </a:extLst>
                </a:gridCol>
                <a:gridCol w="2592198">
                  <a:extLst>
                    <a:ext uri="{9D8B030D-6E8A-4147-A177-3AD203B41FA5}">
                      <a16:colId xmlns:a16="http://schemas.microsoft.com/office/drawing/2014/main" val="2272612479"/>
                    </a:ext>
                  </a:extLst>
                </a:gridCol>
                <a:gridCol w="2814319">
                  <a:extLst>
                    <a:ext uri="{9D8B030D-6E8A-4147-A177-3AD203B41FA5}">
                      <a16:colId xmlns:a16="http://schemas.microsoft.com/office/drawing/2014/main" val="938349231"/>
                    </a:ext>
                  </a:extLst>
                </a:gridCol>
              </a:tblGrid>
              <a:tr h="2818102">
                <a:tc>
                  <a:txBody>
                    <a:bodyPr/>
                    <a:lstStyle/>
                    <a:p>
                      <a:pPr marL="0" marR="0" algn="ctr">
                        <a:lnSpc>
                          <a:spcPct val="107000"/>
                        </a:lnSpc>
                        <a:spcBef>
                          <a:spcPts val="0"/>
                        </a:spcBef>
                        <a:spcAft>
                          <a:spcPts val="800"/>
                        </a:spcAft>
                      </a:pPr>
                      <a:r>
                        <a:rPr lang="es-MX" sz="1200" b="1" i="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Ev</a:t>
                      </a:r>
                      <a:r>
                        <a:rPr lang="es-MX" sz="1200" b="1" i="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Diagnostica</a:t>
                      </a:r>
                    </a:p>
                    <a:p>
                      <a:pPr marL="0" marR="0" algn="ctr">
                        <a:lnSpc>
                          <a:spcPct val="107000"/>
                        </a:lnSpc>
                        <a:spcBef>
                          <a:spcPts val="0"/>
                        </a:spcBef>
                        <a:spcAft>
                          <a:spcPts val="800"/>
                        </a:spcAft>
                      </a:pPr>
                      <a:r>
                        <a:rPr lang="es-MX" sz="1200" b="1" i="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Ev</a:t>
                      </a:r>
                      <a:r>
                        <a:rPr lang="es-MX" sz="1200" b="1" i="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800"/>
                        </a:spcAft>
                      </a:pPr>
                      <a:r>
                        <a:rPr lang="es-MX" sz="1200" b="1" i="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Formativa </a:t>
                      </a:r>
                      <a:endParaRPr lang="es-US" sz="1200" i="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solidFill>
                      <a:schemeClr val="tx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US" sz="1200" b="0" dirty="0">
                          <a:solidFill>
                            <a:schemeClr val="bg2"/>
                          </a:solidFill>
                          <a:latin typeface="Times New Roman" panose="02020603050405020304" pitchFamily="18" charset="0"/>
                          <a:cs typeface="Times New Roman" panose="02020603050405020304" pitchFamily="18" charset="0"/>
                        </a:rPr>
                        <a:t>Estos</a:t>
                      </a:r>
                      <a:r>
                        <a:rPr lang="es-US" sz="1200" b="0" baseline="0" dirty="0">
                          <a:solidFill>
                            <a:schemeClr val="bg2"/>
                          </a:solidFill>
                          <a:latin typeface="Times New Roman" panose="02020603050405020304" pitchFamily="18" charset="0"/>
                          <a:cs typeface="Times New Roman" panose="02020603050405020304" pitchFamily="18" charset="0"/>
                        </a:rPr>
                        <a:t> son los tipos de evaluaciones que se utilizan para</a:t>
                      </a:r>
                      <a:r>
                        <a:rPr lang="es-US" sz="1200" b="0" dirty="0">
                          <a:solidFill>
                            <a:schemeClr val="bg2"/>
                          </a:solidFill>
                          <a:latin typeface="Times New Roman" panose="02020603050405020304" pitchFamily="18" charset="0"/>
                          <a:cs typeface="Times New Roman" panose="02020603050405020304" pitchFamily="18" charset="0"/>
                        </a:rPr>
                        <a:t> los razonamientos de los niños y es la mejor manera de obtener información relevante para valorar en qué avanzan y cómo, pero también para valorar la propia práctica en aras de mejorarla. </a:t>
                      </a:r>
                      <a:endParaRPr lang="es-MX" sz="1200" b="0" dirty="0">
                        <a:solidFill>
                          <a:schemeClr val="bg2"/>
                        </a:solidFill>
                        <a:latin typeface="Times New Roman" panose="02020603050405020304" pitchFamily="18" charset="0"/>
                        <a:cs typeface="Times New Roman" panose="02020603050405020304" pitchFamily="18" charset="0"/>
                      </a:endParaRPr>
                    </a:p>
                    <a:p>
                      <a:endParaRPr lang="es-US"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US" sz="1200" b="0" dirty="0">
                          <a:solidFill>
                            <a:schemeClr val="bg2"/>
                          </a:solidFill>
                          <a:latin typeface="Times New Roman" panose="02020603050405020304" pitchFamily="18" charset="0"/>
                          <a:cs typeface="Times New Roman" panose="02020603050405020304" pitchFamily="18" charset="0"/>
                        </a:rPr>
                        <a:t>•</a:t>
                      </a:r>
                      <a:r>
                        <a:rPr lang="es-US" sz="1200" b="0" baseline="0" dirty="0">
                          <a:solidFill>
                            <a:schemeClr val="bg2"/>
                          </a:solidFill>
                          <a:latin typeface="Times New Roman" panose="02020603050405020304" pitchFamily="18" charset="0"/>
                          <a:cs typeface="Times New Roman" panose="02020603050405020304" pitchFamily="18" charset="0"/>
                        </a:rPr>
                        <a:t> </a:t>
                      </a:r>
                      <a:r>
                        <a:rPr lang="es-US" sz="1200" b="0" dirty="0">
                          <a:solidFill>
                            <a:schemeClr val="bg2"/>
                          </a:solidFill>
                          <a:latin typeface="Times New Roman" panose="02020603050405020304" pitchFamily="18" charset="0"/>
                          <a:cs typeface="Times New Roman" panose="02020603050405020304" pitchFamily="18" charset="0"/>
                        </a:rPr>
                        <a:t>La evaluación diagnóstica se hace en las dos o tres primeras semanas del ciclo escolar con actividades o situaciones que permitan empezar a conocer a sus alumnos y tomar decisiones para la planeación del trabajo para el inicio del ciclo escolar. </a:t>
                      </a:r>
                    </a:p>
                    <a:p>
                      <a:r>
                        <a:rPr lang="es-US" sz="1200" b="0" dirty="0">
                          <a:solidFill>
                            <a:schemeClr val="bg2"/>
                          </a:solidFill>
                          <a:latin typeface="Times New Roman" panose="02020603050405020304" pitchFamily="18" charset="0"/>
                          <a:cs typeface="Times New Roman" panose="02020603050405020304" pitchFamily="18" charset="0"/>
                        </a:rPr>
                        <a:t>•</a:t>
                      </a:r>
                      <a:r>
                        <a:rPr lang="es-US" sz="1200" b="0" baseline="0" dirty="0">
                          <a:solidFill>
                            <a:schemeClr val="bg2"/>
                          </a:solidFill>
                          <a:latin typeface="Times New Roman" panose="02020603050405020304" pitchFamily="18" charset="0"/>
                          <a:cs typeface="Times New Roman" panose="02020603050405020304" pitchFamily="18" charset="0"/>
                        </a:rPr>
                        <a:t> </a:t>
                      </a:r>
                      <a:r>
                        <a:rPr lang="es-US" sz="1200" b="0" dirty="0">
                          <a:solidFill>
                            <a:schemeClr val="bg2"/>
                          </a:solidFill>
                          <a:latin typeface="Times New Roman" panose="02020603050405020304" pitchFamily="18" charset="0"/>
                          <a:cs typeface="Times New Roman" panose="02020603050405020304" pitchFamily="18" charset="0"/>
                        </a:rPr>
                        <a:t>La evaluación formativa en la educación preescolar se lleva a cabo de manera permanente. Durante el desarrollo del trabajo docente, observe cómo participan los niños y qué hacen; escuche lo que dicen o explican. Esta información es útil porque muestra</a:t>
                      </a:r>
                      <a:r>
                        <a:rPr lang="es-US" sz="1200" b="0" baseline="0" dirty="0">
                          <a:solidFill>
                            <a:schemeClr val="bg2"/>
                          </a:solidFill>
                          <a:latin typeface="Times New Roman" panose="02020603050405020304" pitchFamily="18" charset="0"/>
                          <a:cs typeface="Times New Roman" panose="02020603050405020304" pitchFamily="18" charset="0"/>
                        </a:rPr>
                        <a:t> </a:t>
                      </a:r>
                      <a:r>
                        <a:rPr lang="es-US" sz="1200" b="0" dirty="0">
                          <a:solidFill>
                            <a:schemeClr val="bg2"/>
                          </a:solidFill>
                          <a:latin typeface="Times New Roman" panose="02020603050405020304" pitchFamily="18" charset="0"/>
                          <a:cs typeface="Times New Roman" panose="02020603050405020304" pitchFamily="18" charset="0"/>
                        </a:rPr>
                        <a:t>hasta cierto punto los razonamientos de los niños y es la mejor manera de obtener información relevante para valorar en qué avanzan y cómo, pero también para valorar la propia práctica en aras de mejorarla. </a:t>
                      </a:r>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ES" sz="1200" b="0" dirty="0">
                          <a:solidFill>
                            <a:schemeClr val="bg2"/>
                          </a:solidFill>
                          <a:latin typeface="Times New Roman" panose="02020603050405020304" pitchFamily="18" charset="0"/>
                          <a:cs typeface="Times New Roman" panose="02020603050405020304" pitchFamily="18" charset="0"/>
                        </a:rPr>
                        <a:t>En</a:t>
                      </a:r>
                      <a:r>
                        <a:rPr lang="es-ES" sz="1200" b="0" baseline="0" dirty="0">
                          <a:solidFill>
                            <a:schemeClr val="bg2"/>
                          </a:solidFill>
                          <a:latin typeface="Times New Roman" panose="02020603050405020304" pitchFamily="18" charset="0"/>
                          <a:cs typeface="Times New Roman" panose="02020603050405020304" pitchFamily="18" charset="0"/>
                        </a:rPr>
                        <a:t> los dos tipos d evaluación s</a:t>
                      </a:r>
                      <a:r>
                        <a:rPr lang="es-ES" sz="1200" b="0" dirty="0">
                          <a:solidFill>
                            <a:schemeClr val="bg2"/>
                          </a:solidFill>
                          <a:latin typeface="Times New Roman" panose="02020603050405020304" pitchFamily="18" charset="0"/>
                          <a:cs typeface="Times New Roman" panose="02020603050405020304" pitchFamily="18" charset="0"/>
                        </a:rPr>
                        <a:t>e tienen en cuenta las disciplinas de morfología, sintaxis y semántica, ya que ayudarán a los maestros a entender si sus estudiantes realmente están aprendiendo. Y, con la ayuda de los teóricos, descubrirán lo que los niños están aprendiendo. Estos, al igual que la evaluación, ponen un fuerte énfasis en la psicolingüística (cómo un estudiante adquiere un idioma y cómo lo usa para su ventaja).</a:t>
                      </a:r>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extLst>
                  <a:ext uri="{0D108BD9-81ED-4DB2-BD59-A6C34878D82A}">
                    <a16:rowId xmlns:a16="http://schemas.microsoft.com/office/drawing/2014/main" val="3122334399"/>
                  </a:ext>
                </a:extLst>
              </a:tr>
            </a:tbl>
          </a:graphicData>
        </a:graphic>
      </p:graphicFrame>
    </p:spTree>
    <p:extLst>
      <p:ext uri="{BB962C8B-B14F-4D97-AF65-F5344CB8AC3E}">
        <p14:creationId xmlns:p14="http://schemas.microsoft.com/office/powerpoint/2010/main" val="3285141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3018244131"/>
              </p:ext>
            </p:extLst>
          </p:nvPr>
        </p:nvGraphicFramePr>
        <p:xfrm>
          <a:off x="335497" y="703400"/>
          <a:ext cx="8489576" cy="3200400"/>
        </p:xfrm>
        <a:graphic>
          <a:graphicData uri="http://schemas.openxmlformats.org/drawingml/2006/table">
            <a:tbl>
              <a:tblPr firstRow="1" bandRow="1">
                <a:tableStyleId>{5DA37D80-6434-44D0-A028-1B22A696006F}</a:tableStyleId>
              </a:tblPr>
              <a:tblGrid>
                <a:gridCol w="1010979">
                  <a:extLst>
                    <a:ext uri="{9D8B030D-6E8A-4147-A177-3AD203B41FA5}">
                      <a16:colId xmlns:a16="http://schemas.microsoft.com/office/drawing/2014/main" val="1302797717"/>
                    </a:ext>
                  </a:extLst>
                </a:gridCol>
                <a:gridCol w="2072080">
                  <a:extLst>
                    <a:ext uri="{9D8B030D-6E8A-4147-A177-3AD203B41FA5}">
                      <a16:colId xmlns:a16="http://schemas.microsoft.com/office/drawing/2014/main" val="2246911421"/>
                    </a:ext>
                  </a:extLst>
                </a:gridCol>
                <a:gridCol w="2592198">
                  <a:extLst>
                    <a:ext uri="{9D8B030D-6E8A-4147-A177-3AD203B41FA5}">
                      <a16:colId xmlns:a16="http://schemas.microsoft.com/office/drawing/2014/main" val="2272612479"/>
                    </a:ext>
                  </a:extLst>
                </a:gridCol>
                <a:gridCol w="2814319">
                  <a:extLst>
                    <a:ext uri="{9D8B030D-6E8A-4147-A177-3AD203B41FA5}">
                      <a16:colId xmlns:a16="http://schemas.microsoft.com/office/drawing/2014/main" val="938349231"/>
                    </a:ext>
                  </a:extLst>
                </a:gridCol>
              </a:tblGrid>
              <a:tr h="2818102">
                <a:tc>
                  <a:txBody>
                    <a:bodyPr/>
                    <a:lstStyle/>
                    <a:p>
                      <a:r>
                        <a:rPr lang="es-US" sz="1200" baseline="0" dirty="0">
                          <a:solidFill>
                            <a:schemeClr val="bg2"/>
                          </a:solidFill>
                          <a:latin typeface="Times New Roman" panose="02020603050405020304" pitchFamily="18" charset="0"/>
                          <a:cs typeface="Times New Roman" panose="02020603050405020304" pitchFamily="18" charset="0"/>
                        </a:rPr>
                        <a:t>Expediente personal   </a:t>
                      </a:r>
                      <a:r>
                        <a:rPr lang="es-US" sz="1200" dirty="0">
                          <a:solidFill>
                            <a:schemeClr val="bg2"/>
                          </a:solidFill>
                          <a:latin typeface="Times New Roman" panose="02020603050405020304" pitchFamily="18" charset="0"/>
                          <a:cs typeface="Times New Roman" panose="02020603050405020304" pitchFamily="18" charset="0"/>
                        </a:rPr>
                        <a:t> </a:t>
                      </a:r>
                    </a:p>
                  </a:txBody>
                  <a:tcPr>
                    <a:solidFill>
                      <a:schemeClr val="tx1">
                        <a:alpha val="20000"/>
                      </a:schemeClr>
                    </a:solidFill>
                  </a:tcPr>
                </a:tc>
                <a:tc>
                  <a:txBody>
                    <a:bodyPr/>
                    <a:lstStyle/>
                    <a:p>
                      <a:r>
                        <a:rPr lang="es-US" sz="1200" b="0" dirty="0">
                          <a:solidFill>
                            <a:schemeClr val="bg2"/>
                          </a:solidFill>
                          <a:latin typeface="Times New Roman" panose="02020603050405020304" pitchFamily="18" charset="0"/>
                          <a:cs typeface="Times New Roman" panose="02020603050405020304" pitchFamily="18" charset="0"/>
                        </a:rPr>
                        <a:t>El expediente personal es</a:t>
                      </a:r>
                      <a:r>
                        <a:rPr lang="es-US" sz="1200" b="0" baseline="0" dirty="0">
                          <a:solidFill>
                            <a:schemeClr val="bg2"/>
                          </a:solidFill>
                          <a:latin typeface="Times New Roman" panose="02020603050405020304" pitchFamily="18" charset="0"/>
                          <a:cs typeface="Times New Roman" panose="02020603050405020304" pitchFamily="18" charset="0"/>
                        </a:rPr>
                        <a:t> un </a:t>
                      </a:r>
                      <a:r>
                        <a:rPr lang="es-US" sz="1200" b="0" dirty="0">
                          <a:solidFill>
                            <a:schemeClr val="bg2"/>
                          </a:solidFill>
                          <a:latin typeface="Times New Roman" panose="02020603050405020304" pitchFamily="18" charset="0"/>
                          <a:cs typeface="Times New Roman" panose="02020603050405020304" pitchFamily="18" charset="0"/>
                        </a:rPr>
                        <a:t>instrumento con información relevante que sirve para documentar el proceso de avances de cada niño del grupo.</a:t>
                      </a:r>
                    </a:p>
                  </a:txBody>
                  <a:tcPr>
                    <a:solidFill>
                      <a:schemeClr val="tx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US" sz="1200" b="0" dirty="0">
                          <a:solidFill>
                            <a:schemeClr val="bg2"/>
                          </a:solidFill>
                          <a:latin typeface="Times New Roman" panose="02020603050405020304" pitchFamily="18" charset="0"/>
                          <a:cs typeface="Times New Roman" panose="02020603050405020304" pitchFamily="18" charset="0"/>
                        </a:rPr>
                        <a:t>•</a:t>
                      </a:r>
                      <a:r>
                        <a:rPr lang="es-US" sz="1200" b="0" baseline="0" dirty="0">
                          <a:solidFill>
                            <a:schemeClr val="bg2"/>
                          </a:solidFill>
                          <a:latin typeface="Times New Roman" panose="02020603050405020304" pitchFamily="18" charset="0"/>
                          <a:cs typeface="Times New Roman" panose="02020603050405020304" pitchFamily="18" charset="0"/>
                        </a:rPr>
                        <a:t> S</a:t>
                      </a:r>
                      <a:r>
                        <a:rPr lang="es-US" sz="1200" b="0" dirty="0">
                          <a:solidFill>
                            <a:schemeClr val="bg2"/>
                          </a:solidFill>
                          <a:latin typeface="Times New Roman" panose="02020603050405020304" pitchFamily="18" charset="0"/>
                          <a:cs typeface="Times New Roman" panose="02020603050405020304" pitchFamily="18" charset="0"/>
                        </a:rPr>
                        <a:t>e abre el expediente con la siguiente documentación: ficha de inscripción con datos completos de los padres o tutores de los niños y del domicilio, copia del acta de nacimiento, entrevista con los padres o tutores (debe incluir información acerca de condiciones de salud y médicas, en su caso) y con los niños.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US" sz="1200" b="0" dirty="0">
                          <a:solidFill>
                            <a:schemeClr val="bg2"/>
                          </a:solidFill>
                          <a:latin typeface="Times New Roman" panose="02020603050405020304" pitchFamily="18" charset="0"/>
                          <a:cs typeface="Times New Roman" panose="02020603050405020304" pitchFamily="18" charset="0"/>
                        </a:rPr>
                        <a:t>• La educadora en relación con los avances que observa en el niño, así como otras condiciones particulares. Es conveniente (y en algunos casos es posible) incluir algunos productos de los niños que documentan los avances, logros y dificultades que la educadora observa</a:t>
                      </a:r>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ES" sz="1200" b="0" i="0" dirty="0">
                          <a:solidFill>
                            <a:schemeClr val="bg2"/>
                          </a:solidFill>
                          <a:latin typeface="Times New Roman" panose="02020603050405020304" pitchFamily="18" charset="0"/>
                          <a:cs typeface="Times New Roman" panose="02020603050405020304" pitchFamily="18" charset="0"/>
                        </a:rPr>
                        <a:t>Es necesario examinar los análisis de los niños, así como considerar las teorías Constructivista ( Piaget,</a:t>
                      </a:r>
                      <a:r>
                        <a:rPr lang="es-ES" sz="1200" b="0" i="0" baseline="0" dirty="0">
                          <a:solidFill>
                            <a:schemeClr val="bg2"/>
                          </a:solidFill>
                          <a:latin typeface="Times New Roman" panose="02020603050405020304" pitchFamily="18" charset="0"/>
                          <a:cs typeface="Times New Roman" panose="02020603050405020304" pitchFamily="18" charset="0"/>
                        </a:rPr>
                        <a:t> </a:t>
                      </a:r>
                      <a:r>
                        <a:rPr lang="es-ES" sz="1200" b="0" i="0" dirty="0">
                          <a:solidFill>
                            <a:schemeClr val="bg2"/>
                          </a:solidFill>
                          <a:latin typeface="Times New Roman" panose="02020603050405020304" pitchFamily="18" charset="0"/>
                          <a:cs typeface="Times New Roman" panose="02020603050405020304" pitchFamily="18" charset="0"/>
                        </a:rPr>
                        <a:t>Vygotsky etc…), Chomsky y otros en términos de cómo estos niños se desarrollan académica y socialmente. También podemos tener en cuenta la psicolingüística, que ha sido útil para analizar cómo los niños adquieren el lenguaje y cómo lo usan. Podemos tener en cuenta las disciplinas gramaticales porque no tenemos documentos oficiales para las instituciones que se utilizarán para el resto de su estancia allí.</a:t>
                      </a:r>
                      <a:endParaRPr lang="es-MX" sz="1200" b="0" i="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extLst>
                  <a:ext uri="{0D108BD9-81ED-4DB2-BD59-A6C34878D82A}">
                    <a16:rowId xmlns:a16="http://schemas.microsoft.com/office/drawing/2014/main" val="3122334399"/>
                  </a:ext>
                </a:extLst>
              </a:tr>
            </a:tbl>
          </a:graphicData>
        </a:graphic>
      </p:graphicFrame>
    </p:spTree>
    <p:extLst>
      <p:ext uri="{BB962C8B-B14F-4D97-AF65-F5344CB8AC3E}">
        <p14:creationId xmlns:p14="http://schemas.microsoft.com/office/powerpoint/2010/main" val="2413467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4102908262"/>
              </p:ext>
            </p:extLst>
          </p:nvPr>
        </p:nvGraphicFramePr>
        <p:xfrm>
          <a:off x="335497" y="703400"/>
          <a:ext cx="8489576" cy="3017520"/>
        </p:xfrm>
        <a:graphic>
          <a:graphicData uri="http://schemas.openxmlformats.org/drawingml/2006/table">
            <a:tbl>
              <a:tblPr firstRow="1" bandRow="1">
                <a:tableStyleId>{5DA37D80-6434-44D0-A028-1B22A696006F}</a:tableStyleId>
              </a:tblPr>
              <a:tblGrid>
                <a:gridCol w="1010979">
                  <a:extLst>
                    <a:ext uri="{9D8B030D-6E8A-4147-A177-3AD203B41FA5}">
                      <a16:colId xmlns:a16="http://schemas.microsoft.com/office/drawing/2014/main" val="1302797717"/>
                    </a:ext>
                  </a:extLst>
                </a:gridCol>
                <a:gridCol w="2072080">
                  <a:extLst>
                    <a:ext uri="{9D8B030D-6E8A-4147-A177-3AD203B41FA5}">
                      <a16:colId xmlns:a16="http://schemas.microsoft.com/office/drawing/2014/main" val="2246911421"/>
                    </a:ext>
                  </a:extLst>
                </a:gridCol>
                <a:gridCol w="2592198">
                  <a:extLst>
                    <a:ext uri="{9D8B030D-6E8A-4147-A177-3AD203B41FA5}">
                      <a16:colId xmlns:a16="http://schemas.microsoft.com/office/drawing/2014/main" val="2272612479"/>
                    </a:ext>
                  </a:extLst>
                </a:gridCol>
                <a:gridCol w="2814319">
                  <a:extLst>
                    <a:ext uri="{9D8B030D-6E8A-4147-A177-3AD203B41FA5}">
                      <a16:colId xmlns:a16="http://schemas.microsoft.com/office/drawing/2014/main" val="938349231"/>
                    </a:ext>
                  </a:extLst>
                </a:gridCol>
              </a:tblGrid>
              <a:tr h="2818102">
                <a:tc>
                  <a:txBody>
                    <a:bodyPr/>
                    <a:lstStyle/>
                    <a:p>
                      <a:r>
                        <a:rPr lang="es-US" sz="1200" baseline="0" dirty="0">
                          <a:solidFill>
                            <a:schemeClr val="bg2"/>
                          </a:solidFill>
                          <a:latin typeface="Times New Roman" panose="02020603050405020304" pitchFamily="18" charset="0"/>
                          <a:cs typeface="Times New Roman" panose="02020603050405020304" pitchFamily="18" charset="0"/>
                        </a:rPr>
                        <a:t>Diario de trabajo  </a:t>
                      </a:r>
                      <a:r>
                        <a:rPr lang="es-US" sz="1200" dirty="0">
                          <a:solidFill>
                            <a:schemeClr val="bg2"/>
                          </a:solidFill>
                          <a:latin typeface="Times New Roman" panose="02020603050405020304" pitchFamily="18" charset="0"/>
                          <a:cs typeface="Times New Roman" panose="02020603050405020304" pitchFamily="18" charset="0"/>
                        </a:rPr>
                        <a:t> </a:t>
                      </a:r>
                    </a:p>
                  </a:txBody>
                  <a:tcPr>
                    <a:solidFill>
                      <a:schemeClr val="tx1">
                        <a:alpha val="20000"/>
                      </a:schemeClr>
                    </a:solidFill>
                  </a:tcPr>
                </a:tc>
                <a:tc>
                  <a:txBody>
                    <a:bodyPr/>
                    <a:lstStyle/>
                    <a:p>
                      <a:r>
                        <a:rPr lang="es-US" sz="1200" b="0" dirty="0">
                          <a:solidFill>
                            <a:schemeClr val="bg2"/>
                          </a:solidFill>
                          <a:latin typeface="Times New Roman" panose="02020603050405020304" pitchFamily="18" charset="0"/>
                          <a:cs typeface="Times New Roman" panose="02020603050405020304" pitchFamily="18" charset="0"/>
                        </a:rPr>
                        <a:t>El diario de trabajo es el instrumento donde la educadora registra notas sobre el trabajo cotidiano; cuando sea necesario, también se registran hechos o circunstancias escolares que hayan influido en el desarrollo del trabajo. No se trata de reconstruir paso a paso todas las actividades sino de registrar los datos que permitan reconstruir mentalmente la práctica y reflexionar sobre ella, a saber</a:t>
                      </a:r>
                    </a:p>
                  </a:txBody>
                  <a:tcPr>
                    <a:solidFill>
                      <a:schemeClr val="tx1">
                        <a:alpha val="20000"/>
                      </a:schemeClr>
                    </a:solidFill>
                  </a:tcPr>
                </a:tc>
                <a:tc>
                  <a:txBody>
                    <a:bodyPr/>
                    <a:lstStyle/>
                    <a:p>
                      <a:r>
                        <a:rPr lang="es-US" sz="1200" b="0" dirty="0">
                          <a:solidFill>
                            <a:schemeClr val="bg2"/>
                          </a:solidFill>
                          <a:latin typeface="Times New Roman" panose="02020603050405020304" pitchFamily="18" charset="0"/>
                          <a:cs typeface="Times New Roman" panose="02020603050405020304" pitchFamily="18" charset="0"/>
                        </a:rPr>
                        <a:t>• Sucesos sorprendentes o preocupantes en relación con las actividades planteadas; </a:t>
                      </a:r>
                    </a:p>
                    <a:p>
                      <a:r>
                        <a:rPr lang="es-US" sz="1200" b="0" dirty="0">
                          <a:solidFill>
                            <a:schemeClr val="bg2"/>
                          </a:solidFill>
                          <a:latin typeface="Times New Roman" panose="02020603050405020304" pitchFamily="18" charset="0"/>
                          <a:cs typeface="Times New Roman" panose="02020603050405020304" pitchFamily="18" charset="0"/>
                        </a:rPr>
                        <a:t>• Reacciones y opiniones de los niños: ¿se interesaron?, ¿se involucraron todos?, ¿qué les gustó o no? Decir que no les gustó o que les disgustó no es lo mismo, ¿cómo se sintieron en la actividad?, ¿se les dificultó o fue sencilla su realización? </a:t>
                      </a:r>
                    </a:p>
                    <a:p>
                      <a:r>
                        <a:rPr lang="es-US" sz="1200" b="0" dirty="0">
                          <a:solidFill>
                            <a:schemeClr val="bg2"/>
                          </a:solidFill>
                          <a:latin typeface="Times New Roman" panose="02020603050405020304" pitchFamily="18" charset="0"/>
                          <a:cs typeface="Times New Roman" panose="02020603050405020304" pitchFamily="18" charset="0"/>
                        </a:rPr>
                        <a:t>• Una valoración general de la jornada de trabajo, incluyendo una breve nota de autoevaluación: ¿cómo lo hice?, ¿me faltó hacer algo que no debo olvidar?, ¿de qué otra manera podría intervenir?, ¿qué necesito modificar?</a:t>
                      </a:r>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ES" sz="1200" b="0" dirty="0">
                          <a:solidFill>
                            <a:schemeClr val="bg2"/>
                          </a:solidFill>
                          <a:latin typeface="Times New Roman" panose="02020603050405020304" pitchFamily="18" charset="0"/>
                          <a:cs typeface="Times New Roman" panose="02020603050405020304" pitchFamily="18" charset="0"/>
                        </a:rPr>
                        <a:t>Debido a que el comportamiento de los niños y el  ER (Estímulo-respuesta) están siendo estudiados, que es posible que teorías constructivistas tales como Piaget, Watson, y otros se pueden tomarse en cuenta . Es también necesaria para tener la sociolingüística, que los estudios de cómo el lenguaje se desarrolla en relación a la sociedad, la cultura, y el contexto en el que se está encontrado.</a:t>
                      </a:r>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extLst>
                  <a:ext uri="{0D108BD9-81ED-4DB2-BD59-A6C34878D82A}">
                    <a16:rowId xmlns:a16="http://schemas.microsoft.com/office/drawing/2014/main" val="3122334399"/>
                  </a:ext>
                </a:extLst>
              </a:tr>
            </a:tbl>
          </a:graphicData>
        </a:graphic>
      </p:graphicFrame>
    </p:spTree>
    <p:extLst>
      <p:ext uri="{BB962C8B-B14F-4D97-AF65-F5344CB8AC3E}">
        <p14:creationId xmlns:p14="http://schemas.microsoft.com/office/powerpoint/2010/main" val="342844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82" name="Google Shape;882;p43"/>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3" name="Google Shape;883;p43"/>
          <p:cNvGrpSpPr/>
          <p:nvPr/>
        </p:nvGrpSpPr>
        <p:grpSpPr>
          <a:xfrm rot="-1564537">
            <a:off x="6855077" y="4013920"/>
            <a:ext cx="495770" cy="567380"/>
            <a:chOff x="1244250" y="1474325"/>
            <a:chExt cx="1183700" cy="1354675"/>
          </a:xfrm>
        </p:grpSpPr>
        <p:sp>
          <p:nvSpPr>
            <p:cNvPr id="884" name="Google Shape;884;p43"/>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3"/>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43"/>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79;p43">
            <a:extLst>
              <a:ext uri="{FF2B5EF4-FFF2-40B4-BE49-F238E27FC236}">
                <a16:creationId xmlns:a16="http://schemas.microsoft.com/office/drawing/2014/main" id="{44DD849C-C0DB-4E5B-B39B-8B24E21139ED}"/>
              </a:ext>
            </a:extLst>
          </p:cNvPr>
          <p:cNvSpPr txBox="1">
            <a:spLocks noGrp="1"/>
          </p:cNvSpPr>
          <p:nvPr>
            <p:ph type="title"/>
          </p:nvPr>
        </p:nvSpPr>
        <p:spPr>
          <a:xfrm flipH="1">
            <a:off x="462865" y="356738"/>
            <a:ext cx="2918373" cy="937512"/>
          </a:xfrm>
          <a:prstGeom prst="rect">
            <a:avLst/>
          </a:prstGeom>
          <a:noFill/>
          <a:ln w="38100">
            <a:noFill/>
            <a:prstDash val="sysDash"/>
          </a:ln>
        </p:spPr>
        <p:txBody>
          <a:bodyPr spcFirstLastPara="1" wrap="square" lIns="91425" tIns="91425" rIns="91425" bIns="91425" anchor="ctr" anchorCtr="0">
            <a:normAutofit/>
          </a:bodyPr>
          <a:lstStyle/>
          <a:p>
            <a:pPr lvl="0"/>
            <a:r>
              <a:rPr lang="es-ES" sz="3200" dirty="0">
                <a:solidFill>
                  <a:schemeClr val="accent2"/>
                </a:solidFill>
                <a:latin typeface="Times New Roman" panose="02020603050405020304" pitchFamily="18" charset="0"/>
                <a:cs typeface="Times New Roman" panose="02020603050405020304" pitchFamily="18" charset="0"/>
              </a:rPr>
              <a:t>Texto analítico:</a:t>
            </a:r>
            <a:endParaRPr sz="3200" dirty="0">
              <a:solidFill>
                <a:schemeClr val="accent2"/>
              </a:solidFill>
              <a:latin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17490F4C-56B2-4D5C-A99B-C9AAEC423761}"/>
              </a:ext>
            </a:extLst>
          </p:cNvPr>
          <p:cNvSpPr txBox="1"/>
          <p:nvPr/>
        </p:nvSpPr>
        <p:spPr>
          <a:xfrm>
            <a:off x="372981" y="1163109"/>
            <a:ext cx="8097253" cy="3539430"/>
          </a:xfrm>
          <a:prstGeom prst="rect">
            <a:avLst/>
          </a:prstGeom>
          <a:noFill/>
        </p:spPr>
        <p:txBody>
          <a:bodyPr wrap="square">
            <a:spAutoFit/>
          </a:bodyPr>
          <a:lstStyle/>
          <a:p>
            <a:pPr algn="just"/>
            <a:r>
              <a:rPr lang="es-MX" dirty="0">
                <a:solidFill>
                  <a:schemeClr val="bg2"/>
                </a:solidFill>
                <a:latin typeface="Times New Roman" panose="02020603050405020304" pitchFamily="18" charset="0"/>
                <a:cs typeface="Times New Roman" panose="02020603050405020304" pitchFamily="18" charset="0"/>
              </a:rPr>
              <a:t>Introducción:</a:t>
            </a:r>
          </a:p>
          <a:p>
            <a:pPr algn="just"/>
            <a:r>
              <a:rPr lang="es-MX" dirty="0">
                <a:solidFill>
                  <a:schemeClr val="bg2"/>
                </a:solidFill>
                <a:latin typeface="Times New Roman" panose="02020603050405020304" pitchFamily="18" charset="0"/>
                <a:cs typeface="Times New Roman" panose="02020603050405020304" pitchFamily="18" charset="0"/>
              </a:rPr>
              <a:t>Este trabajo del cuadro comparativo de aprendizajes clave es una base indispensable para los docentes, ya que ayuda a la mejor comprensión tanto de los alumnos como de los docentes. El trabajo se realizó con documentos proporcionados anteriormente, investigaciones y el libro de aprendizajes clave en educación preescolar. El cuadro contiene elementos orientadores que se presentan en los aprendizajes clave en educación preescolar, el concepto, lo que se recomienda del mismo y las disciplinas o nociones técnicas que pueden fundamentar esta orientación. Es un documento que nos ayuda a comprender de una mejor manera el trabajo como docentes, teniendo en cuenta las teorías de los autores que se presentan. </a:t>
            </a:r>
          </a:p>
          <a:p>
            <a:pPr algn="just"/>
            <a:r>
              <a:rPr lang="es-MX" dirty="0">
                <a:solidFill>
                  <a:schemeClr val="bg2"/>
                </a:solidFill>
                <a:latin typeface="Times New Roman" panose="02020603050405020304" pitchFamily="18" charset="0"/>
                <a:cs typeface="Times New Roman" panose="02020603050405020304" pitchFamily="18" charset="0"/>
              </a:rPr>
              <a:t>Desarrollo: Esta Evidencia de Unidad III es un documento que se realizó leyendo, analizando y recabando información del libro de aprendizajes clave en el campo de formación académica de “Lenguaje y comunicación”. Al realizar este trabajo fue de gran ayuda reforzar cada uno de los elementos orientadores con las teorías que se fundamentan ya que a lo largo de este curso se nos han presentado distintos autores que ayudan a reforzar el conocimiento de cada uno de estos. Como ya sabemos, cada uno de los alumnos aprenden de diferente manera y en este cuadro se toman en cuenta recomendaciones para que se tenga un mejor conocimiento. Las teorías constructivistas, conductistas, psicoanalítica, etc.…. se ven reflejadas dentro de este documento.</a:t>
            </a:r>
          </a:p>
        </p:txBody>
      </p:sp>
    </p:spTree>
    <p:extLst>
      <p:ext uri="{BB962C8B-B14F-4D97-AF65-F5344CB8AC3E}">
        <p14:creationId xmlns:p14="http://schemas.microsoft.com/office/powerpoint/2010/main" val="2249717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4558C46-CB06-4590-99E6-2E1E78E24E4B}"/>
              </a:ext>
            </a:extLst>
          </p:cNvPr>
          <p:cNvSpPr txBox="1"/>
          <p:nvPr/>
        </p:nvSpPr>
        <p:spPr>
          <a:xfrm>
            <a:off x="288760" y="633720"/>
            <a:ext cx="8097253" cy="954107"/>
          </a:xfrm>
          <a:prstGeom prst="rect">
            <a:avLst/>
          </a:prstGeom>
          <a:noFill/>
        </p:spPr>
        <p:txBody>
          <a:bodyPr wrap="square">
            <a:spAutoFit/>
          </a:bodyPr>
          <a:lstStyle/>
          <a:p>
            <a:pPr algn="just"/>
            <a:r>
              <a:rPr lang="es-MX" dirty="0">
                <a:solidFill>
                  <a:schemeClr val="bg2"/>
                </a:solidFill>
                <a:latin typeface="Times New Roman" panose="02020603050405020304" pitchFamily="18" charset="0"/>
                <a:cs typeface="Times New Roman" panose="02020603050405020304" pitchFamily="18" charset="0"/>
              </a:rPr>
              <a:t>Conclusión: con este trabajo realizado en equipo pudimos aprender y comprender mejor los conceptos de los elementos representados en la tabla, así como la manera de ser utilizados y la recomendación que se les da. Además de que este trabajo nos ha servido para expandir nuestros conocimientos sobre el libro de aprendizajes esperados pues la información es sacada de las lecturas del libro. </a:t>
            </a:r>
          </a:p>
        </p:txBody>
      </p:sp>
    </p:spTree>
    <p:extLst>
      <p:ext uri="{BB962C8B-B14F-4D97-AF65-F5344CB8AC3E}">
        <p14:creationId xmlns:p14="http://schemas.microsoft.com/office/powerpoint/2010/main" val="1576711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43"/>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p>
            <a:pPr lvl="0"/>
            <a:r>
              <a:rPr lang="es-ES" sz="3200" dirty="0">
                <a:solidFill>
                  <a:schemeClr val="accent1"/>
                </a:solidFill>
                <a:latin typeface="Times New Roman" panose="02020603050405020304" pitchFamily="18" charset="0"/>
                <a:cs typeface="Times New Roman" panose="02020603050405020304" pitchFamily="18" charset="0"/>
              </a:rPr>
              <a:t>ORIENTACINTACIONES DIDÁCTICAS </a:t>
            </a:r>
            <a:endParaRPr sz="3200" dirty="0">
              <a:solidFill>
                <a:schemeClr val="accent1"/>
              </a:solidFill>
              <a:latin typeface="Times New Roman" panose="02020603050405020304" pitchFamily="18" charset="0"/>
              <a:cs typeface="Times New Roman" panose="02020603050405020304" pitchFamily="18" charset="0"/>
            </a:endParaRPr>
          </a:p>
        </p:txBody>
      </p:sp>
      <p:sp>
        <p:nvSpPr>
          <p:cNvPr id="881" name="Google Shape;881;p43"/>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3"/>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3" name="Google Shape;883;p43"/>
          <p:cNvGrpSpPr/>
          <p:nvPr/>
        </p:nvGrpSpPr>
        <p:grpSpPr>
          <a:xfrm rot="-1564537">
            <a:off x="6855077" y="4013920"/>
            <a:ext cx="495770" cy="567380"/>
            <a:chOff x="1244250" y="1474325"/>
            <a:chExt cx="1183700" cy="1354675"/>
          </a:xfrm>
        </p:grpSpPr>
        <p:sp>
          <p:nvSpPr>
            <p:cNvPr id="884" name="Google Shape;884;p43"/>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3"/>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43"/>
          <p:cNvGrpSpPr/>
          <p:nvPr/>
        </p:nvGrpSpPr>
        <p:grpSpPr>
          <a:xfrm rot="-2700000">
            <a:off x="701388" y="482626"/>
            <a:ext cx="1284975" cy="1516186"/>
            <a:chOff x="4475375" y="3939175"/>
            <a:chExt cx="972300" cy="1147250"/>
          </a:xfrm>
        </p:grpSpPr>
        <p:sp>
          <p:nvSpPr>
            <p:cNvPr id="887" name="Google Shape;887;p43"/>
            <p:cNvSpPr/>
            <p:nvPr/>
          </p:nvSpPr>
          <p:spPr>
            <a:xfrm>
              <a:off x="4495275" y="3939950"/>
              <a:ext cx="952400" cy="1083775"/>
            </a:xfrm>
            <a:custGeom>
              <a:avLst/>
              <a:gdLst/>
              <a:ahLst/>
              <a:cxnLst/>
              <a:rect l="l" t="t" r="r" b="b"/>
              <a:pathLst>
                <a:path w="38096" h="43351" extrusionOk="0">
                  <a:moveTo>
                    <a:pt x="31125" y="1"/>
                  </a:moveTo>
                  <a:cubicBezTo>
                    <a:pt x="29145" y="1"/>
                    <a:pt x="27155" y="895"/>
                    <a:pt x="25782" y="2595"/>
                  </a:cubicBezTo>
                  <a:lnTo>
                    <a:pt x="1692" y="32454"/>
                  </a:lnTo>
                  <a:cubicBezTo>
                    <a:pt x="498" y="33906"/>
                    <a:pt x="1" y="35716"/>
                    <a:pt x="180" y="37427"/>
                  </a:cubicBezTo>
                  <a:cubicBezTo>
                    <a:pt x="219" y="38123"/>
                    <a:pt x="398" y="38799"/>
                    <a:pt x="677" y="39436"/>
                  </a:cubicBezTo>
                  <a:cubicBezTo>
                    <a:pt x="1075" y="40391"/>
                    <a:pt x="1692" y="41266"/>
                    <a:pt x="2547" y="41922"/>
                  </a:cubicBezTo>
                  <a:cubicBezTo>
                    <a:pt x="3164" y="42460"/>
                    <a:pt x="3880" y="42818"/>
                    <a:pt x="4636" y="43056"/>
                  </a:cubicBezTo>
                  <a:cubicBezTo>
                    <a:pt x="5267" y="43254"/>
                    <a:pt x="5924" y="43351"/>
                    <a:pt x="6584" y="43351"/>
                  </a:cubicBezTo>
                  <a:cubicBezTo>
                    <a:pt x="8584" y="43351"/>
                    <a:pt x="10605" y="42459"/>
                    <a:pt x="11996" y="40769"/>
                  </a:cubicBezTo>
                  <a:lnTo>
                    <a:pt x="36106" y="10949"/>
                  </a:lnTo>
                  <a:cubicBezTo>
                    <a:pt x="37916" y="8662"/>
                    <a:pt x="38095" y="5598"/>
                    <a:pt x="36782" y="3251"/>
                  </a:cubicBezTo>
                  <a:cubicBezTo>
                    <a:pt x="36384" y="2595"/>
                    <a:pt x="35887" y="1978"/>
                    <a:pt x="35231" y="1441"/>
                  </a:cubicBezTo>
                  <a:cubicBezTo>
                    <a:pt x="34395" y="745"/>
                    <a:pt x="33420" y="327"/>
                    <a:pt x="32406" y="128"/>
                  </a:cubicBezTo>
                  <a:cubicBezTo>
                    <a:pt x="31984" y="43"/>
                    <a:pt x="31555" y="1"/>
                    <a:pt x="31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3"/>
            <p:cNvSpPr/>
            <p:nvPr/>
          </p:nvSpPr>
          <p:spPr>
            <a:xfrm>
              <a:off x="4512175" y="3942625"/>
              <a:ext cx="903175" cy="1073750"/>
            </a:xfrm>
            <a:custGeom>
              <a:avLst/>
              <a:gdLst/>
              <a:ahLst/>
              <a:cxnLst/>
              <a:rect l="l" t="t" r="r" b="b"/>
              <a:pathLst>
                <a:path w="36127" h="42950" extrusionOk="0">
                  <a:moveTo>
                    <a:pt x="31750" y="1"/>
                  </a:moveTo>
                  <a:lnTo>
                    <a:pt x="1" y="39329"/>
                  </a:lnTo>
                  <a:cubicBezTo>
                    <a:pt x="399" y="40284"/>
                    <a:pt x="1016" y="41159"/>
                    <a:pt x="1891" y="41815"/>
                  </a:cubicBezTo>
                  <a:cubicBezTo>
                    <a:pt x="2507" y="42353"/>
                    <a:pt x="3224" y="42711"/>
                    <a:pt x="3980" y="42949"/>
                  </a:cubicBezTo>
                  <a:lnTo>
                    <a:pt x="36126" y="3124"/>
                  </a:lnTo>
                  <a:cubicBezTo>
                    <a:pt x="35728" y="2468"/>
                    <a:pt x="35231" y="1831"/>
                    <a:pt x="34594" y="1314"/>
                  </a:cubicBezTo>
                  <a:cubicBezTo>
                    <a:pt x="33739" y="618"/>
                    <a:pt x="32764" y="200"/>
                    <a:pt x="31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3"/>
            <p:cNvSpPr/>
            <p:nvPr/>
          </p:nvSpPr>
          <p:spPr>
            <a:xfrm>
              <a:off x="4475375" y="4830350"/>
              <a:ext cx="250175" cy="256075"/>
            </a:xfrm>
            <a:custGeom>
              <a:avLst/>
              <a:gdLst/>
              <a:ahLst/>
              <a:cxnLst/>
              <a:rect l="l" t="t" r="r" b="b"/>
              <a:pathLst>
                <a:path w="10007" h="10243" extrusionOk="0">
                  <a:moveTo>
                    <a:pt x="976" y="0"/>
                  </a:moveTo>
                  <a:cubicBezTo>
                    <a:pt x="976" y="0"/>
                    <a:pt x="147" y="9708"/>
                    <a:pt x="15" y="10221"/>
                  </a:cubicBezTo>
                  <a:lnTo>
                    <a:pt x="15" y="10221"/>
                  </a:lnTo>
                  <a:lnTo>
                    <a:pt x="10007" y="7281"/>
                  </a:lnTo>
                  <a:lnTo>
                    <a:pt x="976" y="0"/>
                  </a:lnTo>
                  <a:close/>
                  <a:moveTo>
                    <a:pt x="15" y="10221"/>
                  </a:moveTo>
                  <a:lnTo>
                    <a:pt x="1" y="10225"/>
                  </a:lnTo>
                  <a:cubicBezTo>
                    <a:pt x="2" y="10237"/>
                    <a:pt x="4" y="10242"/>
                    <a:pt x="6" y="10242"/>
                  </a:cubicBezTo>
                  <a:cubicBezTo>
                    <a:pt x="9" y="10242"/>
                    <a:pt x="12" y="10235"/>
                    <a:pt x="15" y="10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3"/>
            <p:cNvSpPr/>
            <p:nvPr/>
          </p:nvSpPr>
          <p:spPr>
            <a:xfrm>
              <a:off x="4475375" y="4989000"/>
              <a:ext cx="95025" cy="97000"/>
            </a:xfrm>
            <a:custGeom>
              <a:avLst/>
              <a:gdLst/>
              <a:ahLst/>
              <a:cxnLst/>
              <a:rect l="l" t="t" r="r" b="b"/>
              <a:pathLst>
                <a:path w="3801" h="3880" extrusionOk="0">
                  <a:moveTo>
                    <a:pt x="399" y="0"/>
                  </a:moveTo>
                  <a:cubicBezTo>
                    <a:pt x="220" y="1950"/>
                    <a:pt x="61" y="3680"/>
                    <a:pt x="1" y="3879"/>
                  </a:cubicBezTo>
                  <a:lnTo>
                    <a:pt x="3800" y="2745"/>
                  </a:lnTo>
                  <a:lnTo>
                    <a:pt x="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3"/>
            <p:cNvSpPr/>
            <p:nvPr/>
          </p:nvSpPr>
          <p:spPr>
            <a:xfrm>
              <a:off x="5127375" y="3939175"/>
              <a:ext cx="320300" cy="287950"/>
            </a:xfrm>
            <a:custGeom>
              <a:avLst/>
              <a:gdLst/>
              <a:ahLst/>
              <a:cxnLst/>
              <a:rect l="l" t="t" r="r" b="b"/>
              <a:pathLst>
                <a:path w="12812" h="11518" extrusionOk="0">
                  <a:moveTo>
                    <a:pt x="5846" y="0"/>
                  </a:moveTo>
                  <a:cubicBezTo>
                    <a:pt x="3845" y="0"/>
                    <a:pt x="1842" y="889"/>
                    <a:pt x="478" y="2566"/>
                  </a:cubicBezTo>
                  <a:lnTo>
                    <a:pt x="0" y="3163"/>
                  </a:lnTo>
                  <a:lnTo>
                    <a:pt x="10325" y="11518"/>
                  </a:lnTo>
                  <a:lnTo>
                    <a:pt x="10802" y="10921"/>
                  </a:lnTo>
                  <a:cubicBezTo>
                    <a:pt x="12632" y="8673"/>
                    <a:pt x="12811" y="5590"/>
                    <a:pt x="11478" y="3242"/>
                  </a:cubicBezTo>
                  <a:cubicBezTo>
                    <a:pt x="11080" y="2566"/>
                    <a:pt x="10583" y="1949"/>
                    <a:pt x="9927" y="1432"/>
                  </a:cubicBezTo>
                  <a:cubicBezTo>
                    <a:pt x="9091" y="756"/>
                    <a:pt x="8116" y="318"/>
                    <a:pt x="7102" y="119"/>
                  </a:cubicBezTo>
                  <a:cubicBezTo>
                    <a:pt x="6687" y="40"/>
                    <a:pt x="6267" y="0"/>
                    <a:pt x="5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3"/>
            <p:cNvSpPr/>
            <p:nvPr/>
          </p:nvSpPr>
          <p:spPr>
            <a:xfrm>
              <a:off x="5083600" y="3999875"/>
              <a:ext cx="317825" cy="263025"/>
            </a:xfrm>
            <a:custGeom>
              <a:avLst/>
              <a:gdLst/>
              <a:ahLst/>
              <a:cxnLst/>
              <a:rect l="l" t="t" r="r" b="b"/>
              <a:pathLst>
                <a:path w="12713" h="10521" extrusionOk="0">
                  <a:moveTo>
                    <a:pt x="1657" y="0"/>
                  </a:moveTo>
                  <a:cubicBezTo>
                    <a:pt x="1229" y="0"/>
                    <a:pt x="802" y="184"/>
                    <a:pt x="518" y="536"/>
                  </a:cubicBezTo>
                  <a:lnTo>
                    <a:pt x="498" y="575"/>
                  </a:lnTo>
                  <a:cubicBezTo>
                    <a:pt x="1" y="1192"/>
                    <a:pt x="80" y="2127"/>
                    <a:pt x="717" y="2624"/>
                  </a:cubicBezTo>
                  <a:lnTo>
                    <a:pt x="10126" y="10204"/>
                  </a:lnTo>
                  <a:cubicBezTo>
                    <a:pt x="10399" y="10417"/>
                    <a:pt x="10727" y="10520"/>
                    <a:pt x="11052" y="10520"/>
                  </a:cubicBezTo>
                  <a:cubicBezTo>
                    <a:pt x="11484" y="10520"/>
                    <a:pt x="11911" y="10337"/>
                    <a:pt x="12195" y="9985"/>
                  </a:cubicBezTo>
                  <a:lnTo>
                    <a:pt x="12215" y="9965"/>
                  </a:lnTo>
                  <a:cubicBezTo>
                    <a:pt x="12712" y="9348"/>
                    <a:pt x="12613" y="8393"/>
                    <a:pt x="11996" y="7896"/>
                  </a:cubicBezTo>
                  <a:lnTo>
                    <a:pt x="2567" y="317"/>
                  </a:lnTo>
                  <a:cubicBezTo>
                    <a:pt x="2302" y="104"/>
                    <a:pt x="1979" y="0"/>
                    <a:pt x="1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p:cNvSpPr/>
            <p:nvPr/>
          </p:nvSpPr>
          <p:spPr>
            <a:xfrm>
              <a:off x="4999050" y="4110025"/>
              <a:ext cx="318325" cy="263775"/>
            </a:xfrm>
            <a:custGeom>
              <a:avLst/>
              <a:gdLst/>
              <a:ahLst/>
              <a:cxnLst/>
              <a:rect l="l" t="t" r="r" b="b"/>
              <a:pathLst>
                <a:path w="12733" h="10551" extrusionOk="0">
                  <a:moveTo>
                    <a:pt x="1651" y="1"/>
                  </a:moveTo>
                  <a:cubicBezTo>
                    <a:pt x="1222" y="1"/>
                    <a:pt x="800" y="194"/>
                    <a:pt x="518" y="566"/>
                  </a:cubicBezTo>
                  <a:lnTo>
                    <a:pt x="498" y="586"/>
                  </a:lnTo>
                  <a:cubicBezTo>
                    <a:pt x="1" y="1202"/>
                    <a:pt x="100" y="2157"/>
                    <a:pt x="717" y="2655"/>
                  </a:cubicBezTo>
                  <a:lnTo>
                    <a:pt x="10146" y="10234"/>
                  </a:lnTo>
                  <a:cubicBezTo>
                    <a:pt x="10411" y="10447"/>
                    <a:pt x="10734" y="10550"/>
                    <a:pt x="11056" y="10550"/>
                  </a:cubicBezTo>
                  <a:cubicBezTo>
                    <a:pt x="11484" y="10550"/>
                    <a:pt x="11911" y="10367"/>
                    <a:pt x="12195" y="10015"/>
                  </a:cubicBezTo>
                  <a:lnTo>
                    <a:pt x="12235" y="9995"/>
                  </a:lnTo>
                  <a:cubicBezTo>
                    <a:pt x="12732" y="9358"/>
                    <a:pt x="12633" y="8423"/>
                    <a:pt x="11996" y="7926"/>
                  </a:cubicBezTo>
                  <a:lnTo>
                    <a:pt x="2587" y="347"/>
                  </a:lnTo>
                  <a:cubicBezTo>
                    <a:pt x="2311" y="114"/>
                    <a:pt x="1979" y="1"/>
                    <a:pt x="1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3"/>
            <p:cNvSpPr/>
            <p:nvPr/>
          </p:nvSpPr>
          <p:spPr>
            <a:xfrm>
              <a:off x="5046300" y="4056775"/>
              <a:ext cx="318325" cy="263775"/>
            </a:xfrm>
            <a:custGeom>
              <a:avLst/>
              <a:gdLst/>
              <a:ahLst/>
              <a:cxnLst/>
              <a:rect l="l" t="t" r="r" b="b"/>
              <a:pathLst>
                <a:path w="12733" h="10551" extrusionOk="0">
                  <a:moveTo>
                    <a:pt x="1676" y="0"/>
                  </a:moveTo>
                  <a:cubicBezTo>
                    <a:pt x="1244" y="0"/>
                    <a:pt x="815" y="198"/>
                    <a:pt x="518" y="587"/>
                  </a:cubicBezTo>
                  <a:lnTo>
                    <a:pt x="498" y="607"/>
                  </a:lnTo>
                  <a:cubicBezTo>
                    <a:pt x="1" y="1224"/>
                    <a:pt x="100" y="2179"/>
                    <a:pt x="717" y="2676"/>
                  </a:cubicBezTo>
                  <a:lnTo>
                    <a:pt x="10146" y="10235"/>
                  </a:lnTo>
                  <a:cubicBezTo>
                    <a:pt x="10409" y="10447"/>
                    <a:pt x="10729" y="10550"/>
                    <a:pt x="11048" y="10550"/>
                  </a:cubicBezTo>
                  <a:cubicBezTo>
                    <a:pt x="11479" y="10550"/>
                    <a:pt x="11909" y="10362"/>
                    <a:pt x="12195" y="9996"/>
                  </a:cubicBezTo>
                  <a:lnTo>
                    <a:pt x="12235" y="9977"/>
                  </a:lnTo>
                  <a:cubicBezTo>
                    <a:pt x="12732" y="9360"/>
                    <a:pt x="12633" y="8405"/>
                    <a:pt x="11996" y="7908"/>
                  </a:cubicBezTo>
                  <a:lnTo>
                    <a:pt x="2587" y="329"/>
                  </a:lnTo>
                  <a:cubicBezTo>
                    <a:pt x="2316" y="109"/>
                    <a:pt x="1995" y="0"/>
                    <a:pt x="1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3"/>
            <p:cNvSpPr/>
            <p:nvPr/>
          </p:nvSpPr>
          <p:spPr>
            <a:xfrm>
              <a:off x="5342700" y="3993350"/>
              <a:ext cx="14450" cy="13950"/>
            </a:xfrm>
            <a:custGeom>
              <a:avLst/>
              <a:gdLst/>
              <a:ahLst/>
              <a:cxnLst/>
              <a:rect l="l" t="t" r="r" b="b"/>
              <a:pathLst>
                <a:path w="578" h="558" fill="none" extrusionOk="0">
                  <a:moveTo>
                    <a:pt x="1" y="1"/>
                  </a:moveTo>
                  <a:cubicBezTo>
                    <a:pt x="200" y="180"/>
                    <a:pt x="399" y="359"/>
                    <a:pt x="578" y="558"/>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3"/>
            <p:cNvSpPr/>
            <p:nvPr/>
          </p:nvSpPr>
          <p:spPr>
            <a:xfrm>
              <a:off x="5226325" y="3970475"/>
              <a:ext cx="88550" cy="30375"/>
            </a:xfrm>
            <a:custGeom>
              <a:avLst/>
              <a:gdLst/>
              <a:ahLst/>
              <a:cxnLst/>
              <a:rect l="l" t="t" r="r" b="b"/>
              <a:pathLst>
                <a:path w="3542" h="1215" fill="none" extrusionOk="0">
                  <a:moveTo>
                    <a:pt x="1" y="1214"/>
                  </a:moveTo>
                  <a:cubicBezTo>
                    <a:pt x="976" y="478"/>
                    <a:pt x="2308" y="1"/>
                    <a:pt x="3542" y="339"/>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p:cNvSpPr/>
            <p:nvPr/>
          </p:nvSpPr>
          <p:spPr>
            <a:xfrm>
              <a:off x="5039850" y="4343975"/>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3"/>
            <p:cNvSpPr/>
            <p:nvPr/>
          </p:nvSpPr>
          <p:spPr>
            <a:xfrm>
              <a:off x="5025425" y="4293250"/>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p:cNvSpPr/>
            <p:nvPr/>
          </p:nvSpPr>
          <p:spPr>
            <a:xfrm>
              <a:off x="5099025" y="4342975"/>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3"/>
            <p:cNvSpPr/>
            <p:nvPr/>
          </p:nvSpPr>
          <p:spPr>
            <a:xfrm>
              <a:off x="5090575" y="4388225"/>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3"/>
            <p:cNvSpPr/>
            <p:nvPr/>
          </p:nvSpPr>
          <p:spPr>
            <a:xfrm>
              <a:off x="4931425" y="4282800"/>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43"/>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A18C561-86DC-4A74-BE68-67423C6276EB}"/>
              </a:ext>
            </a:extLst>
          </p:cNvPr>
          <p:cNvPicPr>
            <a:picLocks noChangeAspect="1"/>
          </p:cNvPicPr>
          <p:nvPr/>
        </p:nvPicPr>
        <p:blipFill>
          <a:blip r:embed="rId2"/>
          <a:stretch>
            <a:fillRect/>
          </a:stretch>
        </p:blipFill>
        <p:spPr>
          <a:xfrm>
            <a:off x="1217158" y="168441"/>
            <a:ext cx="6709684" cy="4335775"/>
          </a:xfrm>
          <a:prstGeom prst="rect">
            <a:avLst/>
          </a:prstGeom>
        </p:spPr>
      </p:pic>
      <p:pic>
        <p:nvPicPr>
          <p:cNvPr id="13" name="Imagen 12">
            <a:extLst>
              <a:ext uri="{FF2B5EF4-FFF2-40B4-BE49-F238E27FC236}">
                <a16:creationId xmlns:a16="http://schemas.microsoft.com/office/drawing/2014/main" id="{073BAE9F-AB51-4744-8E89-DDBF131287C7}"/>
              </a:ext>
            </a:extLst>
          </p:cNvPr>
          <p:cNvPicPr>
            <a:picLocks noChangeAspect="1"/>
          </p:cNvPicPr>
          <p:nvPr/>
        </p:nvPicPr>
        <p:blipFill>
          <a:blip r:embed="rId3"/>
          <a:stretch>
            <a:fillRect/>
          </a:stretch>
        </p:blipFill>
        <p:spPr>
          <a:xfrm>
            <a:off x="1217156" y="4545431"/>
            <a:ext cx="6709689" cy="465963"/>
          </a:xfrm>
          <a:prstGeom prst="rect">
            <a:avLst/>
          </a:prstGeom>
        </p:spPr>
      </p:pic>
    </p:spTree>
    <p:extLst>
      <p:ext uri="{BB962C8B-B14F-4D97-AF65-F5344CB8AC3E}">
        <p14:creationId xmlns:p14="http://schemas.microsoft.com/office/powerpoint/2010/main" val="2242259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9D97211-A049-4128-8076-8CE9850E2588}"/>
              </a:ext>
            </a:extLst>
          </p:cNvPr>
          <p:cNvPicPr>
            <a:picLocks noChangeAspect="1"/>
          </p:cNvPicPr>
          <p:nvPr/>
        </p:nvPicPr>
        <p:blipFill>
          <a:blip r:embed="rId2"/>
          <a:stretch>
            <a:fillRect/>
          </a:stretch>
        </p:blipFill>
        <p:spPr>
          <a:xfrm>
            <a:off x="1145260" y="535781"/>
            <a:ext cx="7249523" cy="4071938"/>
          </a:xfrm>
          <a:prstGeom prst="rect">
            <a:avLst/>
          </a:prstGeom>
        </p:spPr>
      </p:pic>
    </p:spTree>
    <p:extLst>
      <p:ext uri="{BB962C8B-B14F-4D97-AF65-F5344CB8AC3E}">
        <p14:creationId xmlns:p14="http://schemas.microsoft.com/office/powerpoint/2010/main" val="1355279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82" name="Google Shape;882;p43"/>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3" name="Google Shape;883;p43"/>
          <p:cNvGrpSpPr/>
          <p:nvPr/>
        </p:nvGrpSpPr>
        <p:grpSpPr>
          <a:xfrm rot="-1564537">
            <a:off x="6855077" y="4013920"/>
            <a:ext cx="495770" cy="567380"/>
            <a:chOff x="1244250" y="1474325"/>
            <a:chExt cx="1183700" cy="1354675"/>
          </a:xfrm>
        </p:grpSpPr>
        <p:sp>
          <p:nvSpPr>
            <p:cNvPr id="884" name="Google Shape;884;p43"/>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3"/>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43"/>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79;p43">
            <a:extLst>
              <a:ext uri="{FF2B5EF4-FFF2-40B4-BE49-F238E27FC236}">
                <a16:creationId xmlns:a16="http://schemas.microsoft.com/office/drawing/2014/main" id="{44DD849C-C0DB-4E5B-B39B-8B24E21139ED}"/>
              </a:ext>
            </a:extLst>
          </p:cNvPr>
          <p:cNvSpPr txBox="1">
            <a:spLocks noGrp="1"/>
          </p:cNvSpPr>
          <p:nvPr>
            <p:ph type="title"/>
          </p:nvPr>
        </p:nvSpPr>
        <p:spPr>
          <a:xfrm flipH="1">
            <a:off x="531481" y="576430"/>
            <a:ext cx="2918373" cy="937512"/>
          </a:xfrm>
          <a:prstGeom prst="rect">
            <a:avLst/>
          </a:prstGeom>
          <a:solidFill>
            <a:schemeClr val="accent5">
              <a:lumMod val="75000"/>
            </a:schemeClr>
          </a:solidFill>
          <a:ln w="38100">
            <a:solidFill>
              <a:srgbClr val="99FF99"/>
            </a:solidFill>
            <a:prstDash val="sysDash"/>
          </a:ln>
        </p:spPr>
        <p:txBody>
          <a:bodyPr spcFirstLastPara="1" wrap="square" lIns="91425" tIns="91425" rIns="91425" bIns="91425" anchor="ctr" anchorCtr="0">
            <a:normAutofit/>
          </a:bodyPr>
          <a:lstStyle/>
          <a:p>
            <a:pPr lvl="0"/>
            <a:r>
              <a:rPr lang="es-ES" sz="3200" dirty="0">
                <a:solidFill>
                  <a:schemeClr val="accent1"/>
                </a:solidFill>
                <a:latin typeface="Times New Roman" panose="02020603050405020304" pitchFamily="18" charset="0"/>
                <a:cs typeface="Times New Roman" panose="02020603050405020304" pitchFamily="18" charset="0"/>
              </a:rPr>
              <a:t>Introducción:</a:t>
            </a:r>
            <a:endParaRPr sz="3200" dirty="0">
              <a:solidFill>
                <a:schemeClr val="accent1"/>
              </a:solidFill>
              <a:latin typeface="Times New Roman" panose="02020603050405020304" pitchFamily="18" charset="0"/>
              <a:cs typeface="Times New Roman" panose="02020603050405020304" pitchFamily="18" charset="0"/>
            </a:endParaRPr>
          </a:p>
        </p:txBody>
      </p:sp>
      <p:sp>
        <p:nvSpPr>
          <p:cNvPr id="30" name="CuadroTexto 29">
            <a:extLst>
              <a:ext uri="{FF2B5EF4-FFF2-40B4-BE49-F238E27FC236}">
                <a16:creationId xmlns:a16="http://schemas.microsoft.com/office/drawing/2014/main" id="{17AF07B5-6372-4664-A71E-5256F2D53DF3}"/>
              </a:ext>
            </a:extLst>
          </p:cNvPr>
          <p:cNvSpPr txBox="1"/>
          <p:nvPr/>
        </p:nvSpPr>
        <p:spPr>
          <a:xfrm>
            <a:off x="1652959" y="2062000"/>
            <a:ext cx="5838082" cy="1323439"/>
          </a:xfrm>
          <a:prstGeom prst="rect">
            <a:avLst/>
          </a:prstGeom>
          <a:noFill/>
        </p:spPr>
        <p:txBody>
          <a:bodyPr wrap="square">
            <a:spAutoFit/>
          </a:bodyPr>
          <a:lstStyle/>
          <a:p>
            <a:pPr algn="just"/>
            <a:r>
              <a:rPr lang="es-MX" sz="1600" dirty="0">
                <a:solidFill>
                  <a:schemeClr val="bg2"/>
                </a:solidFill>
                <a:latin typeface="Times New Roman" panose="02020603050405020304" pitchFamily="18" charset="0"/>
                <a:cs typeface="Times New Roman" panose="02020603050405020304" pitchFamily="18" charset="0"/>
              </a:rPr>
              <a:t> Este trabajo se realizó como base a los Aprendizajes Clave en educación preescolar. Nos ayuda a comprender de una mejor manera los conceptos que se presentan, las recomendaciones para lograr un mejor aprendizaje a los alumnos, las disciplinas, las diferentes teorías con las que se fundamenta estas mismas etc.… </a:t>
            </a:r>
          </a:p>
        </p:txBody>
      </p:sp>
    </p:spTree>
    <p:extLst>
      <p:ext uri="{BB962C8B-B14F-4D97-AF65-F5344CB8AC3E}">
        <p14:creationId xmlns:p14="http://schemas.microsoft.com/office/powerpoint/2010/main" val="2986434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263564671"/>
              </p:ext>
            </p:extLst>
          </p:nvPr>
        </p:nvGraphicFramePr>
        <p:xfrm>
          <a:off x="67111" y="95105"/>
          <a:ext cx="8988393" cy="4381101"/>
        </p:xfrm>
        <a:graphic>
          <a:graphicData uri="http://schemas.openxmlformats.org/drawingml/2006/table">
            <a:tbl>
              <a:tblPr firstRow="1" bandRow="1">
                <a:tableStyleId>{5DA37D80-6434-44D0-A028-1B22A696006F}</a:tableStyleId>
              </a:tblPr>
              <a:tblGrid>
                <a:gridCol w="1162592">
                  <a:extLst>
                    <a:ext uri="{9D8B030D-6E8A-4147-A177-3AD203B41FA5}">
                      <a16:colId xmlns:a16="http://schemas.microsoft.com/office/drawing/2014/main" val="1302797717"/>
                    </a:ext>
                  </a:extLst>
                </a:gridCol>
                <a:gridCol w="1878634">
                  <a:extLst>
                    <a:ext uri="{9D8B030D-6E8A-4147-A177-3AD203B41FA5}">
                      <a16:colId xmlns:a16="http://schemas.microsoft.com/office/drawing/2014/main" val="2246911421"/>
                    </a:ext>
                  </a:extLst>
                </a:gridCol>
                <a:gridCol w="2365372">
                  <a:extLst>
                    <a:ext uri="{9D8B030D-6E8A-4147-A177-3AD203B41FA5}">
                      <a16:colId xmlns:a16="http://schemas.microsoft.com/office/drawing/2014/main" val="2272612479"/>
                    </a:ext>
                  </a:extLst>
                </a:gridCol>
                <a:gridCol w="3581795">
                  <a:extLst>
                    <a:ext uri="{9D8B030D-6E8A-4147-A177-3AD203B41FA5}">
                      <a16:colId xmlns:a16="http://schemas.microsoft.com/office/drawing/2014/main" val="938349231"/>
                    </a:ext>
                  </a:extLst>
                </a:gridCol>
              </a:tblGrid>
              <a:tr h="586434">
                <a:tc>
                  <a:txBody>
                    <a:bodyPr/>
                    <a:lstStyle/>
                    <a:p>
                      <a:pPr algn="ctr"/>
                      <a:r>
                        <a:rPr lang="es-MX" sz="1050" dirty="0">
                          <a:solidFill>
                            <a:schemeClr val="accent5"/>
                          </a:solidFill>
                          <a:latin typeface="Times New Roman" panose="02020603050405020304" pitchFamily="18" charset="0"/>
                          <a:cs typeface="Times New Roman" panose="02020603050405020304" pitchFamily="18" charset="0"/>
                        </a:rPr>
                        <a:t>ELEMENTOS</a:t>
                      </a:r>
                      <a:r>
                        <a:rPr lang="es-MX" sz="1050" baseline="0" dirty="0">
                          <a:solidFill>
                            <a:schemeClr val="accent5"/>
                          </a:solidFill>
                          <a:latin typeface="Times New Roman" panose="02020603050405020304" pitchFamily="18" charset="0"/>
                          <a:cs typeface="Times New Roman" panose="02020603050405020304" pitchFamily="18" charset="0"/>
                        </a:rPr>
                        <a:t> ORIENTADORES </a:t>
                      </a:r>
                      <a:endParaRPr lang="es-MX" sz="1050" dirty="0">
                        <a:solidFill>
                          <a:schemeClr val="accent5"/>
                        </a:solidFill>
                        <a:latin typeface="Times New Roman" panose="02020603050405020304" pitchFamily="18" charset="0"/>
                        <a:cs typeface="Times New Roman" panose="02020603050405020304" pitchFamily="18" charset="0"/>
                      </a:endParaRPr>
                    </a:p>
                  </a:txBody>
                  <a:tcPr/>
                </a:tc>
                <a:tc>
                  <a:txBody>
                    <a:bodyPr/>
                    <a:lstStyle/>
                    <a:p>
                      <a:pPr algn="ctr"/>
                      <a:r>
                        <a:rPr lang="es-MX" sz="1200" dirty="0">
                          <a:solidFill>
                            <a:schemeClr val="accent3"/>
                          </a:solidFill>
                          <a:latin typeface="Times New Roman" panose="02020603050405020304" pitchFamily="18" charset="0"/>
                          <a:cs typeface="Times New Roman" panose="02020603050405020304" pitchFamily="18" charset="0"/>
                        </a:rPr>
                        <a:t>CONCEPTO</a:t>
                      </a:r>
                    </a:p>
                  </a:txBody>
                  <a:tcPr/>
                </a:tc>
                <a:tc>
                  <a:txBody>
                    <a:bodyPr/>
                    <a:lstStyle/>
                    <a:p>
                      <a:pPr algn="ctr"/>
                      <a:r>
                        <a:rPr lang="es-MX" sz="1200" dirty="0">
                          <a:solidFill>
                            <a:schemeClr val="accent2"/>
                          </a:solidFill>
                          <a:latin typeface="Times New Roman" panose="02020603050405020304" pitchFamily="18" charset="0"/>
                          <a:cs typeface="Times New Roman" panose="02020603050405020304" pitchFamily="18" charset="0"/>
                        </a:rPr>
                        <a:t>¿QUÉ</a:t>
                      </a:r>
                      <a:r>
                        <a:rPr lang="es-MX" sz="1200" baseline="0" dirty="0">
                          <a:solidFill>
                            <a:schemeClr val="accent2"/>
                          </a:solidFill>
                          <a:latin typeface="Times New Roman" panose="02020603050405020304" pitchFamily="18" charset="0"/>
                          <a:cs typeface="Times New Roman" panose="02020603050405020304" pitchFamily="18" charset="0"/>
                        </a:rPr>
                        <a:t> SE RECOMIENDA?</a:t>
                      </a:r>
                      <a:endParaRPr lang="es-MX" sz="1200" dirty="0">
                        <a:solidFill>
                          <a:schemeClr val="accent2"/>
                        </a:solidFill>
                        <a:latin typeface="Times New Roman" panose="02020603050405020304" pitchFamily="18" charset="0"/>
                        <a:cs typeface="Times New Roman" panose="02020603050405020304" pitchFamily="18" charset="0"/>
                      </a:endParaRPr>
                    </a:p>
                  </a:txBody>
                  <a:tcPr/>
                </a:tc>
                <a:tc>
                  <a:txBody>
                    <a:bodyPr/>
                    <a:lstStyle/>
                    <a:p>
                      <a:pPr algn="ctr"/>
                      <a:r>
                        <a:rPr lang="es-MX" sz="1200" baseline="0" dirty="0">
                          <a:solidFill>
                            <a:srgbClr val="92D050"/>
                          </a:solidFill>
                          <a:latin typeface="Times New Roman" panose="02020603050405020304" pitchFamily="18" charset="0"/>
                          <a:cs typeface="Times New Roman" panose="02020603050405020304" pitchFamily="18" charset="0"/>
                        </a:rPr>
                        <a:t>DISCIPLINAS Y/O TEÓRICAS QUE PUEDEN FUNDAMENTAR ESTA ORIENTACIÓN </a:t>
                      </a:r>
                      <a:endParaRPr lang="es-MX" sz="1200" dirty="0">
                        <a:solidFill>
                          <a:srgbClr val="92D05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82568968"/>
                  </a:ext>
                </a:extLst>
              </a:tr>
              <a:tr h="3794667">
                <a:tc>
                  <a:txBody>
                    <a:bodyPr/>
                    <a:lstStyle/>
                    <a:p>
                      <a:r>
                        <a:rPr lang="es-MX" sz="1200" dirty="0">
                          <a:solidFill>
                            <a:schemeClr val="bg2"/>
                          </a:solidFill>
                          <a:latin typeface="Times New Roman" panose="02020603050405020304" pitchFamily="18" charset="0"/>
                          <a:cs typeface="Times New Roman" panose="02020603050405020304" pitchFamily="18" charset="0"/>
                        </a:rPr>
                        <a:t>Modalidades</a:t>
                      </a:r>
                      <a:r>
                        <a:rPr lang="es-MX" sz="1200" baseline="0" dirty="0">
                          <a:solidFill>
                            <a:schemeClr val="bg2"/>
                          </a:solidFill>
                          <a:latin typeface="Times New Roman" panose="02020603050405020304" pitchFamily="18" charset="0"/>
                          <a:cs typeface="Times New Roman" panose="02020603050405020304" pitchFamily="18" charset="0"/>
                        </a:rPr>
                        <a:t> de trabajo:</a:t>
                      </a:r>
                    </a:p>
                    <a:p>
                      <a:r>
                        <a:rPr lang="es-MX" sz="1200" baseline="0" dirty="0">
                          <a:solidFill>
                            <a:schemeClr val="bg2"/>
                          </a:solidFill>
                          <a:latin typeface="Times New Roman" panose="02020603050405020304" pitchFamily="18" charset="0"/>
                          <a:cs typeface="Times New Roman" panose="02020603050405020304" pitchFamily="18" charset="0"/>
                        </a:rPr>
                        <a:t>Proyectos </a:t>
                      </a:r>
                    </a:p>
                    <a:p>
                      <a:r>
                        <a:rPr lang="es-MX" sz="1200" baseline="0" dirty="0">
                          <a:solidFill>
                            <a:schemeClr val="bg2"/>
                          </a:solidFill>
                          <a:latin typeface="Times New Roman" panose="02020603050405020304" pitchFamily="18" charset="0"/>
                          <a:cs typeface="Times New Roman" panose="02020603050405020304" pitchFamily="18" charset="0"/>
                        </a:rPr>
                        <a:t>a)M. </a:t>
                      </a:r>
                      <a:r>
                        <a:rPr lang="es-MX" sz="1200" baseline="0" dirty="0" err="1">
                          <a:solidFill>
                            <a:schemeClr val="bg2"/>
                          </a:solidFill>
                          <a:latin typeface="Times New Roman" panose="02020603050405020304" pitchFamily="18" charset="0"/>
                          <a:cs typeface="Times New Roman" panose="02020603050405020304" pitchFamily="18" charset="0"/>
                        </a:rPr>
                        <a:t>Castedo</a:t>
                      </a:r>
                      <a:endParaRPr lang="es-MX" sz="1200" baseline="0" dirty="0">
                        <a:solidFill>
                          <a:schemeClr val="bg2"/>
                        </a:solidFill>
                        <a:latin typeface="Times New Roman" panose="02020603050405020304" pitchFamily="18" charset="0"/>
                        <a:cs typeface="Times New Roman" panose="02020603050405020304" pitchFamily="18" charset="0"/>
                      </a:endParaRPr>
                    </a:p>
                    <a:p>
                      <a:r>
                        <a:rPr lang="es-MX" sz="1200" baseline="0" dirty="0">
                          <a:solidFill>
                            <a:schemeClr val="bg2"/>
                          </a:solidFill>
                          <a:latin typeface="Times New Roman" panose="02020603050405020304" pitchFamily="18" charset="0"/>
                          <a:cs typeface="Times New Roman" panose="02020603050405020304" pitchFamily="18" charset="0"/>
                        </a:rPr>
                        <a:t>b)D. </a:t>
                      </a:r>
                      <a:r>
                        <a:rPr lang="es-MX" sz="1200" baseline="0" dirty="0" err="1">
                          <a:solidFill>
                            <a:schemeClr val="bg2"/>
                          </a:solidFill>
                          <a:latin typeface="Times New Roman" panose="02020603050405020304" pitchFamily="18" charset="0"/>
                          <a:cs typeface="Times New Roman" panose="02020603050405020304" pitchFamily="18" charset="0"/>
                        </a:rPr>
                        <a:t>Lener</a:t>
                      </a:r>
                      <a:r>
                        <a:rPr lang="es-MX" sz="1200" baseline="0" dirty="0">
                          <a:solidFill>
                            <a:schemeClr val="bg2"/>
                          </a:solidFill>
                          <a:latin typeface="Times New Roman" panose="02020603050405020304" pitchFamily="18" charset="0"/>
                          <a:cs typeface="Times New Roman" panose="02020603050405020304" pitchFamily="18" charset="0"/>
                        </a:rPr>
                        <a:t> </a:t>
                      </a:r>
                      <a:endParaRPr lang="es-MX" sz="1200" dirty="0">
                        <a:solidFill>
                          <a:schemeClr val="bg2"/>
                        </a:solidFill>
                        <a:latin typeface="Times New Roman" panose="02020603050405020304" pitchFamily="18" charset="0"/>
                        <a:cs typeface="Times New Roman" panose="02020603050405020304" pitchFamily="18" charset="0"/>
                      </a:endParaRPr>
                    </a:p>
                    <a:p>
                      <a:endParaRPr lang="es-MX" sz="1200" dirty="0">
                        <a:solidFill>
                          <a:schemeClr val="bg2"/>
                        </a:solidFill>
                        <a:latin typeface="Times New Roman" panose="02020603050405020304" pitchFamily="18" charset="0"/>
                        <a:cs typeface="Times New Roman" panose="02020603050405020304" pitchFamily="18" charset="0"/>
                      </a:endParaRPr>
                    </a:p>
                    <a:p>
                      <a:endParaRPr lang="es-MX" sz="1200" dirty="0">
                        <a:solidFill>
                          <a:schemeClr val="bg2"/>
                        </a:solidFill>
                        <a:latin typeface="Times New Roman" panose="02020603050405020304" pitchFamily="18" charset="0"/>
                        <a:cs typeface="Times New Roman" panose="02020603050405020304" pitchFamily="18" charset="0"/>
                      </a:endParaRPr>
                    </a:p>
                    <a:p>
                      <a:endParaRPr lang="es-MX" sz="120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MX" sz="1200" dirty="0">
                          <a:solidFill>
                            <a:schemeClr val="bg2"/>
                          </a:solidFill>
                          <a:latin typeface="Times New Roman" panose="02020603050405020304" pitchFamily="18" charset="0"/>
                          <a:cs typeface="Times New Roman" panose="02020603050405020304" pitchFamily="18" charset="0"/>
                        </a:rPr>
                        <a:t>Lo que se aprende </a:t>
                      </a:r>
                      <a:r>
                        <a:rPr lang="es-US" sz="1200" dirty="0">
                          <a:solidFill>
                            <a:schemeClr val="bg2"/>
                          </a:solidFill>
                          <a:latin typeface="Times New Roman" panose="02020603050405020304" pitchFamily="18" charset="0"/>
                          <a:cs typeface="Times New Roman" panose="02020603050405020304" pitchFamily="18" charset="0"/>
                        </a:rPr>
                        <a:t>aprende dependen, de manera sustantiva, del ambiente en el aula y la manera en que usted organice y desarrolle las situaciones y actividades.</a:t>
                      </a:r>
                      <a:r>
                        <a:rPr lang="es-US" sz="1200" baseline="0" dirty="0">
                          <a:solidFill>
                            <a:schemeClr val="bg2"/>
                          </a:solidFill>
                          <a:latin typeface="Times New Roman" panose="02020603050405020304" pitchFamily="18" charset="0"/>
                          <a:cs typeface="Times New Roman" panose="02020603050405020304" pitchFamily="18" charset="0"/>
                        </a:rPr>
                        <a:t> L</a:t>
                      </a:r>
                      <a:r>
                        <a:rPr lang="es-US" sz="1200" dirty="0">
                          <a:solidFill>
                            <a:schemeClr val="bg2"/>
                          </a:solidFill>
                          <a:latin typeface="Times New Roman" panose="02020603050405020304" pitchFamily="18" charset="0"/>
                          <a:cs typeface="Times New Roman" panose="02020603050405020304" pitchFamily="18" charset="0"/>
                        </a:rPr>
                        <a:t>os niños requieren un ambiente en el que puedan intervenir con interés y curiosidad en las actividades, buscar y desarrollar alternativas de explicación o solución, comentar entre ellos, defender o cuestionar sus ideas o los resultados a los que </a:t>
                      </a:r>
                      <a:r>
                        <a:rPr lang="es-US" sz="1200" dirty="0"/>
                        <a:t>l</a:t>
                      </a:r>
                      <a:r>
                        <a:rPr lang="es-US" sz="1200" dirty="0">
                          <a:solidFill>
                            <a:schemeClr val="bg2"/>
                          </a:solidFill>
                          <a:latin typeface="Times New Roman" panose="02020603050405020304" pitchFamily="18" charset="0"/>
                          <a:cs typeface="Times New Roman" panose="02020603050405020304" pitchFamily="18" charset="0"/>
                        </a:rPr>
                        <a:t>leguen.</a:t>
                      </a:r>
                      <a:endParaRPr lang="es-MX" sz="120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US" sz="1200" dirty="0">
                          <a:solidFill>
                            <a:schemeClr val="bg2"/>
                          </a:solidFill>
                          <a:latin typeface="Times New Roman" panose="02020603050405020304" pitchFamily="18" charset="0"/>
                          <a:cs typeface="Times New Roman" panose="02020603050405020304" pitchFamily="18" charset="0"/>
                        </a:rPr>
                        <a:t>Aprender debe ser siempre un proceso creativo que permita a los niños utilizar la diversidad propia de la individualidad en contextos de trabajo colectividad y colaboración; un proceso que propicie la imaginación, la generación de nuevas ideas o conceptos y las propuestas (explicaciones, hipótesis, soluciones, creaciones, producciones) propias a situaciones retadoras.</a:t>
                      </a:r>
                      <a:endParaRPr lang="es-MX" sz="120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MX" sz="1200" b="0" dirty="0">
                          <a:solidFill>
                            <a:schemeClr val="bg2"/>
                          </a:solidFill>
                          <a:latin typeface="Times New Roman" panose="02020603050405020304" pitchFamily="18" charset="0"/>
                          <a:cs typeface="Times New Roman" panose="02020603050405020304" pitchFamily="18" charset="0"/>
                        </a:rPr>
                        <a:t>Las modalidades de trabajo tienen relación con la teoría cognitiva</a:t>
                      </a:r>
                      <a:r>
                        <a:rPr lang="es-MX" sz="1200" b="0" baseline="0" dirty="0">
                          <a:solidFill>
                            <a:schemeClr val="bg2"/>
                          </a:solidFill>
                          <a:latin typeface="Times New Roman" panose="02020603050405020304" pitchFamily="18" charset="0"/>
                          <a:cs typeface="Times New Roman" panose="02020603050405020304" pitchFamily="18" charset="0"/>
                        </a:rPr>
                        <a:t> de Piaget y la teoría gramatical de </a:t>
                      </a:r>
                      <a:r>
                        <a:rPr lang="es-MX" sz="12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Chomsky. Al igual que</a:t>
                      </a:r>
                      <a:r>
                        <a:rPr lang="es-MX" sz="1200" b="0" i="0" u="none" strike="noStrike" cap="none" baseline="0" dirty="0">
                          <a:solidFill>
                            <a:schemeClr val="bg2"/>
                          </a:solidFill>
                          <a:effectLst/>
                          <a:latin typeface="Times New Roman" panose="02020603050405020304" pitchFamily="18" charset="0"/>
                          <a:ea typeface="+mn-ea"/>
                          <a:cs typeface="Times New Roman" panose="02020603050405020304" pitchFamily="18" charset="0"/>
                          <a:sym typeface="Arial"/>
                        </a:rPr>
                        <a:t> las </a:t>
                      </a:r>
                      <a:r>
                        <a:rPr lang="es-US" sz="12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teorías lingüísticas</a:t>
                      </a:r>
                      <a:r>
                        <a:rPr lang="es-US" sz="1200" b="0" i="0" u="none" strike="noStrike" cap="none" baseline="0" dirty="0">
                          <a:solidFill>
                            <a:schemeClr val="bg2"/>
                          </a:solidFill>
                          <a:effectLst/>
                          <a:latin typeface="Times New Roman" panose="02020603050405020304" pitchFamily="18" charset="0"/>
                          <a:ea typeface="+mn-ea"/>
                          <a:cs typeface="Times New Roman" panose="02020603050405020304" pitchFamily="18" charset="0"/>
                          <a:sym typeface="Arial"/>
                        </a:rPr>
                        <a:t> </a:t>
                      </a:r>
                      <a:r>
                        <a:rPr lang="es-US" sz="12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Sociolingüísticas y Pragmática. Debido a la elaboración de proyectos que implica analizar situaciones</a:t>
                      </a:r>
                      <a:r>
                        <a:rPr lang="es-US" sz="1200" b="0" i="0" u="none" strike="noStrike" cap="none" baseline="0" dirty="0">
                          <a:solidFill>
                            <a:schemeClr val="bg2"/>
                          </a:solidFill>
                          <a:effectLst/>
                          <a:latin typeface="Times New Roman" panose="02020603050405020304" pitchFamily="18" charset="0"/>
                          <a:ea typeface="+mn-ea"/>
                          <a:cs typeface="Times New Roman" panose="02020603050405020304" pitchFamily="18" charset="0"/>
                          <a:sym typeface="Arial"/>
                        </a:rPr>
                        <a:t> comunicativas de los mensajes que se producen adecuando el lenguaje al contexto y características de los participantes. </a:t>
                      </a:r>
                    </a:p>
                    <a:p>
                      <a:r>
                        <a:rPr lang="es-US" sz="1200" b="0" i="0" u="none" strike="noStrike" cap="none" baseline="0" dirty="0">
                          <a:solidFill>
                            <a:schemeClr val="bg2"/>
                          </a:solidFill>
                          <a:effectLst/>
                          <a:latin typeface="Times New Roman" panose="02020603050405020304" pitchFamily="18" charset="0"/>
                          <a:ea typeface="+mn-ea"/>
                          <a:cs typeface="Times New Roman" panose="02020603050405020304" pitchFamily="18" charset="0"/>
                          <a:sym typeface="Arial"/>
                        </a:rPr>
                        <a:t>En la lingüística textual los tipos de textos son producidos por características, funciones y soportes de circulación.</a:t>
                      </a:r>
                      <a:endParaRPr lang="es-US" sz="12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endParaRPr>
                    </a:p>
                    <a:p>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extLst>
                  <a:ext uri="{0D108BD9-81ED-4DB2-BD59-A6C34878D82A}">
                    <a16:rowId xmlns:a16="http://schemas.microsoft.com/office/drawing/2014/main" val="3122334399"/>
                  </a:ext>
                </a:extLst>
              </a:tr>
            </a:tbl>
          </a:graphicData>
        </a:graphic>
      </p:graphicFrame>
    </p:spTree>
    <p:extLst>
      <p:ext uri="{BB962C8B-B14F-4D97-AF65-F5344CB8AC3E}">
        <p14:creationId xmlns:p14="http://schemas.microsoft.com/office/powerpoint/2010/main" val="961414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894069798"/>
              </p:ext>
            </p:extLst>
          </p:nvPr>
        </p:nvGraphicFramePr>
        <p:xfrm>
          <a:off x="289315" y="638745"/>
          <a:ext cx="8489576" cy="4114800"/>
        </p:xfrm>
        <a:graphic>
          <a:graphicData uri="http://schemas.openxmlformats.org/drawingml/2006/table">
            <a:tbl>
              <a:tblPr firstRow="1" bandRow="1">
                <a:tableStyleId>{5DA37D80-6434-44D0-A028-1B22A696006F}</a:tableStyleId>
              </a:tblPr>
              <a:tblGrid>
                <a:gridCol w="1010979">
                  <a:extLst>
                    <a:ext uri="{9D8B030D-6E8A-4147-A177-3AD203B41FA5}">
                      <a16:colId xmlns:a16="http://schemas.microsoft.com/office/drawing/2014/main" val="1302797717"/>
                    </a:ext>
                  </a:extLst>
                </a:gridCol>
                <a:gridCol w="2072080">
                  <a:extLst>
                    <a:ext uri="{9D8B030D-6E8A-4147-A177-3AD203B41FA5}">
                      <a16:colId xmlns:a16="http://schemas.microsoft.com/office/drawing/2014/main" val="2246911421"/>
                    </a:ext>
                  </a:extLst>
                </a:gridCol>
                <a:gridCol w="2592198">
                  <a:extLst>
                    <a:ext uri="{9D8B030D-6E8A-4147-A177-3AD203B41FA5}">
                      <a16:colId xmlns:a16="http://schemas.microsoft.com/office/drawing/2014/main" val="2272612479"/>
                    </a:ext>
                  </a:extLst>
                </a:gridCol>
                <a:gridCol w="2814319">
                  <a:extLst>
                    <a:ext uri="{9D8B030D-6E8A-4147-A177-3AD203B41FA5}">
                      <a16:colId xmlns:a16="http://schemas.microsoft.com/office/drawing/2014/main" val="938349231"/>
                    </a:ext>
                  </a:extLst>
                </a:gridCol>
              </a:tblGrid>
              <a:tr h="2818102">
                <a:tc>
                  <a:txBody>
                    <a:bodyPr/>
                    <a:lstStyle/>
                    <a:p>
                      <a:r>
                        <a:rPr lang="es-US" sz="1200" dirty="0">
                          <a:solidFill>
                            <a:schemeClr val="bg2"/>
                          </a:solidFill>
                          <a:latin typeface="Times New Roman" panose="02020603050405020304" pitchFamily="18" charset="0"/>
                          <a:cs typeface="Times New Roman" panose="02020603050405020304" pitchFamily="18" charset="0"/>
                        </a:rPr>
                        <a:t>Situación didáctica </a:t>
                      </a:r>
                    </a:p>
                  </a:txBody>
                  <a:tcPr>
                    <a:solidFill>
                      <a:schemeClr val="tx1">
                        <a:alpha val="20000"/>
                      </a:schemeClr>
                    </a:solidFill>
                  </a:tcPr>
                </a:tc>
                <a:tc>
                  <a:txBody>
                    <a:bodyPr/>
                    <a:lstStyle/>
                    <a:p>
                      <a:r>
                        <a:rPr lang="es-US" sz="1200" b="0" dirty="0">
                          <a:solidFill>
                            <a:schemeClr val="bg2"/>
                          </a:solidFill>
                          <a:latin typeface="Times New Roman" panose="02020603050405020304" pitchFamily="18" charset="0"/>
                          <a:cs typeface="Times New Roman" panose="02020603050405020304" pitchFamily="18" charset="0"/>
                        </a:rPr>
                        <a:t>La educación preescolar pretende ofrecer oportunidades para que todos los niños construyan aprendizajes valiosos para su vida presente y futura, tanto en el ámbito social como en el cognitivo, estimular su curiosidad y promover el desarrollo de su confianza para aprender.</a:t>
                      </a:r>
                    </a:p>
                  </a:txBody>
                  <a:tcPr>
                    <a:solidFill>
                      <a:schemeClr val="tx1">
                        <a:alpha val="20000"/>
                      </a:schemeClr>
                    </a:solidFill>
                  </a:tcPr>
                </a:tc>
                <a:tc>
                  <a:txBody>
                    <a:bodyPr/>
                    <a:lstStyle/>
                    <a:p>
                      <a:r>
                        <a:rPr lang="es-US" sz="1200" dirty="0">
                          <a:solidFill>
                            <a:schemeClr val="bg2"/>
                          </a:solidFill>
                        </a:rPr>
                        <a:t>•</a:t>
                      </a:r>
                      <a:r>
                        <a:rPr lang="es-US" sz="1200" dirty="0"/>
                        <a:t> </a:t>
                      </a:r>
                      <a:r>
                        <a:rPr lang="es-US" sz="1200" b="1" dirty="0">
                          <a:solidFill>
                            <a:schemeClr val="bg2"/>
                          </a:solidFill>
                          <a:latin typeface="Times New Roman" panose="02020603050405020304" pitchFamily="18" charset="0"/>
                          <a:cs typeface="Times New Roman" panose="02020603050405020304" pitchFamily="18" charset="0"/>
                        </a:rPr>
                        <a:t>Confianza en la maestra del grupo. </a:t>
                      </a:r>
                      <a:r>
                        <a:rPr lang="es-US" sz="1200" b="0" dirty="0">
                          <a:solidFill>
                            <a:schemeClr val="bg2"/>
                          </a:solidFill>
                          <a:latin typeface="Times New Roman" panose="02020603050405020304" pitchFamily="18" charset="0"/>
                          <a:cs typeface="Times New Roman" panose="02020603050405020304" pitchFamily="18" charset="0"/>
                        </a:rPr>
                        <a:t>Un clima afectivo requiere que los alumnos perciban que su maestra es paciente, tolerante; que les presta atención, los apoya, alienta y estimula; que pueden contar con ella para estar seguros.</a:t>
                      </a:r>
                    </a:p>
                    <a:p>
                      <a:r>
                        <a:rPr lang="es-US" sz="1200" b="1" dirty="0">
                          <a:solidFill>
                            <a:schemeClr val="bg2"/>
                          </a:solidFill>
                          <a:latin typeface="Times New Roman" panose="02020603050405020304" pitchFamily="18" charset="0"/>
                          <a:cs typeface="Times New Roman" panose="02020603050405020304" pitchFamily="18" charset="0"/>
                        </a:rPr>
                        <a:t>• La inclusión como forma de relación. </a:t>
                      </a:r>
                      <a:r>
                        <a:rPr lang="es-US" sz="1200" b="0" dirty="0">
                          <a:solidFill>
                            <a:schemeClr val="bg2"/>
                          </a:solidFill>
                          <a:latin typeface="Times New Roman" panose="02020603050405020304" pitchFamily="18" charset="0"/>
                          <a:cs typeface="Times New Roman" panose="02020603050405020304" pitchFamily="18" charset="0"/>
                        </a:rPr>
                        <a:t>La convivencia en el aula está caracterizada por la diversidad de los niños en cuanto a su cultura, capacidades y condiciones</a:t>
                      </a:r>
                    </a:p>
                    <a:p>
                      <a:r>
                        <a:rPr lang="es-US" sz="1200" b="0" dirty="0">
                          <a:solidFill>
                            <a:schemeClr val="bg2"/>
                          </a:solidFill>
                          <a:latin typeface="Times New Roman" panose="02020603050405020304" pitchFamily="18" charset="0"/>
                          <a:cs typeface="Times New Roman" panose="02020603050405020304" pitchFamily="18" charset="0"/>
                        </a:rPr>
                        <a:t> </a:t>
                      </a:r>
                      <a:r>
                        <a:rPr lang="es-US" sz="1200" b="1" dirty="0">
                          <a:solidFill>
                            <a:schemeClr val="bg2"/>
                          </a:solidFill>
                          <a:latin typeface="Times New Roman" panose="02020603050405020304" pitchFamily="18" charset="0"/>
                          <a:cs typeface="Times New Roman" panose="02020603050405020304" pitchFamily="18" charset="0"/>
                        </a:rPr>
                        <a:t>• La organización de los espacios y disposición de los materiales</a:t>
                      </a:r>
                      <a:r>
                        <a:rPr lang="es-US" sz="1200" b="0" dirty="0">
                          <a:solidFill>
                            <a:schemeClr val="bg2"/>
                          </a:solidFill>
                          <a:latin typeface="Times New Roman" panose="02020603050405020304" pitchFamily="18" charset="0"/>
                          <a:cs typeface="Times New Roman" panose="02020603050405020304" pitchFamily="18" charset="0"/>
                        </a:rPr>
                        <a:t> al alcance de los niños favorece que aprendan a usarlos con libertad y autonomía, además de cuidarlos.</a:t>
                      </a:r>
                    </a:p>
                    <a:p>
                      <a:r>
                        <a:rPr lang="es-US" sz="1200" b="0" dirty="0">
                          <a:solidFill>
                            <a:schemeClr val="bg2"/>
                          </a:solidFill>
                          <a:latin typeface="Times New Roman" panose="02020603050405020304" pitchFamily="18" charset="0"/>
                          <a:cs typeface="Times New Roman" panose="02020603050405020304" pitchFamily="18" charset="0"/>
                        </a:rPr>
                        <a:t> • </a:t>
                      </a:r>
                      <a:r>
                        <a:rPr lang="es-US" sz="1200" b="1" dirty="0">
                          <a:solidFill>
                            <a:schemeClr val="bg2"/>
                          </a:solidFill>
                          <a:latin typeface="Times New Roman" panose="02020603050405020304" pitchFamily="18" charset="0"/>
                          <a:cs typeface="Times New Roman" panose="02020603050405020304" pitchFamily="18" charset="0"/>
                        </a:rPr>
                        <a:t>La disposición para el aprendizaje. </a:t>
                      </a:r>
                      <a:r>
                        <a:rPr lang="es-US" sz="1200" b="0" dirty="0">
                          <a:solidFill>
                            <a:schemeClr val="bg2"/>
                          </a:solidFill>
                          <a:latin typeface="Times New Roman" panose="02020603050405020304" pitchFamily="18" charset="0"/>
                          <a:cs typeface="Times New Roman" panose="02020603050405020304" pitchFamily="18" charset="0"/>
                        </a:rPr>
                        <a:t>Es fundamental que los niños perciban que el sentido de ir a la escuela está en la oportunidad de saber y entender más, de ser capaces de más</a:t>
                      </a:r>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US" sz="1200" b="0" dirty="0">
                          <a:solidFill>
                            <a:schemeClr val="bg2"/>
                          </a:solidFill>
                          <a:latin typeface="Times New Roman" panose="02020603050405020304" pitchFamily="18" charset="0"/>
                          <a:cs typeface="Times New Roman" panose="02020603050405020304" pitchFamily="18" charset="0"/>
                        </a:rPr>
                        <a:t>Lo primero que se debe hacer, es desarrollar y analizar actividades y el contexto en el que se encuentren, que se le llama etnografía. la forma en que se quiere aplicar el conocimiento en su vida diaria se le llama sociolingüística, y si van a ser capaces de lograr una buen lingüística de expresión, que se le llama psicolingüística y un profundo conocimiento de la lengua que se le llama pragmática</a:t>
                      </a:r>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extLst>
                  <a:ext uri="{0D108BD9-81ED-4DB2-BD59-A6C34878D82A}">
                    <a16:rowId xmlns:a16="http://schemas.microsoft.com/office/drawing/2014/main" val="3122334399"/>
                  </a:ext>
                </a:extLst>
              </a:tr>
            </a:tbl>
          </a:graphicData>
        </a:graphic>
      </p:graphicFrame>
    </p:spTree>
    <p:extLst>
      <p:ext uri="{BB962C8B-B14F-4D97-AF65-F5344CB8AC3E}">
        <p14:creationId xmlns:p14="http://schemas.microsoft.com/office/powerpoint/2010/main" val="465302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311121060"/>
              </p:ext>
            </p:extLst>
          </p:nvPr>
        </p:nvGraphicFramePr>
        <p:xfrm>
          <a:off x="92279" y="672301"/>
          <a:ext cx="8720168" cy="3383280"/>
        </p:xfrm>
        <a:graphic>
          <a:graphicData uri="http://schemas.openxmlformats.org/drawingml/2006/table">
            <a:tbl>
              <a:tblPr firstRow="1" bandRow="1">
                <a:tableStyleId>{5DA37D80-6434-44D0-A028-1B22A696006F}</a:tableStyleId>
              </a:tblPr>
              <a:tblGrid>
                <a:gridCol w="1038439">
                  <a:extLst>
                    <a:ext uri="{9D8B030D-6E8A-4147-A177-3AD203B41FA5}">
                      <a16:colId xmlns:a16="http://schemas.microsoft.com/office/drawing/2014/main" val="1302797717"/>
                    </a:ext>
                  </a:extLst>
                </a:gridCol>
                <a:gridCol w="2239288">
                  <a:extLst>
                    <a:ext uri="{9D8B030D-6E8A-4147-A177-3AD203B41FA5}">
                      <a16:colId xmlns:a16="http://schemas.microsoft.com/office/drawing/2014/main" val="2246911421"/>
                    </a:ext>
                  </a:extLst>
                </a:gridCol>
                <a:gridCol w="2551680">
                  <a:extLst>
                    <a:ext uri="{9D8B030D-6E8A-4147-A177-3AD203B41FA5}">
                      <a16:colId xmlns:a16="http://schemas.microsoft.com/office/drawing/2014/main" val="2272612479"/>
                    </a:ext>
                  </a:extLst>
                </a:gridCol>
                <a:gridCol w="2890761">
                  <a:extLst>
                    <a:ext uri="{9D8B030D-6E8A-4147-A177-3AD203B41FA5}">
                      <a16:colId xmlns:a16="http://schemas.microsoft.com/office/drawing/2014/main" val="938349231"/>
                    </a:ext>
                  </a:extLst>
                </a:gridCol>
              </a:tblGrid>
              <a:tr h="2818102">
                <a:tc>
                  <a:txBody>
                    <a:bodyPr/>
                    <a:lstStyle/>
                    <a:p>
                      <a:r>
                        <a:rPr lang="es-US" sz="1200" dirty="0">
                          <a:solidFill>
                            <a:schemeClr val="bg2"/>
                          </a:solidFill>
                          <a:latin typeface="Times New Roman" panose="02020603050405020304" pitchFamily="18" charset="0"/>
                          <a:cs typeface="Times New Roman" panose="02020603050405020304" pitchFamily="18" charset="0"/>
                        </a:rPr>
                        <a:t>Estrategias</a:t>
                      </a:r>
                      <a:r>
                        <a:rPr lang="es-US" sz="1200" baseline="0" dirty="0">
                          <a:solidFill>
                            <a:schemeClr val="bg2"/>
                          </a:solidFill>
                          <a:latin typeface="Times New Roman" panose="02020603050405020304" pitchFamily="18" charset="0"/>
                          <a:cs typeface="Times New Roman" panose="02020603050405020304" pitchFamily="18" charset="0"/>
                        </a:rPr>
                        <a:t> para favorecer aprendizajes </a:t>
                      </a:r>
                      <a:endParaRPr lang="es-US" sz="120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US" sz="1200" dirty="0">
                          <a:solidFill>
                            <a:schemeClr val="bg2"/>
                          </a:solidFill>
                          <a:latin typeface="Times New Roman" panose="02020603050405020304" pitchFamily="18" charset="0"/>
                          <a:cs typeface="Times New Roman" panose="02020603050405020304" pitchFamily="18" charset="0"/>
                        </a:rPr>
                        <a:t>El aprendizaje</a:t>
                      </a:r>
                      <a:r>
                        <a:rPr lang="es-US" sz="1200" baseline="0" dirty="0">
                          <a:solidFill>
                            <a:schemeClr val="bg2"/>
                          </a:solidFill>
                          <a:latin typeface="Times New Roman" panose="02020603050405020304" pitchFamily="18" charset="0"/>
                          <a:cs typeface="Times New Roman" panose="02020603050405020304" pitchFamily="18" charset="0"/>
                        </a:rPr>
                        <a:t> con otros </a:t>
                      </a:r>
                    </a:p>
                    <a:p>
                      <a:endParaRPr lang="es-US" sz="1200" baseline="0" dirty="0">
                        <a:solidFill>
                          <a:schemeClr val="bg2"/>
                        </a:solidFill>
                        <a:latin typeface="Times New Roman" panose="02020603050405020304" pitchFamily="18" charset="0"/>
                        <a:cs typeface="Times New Roman" panose="02020603050405020304" pitchFamily="18" charset="0"/>
                      </a:endParaRPr>
                    </a:p>
                    <a:p>
                      <a:r>
                        <a:rPr lang="es-US" sz="1200" baseline="0" dirty="0">
                          <a:solidFill>
                            <a:schemeClr val="bg2"/>
                          </a:solidFill>
                          <a:latin typeface="Times New Roman" panose="02020603050405020304" pitchFamily="18" charset="0"/>
                          <a:cs typeface="Times New Roman" panose="02020603050405020304" pitchFamily="18" charset="0"/>
                        </a:rPr>
                        <a:t>Juego </a:t>
                      </a:r>
                    </a:p>
                    <a:p>
                      <a:r>
                        <a:rPr lang="es-MX" sz="1200" b="0" dirty="0">
                          <a:solidFill>
                            <a:schemeClr val="bg2"/>
                          </a:solidFill>
                          <a:latin typeface="Times New Roman" panose="02020603050405020304" pitchFamily="18" charset="0"/>
                          <a:cs typeface="Times New Roman" panose="02020603050405020304" pitchFamily="18" charset="0"/>
                        </a:rPr>
                        <a:t>El juego es una forma de interacción con objetos y con otras personas que propicia el desarrollo cognitivo y emocional en los niños. Es una actividad necesaria para que ellos expresen su energía, su necesidad de movimiento y se relacionen con el mundo.</a:t>
                      </a:r>
                      <a:endParaRPr lang="es-US"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US" sz="1200" dirty="0">
                          <a:solidFill>
                            <a:schemeClr val="bg2"/>
                          </a:solidFill>
                          <a:latin typeface="Times New Roman" panose="02020603050405020304" pitchFamily="18" charset="0"/>
                          <a:cs typeface="Times New Roman" panose="02020603050405020304" pitchFamily="18" charset="0"/>
                        </a:rPr>
                        <a:t>El aprendizaje</a:t>
                      </a:r>
                      <a:r>
                        <a:rPr lang="es-US" sz="1200" baseline="0" dirty="0">
                          <a:solidFill>
                            <a:schemeClr val="bg2"/>
                          </a:solidFill>
                          <a:latin typeface="Times New Roman" panose="02020603050405020304" pitchFamily="18" charset="0"/>
                          <a:cs typeface="Times New Roman" panose="02020603050405020304" pitchFamily="18" charset="0"/>
                        </a:rPr>
                        <a:t> con otros </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s-US" sz="1200" b="0" baseline="0" dirty="0">
                          <a:solidFill>
                            <a:schemeClr val="bg2"/>
                          </a:solidFill>
                          <a:latin typeface="Times New Roman" panose="02020603050405020304" pitchFamily="18" charset="0"/>
                          <a:cs typeface="Times New Roman" panose="02020603050405020304" pitchFamily="18" charset="0"/>
                        </a:rPr>
                        <a:t>El trabajo individual: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200" b="0" dirty="0">
                          <a:solidFill>
                            <a:schemeClr val="bg2"/>
                          </a:solidFill>
                          <a:latin typeface="Times New Roman" panose="02020603050405020304" pitchFamily="18" charset="0"/>
                          <a:cs typeface="Times New Roman" panose="02020603050405020304" pitchFamily="18" charset="0"/>
                        </a:rPr>
                        <a:t>Permite una exploración personal de la situación y es recomendable cuando los alumnos deben utilizar, por sí mismos, los conocimientos, habilidades y destrezas que van adquiriendo.</a:t>
                      </a:r>
                      <a:endParaRPr lang="es-US" sz="1200" b="0" baseline="0" dirty="0">
                        <a:solidFill>
                          <a:schemeClr val="bg2"/>
                        </a:solidFill>
                        <a:latin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s-MX" sz="1200" b="0" dirty="0">
                          <a:solidFill>
                            <a:schemeClr val="bg2"/>
                          </a:solidFill>
                          <a:latin typeface="Times New Roman" panose="02020603050405020304" pitchFamily="18" charset="0"/>
                          <a:cs typeface="Times New Roman" panose="02020603050405020304" pitchFamily="18" charset="0"/>
                        </a:rPr>
                        <a:t>El trabajo en pares o pequeños equipos:</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200" b="0" dirty="0">
                          <a:solidFill>
                            <a:schemeClr val="bg2"/>
                          </a:solidFill>
                          <a:latin typeface="Times New Roman" panose="02020603050405020304" pitchFamily="18" charset="0"/>
                          <a:cs typeface="Times New Roman" panose="02020603050405020304" pitchFamily="18" charset="0"/>
                        </a:rPr>
                        <a:t>Brinda magníficas oportunidades para el aprendizaje y para la intervención, porque es más accesible para observar las reacciones de los niños, oír sus razonamientos y, si es el caso, intervenir en los equipos que lo requieran mientras los otros continúan trabajando</a:t>
                      </a:r>
                      <a:endParaRPr lang="es-US" sz="1200" b="0" baseline="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US" sz="1200" b="0" dirty="0">
                          <a:solidFill>
                            <a:schemeClr val="bg2"/>
                          </a:solidFill>
                          <a:latin typeface="Times New Roman" panose="02020603050405020304" pitchFamily="18" charset="0"/>
                          <a:cs typeface="Times New Roman" panose="02020603050405020304" pitchFamily="18" charset="0"/>
                        </a:rPr>
                        <a:t>Se involucra la pragmática, semántica, sintaxis, morfología, fonóloga, al mismo tiempo que éstos implican el lenguaje, vocabulario, y la comprensión de la lengua de Chomsky y Vygotsky.</a:t>
                      </a:r>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extLst>
                  <a:ext uri="{0D108BD9-81ED-4DB2-BD59-A6C34878D82A}">
                    <a16:rowId xmlns:a16="http://schemas.microsoft.com/office/drawing/2014/main" val="3122334399"/>
                  </a:ext>
                </a:extLst>
              </a:tr>
            </a:tbl>
          </a:graphicData>
        </a:graphic>
      </p:graphicFrame>
    </p:spTree>
    <p:extLst>
      <p:ext uri="{BB962C8B-B14F-4D97-AF65-F5344CB8AC3E}">
        <p14:creationId xmlns:p14="http://schemas.microsoft.com/office/powerpoint/2010/main" val="3956057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300433261"/>
              </p:ext>
            </p:extLst>
          </p:nvPr>
        </p:nvGraphicFramePr>
        <p:xfrm>
          <a:off x="230592" y="630356"/>
          <a:ext cx="8489576" cy="2818102"/>
        </p:xfrm>
        <a:graphic>
          <a:graphicData uri="http://schemas.openxmlformats.org/drawingml/2006/table">
            <a:tbl>
              <a:tblPr firstRow="1" bandRow="1">
                <a:tableStyleId>{5DA37D80-6434-44D0-A028-1B22A696006F}</a:tableStyleId>
              </a:tblPr>
              <a:tblGrid>
                <a:gridCol w="1010979">
                  <a:extLst>
                    <a:ext uri="{9D8B030D-6E8A-4147-A177-3AD203B41FA5}">
                      <a16:colId xmlns:a16="http://schemas.microsoft.com/office/drawing/2014/main" val="1302797717"/>
                    </a:ext>
                  </a:extLst>
                </a:gridCol>
                <a:gridCol w="2072080">
                  <a:extLst>
                    <a:ext uri="{9D8B030D-6E8A-4147-A177-3AD203B41FA5}">
                      <a16:colId xmlns:a16="http://schemas.microsoft.com/office/drawing/2014/main" val="2246911421"/>
                    </a:ext>
                  </a:extLst>
                </a:gridCol>
                <a:gridCol w="2592198">
                  <a:extLst>
                    <a:ext uri="{9D8B030D-6E8A-4147-A177-3AD203B41FA5}">
                      <a16:colId xmlns:a16="http://schemas.microsoft.com/office/drawing/2014/main" val="2272612479"/>
                    </a:ext>
                  </a:extLst>
                </a:gridCol>
                <a:gridCol w="2814319">
                  <a:extLst>
                    <a:ext uri="{9D8B030D-6E8A-4147-A177-3AD203B41FA5}">
                      <a16:colId xmlns:a16="http://schemas.microsoft.com/office/drawing/2014/main" val="938349231"/>
                    </a:ext>
                  </a:extLst>
                </a:gridCol>
              </a:tblGrid>
              <a:tr h="2818102">
                <a:tc>
                  <a:txBody>
                    <a:bodyPr/>
                    <a:lstStyle/>
                    <a:p>
                      <a:r>
                        <a:rPr lang="es-US" sz="1200" dirty="0">
                          <a:solidFill>
                            <a:schemeClr val="bg2"/>
                          </a:solidFill>
                          <a:latin typeface="Times New Roman" panose="02020603050405020304" pitchFamily="18" charset="0"/>
                          <a:cs typeface="Times New Roman" panose="02020603050405020304" pitchFamily="18" charset="0"/>
                        </a:rPr>
                        <a:t>Decisiones Pedagógicas </a:t>
                      </a:r>
                    </a:p>
                  </a:txBody>
                  <a:tcPr>
                    <a:solidFill>
                      <a:schemeClr val="tx1">
                        <a:alpha val="20000"/>
                      </a:schemeClr>
                    </a:solidFill>
                  </a:tcPr>
                </a:tc>
                <a:tc>
                  <a:txBody>
                    <a:bodyPr/>
                    <a:lstStyle/>
                    <a:p>
                      <a:r>
                        <a:rPr lang="es-US" sz="1200" b="0" dirty="0">
                          <a:solidFill>
                            <a:schemeClr val="bg2"/>
                          </a:solidFill>
                          <a:latin typeface="Times New Roman" panose="02020603050405020304" pitchFamily="18" charset="0"/>
                          <a:cs typeface="Times New Roman" panose="02020603050405020304" pitchFamily="18" charset="0"/>
                        </a:rPr>
                        <a:t>1.- diagnostico inicial </a:t>
                      </a:r>
                    </a:p>
                    <a:p>
                      <a:r>
                        <a:rPr lang="es-US" sz="1200" b="0" dirty="0">
                          <a:solidFill>
                            <a:schemeClr val="bg2"/>
                          </a:solidFill>
                          <a:latin typeface="Times New Roman" panose="02020603050405020304" pitchFamily="18" charset="0"/>
                          <a:cs typeface="Times New Roman" panose="02020603050405020304" pitchFamily="18" charset="0"/>
                        </a:rPr>
                        <a:t>2.-situaciones didácticas que se llevan a cabo</a:t>
                      </a:r>
                    </a:p>
                    <a:p>
                      <a:r>
                        <a:rPr lang="es-US" sz="1200" b="0" dirty="0">
                          <a:solidFill>
                            <a:schemeClr val="bg2"/>
                          </a:solidFill>
                          <a:latin typeface="Times New Roman" panose="02020603050405020304" pitchFamily="18" charset="0"/>
                          <a:cs typeface="Times New Roman" panose="02020603050405020304" pitchFamily="18" charset="0"/>
                        </a:rPr>
                        <a:t>3.- como organizar el grupo</a:t>
                      </a:r>
                    </a:p>
                    <a:p>
                      <a:r>
                        <a:rPr lang="es-US" sz="1200" b="0" dirty="0">
                          <a:solidFill>
                            <a:schemeClr val="bg2"/>
                          </a:solidFill>
                          <a:latin typeface="Times New Roman" panose="02020603050405020304" pitchFamily="18" charset="0"/>
                          <a:cs typeface="Times New Roman" panose="02020603050405020304" pitchFamily="18" charset="0"/>
                        </a:rPr>
                        <a:t>4.-promover la participación de los niños</a:t>
                      </a:r>
                    </a:p>
                  </a:txBody>
                  <a:tcPr>
                    <a:solidFill>
                      <a:schemeClr val="tx1">
                        <a:alpha val="20000"/>
                      </a:schemeClr>
                    </a:solidFill>
                  </a:tcPr>
                </a:tc>
                <a:tc>
                  <a:txBody>
                    <a:bodyPr/>
                    <a:lstStyle/>
                    <a:p>
                      <a:r>
                        <a:rPr lang="es-MX" sz="1200" b="0" dirty="0">
                          <a:solidFill>
                            <a:schemeClr val="bg2"/>
                          </a:solidFill>
                          <a:latin typeface="Times New Roman" panose="02020603050405020304" pitchFamily="18" charset="0"/>
                          <a:cs typeface="Times New Roman" panose="02020603050405020304" pitchFamily="18" charset="0"/>
                        </a:rPr>
                        <a:t>1.-</a:t>
                      </a:r>
                      <a:r>
                        <a:rPr lang="es-US" sz="1200" b="0" dirty="0">
                          <a:solidFill>
                            <a:schemeClr val="bg2"/>
                          </a:solidFill>
                          <a:latin typeface="Times New Roman" panose="02020603050405020304" pitchFamily="18" charset="0"/>
                          <a:cs typeface="Times New Roman" panose="02020603050405020304" pitchFamily="18" charset="0"/>
                        </a:rPr>
                        <a:t>Establecer el cómo vas a realizar ciertas actividades.</a:t>
                      </a:r>
                    </a:p>
                    <a:p>
                      <a:r>
                        <a:rPr lang="es-US" sz="1200" b="0" dirty="0">
                          <a:solidFill>
                            <a:schemeClr val="bg2"/>
                          </a:solidFill>
                          <a:latin typeface="Times New Roman" panose="02020603050405020304" pitchFamily="18" charset="0"/>
                          <a:cs typeface="Times New Roman" panose="02020603050405020304" pitchFamily="18" charset="0"/>
                        </a:rPr>
                        <a:t>2.</a:t>
                      </a:r>
                      <a:r>
                        <a:rPr lang="es-US" sz="1200" b="0" baseline="0" dirty="0">
                          <a:solidFill>
                            <a:schemeClr val="bg2"/>
                          </a:solidFill>
                          <a:latin typeface="Times New Roman" panose="02020603050405020304" pitchFamily="18" charset="0"/>
                          <a:cs typeface="Times New Roman" panose="02020603050405020304" pitchFamily="18" charset="0"/>
                        </a:rPr>
                        <a:t> Establecer los</a:t>
                      </a:r>
                      <a:r>
                        <a:rPr lang="es-US" sz="1200" b="0" dirty="0">
                          <a:solidFill>
                            <a:schemeClr val="bg2"/>
                          </a:solidFill>
                          <a:latin typeface="Times New Roman" panose="02020603050405020304" pitchFamily="18" charset="0"/>
                          <a:cs typeface="Times New Roman" panose="02020603050405020304" pitchFamily="18" charset="0"/>
                        </a:rPr>
                        <a:t> materiales a</a:t>
                      </a:r>
                      <a:r>
                        <a:rPr lang="es-US" sz="1200" b="0" baseline="0" dirty="0">
                          <a:solidFill>
                            <a:schemeClr val="bg2"/>
                          </a:solidFill>
                          <a:latin typeface="Times New Roman" panose="02020603050405020304" pitchFamily="18" charset="0"/>
                          <a:cs typeface="Times New Roman" panose="02020603050405020304" pitchFamily="18" charset="0"/>
                        </a:rPr>
                        <a:t> utilizar </a:t>
                      </a:r>
                      <a:r>
                        <a:rPr lang="es-US" sz="1200" b="0" dirty="0">
                          <a:solidFill>
                            <a:schemeClr val="bg2"/>
                          </a:solidFill>
                          <a:latin typeface="Times New Roman" panose="02020603050405020304" pitchFamily="18" charset="0"/>
                          <a:cs typeface="Times New Roman" panose="02020603050405020304" pitchFamily="18" charset="0"/>
                        </a:rPr>
                        <a:t> (Material</a:t>
                      </a:r>
                      <a:r>
                        <a:rPr lang="es-US" sz="1200" b="0" baseline="0" dirty="0">
                          <a:solidFill>
                            <a:schemeClr val="bg2"/>
                          </a:solidFill>
                          <a:latin typeface="Times New Roman" panose="02020603050405020304" pitchFamily="18" charset="0"/>
                          <a:cs typeface="Times New Roman" panose="02020603050405020304" pitchFamily="18" charset="0"/>
                        </a:rPr>
                        <a:t> que generen interés en los alumnos </a:t>
                      </a:r>
                      <a:r>
                        <a:rPr lang="es-US" sz="1200" b="0" dirty="0">
                          <a:solidFill>
                            <a:schemeClr val="bg2"/>
                          </a:solidFill>
                          <a:latin typeface="Times New Roman" panose="02020603050405020304" pitchFamily="18" charset="0"/>
                          <a:cs typeface="Times New Roman" panose="02020603050405020304" pitchFamily="18" charset="0"/>
                        </a:rPr>
                        <a:t>)</a:t>
                      </a:r>
                    </a:p>
                    <a:p>
                      <a:r>
                        <a:rPr lang="es-US" sz="1200" b="0" dirty="0">
                          <a:solidFill>
                            <a:schemeClr val="bg2"/>
                          </a:solidFill>
                          <a:latin typeface="Times New Roman" panose="02020603050405020304" pitchFamily="18" charset="0"/>
                          <a:cs typeface="Times New Roman" panose="02020603050405020304" pitchFamily="18" charset="0"/>
                        </a:rPr>
                        <a:t>3.</a:t>
                      </a:r>
                      <a:r>
                        <a:rPr lang="es-US" sz="1200" b="0" baseline="0" dirty="0">
                          <a:solidFill>
                            <a:schemeClr val="bg2"/>
                          </a:solidFill>
                          <a:latin typeface="Times New Roman" panose="02020603050405020304" pitchFamily="18" charset="0"/>
                          <a:cs typeface="Times New Roman" panose="02020603050405020304" pitchFamily="18" charset="0"/>
                        </a:rPr>
                        <a:t> E</a:t>
                      </a:r>
                      <a:r>
                        <a:rPr lang="es-US" sz="1200" b="0" dirty="0">
                          <a:solidFill>
                            <a:schemeClr val="bg2"/>
                          </a:solidFill>
                          <a:latin typeface="Times New Roman" panose="02020603050405020304" pitchFamily="18" charset="0"/>
                          <a:cs typeface="Times New Roman" panose="02020603050405020304" pitchFamily="18" charset="0"/>
                        </a:rPr>
                        <a:t>stablecer la organización y el  tiempo que se necesitara para realzar la actividad</a:t>
                      </a:r>
                    </a:p>
                    <a:p>
                      <a:r>
                        <a:rPr lang="es-US" sz="1200" b="0" dirty="0">
                          <a:solidFill>
                            <a:schemeClr val="bg2"/>
                          </a:solidFill>
                          <a:latin typeface="Times New Roman" panose="02020603050405020304" pitchFamily="18" charset="0"/>
                          <a:cs typeface="Times New Roman" panose="02020603050405020304" pitchFamily="18" charset="0"/>
                        </a:rPr>
                        <a:t>Es importante</a:t>
                      </a:r>
                      <a:r>
                        <a:rPr lang="es-US" sz="1200" b="0" baseline="0" dirty="0">
                          <a:solidFill>
                            <a:schemeClr val="bg2"/>
                          </a:solidFill>
                          <a:latin typeface="Times New Roman" panose="02020603050405020304" pitchFamily="18" charset="0"/>
                          <a:cs typeface="Times New Roman" panose="02020603050405020304" pitchFamily="18" charset="0"/>
                        </a:rPr>
                        <a:t> que los estudiantes tengan experiencias desafiantes, que los conduzcan a avances en los campos y áreas del programa. </a:t>
                      </a:r>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US" sz="1200" b="0" dirty="0">
                          <a:solidFill>
                            <a:schemeClr val="bg2"/>
                          </a:solidFill>
                          <a:latin typeface="Times New Roman" panose="02020603050405020304" pitchFamily="18" charset="0"/>
                          <a:cs typeface="Times New Roman" panose="02020603050405020304" pitchFamily="18" charset="0"/>
                        </a:rPr>
                        <a:t>Cuando se tiene presente la razón del como mejorar las prácticas de aprendizaje,  se puede concluir en la toma de análisis psicolingüísticos, en el que podemos observar como el niño adquiere los conocimientos y los emplea en su vida cotidiana. También se observa el desarrollo cognitivo de los alumnos y los contextos en los que se han desarrollado para lograr tomar las decisiones pedagógicas.</a:t>
                      </a:r>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extLst>
                  <a:ext uri="{0D108BD9-81ED-4DB2-BD59-A6C34878D82A}">
                    <a16:rowId xmlns:a16="http://schemas.microsoft.com/office/drawing/2014/main" val="3122334399"/>
                  </a:ext>
                </a:extLst>
              </a:tr>
            </a:tbl>
          </a:graphicData>
        </a:graphic>
      </p:graphicFrame>
    </p:spTree>
    <p:extLst>
      <p:ext uri="{BB962C8B-B14F-4D97-AF65-F5344CB8AC3E}">
        <p14:creationId xmlns:p14="http://schemas.microsoft.com/office/powerpoint/2010/main" val="2043909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743351623"/>
              </p:ext>
            </p:extLst>
          </p:nvPr>
        </p:nvGraphicFramePr>
        <p:xfrm>
          <a:off x="289315" y="638745"/>
          <a:ext cx="8489576" cy="2818102"/>
        </p:xfrm>
        <a:graphic>
          <a:graphicData uri="http://schemas.openxmlformats.org/drawingml/2006/table">
            <a:tbl>
              <a:tblPr firstRow="1" bandRow="1">
                <a:tableStyleId>{5DA37D80-6434-44D0-A028-1B22A696006F}</a:tableStyleId>
              </a:tblPr>
              <a:tblGrid>
                <a:gridCol w="1010979">
                  <a:extLst>
                    <a:ext uri="{9D8B030D-6E8A-4147-A177-3AD203B41FA5}">
                      <a16:colId xmlns:a16="http://schemas.microsoft.com/office/drawing/2014/main" val="1302797717"/>
                    </a:ext>
                  </a:extLst>
                </a:gridCol>
                <a:gridCol w="2072080">
                  <a:extLst>
                    <a:ext uri="{9D8B030D-6E8A-4147-A177-3AD203B41FA5}">
                      <a16:colId xmlns:a16="http://schemas.microsoft.com/office/drawing/2014/main" val="2246911421"/>
                    </a:ext>
                  </a:extLst>
                </a:gridCol>
                <a:gridCol w="2592198">
                  <a:extLst>
                    <a:ext uri="{9D8B030D-6E8A-4147-A177-3AD203B41FA5}">
                      <a16:colId xmlns:a16="http://schemas.microsoft.com/office/drawing/2014/main" val="2272612479"/>
                    </a:ext>
                  </a:extLst>
                </a:gridCol>
                <a:gridCol w="2814319">
                  <a:extLst>
                    <a:ext uri="{9D8B030D-6E8A-4147-A177-3AD203B41FA5}">
                      <a16:colId xmlns:a16="http://schemas.microsoft.com/office/drawing/2014/main" val="938349231"/>
                    </a:ext>
                  </a:extLst>
                </a:gridCol>
              </a:tblGrid>
              <a:tr h="2818102">
                <a:tc>
                  <a:txBody>
                    <a:bodyPr/>
                    <a:lstStyle/>
                    <a:p>
                      <a:r>
                        <a:rPr lang="es-US" sz="1200" dirty="0">
                          <a:solidFill>
                            <a:schemeClr val="bg2"/>
                          </a:solidFill>
                          <a:latin typeface="Times New Roman" panose="02020603050405020304" pitchFamily="18" charset="0"/>
                          <a:cs typeface="Times New Roman" panose="02020603050405020304" pitchFamily="18" charset="0"/>
                        </a:rPr>
                        <a:t>La consigna </a:t>
                      </a:r>
                    </a:p>
                  </a:txBody>
                  <a:tcPr>
                    <a:solidFill>
                      <a:schemeClr val="tx1">
                        <a:alpha val="20000"/>
                      </a:schemeClr>
                    </a:solidFill>
                  </a:tcPr>
                </a:tc>
                <a:tc>
                  <a:txBody>
                    <a:bodyPr/>
                    <a:lstStyle/>
                    <a:p>
                      <a:r>
                        <a:rPr lang="es-US" sz="1200" b="0" dirty="0">
                          <a:solidFill>
                            <a:schemeClr val="bg2"/>
                          </a:solidFill>
                          <a:latin typeface="Times New Roman" panose="02020603050405020304" pitchFamily="18" charset="0"/>
                          <a:cs typeface="Times New Roman" panose="02020603050405020304" pitchFamily="18" charset="0"/>
                        </a:rPr>
                        <a:t>Es la actividad que se propone a los niños, índole en función del aprendizaje que se quiera proporcionar.</a:t>
                      </a:r>
                    </a:p>
                  </a:txBody>
                  <a:tcPr>
                    <a:solidFill>
                      <a:schemeClr val="tx1">
                        <a:alpha val="20000"/>
                      </a:schemeClr>
                    </a:solidFill>
                  </a:tcPr>
                </a:tc>
                <a:tc>
                  <a:txBody>
                    <a:bodyPr/>
                    <a:lstStyle/>
                    <a:p>
                      <a:r>
                        <a:rPr lang="es-US" sz="1200" b="0" dirty="0">
                          <a:solidFill>
                            <a:schemeClr val="bg2"/>
                          </a:solidFill>
                          <a:latin typeface="Times New Roman" panose="02020603050405020304" pitchFamily="18" charset="0"/>
                          <a:cs typeface="Times New Roman" panose="02020603050405020304" pitchFamily="18" charset="0"/>
                        </a:rPr>
                        <a:t>1.- conversar acerca de algún suceso 2.- explorar material </a:t>
                      </a:r>
                    </a:p>
                    <a:p>
                      <a:r>
                        <a:rPr lang="es-US" sz="1200" b="0" dirty="0">
                          <a:solidFill>
                            <a:schemeClr val="bg2"/>
                          </a:solidFill>
                          <a:latin typeface="Times New Roman" panose="02020603050405020304" pitchFamily="18" charset="0"/>
                          <a:cs typeface="Times New Roman" panose="02020603050405020304" pitchFamily="18" charset="0"/>
                        </a:rPr>
                        <a:t>3.- seguir con atención una lectura en voz alta </a:t>
                      </a:r>
                    </a:p>
                    <a:p>
                      <a:r>
                        <a:rPr lang="es-US" sz="1200" b="0" dirty="0">
                          <a:solidFill>
                            <a:schemeClr val="bg2"/>
                          </a:solidFill>
                          <a:latin typeface="Times New Roman" panose="02020603050405020304" pitchFamily="18" charset="0"/>
                          <a:cs typeface="Times New Roman" panose="02020603050405020304" pitchFamily="18" charset="0"/>
                        </a:rPr>
                        <a:t>4.- aprender una canción</a:t>
                      </a:r>
                    </a:p>
                    <a:p>
                      <a:r>
                        <a:rPr lang="es-US" sz="1200" b="0" dirty="0">
                          <a:solidFill>
                            <a:schemeClr val="bg2"/>
                          </a:solidFill>
                          <a:latin typeface="Times New Roman" panose="02020603050405020304" pitchFamily="18" charset="0"/>
                          <a:cs typeface="Times New Roman" panose="02020603050405020304" pitchFamily="18" charset="0"/>
                        </a:rPr>
                        <a:t> 5.- hacer un experimento </a:t>
                      </a:r>
                    </a:p>
                    <a:p>
                      <a:r>
                        <a:rPr lang="es-US" sz="1200" b="0" dirty="0">
                          <a:solidFill>
                            <a:schemeClr val="bg2"/>
                          </a:solidFill>
                          <a:latin typeface="Times New Roman" panose="02020603050405020304" pitchFamily="18" charset="0"/>
                          <a:cs typeface="Times New Roman" panose="02020603050405020304" pitchFamily="18" charset="0"/>
                        </a:rPr>
                        <a:t>6.- recolectar seres vivos </a:t>
                      </a:r>
                    </a:p>
                    <a:p>
                      <a:r>
                        <a:rPr lang="es-US" sz="1200" b="0" dirty="0">
                          <a:solidFill>
                            <a:schemeClr val="bg2"/>
                          </a:solidFill>
                          <a:latin typeface="Times New Roman" panose="02020603050405020304" pitchFamily="18" charset="0"/>
                          <a:cs typeface="Times New Roman" panose="02020603050405020304" pitchFamily="18" charset="0"/>
                        </a:rPr>
                        <a:t>7.- buscar un tesoro</a:t>
                      </a:r>
                    </a:p>
                    <a:p>
                      <a:r>
                        <a:rPr lang="es-US" sz="1200" b="0" dirty="0">
                          <a:solidFill>
                            <a:schemeClr val="bg2"/>
                          </a:solidFill>
                          <a:latin typeface="Times New Roman" panose="02020603050405020304" pitchFamily="18" charset="0"/>
                          <a:cs typeface="Times New Roman" panose="02020603050405020304" pitchFamily="18" charset="0"/>
                        </a:rPr>
                        <a:t> 8.- resolver un problema numérico</a:t>
                      </a:r>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US" sz="1200" b="0" dirty="0">
                          <a:solidFill>
                            <a:schemeClr val="bg2"/>
                          </a:solidFill>
                          <a:latin typeface="Times New Roman" panose="02020603050405020304" pitchFamily="18" charset="0"/>
                          <a:cs typeface="Times New Roman" panose="02020603050405020304" pitchFamily="18" charset="0"/>
                        </a:rPr>
                        <a:t>Para la consigna el contexto es importante ya que determina que tipo de aprendizaje será beneficioso parta el estudiante (etnógrafa). Al igual que el desarrollo del conocimiento previo, ya sea para reforzarlo o retroalimentándolo en el que se muestra la sintaxis, la morfología, la semántica.</a:t>
                      </a:r>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extLst>
                  <a:ext uri="{0D108BD9-81ED-4DB2-BD59-A6C34878D82A}">
                    <a16:rowId xmlns:a16="http://schemas.microsoft.com/office/drawing/2014/main" val="3122334399"/>
                  </a:ext>
                </a:extLst>
              </a:tr>
            </a:tbl>
          </a:graphicData>
        </a:graphic>
      </p:graphicFrame>
    </p:spTree>
    <p:extLst>
      <p:ext uri="{BB962C8B-B14F-4D97-AF65-F5344CB8AC3E}">
        <p14:creationId xmlns:p14="http://schemas.microsoft.com/office/powerpoint/2010/main" val="3618206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1156232239"/>
              </p:ext>
            </p:extLst>
          </p:nvPr>
        </p:nvGraphicFramePr>
        <p:xfrm>
          <a:off x="497406" y="703400"/>
          <a:ext cx="8489576" cy="3749040"/>
        </p:xfrm>
        <a:graphic>
          <a:graphicData uri="http://schemas.openxmlformats.org/drawingml/2006/table">
            <a:tbl>
              <a:tblPr firstRow="1" bandRow="1">
                <a:tableStyleId>{5DA37D80-6434-44D0-A028-1B22A696006F}</a:tableStyleId>
              </a:tblPr>
              <a:tblGrid>
                <a:gridCol w="1010979">
                  <a:extLst>
                    <a:ext uri="{9D8B030D-6E8A-4147-A177-3AD203B41FA5}">
                      <a16:colId xmlns:a16="http://schemas.microsoft.com/office/drawing/2014/main" val="1302797717"/>
                    </a:ext>
                  </a:extLst>
                </a:gridCol>
                <a:gridCol w="2072080">
                  <a:extLst>
                    <a:ext uri="{9D8B030D-6E8A-4147-A177-3AD203B41FA5}">
                      <a16:colId xmlns:a16="http://schemas.microsoft.com/office/drawing/2014/main" val="2246911421"/>
                    </a:ext>
                  </a:extLst>
                </a:gridCol>
                <a:gridCol w="2592198">
                  <a:extLst>
                    <a:ext uri="{9D8B030D-6E8A-4147-A177-3AD203B41FA5}">
                      <a16:colId xmlns:a16="http://schemas.microsoft.com/office/drawing/2014/main" val="2272612479"/>
                    </a:ext>
                  </a:extLst>
                </a:gridCol>
                <a:gridCol w="2814319">
                  <a:extLst>
                    <a:ext uri="{9D8B030D-6E8A-4147-A177-3AD203B41FA5}">
                      <a16:colId xmlns:a16="http://schemas.microsoft.com/office/drawing/2014/main" val="938349231"/>
                    </a:ext>
                  </a:extLst>
                </a:gridCol>
              </a:tblGrid>
              <a:tr h="2818102">
                <a:tc>
                  <a:txBody>
                    <a:bodyPr/>
                    <a:lstStyle/>
                    <a:p>
                      <a:r>
                        <a:rPr lang="es-US" sz="1200" dirty="0">
                          <a:solidFill>
                            <a:schemeClr val="bg2"/>
                          </a:solidFill>
                          <a:latin typeface="Times New Roman" panose="02020603050405020304" pitchFamily="18" charset="0"/>
                          <a:cs typeface="Times New Roman" panose="02020603050405020304" pitchFamily="18" charset="0"/>
                        </a:rPr>
                        <a:t>Intervención</a:t>
                      </a:r>
                      <a:r>
                        <a:rPr lang="es-US" sz="1200" baseline="0" dirty="0">
                          <a:solidFill>
                            <a:schemeClr val="bg2"/>
                          </a:solidFill>
                          <a:latin typeface="Times New Roman" panose="02020603050405020304" pitchFamily="18" charset="0"/>
                          <a:cs typeface="Times New Roman" panose="02020603050405020304" pitchFamily="18" charset="0"/>
                        </a:rPr>
                        <a:t> Didáctica </a:t>
                      </a:r>
                      <a:r>
                        <a:rPr lang="es-US" sz="1200" dirty="0">
                          <a:solidFill>
                            <a:schemeClr val="bg2"/>
                          </a:solidFill>
                          <a:latin typeface="Times New Roman" panose="02020603050405020304" pitchFamily="18" charset="0"/>
                          <a:cs typeface="Times New Roman" panose="02020603050405020304" pitchFamily="18" charset="0"/>
                        </a:rPr>
                        <a:t> </a:t>
                      </a:r>
                    </a:p>
                  </a:txBody>
                  <a:tcPr>
                    <a:solidFill>
                      <a:schemeClr val="tx1">
                        <a:alpha val="20000"/>
                      </a:schemeClr>
                    </a:solidFill>
                  </a:tcPr>
                </a:tc>
                <a:tc>
                  <a:txBody>
                    <a:bodyPr/>
                    <a:lstStyle/>
                    <a:p>
                      <a:r>
                        <a:rPr lang="es-US" sz="1200" b="0" dirty="0">
                          <a:solidFill>
                            <a:schemeClr val="bg2"/>
                          </a:solidFill>
                          <a:latin typeface="Times New Roman" panose="02020603050405020304" pitchFamily="18" charset="0"/>
                          <a:cs typeface="Times New Roman" panose="02020603050405020304" pitchFamily="18" charset="0"/>
                        </a:rPr>
                        <a:t>La información que se obtiene durante la intervención didáctica mientras los niños trabajan con las situaciones es fundamental para valorar el aprendizaje de sus alumnos y de sus avances, que registrará y usará para pensar y continuar su trabajo docente. </a:t>
                      </a:r>
                    </a:p>
                  </a:txBody>
                  <a:tcPr>
                    <a:solidFill>
                      <a:schemeClr val="tx1">
                        <a:alpha val="20000"/>
                      </a:schemeClr>
                    </a:solidFill>
                  </a:tcPr>
                </a:tc>
                <a:tc>
                  <a:txBody>
                    <a:bodyPr/>
                    <a:lstStyle/>
                    <a:p>
                      <a:r>
                        <a:rPr lang="es-US" sz="1200" b="0" dirty="0">
                          <a:solidFill>
                            <a:schemeClr val="bg2"/>
                          </a:solidFill>
                          <a:latin typeface="Times New Roman" panose="02020603050405020304" pitchFamily="18" charset="0"/>
                          <a:cs typeface="Times New Roman" panose="02020603050405020304" pitchFamily="18" charset="0"/>
                        </a:rPr>
                        <a:t>• Revise si los alumnos están trabajando con la consigna. Repítala si hacen otra cosa o si percibe que no la han comprendido totalmente. </a:t>
                      </a:r>
                    </a:p>
                    <a:p>
                      <a:r>
                        <a:rPr lang="es-US" sz="1200" b="0" dirty="0">
                          <a:solidFill>
                            <a:schemeClr val="bg2"/>
                          </a:solidFill>
                          <a:latin typeface="Times New Roman" panose="02020603050405020304" pitchFamily="18" charset="0"/>
                          <a:cs typeface="Times New Roman" panose="02020603050405020304" pitchFamily="18" charset="0"/>
                        </a:rPr>
                        <a:t>• Preste atención a la manera en que los alumnos utilizan su conocimiento: ¿qué saben?, ¿cómo lo saben?, ¿qué les falta por aprender?, ¿están haciendo lo que se había anticipado que hicieran? </a:t>
                      </a:r>
                    </a:p>
                    <a:p>
                      <a:r>
                        <a:rPr lang="es-US" sz="1200" b="0" dirty="0">
                          <a:solidFill>
                            <a:schemeClr val="bg2"/>
                          </a:solidFill>
                          <a:latin typeface="Times New Roman" panose="02020603050405020304" pitchFamily="18" charset="0"/>
                          <a:cs typeface="Times New Roman" panose="02020603050405020304" pitchFamily="18" charset="0"/>
                        </a:rPr>
                        <a:t>• Detecte dificultades particulares de algunos niños que obstaculizan significativamente la ejecución de la consigna y bríndeles la ayuda necesaria. </a:t>
                      </a:r>
                    </a:p>
                    <a:p>
                      <a:r>
                        <a:rPr lang="es-US" sz="1200" b="0" dirty="0">
                          <a:solidFill>
                            <a:schemeClr val="bg2"/>
                          </a:solidFill>
                          <a:latin typeface="Times New Roman" panose="02020603050405020304" pitchFamily="18" charset="0"/>
                          <a:cs typeface="Times New Roman" panose="02020603050405020304" pitchFamily="18" charset="0"/>
                        </a:rPr>
                        <a:t>• Tome nota mental de las estrategias que utilizan los alumnos de lo que están hacen y comentan, con el fin de recuperar algunas de ellas en la puesta en común de resultados y hallazgos.</a:t>
                      </a:r>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ES" sz="1200" b="0" dirty="0">
                          <a:solidFill>
                            <a:schemeClr val="bg2"/>
                          </a:solidFill>
                          <a:latin typeface="Times New Roman" panose="02020603050405020304" pitchFamily="18" charset="0"/>
                          <a:cs typeface="Times New Roman" panose="02020603050405020304" pitchFamily="18" charset="0"/>
                        </a:rPr>
                        <a:t>Nosotros podemos suponer que el maestro emplea el pragmatismo , ya que, como se muestra en esta sección, los maestros interviene en cómo los estudiantes están aplicando sus conocimientos para llevar a cabo las actividades (que es a menudo el caso cuando los niños tratan a hablar acerca de sus puestos de trabajo con sus compañeros), y que puede también considerar disciplinarias.</a:t>
                      </a:r>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extLst>
                  <a:ext uri="{0D108BD9-81ED-4DB2-BD59-A6C34878D82A}">
                    <a16:rowId xmlns:a16="http://schemas.microsoft.com/office/drawing/2014/main" val="3122334399"/>
                  </a:ext>
                </a:extLst>
              </a:tr>
            </a:tbl>
          </a:graphicData>
        </a:graphic>
      </p:graphicFrame>
    </p:spTree>
    <p:extLst>
      <p:ext uri="{BB962C8B-B14F-4D97-AF65-F5344CB8AC3E}">
        <p14:creationId xmlns:p14="http://schemas.microsoft.com/office/powerpoint/2010/main" val="2316233638"/>
      </p:ext>
    </p:extLst>
  </p:cSld>
  <p:clrMapOvr>
    <a:masterClrMapping/>
  </p:clrMapOvr>
</p:sld>
</file>

<file path=ppt/theme/theme1.xml><?xml version="1.0" encoding="utf-8"?>
<a:theme xmlns:a="http://schemas.openxmlformats.org/drawingml/2006/main" name="Meet Our Professors by Slidesgo">
  <a:themeElements>
    <a:clrScheme name="Simple Light">
      <a:dk1>
        <a:srgbClr val="313131"/>
      </a:dk1>
      <a:lt1>
        <a:srgbClr val="666666"/>
      </a:lt1>
      <a:dk2>
        <a:srgbClr val="FFFFFF"/>
      </a:dk2>
      <a:lt2>
        <a:srgbClr val="1F1F1F"/>
      </a:lt2>
      <a:accent1>
        <a:srgbClr val="FF8361"/>
      </a:accent1>
      <a:accent2>
        <a:srgbClr val="FCC6C7"/>
      </a:accent2>
      <a:accent3>
        <a:srgbClr val="FBAF42"/>
      </a:accent3>
      <a:accent4>
        <a:srgbClr val="A4E7FA"/>
      </a:accent4>
      <a:accent5>
        <a:srgbClr val="25A0A6"/>
      </a:accent5>
      <a:accent6>
        <a:srgbClr val="BBDCD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1476</TotalTime>
  <Words>3427</Words>
  <Application>Microsoft Office PowerPoint</Application>
  <PresentationFormat>Presentación en pantalla (16:9)</PresentationFormat>
  <Paragraphs>128</Paragraphs>
  <Slides>21</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21</vt:i4>
      </vt:variant>
    </vt:vector>
  </HeadingPairs>
  <TitlesOfParts>
    <vt:vector size="30" baseType="lpstr">
      <vt:lpstr>Times New Roman</vt:lpstr>
      <vt:lpstr>Gaegu</vt:lpstr>
      <vt:lpstr>Calibri</vt:lpstr>
      <vt:lpstr>Symbol</vt:lpstr>
      <vt:lpstr>Arial</vt:lpstr>
      <vt:lpstr>Questrial</vt:lpstr>
      <vt:lpstr>Sarala</vt:lpstr>
      <vt:lpstr>Permanent Marker</vt:lpstr>
      <vt:lpstr>Meet Our Professors by Slidesgo</vt:lpstr>
      <vt:lpstr>Presentación de PowerPoint</vt:lpstr>
      <vt:lpstr>ORIENTACINTACIONES DIDÁCTICAS </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Texto analítico:</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sistemas</dc:creator>
  <cp:lastModifiedBy>05PJN0713D VALRI INSTITUTO BILINGUE</cp:lastModifiedBy>
  <cp:revision>79</cp:revision>
  <dcterms:modified xsi:type="dcterms:W3CDTF">2022-01-03T22:36:23Z</dcterms:modified>
</cp:coreProperties>
</file>