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72" r:id="rId4"/>
  </p:sldMasterIdLst>
  <p:notesMasterIdLst>
    <p:notesMasterId r:id="rId10"/>
  </p:notesMasterIdLst>
  <p:handoutMasterIdLst>
    <p:handoutMasterId r:id="rId11"/>
  </p:handoutMasterIdLst>
  <p:sldIdLst>
    <p:sldId id="258" r:id="rId5"/>
    <p:sldId id="256" r:id="rId6"/>
    <p:sldId id="257" r:id="rId7"/>
    <p:sldId id="260" r:id="rId8"/>
    <p:sldId id="259" r:id="rId9"/>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C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79" autoAdjust="0"/>
    <p:restoredTop sz="0" autoAdjust="0"/>
  </p:normalViewPr>
  <p:slideViewPr>
    <p:cSldViewPr snapToGrid="0">
      <p:cViewPr varScale="1">
        <p:scale>
          <a:sx n="72" d="100"/>
          <a:sy n="72" d="100"/>
        </p:scale>
        <p:origin x="312" y="66"/>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9" d="100"/>
          <a:sy n="89" d="100"/>
        </p:scale>
        <p:origin x="378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1D595646-5E00-4AAC-B6EF-2214EBE8DC34}" type="datetime1">
              <a:rPr lang="es-ES" smtClean="0"/>
              <a:t>03/01/2022</a:t>
            </a:fld>
            <a:endParaRPr lang="es-E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posición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EF054BB-8F28-4346-8754-0E5644500E18}" type="slidenum">
              <a:rPr lang="es-ES" smtClean="0"/>
              <a:t>‹Nº›</a:t>
            </a:fld>
            <a:endParaRPr lang="es-ES"/>
          </a:p>
        </p:txBody>
      </p:sp>
    </p:spTree>
    <p:extLst>
      <p:ext uri="{BB962C8B-B14F-4D97-AF65-F5344CB8AC3E}">
        <p14:creationId xmlns:p14="http://schemas.microsoft.com/office/powerpoint/2010/main" val="6222309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393B9285-C1C2-4C6F-BA02-7D4F93FD11DA}" type="datetime1">
              <a:rPr lang="es-ES" noProof="0" smtClean="0"/>
              <a:t>03/01/2022</a:t>
            </a:fld>
            <a:endParaRPr lang="es-ES"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170A596-7141-45E9-836C-E467146705EF}" type="slidenum">
              <a:rPr lang="es-ES" noProof="0" smtClean="0"/>
              <a:t>‹Nº›</a:t>
            </a:fld>
            <a:endParaRPr lang="es-ES" noProof="0"/>
          </a:p>
        </p:txBody>
      </p:sp>
    </p:spTree>
    <p:extLst>
      <p:ext uri="{BB962C8B-B14F-4D97-AF65-F5344CB8AC3E}">
        <p14:creationId xmlns:p14="http://schemas.microsoft.com/office/powerpoint/2010/main" val="73959948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pPr rtl="0"/>
            <a:fld id="{DE22EF08-C215-4E05-8FDC-6ED45CE03DE2}" type="datetime1">
              <a:rPr lang="es-ES" noProof="0" smtClean="0"/>
              <a:t>03/01/2022</a:t>
            </a:fld>
            <a:endParaRPr lang="es-ES" noProof="0"/>
          </a:p>
        </p:txBody>
      </p:sp>
      <p:sp>
        <p:nvSpPr>
          <p:cNvPr id="5" name="Footer Placeholder 4"/>
          <p:cNvSpPr>
            <a:spLocks noGrp="1"/>
          </p:cNvSpPr>
          <p:nvPr>
            <p:ph type="ftr" sz="quarter" idx="11"/>
          </p:nvPr>
        </p:nvSpPr>
        <p:spPr/>
        <p:txBody>
          <a:bodyPr/>
          <a:lstStyle/>
          <a:p>
            <a:pPr rtl="0"/>
            <a:endParaRPr lang="es-ES" noProof="0"/>
          </a:p>
        </p:txBody>
      </p:sp>
      <p:sp>
        <p:nvSpPr>
          <p:cNvPr id="6" name="Slide Number Placeholder 5"/>
          <p:cNvSpPr>
            <a:spLocks noGrp="1"/>
          </p:cNvSpPr>
          <p:nvPr>
            <p:ph type="sldNum" sz="quarter" idx="12"/>
          </p:nvPr>
        </p:nvSpPr>
        <p:spPr/>
        <p:txBody>
          <a:bodyPr/>
          <a:lstStyle/>
          <a:p>
            <a:pPr rtl="0"/>
            <a:fld id="{4FAB73BC-B049-4115-A692-8D63A059BFB8}" type="slidenum">
              <a:rPr lang="es-ES" noProof="0" smtClean="0"/>
              <a:t>‹Nº›</a:t>
            </a:fld>
            <a:endParaRPr lang="es-ES" noProof="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3673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rtl="0"/>
            <a:fld id="{AA913525-0E5A-4FC8-9DDC-86F3C93C8117}" type="datetime1">
              <a:rPr lang="es-ES" noProof="0" smtClean="0"/>
              <a:t>03/01/2022</a:t>
            </a:fld>
            <a:endParaRPr lang="es-ES" noProof="0"/>
          </a:p>
        </p:txBody>
      </p:sp>
      <p:sp>
        <p:nvSpPr>
          <p:cNvPr id="5" name="Footer Placeholder 4"/>
          <p:cNvSpPr>
            <a:spLocks noGrp="1"/>
          </p:cNvSpPr>
          <p:nvPr>
            <p:ph type="ftr" sz="quarter" idx="11"/>
          </p:nvPr>
        </p:nvSpPr>
        <p:spPr/>
        <p:txBody>
          <a:bodyPr/>
          <a:lstStyle/>
          <a:p>
            <a:pPr rtl="0"/>
            <a:endParaRPr lang="es-ES" noProof="0"/>
          </a:p>
        </p:txBody>
      </p:sp>
      <p:sp>
        <p:nvSpPr>
          <p:cNvPr id="6" name="Slide Number Placeholder 5"/>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3966359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rtl="0"/>
            <a:fld id="{3C9BBD4A-62FB-4808-ABFC-5C111B326BAB}" type="datetime1">
              <a:rPr lang="es-ES" noProof="0" smtClean="0"/>
              <a:t>03/01/2022</a:t>
            </a:fld>
            <a:endParaRPr lang="es-ES" noProof="0"/>
          </a:p>
        </p:txBody>
      </p:sp>
      <p:sp>
        <p:nvSpPr>
          <p:cNvPr id="5" name="Footer Placeholder 4"/>
          <p:cNvSpPr>
            <a:spLocks noGrp="1"/>
          </p:cNvSpPr>
          <p:nvPr>
            <p:ph type="ftr" sz="quarter" idx="11"/>
          </p:nvPr>
        </p:nvSpPr>
        <p:spPr/>
        <p:txBody>
          <a:bodyPr/>
          <a:lstStyle/>
          <a:p>
            <a:pPr rtl="0"/>
            <a:endParaRPr lang="es-ES" noProof="0"/>
          </a:p>
        </p:txBody>
      </p:sp>
      <p:sp>
        <p:nvSpPr>
          <p:cNvPr id="6" name="Slide Number Placeholder 5"/>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1516582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rtl="0"/>
            <a:fld id="{79E7F34A-1ECC-4100-8FA5-D4B60A3F20F5}" type="datetime1">
              <a:rPr lang="es-ES" noProof="0" smtClean="0"/>
              <a:t>03/01/2022</a:t>
            </a:fld>
            <a:endParaRPr lang="es-ES" noProof="0"/>
          </a:p>
        </p:txBody>
      </p:sp>
      <p:sp>
        <p:nvSpPr>
          <p:cNvPr id="5" name="Footer Placeholder 4"/>
          <p:cNvSpPr>
            <a:spLocks noGrp="1"/>
          </p:cNvSpPr>
          <p:nvPr>
            <p:ph type="ftr" sz="quarter" idx="11"/>
          </p:nvPr>
        </p:nvSpPr>
        <p:spPr/>
        <p:txBody>
          <a:bodyPr/>
          <a:lstStyle/>
          <a:p>
            <a:pPr rtl="0"/>
            <a:endParaRPr lang="es-ES" noProof="0"/>
          </a:p>
        </p:txBody>
      </p:sp>
      <p:sp>
        <p:nvSpPr>
          <p:cNvPr id="6" name="Slide Number Placeholder 5"/>
          <p:cNvSpPr>
            <a:spLocks noGrp="1"/>
          </p:cNvSpPr>
          <p:nvPr>
            <p:ph type="sldNum" sz="quarter" idx="12"/>
          </p:nvPr>
        </p:nvSpPr>
        <p:spPr/>
        <p:txBody>
          <a:bodyPr/>
          <a:lstStyle/>
          <a:p>
            <a:pPr rtl="0"/>
            <a:fld id="{4FAB73BC-B049-4115-A692-8D63A059BFB8}" type="slidenum">
              <a:rPr lang="es-ES" noProof="0" smtClean="0"/>
              <a:pPr rtl="0"/>
              <a:t>‹Nº›</a:t>
            </a:fld>
            <a:endParaRPr lang="es-ES" noProof="0"/>
          </a:p>
        </p:txBody>
      </p:sp>
    </p:spTree>
    <p:extLst>
      <p:ext uri="{BB962C8B-B14F-4D97-AF65-F5344CB8AC3E}">
        <p14:creationId xmlns:p14="http://schemas.microsoft.com/office/powerpoint/2010/main" val="324173853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pPr rtl="0"/>
            <a:fld id="{3E56F9E9-F1A2-4E19-87D2-4DCB71AECEAE}" type="datetime1">
              <a:rPr lang="es-ES" noProof="0" smtClean="0"/>
              <a:t>03/01/2022</a:t>
            </a:fld>
            <a:endParaRPr lang="es-ES" noProof="0"/>
          </a:p>
        </p:txBody>
      </p:sp>
      <p:sp>
        <p:nvSpPr>
          <p:cNvPr id="5" name="Footer Placeholder 4"/>
          <p:cNvSpPr>
            <a:spLocks noGrp="1"/>
          </p:cNvSpPr>
          <p:nvPr>
            <p:ph type="ftr" sz="quarter" idx="11"/>
          </p:nvPr>
        </p:nvSpPr>
        <p:spPr/>
        <p:txBody>
          <a:bodyPr/>
          <a:lstStyle/>
          <a:p>
            <a:pPr rtl="0"/>
            <a:endParaRPr lang="es-ES" noProof="0"/>
          </a:p>
        </p:txBody>
      </p:sp>
      <p:sp>
        <p:nvSpPr>
          <p:cNvPr id="6" name="Slide Number Placeholder 5"/>
          <p:cNvSpPr>
            <a:spLocks noGrp="1"/>
          </p:cNvSpPr>
          <p:nvPr>
            <p:ph type="sldNum" sz="quarter" idx="12"/>
          </p:nvPr>
        </p:nvSpPr>
        <p:spPr/>
        <p:txBody>
          <a:bodyPr/>
          <a:lstStyle/>
          <a:p>
            <a:pPr rtl="0"/>
            <a:fld id="{4FAB73BC-B049-4115-A692-8D63A059BFB8}" type="slidenum">
              <a:rPr lang="es-ES" noProof="0" smtClean="0"/>
              <a:pPr rtl="0"/>
              <a:t>‹Nº›</a:t>
            </a:fld>
            <a:endParaRPr lang="es-ES" noProof="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5141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rtl="0"/>
            <a:fld id="{3C99F0C9-E655-4B95-ADEB-20027AB653F8}" type="datetime1">
              <a:rPr lang="es-ES" noProof="0" smtClean="0"/>
              <a:t>03/01/2022</a:t>
            </a:fld>
            <a:endParaRPr lang="es-ES" noProof="0"/>
          </a:p>
        </p:txBody>
      </p:sp>
      <p:sp>
        <p:nvSpPr>
          <p:cNvPr id="6" name="Footer Placeholder 5"/>
          <p:cNvSpPr>
            <a:spLocks noGrp="1"/>
          </p:cNvSpPr>
          <p:nvPr>
            <p:ph type="ftr" sz="quarter" idx="11"/>
          </p:nvPr>
        </p:nvSpPr>
        <p:spPr/>
        <p:txBody>
          <a:bodyPr/>
          <a:lstStyle/>
          <a:p>
            <a:pPr rtl="0"/>
            <a:endParaRPr lang="es-ES" noProof="0"/>
          </a:p>
        </p:txBody>
      </p:sp>
      <p:sp>
        <p:nvSpPr>
          <p:cNvPr id="7" name="Slide Number Placeholder 6"/>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1386676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rtl="0"/>
            <a:fld id="{38A1FFC8-D631-497B-A23D-98BFA5D663E4}" type="datetime1">
              <a:rPr lang="es-ES" noProof="0" smtClean="0"/>
              <a:t>03/01/2022</a:t>
            </a:fld>
            <a:endParaRPr lang="es-ES" noProof="0"/>
          </a:p>
        </p:txBody>
      </p:sp>
      <p:sp>
        <p:nvSpPr>
          <p:cNvPr id="8" name="Footer Placeholder 7"/>
          <p:cNvSpPr>
            <a:spLocks noGrp="1"/>
          </p:cNvSpPr>
          <p:nvPr>
            <p:ph type="ftr" sz="quarter" idx="11"/>
          </p:nvPr>
        </p:nvSpPr>
        <p:spPr/>
        <p:txBody>
          <a:bodyPr/>
          <a:lstStyle/>
          <a:p>
            <a:pPr rtl="0"/>
            <a:endParaRPr lang="es-ES" noProof="0"/>
          </a:p>
        </p:txBody>
      </p:sp>
      <p:sp>
        <p:nvSpPr>
          <p:cNvPr id="9" name="Slide Number Placeholder 8"/>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4109978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rtl="0"/>
            <a:fld id="{59773693-C382-401F-B777-F9A98043FD94}" type="datetime1">
              <a:rPr lang="es-ES" noProof="0" smtClean="0"/>
              <a:t>03/01/2022</a:t>
            </a:fld>
            <a:endParaRPr lang="es-ES" noProof="0"/>
          </a:p>
        </p:txBody>
      </p:sp>
      <p:sp>
        <p:nvSpPr>
          <p:cNvPr id="4" name="Footer Placeholder 3"/>
          <p:cNvSpPr>
            <a:spLocks noGrp="1"/>
          </p:cNvSpPr>
          <p:nvPr>
            <p:ph type="ftr" sz="quarter" idx="11"/>
          </p:nvPr>
        </p:nvSpPr>
        <p:spPr/>
        <p:txBody>
          <a:bodyPr/>
          <a:lstStyle/>
          <a:p>
            <a:pPr rtl="0"/>
            <a:endParaRPr lang="es-ES" noProof="0"/>
          </a:p>
        </p:txBody>
      </p:sp>
      <p:sp>
        <p:nvSpPr>
          <p:cNvPr id="5" name="Slide Number Placeholder 4"/>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3685388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rtl="0"/>
            <a:fld id="{FCD80D90-D280-4DB6-B878-F63803F9C6DC}" type="datetime1">
              <a:rPr lang="es-ES" noProof="0" smtClean="0"/>
              <a:t>03/01/2022</a:t>
            </a:fld>
            <a:endParaRPr lang="es-ES" noProof="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es-ES" noProof="0"/>
          </a:p>
        </p:txBody>
      </p:sp>
      <p:sp>
        <p:nvSpPr>
          <p:cNvPr id="9" name="Slide Number Placeholder 8"/>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3840173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pPr rtl="0"/>
            <a:fld id="{FD5D0626-99A7-4B00-BC06-8A4F660DB66D}" type="datetime1">
              <a:rPr lang="es-ES" noProof="0" smtClean="0"/>
              <a:t>03/01/2022</a:t>
            </a:fld>
            <a:endParaRPr lang="es-ES" noProof="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es-ES" noProof="0"/>
          </a:p>
        </p:txBody>
      </p:sp>
      <p:sp>
        <p:nvSpPr>
          <p:cNvPr id="7" name="Slide Number Placeholder 6"/>
          <p:cNvSpPr>
            <a:spLocks noGrp="1"/>
          </p:cNvSpPr>
          <p:nvPr>
            <p:ph type="sldNum" sz="quarter" idx="12"/>
          </p:nvPr>
        </p:nvSpPr>
        <p:spPr/>
        <p:txBody>
          <a:bodyPr/>
          <a:lstStyle>
            <a:lvl1pPr>
              <a:defRPr>
                <a:solidFill>
                  <a:schemeClr val="tx2"/>
                </a:solidFill>
              </a:defRPr>
            </a:lvl1p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488655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pPr rtl="0"/>
            <a:fld id="{79E7F34A-1ECC-4100-8FA5-D4B60A3F20F5}" type="datetime1">
              <a:rPr lang="es-ES" noProof="0" smtClean="0"/>
              <a:t>03/01/2022</a:t>
            </a:fld>
            <a:endParaRPr lang="es-ES" noProof="0"/>
          </a:p>
        </p:txBody>
      </p:sp>
      <p:sp>
        <p:nvSpPr>
          <p:cNvPr id="6" name="Footer Placeholder 5"/>
          <p:cNvSpPr>
            <a:spLocks noGrp="1"/>
          </p:cNvSpPr>
          <p:nvPr>
            <p:ph type="ftr" sz="quarter" idx="11"/>
          </p:nvPr>
        </p:nvSpPr>
        <p:spPr/>
        <p:txBody>
          <a:bodyPr/>
          <a:lstStyle/>
          <a:p>
            <a:pPr rtl="0"/>
            <a:endParaRPr lang="es-ES" noProof="0"/>
          </a:p>
        </p:txBody>
      </p:sp>
      <p:sp>
        <p:nvSpPr>
          <p:cNvPr id="7" name="Slide Number Placeholder 6"/>
          <p:cNvSpPr>
            <a:spLocks noGrp="1"/>
          </p:cNvSpPr>
          <p:nvPr>
            <p:ph type="sldNum" sz="quarter" idx="12"/>
          </p:nvPr>
        </p:nvSpPr>
        <p:spPr/>
        <p:txBody>
          <a:bodyPr/>
          <a:lstStyle/>
          <a:p>
            <a:pPr rtl="0"/>
            <a:fld id="{4FAB73BC-B049-4115-A692-8D63A059BFB8}" type="slidenum">
              <a:rPr lang="es-ES" noProof="0" smtClean="0"/>
              <a:pPr rtl="0"/>
              <a:t>‹Nº›</a:t>
            </a:fld>
            <a:endParaRPr lang="es-ES" noProof="0"/>
          </a:p>
        </p:txBody>
      </p:sp>
    </p:spTree>
    <p:extLst>
      <p:ext uri="{BB962C8B-B14F-4D97-AF65-F5344CB8AC3E}">
        <p14:creationId xmlns:p14="http://schemas.microsoft.com/office/powerpoint/2010/main" val="340714614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rtl="0"/>
            <a:fld id="{79E7F34A-1ECC-4100-8FA5-D4B60A3F20F5}" type="datetime1">
              <a:rPr lang="es-ES" noProof="0" smtClean="0"/>
              <a:t>03/01/2022</a:t>
            </a:fld>
            <a:endParaRPr lang="es-ES" noProof="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es-ES" noProof="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pPr rtl="0"/>
            <a:fld id="{4FAB73BC-B049-4115-A692-8D63A059BFB8}" type="slidenum">
              <a:rPr lang="es-ES" noProof="0" smtClean="0"/>
              <a:pPr rtl="0"/>
              <a:t>‹Nº›</a:t>
            </a:fld>
            <a:endParaRPr lang="es-ES" noProof="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3733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05663" y="352864"/>
            <a:ext cx="10058400" cy="1450757"/>
          </a:xfrm>
        </p:spPr>
        <p:txBody>
          <a:bodyPr>
            <a:noAutofit/>
          </a:bodyPr>
          <a:lstStyle/>
          <a:p>
            <a:pPr algn="just"/>
            <a:r>
              <a:rPr lang="es-MX" sz="4800" dirty="0" smtClean="0"/>
              <a:t>ESCUELA NORMAL DE EDUCACION PREESCOLAR.</a:t>
            </a:r>
            <a:endParaRPr lang="es-MX" sz="4800" dirty="0"/>
          </a:p>
        </p:txBody>
      </p:sp>
      <p:sp>
        <p:nvSpPr>
          <p:cNvPr id="3" name="Subtítulo 2"/>
          <p:cNvSpPr>
            <a:spLocks noGrp="1"/>
          </p:cNvSpPr>
          <p:nvPr>
            <p:ph type="subTitle" idx="4294967295"/>
          </p:nvPr>
        </p:nvSpPr>
        <p:spPr>
          <a:xfrm>
            <a:off x="569844" y="2760350"/>
            <a:ext cx="10058400" cy="2151638"/>
          </a:xfrm>
        </p:spPr>
        <p:txBody>
          <a:bodyPr>
            <a:normAutofit/>
          </a:bodyPr>
          <a:lstStyle/>
          <a:p>
            <a:pPr algn="just">
              <a:lnSpc>
                <a:spcPct val="107000"/>
              </a:lnSpc>
              <a:spcAft>
                <a:spcPts val="800"/>
              </a:spcAft>
            </a:pPr>
            <a:r>
              <a:rPr lang="es-MX" sz="1400" b="1" dirty="0">
                <a:latin typeface="Arial" panose="020B0604020202020204" pitchFamily="34" charset="0"/>
                <a:ea typeface="Calibri" panose="020F0502020204030204" pitchFamily="34" charset="0"/>
                <a:cs typeface="Times New Roman" panose="02020603050405020304" pitchFamily="18" charset="0"/>
              </a:rPr>
              <a:t>Competencias de la Unidad 3</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s-MX" sz="1400" dirty="0">
                <a:latin typeface="Arial" panose="020B0604020202020204" pitchFamily="34" charset="0"/>
                <a:ea typeface="Calibri" panose="020F0502020204030204" pitchFamily="34" charset="0"/>
                <a:cs typeface="Times New Roman" panose="02020603050405020304" pitchFamily="18" charset="0"/>
              </a:rPr>
              <a:t>Establece relaciones entre los conceptos disciplinarios y los contenidos del plan y programas de estudio relacionados con la comunicación y el lenguaje en función de lo que deben aprender sus alumnos, asegurando la coherencia y continuidad entre los distintos grados y niveles educativos.</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just"/>
            <a:r>
              <a:rPr lang="es-MX" sz="1400" dirty="0">
                <a:latin typeface="Arial" panose="020B0604020202020204" pitchFamily="34" charset="0"/>
                <a:ea typeface="Calibri" panose="020F0502020204030204" pitchFamily="34" charset="0"/>
              </a:rPr>
              <a:t>Emplea los medios tecnológicos y las fuentes de información científicas disponibles para mantenerse actualizado con respecto al desarrollo lingüístico. cognitivo de los alumnos.</a:t>
            </a:r>
            <a:endParaRPr lang="es-MX" sz="1400" dirty="0"/>
          </a:p>
        </p:txBody>
      </p:sp>
      <p:pic>
        <p:nvPicPr>
          <p:cNvPr id="4" name="Imagen 3"/>
          <p:cNvPicPr>
            <a:picLocks noChangeAspect="1"/>
          </p:cNvPicPr>
          <p:nvPr/>
        </p:nvPicPr>
        <p:blipFill>
          <a:blip r:embed="rId2">
            <a:extLst>
              <a:ext uri="{BEBA8EAE-BF5A-486C-A8C5-ECC9F3942E4B}">
                <a14:imgProps xmlns:a14="http://schemas.microsoft.com/office/drawing/2010/main">
                  <a14:imgLayer r:embed="rId3">
                    <a14:imgEffect>
                      <a14:backgroundRemoval t="1807" b="89759" l="9896" r="89583"/>
                    </a14:imgEffect>
                  </a14:imgLayer>
                </a14:imgProps>
              </a:ext>
              <a:ext uri="{28A0092B-C50C-407E-A947-70E740481C1C}">
                <a14:useLocalDpi xmlns:a14="http://schemas.microsoft.com/office/drawing/2010/main" val="0"/>
              </a:ext>
            </a:extLst>
          </a:blip>
          <a:stretch>
            <a:fillRect/>
          </a:stretch>
        </p:blipFill>
        <p:spPr>
          <a:xfrm>
            <a:off x="-304799" y="4057"/>
            <a:ext cx="2304271" cy="1992235"/>
          </a:xfrm>
          <a:prstGeom prst="rect">
            <a:avLst/>
          </a:prstGeom>
        </p:spPr>
      </p:pic>
      <p:sp>
        <p:nvSpPr>
          <p:cNvPr id="5" name="CuadroTexto 4"/>
          <p:cNvSpPr txBox="1"/>
          <p:nvPr/>
        </p:nvSpPr>
        <p:spPr>
          <a:xfrm>
            <a:off x="185531" y="4983847"/>
            <a:ext cx="4041912" cy="1200329"/>
          </a:xfrm>
          <a:prstGeom prst="rect">
            <a:avLst/>
          </a:prstGeom>
          <a:noFill/>
        </p:spPr>
        <p:txBody>
          <a:bodyPr wrap="square" rtlCol="0">
            <a:spAutoFit/>
          </a:bodyPr>
          <a:lstStyle/>
          <a:p>
            <a:r>
              <a:rPr lang="es-MX" dirty="0" smtClean="0"/>
              <a:t>Maestra: Silvia Banda Servín.</a:t>
            </a:r>
          </a:p>
          <a:p>
            <a:r>
              <a:rPr lang="es-MX" dirty="0" smtClean="0"/>
              <a:t>Alumnas: </a:t>
            </a:r>
          </a:p>
          <a:p>
            <a:r>
              <a:rPr lang="es-MX" dirty="0" smtClean="0"/>
              <a:t>Mayra Ruby Ontiveros Rodríguez #16</a:t>
            </a:r>
          </a:p>
          <a:p>
            <a:r>
              <a:rPr lang="es-MX" dirty="0" smtClean="0"/>
              <a:t>Patricia Abigail Sánchez Cárdenas #23 </a:t>
            </a:r>
            <a:endParaRPr lang="es-MX" dirty="0"/>
          </a:p>
        </p:txBody>
      </p:sp>
      <p:sp>
        <p:nvSpPr>
          <p:cNvPr id="6" name="CuadroTexto 5"/>
          <p:cNvSpPr txBox="1"/>
          <p:nvPr/>
        </p:nvSpPr>
        <p:spPr>
          <a:xfrm>
            <a:off x="1444487" y="1996292"/>
            <a:ext cx="8547652" cy="646331"/>
          </a:xfrm>
          <a:prstGeom prst="rect">
            <a:avLst/>
          </a:prstGeom>
          <a:noFill/>
        </p:spPr>
        <p:txBody>
          <a:bodyPr wrap="square" rtlCol="0">
            <a:spAutoFit/>
          </a:bodyPr>
          <a:lstStyle/>
          <a:p>
            <a:pPr algn="ctr"/>
            <a:r>
              <a:rPr lang="es-MX" dirty="0" smtClean="0"/>
              <a:t>Curso: Lenguaje y comunicación.</a:t>
            </a:r>
          </a:p>
          <a:p>
            <a:pPr algn="ctr"/>
            <a:r>
              <a:rPr lang="es-MX" dirty="0" smtClean="0"/>
              <a:t>Unidad 3: Los marcos de referencia y las decisiones didácticas de los docentes.</a:t>
            </a:r>
            <a:endParaRPr lang="es-MX" dirty="0"/>
          </a:p>
        </p:txBody>
      </p:sp>
      <p:sp>
        <p:nvSpPr>
          <p:cNvPr id="7" name="CuadroTexto 6"/>
          <p:cNvSpPr txBox="1"/>
          <p:nvPr/>
        </p:nvSpPr>
        <p:spPr>
          <a:xfrm>
            <a:off x="8719931" y="5676046"/>
            <a:ext cx="3472069" cy="646331"/>
          </a:xfrm>
          <a:prstGeom prst="rect">
            <a:avLst/>
          </a:prstGeom>
          <a:noFill/>
        </p:spPr>
        <p:txBody>
          <a:bodyPr wrap="square" rtlCol="0">
            <a:spAutoFit/>
          </a:bodyPr>
          <a:lstStyle/>
          <a:p>
            <a:pPr algn="ctr"/>
            <a:r>
              <a:rPr lang="es-MX" dirty="0" smtClean="0"/>
              <a:t>03 de enero de 2022</a:t>
            </a:r>
          </a:p>
          <a:p>
            <a:pPr algn="ctr"/>
            <a:r>
              <a:rPr lang="es-MX" dirty="0" smtClean="0"/>
              <a:t>Saltillo, Coahuila, México </a:t>
            </a:r>
            <a:endParaRPr lang="es-MX" dirty="0"/>
          </a:p>
        </p:txBody>
      </p:sp>
    </p:spTree>
    <p:extLst>
      <p:ext uri="{BB962C8B-B14F-4D97-AF65-F5344CB8AC3E}">
        <p14:creationId xmlns:p14="http://schemas.microsoft.com/office/powerpoint/2010/main" val="1119123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Orientaciones Didácticas Generales </a:t>
            </a:r>
          </a:p>
        </p:txBody>
      </p:sp>
      <p:sp>
        <p:nvSpPr>
          <p:cNvPr id="3" name="Subtítulo 2"/>
          <p:cNvSpPr>
            <a:spLocks noGrp="1"/>
          </p:cNvSpPr>
          <p:nvPr>
            <p:ph type="subTitle" idx="1"/>
          </p:nvPr>
        </p:nvSpPr>
        <p:spPr/>
        <p:txBody>
          <a:bodyPr>
            <a:normAutofit fontScale="62500" lnSpcReduction="20000"/>
          </a:bodyPr>
          <a:lstStyle/>
          <a:p>
            <a:r>
              <a:rPr lang="es-MX" dirty="0"/>
              <a:t> aprendizajes clave </a:t>
            </a:r>
          </a:p>
          <a:p>
            <a:r>
              <a:rPr lang="es-MX" dirty="0"/>
              <a:t>Educación preescolar</a:t>
            </a:r>
          </a:p>
          <a:p>
            <a:r>
              <a:rPr lang="es-MX" dirty="0"/>
              <a:t>Plan y programas de estudio, orientaciones didácticas y sugerencias de evaluación</a:t>
            </a:r>
          </a:p>
        </p:txBody>
      </p:sp>
    </p:spTree>
    <p:extLst>
      <p:ext uri="{BB962C8B-B14F-4D97-AF65-F5344CB8AC3E}">
        <p14:creationId xmlns:p14="http://schemas.microsoft.com/office/powerpoint/2010/main" val="3625912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595030710"/>
              </p:ext>
            </p:extLst>
          </p:nvPr>
        </p:nvGraphicFramePr>
        <p:xfrm>
          <a:off x="0" y="-40821"/>
          <a:ext cx="12192000" cy="36461276"/>
        </p:xfrm>
        <a:graphic>
          <a:graphicData uri="http://schemas.openxmlformats.org/drawingml/2006/table">
            <a:tbl>
              <a:tblPr firstRow="1" bandRow="1">
                <a:tableStyleId>{5C22544A-7EE6-4342-B048-85BDC9FD1C3A}</a:tableStyleId>
              </a:tblPr>
              <a:tblGrid>
                <a:gridCol w="1577009">
                  <a:extLst>
                    <a:ext uri="{9D8B030D-6E8A-4147-A177-3AD203B41FA5}">
                      <a16:colId xmlns:a16="http://schemas.microsoft.com/office/drawing/2014/main" val="559209804"/>
                    </a:ext>
                  </a:extLst>
                </a:gridCol>
                <a:gridCol w="4027725">
                  <a:extLst>
                    <a:ext uri="{9D8B030D-6E8A-4147-A177-3AD203B41FA5}">
                      <a16:colId xmlns:a16="http://schemas.microsoft.com/office/drawing/2014/main" val="4238223238"/>
                    </a:ext>
                  </a:extLst>
                </a:gridCol>
                <a:gridCol w="3393492">
                  <a:extLst>
                    <a:ext uri="{9D8B030D-6E8A-4147-A177-3AD203B41FA5}">
                      <a16:colId xmlns:a16="http://schemas.microsoft.com/office/drawing/2014/main" val="2471614475"/>
                    </a:ext>
                  </a:extLst>
                </a:gridCol>
                <a:gridCol w="3193774">
                  <a:extLst>
                    <a:ext uri="{9D8B030D-6E8A-4147-A177-3AD203B41FA5}">
                      <a16:colId xmlns:a16="http://schemas.microsoft.com/office/drawing/2014/main" val="3058067745"/>
                    </a:ext>
                  </a:extLst>
                </a:gridCol>
              </a:tblGrid>
              <a:tr h="460798">
                <a:tc gridSpan="4">
                  <a:txBody>
                    <a:bodyPr/>
                    <a:lstStyle/>
                    <a:p>
                      <a:pPr algn="ctr"/>
                      <a:r>
                        <a:rPr lang="es-MX" b="1" dirty="0">
                          <a:solidFill>
                            <a:schemeClr val="tx1">
                              <a:lumMod val="95000"/>
                              <a:lumOff val="5000"/>
                            </a:schemeClr>
                          </a:solidFill>
                        </a:rPr>
                        <a:t>ORIENTACIONES</a:t>
                      </a:r>
                      <a:r>
                        <a:rPr lang="es-MX" b="1" baseline="0" dirty="0">
                          <a:solidFill>
                            <a:schemeClr val="tx1">
                              <a:lumMod val="95000"/>
                              <a:lumOff val="5000"/>
                            </a:schemeClr>
                          </a:solidFill>
                        </a:rPr>
                        <a:t> DIDÁCTICAS </a:t>
                      </a:r>
                      <a:endParaRPr lang="es-MX" b="1" dirty="0">
                        <a:solidFill>
                          <a:schemeClr val="tx1">
                            <a:lumMod val="95000"/>
                            <a:lumOff val="5000"/>
                          </a:schemeClr>
                        </a:solidFill>
                      </a:endParaRPr>
                    </a:p>
                  </a:txBody>
                  <a:tcPr/>
                </a:tc>
                <a:tc hMerge="1">
                  <a:txBody>
                    <a:bodyPr/>
                    <a:lstStyle/>
                    <a:p>
                      <a:endParaRPr lang="es-MX" dirty="0"/>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2525473156"/>
                  </a:ext>
                </a:extLst>
              </a:tr>
              <a:tr h="460798">
                <a:tc>
                  <a:txBody>
                    <a:bodyPr/>
                    <a:lstStyle/>
                    <a:p>
                      <a:pPr algn="ctr"/>
                      <a:r>
                        <a:rPr lang="es-MX" sz="1200" dirty="0">
                          <a:solidFill>
                            <a:schemeClr val="tx1">
                              <a:lumMod val="95000"/>
                              <a:lumOff val="5000"/>
                            </a:schemeClr>
                          </a:solidFill>
                        </a:rPr>
                        <a:t>ELEMENTOS ORIENTADORES</a:t>
                      </a:r>
                    </a:p>
                  </a:txBody>
                  <a:tcPr/>
                </a:tc>
                <a:tc>
                  <a:txBody>
                    <a:bodyPr/>
                    <a:lstStyle/>
                    <a:p>
                      <a:pPr algn="ctr"/>
                      <a:r>
                        <a:rPr lang="es-MX" sz="1200" dirty="0">
                          <a:solidFill>
                            <a:schemeClr val="tx1">
                              <a:lumMod val="95000"/>
                              <a:lumOff val="5000"/>
                            </a:schemeClr>
                          </a:solidFill>
                        </a:rPr>
                        <a:t>CONCEPTO</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a:solidFill>
                            <a:schemeClr val="tx1">
                              <a:lumMod val="95000"/>
                              <a:lumOff val="5000"/>
                            </a:schemeClr>
                          </a:solidFill>
                        </a:rPr>
                        <a:t>¿QUÉ</a:t>
                      </a:r>
                      <a:r>
                        <a:rPr lang="es-MX" sz="1200" baseline="0" dirty="0">
                          <a:solidFill>
                            <a:schemeClr val="tx1">
                              <a:lumMod val="95000"/>
                              <a:lumOff val="5000"/>
                            </a:schemeClr>
                          </a:solidFill>
                        </a:rPr>
                        <a:t> SE RECOMIENDA?</a:t>
                      </a:r>
                      <a:endParaRPr lang="es-MX" sz="1200" dirty="0">
                        <a:solidFill>
                          <a:schemeClr val="tx1">
                            <a:lumMod val="95000"/>
                            <a:lumOff val="5000"/>
                          </a:schemeClr>
                        </a:solidFill>
                      </a:endParaRPr>
                    </a:p>
                    <a:p>
                      <a:pPr algn="ctr"/>
                      <a:endParaRPr lang="es-MX" sz="1200" dirty="0">
                        <a:solidFill>
                          <a:schemeClr val="tx1">
                            <a:lumMod val="95000"/>
                            <a:lumOff val="5000"/>
                          </a:schemeClr>
                        </a:solidFill>
                      </a:endParaRPr>
                    </a:p>
                  </a:txBody>
                  <a:tcPr/>
                </a:tc>
                <a:tc>
                  <a:txBody>
                    <a:bodyPr/>
                    <a:lstStyle/>
                    <a:p>
                      <a:pPr algn="ctr"/>
                      <a:r>
                        <a:rPr lang="es-MX" sz="1200" dirty="0">
                          <a:solidFill>
                            <a:schemeClr val="tx1">
                              <a:lumMod val="95000"/>
                              <a:lumOff val="5000"/>
                            </a:schemeClr>
                          </a:solidFill>
                        </a:rPr>
                        <a:t>DISCIPLINAS Y / O NOCIÓN TEÓRICAS</a:t>
                      </a:r>
                      <a:r>
                        <a:rPr lang="es-MX" sz="1200" baseline="0" dirty="0">
                          <a:solidFill>
                            <a:schemeClr val="tx1">
                              <a:lumMod val="95000"/>
                              <a:lumOff val="5000"/>
                            </a:schemeClr>
                          </a:solidFill>
                        </a:rPr>
                        <a:t> </a:t>
                      </a:r>
                      <a:r>
                        <a:rPr lang="es-MX" sz="1200" dirty="0">
                          <a:solidFill>
                            <a:schemeClr val="tx1">
                              <a:lumMod val="95000"/>
                              <a:lumOff val="5000"/>
                            </a:schemeClr>
                          </a:solidFill>
                        </a:rPr>
                        <a:t>QUE PUEDEN FUNDAMENTAR ESTA ORIENTACIÓN</a:t>
                      </a:r>
                    </a:p>
                  </a:txBody>
                  <a:tcPr/>
                </a:tc>
                <a:extLst>
                  <a:ext uri="{0D108BD9-81ED-4DB2-BD59-A6C34878D82A}">
                    <a16:rowId xmlns:a16="http://schemas.microsoft.com/office/drawing/2014/main" val="2196617188"/>
                  </a:ext>
                </a:extLst>
              </a:tr>
              <a:tr h="4607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a:latin typeface="Aparajita" panose="020B0604020202020204" pitchFamily="34" charset="0"/>
                          <a:cs typeface="Aparajita" panose="020B0604020202020204" pitchFamily="34" charset="0"/>
                        </a:rPr>
                        <a:t>-MODALIDADES</a:t>
                      </a:r>
                      <a:r>
                        <a:rPr lang="es-MX" sz="1200" baseline="0" dirty="0">
                          <a:latin typeface="Aparajita" panose="020B0604020202020204" pitchFamily="34" charset="0"/>
                          <a:cs typeface="Aparajita" panose="020B0604020202020204" pitchFamily="34" charset="0"/>
                        </a:rPr>
                        <a:t> DE TRABAJO: PROYECTOS</a:t>
                      </a:r>
                    </a:p>
                    <a:p>
                      <a:pPr marL="342900" indent="-342900">
                        <a:buAutoNum type="alphaUcParenR"/>
                      </a:pPr>
                      <a:r>
                        <a:rPr lang="es-MX" sz="1200" baseline="0" dirty="0">
                          <a:latin typeface="Aparajita" panose="020B0604020202020204" pitchFamily="34" charset="0"/>
                          <a:cs typeface="Aparajita" panose="020B0604020202020204" pitchFamily="34" charset="0"/>
                        </a:rPr>
                        <a:t>M. CASTEDO</a:t>
                      </a:r>
                    </a:p>
                    <a:p>
                      <a:pPr marL="342900" indent="-342900">
                        <a:buAutoNum type="alphaUcParenR"/>
                      </a:pPr>
                      <a:r>
                        <a:rPr lang="es-MX" sz="1200" baseline="0" dirty="0">
                          <a:latin typeface="Aparajita" panose="020B0604020202020204" pitchFamily="34" charset="0"/>
                          <a:cs typeface="Aparajita" panose="020B0604020202020204" pitchFamily="34" charset="0"/>
                        </a:rPr>
                        <a:t>D. LERNER</a:t>
                      </a:r>
                      <a:endParaRPr lang="es-MX" sz="1200" dirty="0">
                        <a:latin typeface="Aparajita" panose="020B0604020202020204" pitchFamily="34" charset="0"/>
                        <a:cs typeface="Aparajita" panose="020B0604020202020204" pitchFamily="34" charset="0"/>
                      </a:endParaRPr>
                    </a:p>
                  </a:txBody>
                  <a:tcPr/>
                </a:tc>
                <a:tc>
                  <a:txBody>
                    <a:bodyPr/>
                    <a:lstStyle/>
                    <a:p>
                      <a:pPr algn="just"/>
                      <a:r>
                        <a:rPr lang="es-MX" sz="1400" dirty="0"/>
                        <a:t>Castedo:  Las ideas que intentan dar respuestas a los problemas que se plantea la enseñanza, construidos en la planificación, la puesta en aula, la evaluación y la reorganización de situaciones pedagógicas.</a:t>
                      </a:r>
                    </a:p>
                    <a:p>
                      <a:pPr algn="just"/>
                      <a:r>
                        <a:rPr lang="es-MX" sz="1400" dirty="0"/>
                        <a:t>El objeto de conocimiento muestra la necesidad de mostrar respeto a la lengua escrita como un objeto social y cultural que desarrolla propósito de la necesidad de comunicación entre personas. </a:t>
                      </a:r>
                    </a:p>
                    <a:p>
                      <a:pPr algn="just"/>
                      <a:endParaRPr lang="es-MX" sz="1400" dirty="0"/>
                    </a:p>
                    <a:p>
                      <a:pPr algn="just"/>
                      <a:r>
                        <a:rPr lang="es-MX" sz="1400" dirty="0"/>
                        <a:t>El replanteamiento de la enseñanza desde el aprendizaje rudimentario e instrumental y repetición y machaque  estos nos lleva la reflexión sobre el aprendizaje  </a:t>
                      </a:r>
                    </a:p>
                    <a:p>
                      <a:pPr algn="just"/>
                      <a:r>
                        <a:rPr lang="es-MX" sz="1400" dirty="0"/>
                        <a:t>que</a:t>
                      </a:r>
                    </a:p>
                    <a:p>
                      <a:pPr algn="just"/>
                      <a:r>
                        <a:rPr lang="es-MX" sz="1400" dirty="0"/>
                        <a:t>Lerner: Enseñar a leer y escribir es un desafío que trasciende ampliamente la alfabetización en sentido estricto. El desafío que enfrenta la escuela es el de integrar a todos sus alumnos en la cultura de lo escrito, logra que todos y todas leguen a ser miembros plenos de la comunidad de lectores y escritores</a:t>
                      </a:r>
                      <a:endParaRPr lang="en-US" sz="1400" dirty="0"/>
                    </a:p>
                    <a:p>
                      <a:pPr algn="just"/>
                      <a:endParaRPr lang="en-US" sz="1400" dirty="0"/>
                    </a:p>
                    <a:p>
                      <a:pPr algn="just"/>
                      <a:r>
                        <a:rPr lang="en-US" sz="1400" dirty="0"/>
                        <a:t>Lerner: el control de la </a:t>
                      </a:r>
                      <a:r>
                        <a:rPr lang="en-US" sz="1400" dirty="0" err="1"/>
                        <a:t>trasposion</a:t>
                      </a:r>
                      <a:r>
                        <a:rPr lang="en-US" sz="1400" dirty="0"/>
                        <a:t> </a:t>
                      </a:r>
                      <a:r>
                        <a:rPr lang="en-US" sz="1400" dirty="0" err="1"/>
                        <a:t>didactica</a:t>
                      </a:r>
                      <a:r>
                        <a:rPr lang="en-US" sz="1400" dirty="0"/>
                        <a:t> no </a:t>
                      </a:r>
                      <a:r>
                        <a:rPr lang="en-US" sz="1400" dirty="0" err="1"/>
                        <a:t>puede</a:t>
                      </a:r>
                      <a:r>
                        <a:rPr lang="en-US" sz="1400" dirty="0"/>
                        <a:t> </a:t>
                      </a:r>
                      <a:r>
                        <a:rPr lang="en-US" sz="1400" dirty="0" err="1"/>
                        <a:t>ser</a:t>
                      </a:r>
                      <a:r>
                        <a:rPr lang="en-US" sz="1400" dirty="0"/>
                        <a:t> </a:t>
                      </a:r>
                      <a:r>
                        <a:rPr lang="en-US" sz="1400" dirty="0" err="1"/>
                        <a:t>una</a:t>
                      </a:r>
                      <a:r>
                        <a:rPr lang="en-US" sz="1400" dirty="0"/>
                        <a:t> </a:t>
                      </a:r>
                      <a:r>
                        <a:rPr lang="en-US" sz="1400" dirty="0" err="1"/>
                        <a:t>respoosabilidad</a:t>
                      </a:r>
                      <a:r>
                        <a:rPr lang="en-US" sz="1400" dirty="0"/>
                        <a:t> </a:t>
                      </a:r>
                      <a:r>
                        <a:rPr lang="en-US" sz="1400" dirty="0" err="1"/>
                        <a:t>exlusiva</a:t>
                      </a:r>
                      <a:r>
                        <a:rPr lang="en-US" sz="1400" dirty="0"/>
                        <a:t> de </a:t>
                      </a:r>
                      <a:r>
                        <a:rPr lang="en-US" sz="1400" dirty="0" err="1"/>
                        <a:t>cada</a:t>
                      </a:r>
                      <a:r>
                        <a:rPr lang="en-US" sz="1400" dirty="0"/>
                        <a:t> </a:t>
                      </a:r>
                      <a:r>
                        <a:rPr lang="en-US" sz="1400" dirty="0" err="1"/>
                        <a:t>naestro</a:t>
                      </a:r>
                      <a:r>
                        <a:rPr lang="en-US" sz="1400" dirty="0"/>
                        <a:t> </a:t>
                      </a:r>
                      <a:r>
                        <a:rPr lang="en-US" sz="1400" dirty="0" err="1"/>
                        <a:t>si</a:t>
                      </a:r>
                      <a:r>
                        <a:rPr lang="en-US" sz="1400" dirty="0"/>
                        <a:t> </a:t>
                      </a:r>
                      <a:r>
                        <a:rPr lang="en-US" sz="1400" dirty="0" err="1"/>
                        <a:t>tambine</a:t>
                      </a:r>
                      <a:r>
                        <a:rPr lang="en-US" sz="1400" dirty="0"/>
                        <a:t> </a:t>
                      </a:r>
                      <a:r>
                        <a:rPr lang="en-US" sz="1400" dirty="0" err="1"/>
                        <a:t>dek</a:t>
                      </a:r>
                      <a:r>
                        <a:rPr lang="en-US" sz="1400" dirty="0"/>
                        <a:t> </a:t>
                      </a:r>
                      <a:r>
                        <a:rPr lang="en-US" sz="1400" dirty="0" err="1"/>
                        <a:t>gobierno</a:t>
                      </a:r>
                      <a:r>
                        <a:rPr lang="en-US" sz="1400" dirty="0"/>
                        <a:t> involucre a </a:t>
                      </a:r>
                      <a:r>
                        <a:rPr lang="en-US" sz="1400" dirty="0" err="1"/>
                        <a:t>todo</a:t>
                      </a:r>
                      <a:r>
                        <a:rPr lang="en-US" sz="1400" dirty="0"/>
                        <a:t> </a:t>
                      </a:r>
                      <a:r>
                        <a:rPr lang="en-US" sz="1400" dirty="0" err="1"/>
                        <a:t>sus</a:t>
                      </a:r>
                      <a:r>
                        <a:rPr lang="en-US" sz="1400" dirty="0"/>
                        <a:t> </a:t>
                      </a:r>
                      <a:r>
                        <a:rPr lang="en-US" sz="1400" dirty="0" err="1"/>
                        <a:t>participantes</a:t>
                      </a:r>
                      <a:r>
                        <a:rPr lang="en-US" sz="1400" dirty="0"/>
                        <a:t>, el </a:t>
                      </a:r>
                      <a:r>
                        <a:rPr lang="en-US" sz="1400" dirty="0" err="1"/>
                        <a:t>equipo</a:t>
                      </a:r>
                      <a:r>
                        <a:rPr lang="en-US" sz="1400" dirty="0"/>
                        <a:t> </a:t>
                      </a:r>
                      <a:r>
                        <a:rPr lang="en-US" sz="1400" dirty="0" err="1"/>
                        <a:t>directivo</a:t>
                      </a:r>
                      <a:r>
                        <a:rPr lang="en-US" sz="1400" dirty="0"/>
                        <a:t> y </a:t>
                      </a:r>
                      <a:r>
                        <a:rPr lang="en-US" sz="1400" dirty="0" err="1"/>
                        <a:t>docente</a:t>
                      </a:r>
                      <a:r>
                        <a:rPr lang="en-US" sz="1400" dirty="0"/>
                        <a:t> de </a:t>
                      </a:r>
                      <a:r>
                        <a:rPr lang="en-US" sz="1400" dirty="0" err="1"/>
                        <a:t>cada</a:t>
                      </a:r>
                      <a:r>
                        <a:rPr lang="en-US" sz="1400" dirty="0"/>
                        <a:t> </a:t>
                      </a:r>
                      <a:r>
                        <a:rPr lang="en-US" sz="1400" dirty="0" err="1"/>
                        <a:t>institucion</a:t>
                      </a:r>
                      <a:r>
                        <a:rPr lang="en-US" sz="1400" dirty="0"/>
                        <a:t> </a:t>
                      </a:r>
                      <a:r>
                        <a:rPr lang="en-US" sz="1400" dirty="0" err="1"/>
                        <a:t>establecer</a:t>
                      </a:r>
                      <a:r>
                        <a:rPr lang="en-US" sz="1400" dirty="0"/>
                        <a:t> </a:t>
                      </a:r>
                      <a:r>
                        <a:rPr lang="en-US" sz="1400" dirty="0" err="1"/>
                        <a:t>acuerdos</a:t>
                      </a:r>
                      <a:r>
                        <a:rPr lang="en-US" sz="1400" dirty="0"/>
                        <a:t> la </a:t>
                      </a:r>
                      <a:r>
                        <a:rPr lang="en-US" sz="1400" dirty="0" err="1"/>
                        <a:t>necesidad</a:t>
                      </a:r>
                      <a:r>
                        <a:rPr lang="en-US" sz="1400" dirty="0"/>
                        <a:t> de </a:t>
                      </a:r>
                      <a:r>
                        <a:rPr lang="en-US" sz="1400" dirty="0" err="1"/>
                        <a:t>superar</a:t>
                      </a:r>
                      <a:r>
                        <a:rPr lang="en-US" sz="1400" dirty="0"/>
                        <a:t> la </a:t>
                      </a:r>
                      <a:r>
                        <a:rPr lang="en-US" sz="1400" dirty="0" err="1"/>
                        <a:t>tradicional</a:t>
                      </a:r>
                      <a:r>
                        <a:rPr lang="en-US" sz="1400" dirty="0"/>
                        <a:t> </a:t>
                      </a:r>
                      <a:r>
                        <a:rPr lang="en-US" sz="1400" dirty="0" err="1"/>
                        <a:t>separacion</a:t>
                      </a:r>
                      <a:r>
                        <a:rPr lang="en-US" sz="1400" dirty="0"/>
                        <a:t> entre el </a:t>
                      </a:r>
                      <a:r>
                        <a:rPr lang="en-US" sz="1400" dirty="0" err="1"/>
                        <a:t>alfabetismo</a:t>
                      </a:r>
                      <a:r>
                        <a:rPr lang="en-US" sz="1400" dirty="0"/>
                        <a:t> </a:t>
                      </a:r>
                      <a:r>
                        <a:rPr lang="en-US" sz="1400" dirty="0" err="1"/>
                        <a:t>en</a:t>
                      </a:r>
                      <a:r>
                        <a:rPr lang="en-US" sz="1400" dirty="0"/>
                        <a:t> </a:t>
                      </a:r>
                      <a:r>
                        <a:rPr lang="en-US" sz="1400" dirty="0" err="1"/>
                        <a:t>sentido</a:t>
                      </a:r>
                      <a:r>
                        <a:rPr lang="en-US" sz="1400" dirty="0"/>
                        <a:t> </a:t>
                      </a:r>
                      <a:r>
                        <a:rPr lang="en-US" sz="1400" dirty="0" err="1"/>
                        <a:t>estricto</a:t>
                      </a:r>
                      <a:r>
                        <a:rPr lang="en-US" sz="1400" dirty="0"/>
                        <a:t> y el </a:t>
                      </a:r>
                      <a:r>
                        <a:rPr lang="en-US" sz="1400" dirty="0" err="1"/>
                        <a:t>alfebetismo</a:t>
                      </a:r>
                      <a:r>
                        <a:rPr lang="en-US" sz="1400" dirty="0"/>
                        <a:t> </a:t>
                      </a:r>
                      <a:r>
                        <a:rPr lang="en-US" sz="1400" dirty="0" err="1"/>
                        <a:t>en</a:t>
                      </a:r>
                      <a:r>
                        <a:rPr lang="en-US" sz="1400" dirty="0"/>
                        <a:t> el </a:t>
                      </a:r>
                      <a:r>
                        <a:rPr lang="en-US" sz="1400" dirty="0" err="1"/>
                        <a:t>sentido</a:t>
                      </a:r>
                      <a:r>
                        <a:rPr lang="en-US" sz="1400" dirty="0"/>
                        <a:t> </a:t>
                      </a:r>
                      <a:r>
                        <a:rPr lang="en-US" sz="1400" dirty="0" err="1"/>
                        <a:t>estricto</a:t>
                      </a:r>
                      <a:r>
                        <a:rPr lang="en-US" sz="1400" dirty="0"/>
                        <a:t> y el </a:t>
                      </a:r>
                      <a:r>
                        <a:rPr lang="en-US" sz="1400" dirty="0" err="1"/>
                        <a:t>alfabetixacion</a:t>
                      </a:r>
                      <a:r>
                        <a:rPr lang="en-US" sz="1400" dirty="0"/>
                        <a:t> </a:t>
                      </a:r>
                      <a:r>
                        <a:rPr lang="en-US" sz="1400" dirty="0" err="1"/>
                        <a:t>en</a:t>
                      </a:r>
                      <a:r>
                        <a:rPr lang="en-US" sz="1400" dirty="0"/>
                        <a:t> </a:t>
                      </a:r>
                      <a:r>
                        <a:rPr lang="en-US" sz="1400" dirty="0" err="1"/>
                        <a:t>sentido</a:t>
                      </a:r>
                      <a:r>
                        <a:rPr lang="en-US" sz="1400" dirty="0"/>
                        <a:t> </a:t>
                      </a:r>
                      <a:r>
                        <a:rPr lang="en-US" sz="1400" dirty="0" err="1"/>
                        <a:t>amplio</a:t>
                      </a:r>
                      <a:r>
                        <a:rPr lang="en-US" sz="1400" dirty="0"/>
                        <a:t> </a:t>
                      </a:r>
                      <a:endParaRPr lang="es-MX" sz="1400" dirty="0"/>
                    </a:p>
                  </a:txBody>
                  <a:tcPr/>
                </a:tc>
                <a:tc>
                  <a:txBody>
                    <a:bodyPr/>
                    <a:lstStyle/>
                    <a:p>
                      <a:pPr algn="just"/>
                      <a:r>
                        <a:rPr lang="es-MX" sz="1400" dirty="0"/>
                        <a:t>Castedo: utilización de la práctica en a aula con ciertas características que son las siguientes: </a:t>
                      </a:r>
                    </a:p>
                    <a:p>
                      <a:pPr marL="285750" indent="-285750" algn="just">
                        <a:buFont typeface="Arial" panose="020B0604020202020204" pitchFamily="34" charset="0"/>
                        <a:buChar char="•"/>
                      </a:pPr>
                      <a:r>
                        <a:rPr lang="es-MX" sz="1400" dirty="0"/>
                        <a:t>Plantear problemas</a:t>
                      </a:r>
                    </a:p>
                    <a:p>
                      <a:pPr marL="285750" indent="-285750" algn="just">
                        <a:buFont typeface="Arial" panose="020B0604020202020204" pitchFamily="34" charset="0"/>
                        <a:buChar char="•"/>
                      </a:pPr>
                      <a:r>
                        <a:rPr lang="es-MX" sz="1400" dirty="0"/>
                        <a:t>Organización de proyectos de producción de textos reales en contextos existentes</a:t>
                      </a:r>
                    </a:p>
                    <a:p>
                      <a:pPr marL="285750" indent="-285750" algn="just">
                        <a:buFont typeface="Arial" panose="020B0604020202020204" pitchFamily="34" charset="0"/>
                        <a:buChar char="•"/>
                      </a:pPr>
                      <a:r>
                        <a:rPr lang="es-MX" sz="1400" dirty="0"/>
                        <a:t>Una variación extensa de textos</a:t>
                      </a:r>
                    </a:p>
                    <a:p>
                      <a:pPr marL="285750" indent="-285750" algn="just">
                        <a:buFont typeface="Arial" panose="020B0604020202020204" pitchFamily="34" charset="0"/>
                        <a:buChar char="•"/>
                      </a:pPr>
                      <a:r>
                        <a:rPr lang="es-MX" sz="1400" dirty="0"/>
                        <a:t>Generar situaciones que permitan aproximaciones a los contenidos </a:t>
                      </a:r>
                    </a:p>
                    <a:p>
                      <a:pPr marL="285750" indent="-285750" algn="just">
                        <a:buFont typeface="Arial" panose="020B0604020202020204" pitchFamily="34" charset="0"/>
                        <a:buChar char="•"/>
                      </a:pPr>
                      <a:r>
                        <a:rPr lang="es-MX" sz="1400" dirty="0"/>
                        <a:t>Organizar ciertas situaciones que den  explicaciones ,comparaciones, trasformación y sistematización colectiva hacia el niño  </a:t>
                      </a:r>
                    </a:p>
                    <a:p>
                      <a:pPr algn="just"/>
                      <a:r>
                        <a:rPr lang="es-MX" sz="1400" dirty="0"/>
                        <a:t>La construcción de una alternativa de trabajo en el aula, superadora de las prácticas habituales, se genera a partir de consideraciones, desde la vista del sujeto de aprendizaje una necesidad de relacionar las ideas de los niños y transformación sobre los objetos de conocimiento base a la dirección de saberes socialmente válidos.</a:t>
                      </a:r>
                    </a:p>
                    <a:p>
                      <a:pPr algn="just"/>
                      <a:endParaRPr lang="es-MX" sz="1400" dirty="0"/>
                    </a:p>
                    <a:p>
                      <a:pPr algn="just"/>
                      <a:r>
                        <a:rPr lang="es-MX" sz="1400" dirty="0"/>
                        <a:t>Lerner: Generar un cambio  profundo, será también imprescindible replantear las base de la formación de los docentes y promover la jerarquización social de su función , asegurando su formación como lectores y productores de textos y considerar como eje de la formación el conocimiento didáctica y currículum debe que contribuir a mostrar los estudiantes</a:t>
                      </a:r>
                      <a:r>
                        <a:rPr lang="es-MX" sz="1400" baseline="0" dirty="0"/>
                        <a:t>.</a:t>
                      </a:r>
                    </a:p>
                    <a:p>
                      <a:pPr algn="just"/>
                      <a:r>
                        <a:rPr lang="es-MX" sz="1400" baseline="0" dirty="0"/>
                        <a:t>Los progresos que se va registrando en la producción del conocimiento  con la necesidad de profundizar y actualizar su forma permanente</a:t>
                      </a:r>
                      <a:endParaRPr lang="en-US" sz="1400" baseline="0" dirty="0"/>
                    </a:p>
                    <a:p>
                      <a:pPr algn="just"/>
                      <a:r>
                        <a:rPr lang="en-US" sz="1400" baseline="0" dirty="0"/>
                        <a:t>°Desde el </a:t>
                      </a:r>
                      <a:r>
                        <a:rPr lang="en-US" sz="1400" baseline="0" dirty="0" err="1" smtClean="0"/>
                        <a:t>punto</a:t>
                      </a:r>
                      <a:r>
                        <a:rPr lang="en-US" sz="1400" baseline="0" dirty="0" smtClean="0"/>
                        <a:t> </a:t>
                      </a:r>
                      <a:r>
                        <a:rPr lang="en-US" sz="1400" baseline="0" dirty="0"/>
                        <a:t>de vista </a:t>
                      </a:r>
                      <a:r>
                        <a:rPr lang="en-US" sz="1400" baseline="0" dirty="0" smtClean="0"/>
                        <a:t>de los </a:t>
                      </a:r>
                      <a:r>
                        <a:rPr lang="en-US" sz="1400" baseline="0" dirty="0" err="1"/>
                        <a:t>sujetos</a:t>
                      </a:r>
                      <a:r>
                        <a:rPr lang="en-US" sz="1400" baseline="0" dirty="0"/>
                        <a:t> de </a:t>
                      </a:r>
                      <a:r>
                        <a:rPr lang="en-US" sz="1400" baseline="0" dirty="0" err="1"/>
                        <a:t>aprendizaje</a:t>
                      </a:r>
                      <a:r>
                        <a:rPr lang="en-US" sz="1400" baseline="0" dirty="0"/>
                        <a:t> </a:t>
                      </a:r>
                    </a:p>
                    <a:p>
                      <a:pPr algn="just"/>
                      <a:r>
                        <a:rPr lang="en-US" sz="1400" baseline="0" dirty="0"/>
                        <a:t>° Desde </a:t>
                      </a:r>
                      <a:r>
                        <a:rPr lang="en-US" sz="1400" baseline="0" dirty="0" smtClean="0"/>
                        <a:t>el </a:t>
                      </a:r>
                      <a:r>
                        <a:rPr lang="en-US" sz="1400" baseline="0" dirty="0" err="1"/>
                        <a:t>punto</a:t>
                      </a:r>
                      <a:r>
                        <a:rPr lang="en-US" sz="1400" baseline="0" dirty="0"/>
                        <a:t> de vista del </a:t>
                      </a:r>
                      <a:r>
                        <a:rPr lang="en-US" sz="1400" baseline="0" dirty="0" err="1"/>
                        <a:t>objeto</a:t>
                      </a:r>
                      <a:r>
                        <a:rPr lang="en-US" sz="1400" baseline="0" dirty="0"/>
                        <a:t> de conocimiento </a:t>
                      </a:r>
                    </a:p>
                    <a:p>
                      <a:pPr algn="just"/>
                      <a:r>
                        <a:rPr lang="en-US" sz="1400" baseline="0" dirty="0"/>
                        <a:t>°Desde el </a:t>
                      </a:r>
                      <a:r>
                        <a:rPr lang="en-US" sz="1400" baseline="0" dirty="0" err="1"/>
                        <a:t>punto</a:t>
                      </a:r>
                      <a:r>
                        <a:rPr lang="en-US" sz="1400" baseline="0" dirty="0"/>
                        <a:t> de vista </a:t>
                      </a:r>
                      <a:r>
                        <a:rPr lang="en-US" sz="1400" baseline="0" dirty="0" err="1" smtClean="0"/>
                        <a:t>pedagogico</a:t>
                      </a:r>
                      <a:r>
                        <a:rPr lang="en-US" sz="1400" baseline="0" dirty="0" smtClean="0"/>
                        <a:t> </a:t>
                      </a:r>
                      <a:endParaRPr lang="en-US" sz="1400" baseline="0" dirty="0"/>
                    </a:p>
                    <a:p>
                      <a:pPr algn="just"/>
                      <a:r>
                        <a:rPr lang="en-US" sz="1400" baseline="0" dirty="0"/>
                        <a:t>La </a:t>
                      </a:r>
                      <a:r>
                        <a:rPr lang="en-US" sz="1400" baseline="0" dirty="0" err="1"/>
                        <a:t>necesidad</a:t>
                      </a:r>
                      <a:r>
                        <a:rPr lang="en-US" sz="1400" baseline="0" dirty="0"/>
                        <a:t> de </a:t>
                      </a:r>
                      <a:r>
                        <a:rPr lang="en-US" sz="1400" baseline="0" dirty="0" err="1"/>
                        <a:t>superar</a:t>
                      </a:r>
                      <a:r>
                        <a:rPr lang="en-US" sz="1400" baseline="0" dirty="0"/>
                        <a:t> la </a:t>
                      </a:r>
                      <a:r>
                        <a:rPr lang="en-US" sz="1400" baseline="0" dirty="0" err="1"/>
                        <a:t>tradicional</a:t>
                      </a:r>
                      <a:r>
                        <a:rPr lang="en-US" sz="1400" baseline="0" dirty="0"/>
                        <a:t> </a:t>
                      </a:r>
                      <a:r>
                        <a:rPr lang="en-US" sz="1400" baseline="0" dirty="0" err="1"/>
                        <a:t>separacion</a:t>
                      </a:r>
                      <a:r>
                        <a:rPr lang="en-US" sz="1400" baseline="0" dirty="0"/>
                        <a:t> entre el </a:t>
                      </a:r>
                      <a:r>
                        <a:rPr lang="en-US" sz="1400" baseline="0" dirty="0" err="1"/>
                        <a:t>alfabetismo</a:t>
                      </a:r>
                      <a:r>
                        <a:rPr lang="en-US" sz="1400" baseline="0" dirty="0"/>
                        <a:t> en </a:t>
                      </a:r>
                      <a:r>
                        <a:rPr lang="en-US" sz="1400" baseline="0" dirty="0" err="1"/>
                        <a:t>sentido</a:t>
                      </a:r>
                      <a:r>
                        <a:rPr lang="en-US" sz="1400" baseline="0" dirty="0"/>
                        <a:t> </a:t>
                      </a:r>
                      <a:r>
                        <a:rPr lang="en-US" sz="1400" baseline="0" dirty="0" err="1"/>
                        <a:t>estricto</a:t>
                      </a:r>
                      <a:r>
                        <a:rPr lang="en-US" sz="1400" baseline="0" dirty="0"/>
                        <a:t> y el </a:t>
                      </a:r>
                      <a:r>
                        <a:rPr lang="en-US" sz="1400" baseline="0" dirty="0" err="1"/>
                        <a:t>sentido</a:t>
                      </a:r>
                      <a:r>
                        <a:rPr lang="en-US" sz="1400" baseline="0" dirty="0"/>
                        <a:t> </a:t>
                      </a:r>
                      <a:r>
                        <a:rPr lang="en-US" sz="1400" baseline="0" dirty="0" err="1"/>
                        <a:t>amplio</a:t>
                      </a:r>
                      <a:r>
                        <a:rPr lang="en-US" sz="1400" baseline="0" dirty="0"/>
                        <a:t>, haciendo la </a:t>
                      </a:r>
                      <a:r>
                        <a:rPr lang="en-US" sz="1400" baseline="0" dirty="0" err="1"/>
                        <a:t>didactica</a:t>
                      </a:r>
                      <a:r>
                        <a:rPr lang="en-US" sz="1400" baseline="0" dirty="0"/>
                        <a:t> </a:t>
                      </a:r>
                      <a:r>
                        <a:rPr lang="en-US" sz="1400" baseline="0" dirty="0" err="1"/>
                        <a:t>deje</a:t>
                      </a:r>
                      <a:r>
                        <a:rPr lang="en-US" sz="1400" baseline="0" dirty="0"/>
                        <a:t> </a:t>
                      </a:r>
                      <a:r>
                        <a:rPr lang="en-US" sz="1400" baseline="0" dirty="0" err="1"/>
                        <a:t>ser</a:t>
                      </a:r>
                      <a:r>
                        <a:rPr lang="en-US" sz="1400" baseline="0" dirty="0"/>
                        <a:t> </a:t>
                      </a:r>
                      <a:r>
                        <a:rPr lang="en-US" sz="1400" baseline="0" dirty="0" err="1"/>
                        <a:t>opinable</a:t>
                      </a:r>
                      <a:r>
                        <a:rPr lang="en-US" sz="1400" baseline="0" dirty="0"/>
                        <a:t> para </a:t>
                      </a:r>
                      <a:r>
                        <a:rPr lang="en-US" sz="1400" baseline="0" dirty="0" err="1"/>
                        <a:t>construccion</a:t>
                      </a:r>
                      <a:r>
                        <a:rPr lang="en-US" sz="1400" baseline="0" dirty="0"/>
                        <a:t> de un </a:t>
                      </a:r>
                      <a:r>
                        <a:rPr lang="en-US" sz="1400" baseline="0" dirty="0" smtClean="0"/>
                        <a:t>conocimiento.</a:t>
                      </a:r>
                      <a:endParaRPr lang="es-MX" sz="1400" dirty="0"/>
                    </a:p>
                  </a:txBody>
                  <a:tcPr/>
                </a:tc>
                <a:tc>
                  <a:txBody>
                    <a:bodyPr/>
                    <a:lstStyle/>
                    <a:p>
                      <a:pPr algn="just"/>
                      <a:r>
                        <a:rPr lang="es-MX" sz="1400" dirty="0"/>
                        <a:t>Castedo</a:t>
                      </a:r>
                      <a:r>
                        <a:rPr lang="en-US" sz="1400" dirty="0"/>
                        <a:t>:  </a:t>
                      </a:r>
                      <a:r>
                        <a:rPr lang="en-US" sz="1400" dirty="0" err="1"/>
                        <a:t>teoria</a:t>
                      </a:r>
                      <a:r>
                        <a:rPr lang="en-US" sz="1400" dirty="0"/>
                        <a:t> </a:t>
                      </a:r>
                      <a:r>
                        <a:rPr lang="en-US" sz="1400" dirty="0" err="1"/>
                        <a:t>constructivista</a:t>
                      </a:r>
                      <a:r>
                        <a:rPr lang="en-US" sz="1400" dirty="0"/>
                        <a:t>  Piaget y </a:t>
                      </a:r>
                      <a:r>
                        <a:rPr lang="en-US" sz="1400" dirty="0" err="1"/>
                        <a:t>Vykgostski</a:t>
                      </a:r>
                      <a:r>
                        <a:rPr lang="en-US" sz="1400" dirty="0"/>
                        <a:t> </a:t>
                      </a:r>
                      <a:endParaRPr lang="es-MX" sz="1400" dirty="0"/>
                    </a:p>
                    <a:p>
                      <a:pPr algn="just"/>
                      <a:endParaRPr lang="es-MX" sz="1400" dirty="0"/>
                    </a:p>
                    <a:p>
                      <a:pPr algn="just"/>
                      <a:endParaRPr lang="es-MX" sz="1400" dirty="0"/>
                    </a:p>
                    <a:p>
                      <a:pPr algn="just"/>
                      <a:r>
                        <a:rPr lang="es-MX" sz="1400" dirty="0"/>
                        <a:t>Lerner: </a:t>
                      </a:r>
                      <a:r>
                        <a:rPr lang="en-US" sz="1400" dirty="0"/>
                        <a:t> </a:t>
                      </a:r>
                      <a:r>
                        <a:rPr lang="en-US" sz="1400" dirty="0" err="1"/>
                        <a:t>teoria</a:t>
                      </a:r>
                      <a:r>
                        <a:rPr lang="en-US" sz="1400" dirty="0"/>
                        <a:t> </a:t>
                      </a:r>
                      <a:r>
                        <a:rPr lang="en-US" sz="1400" dirty="0" err="1"/>
                        <a:t>psicosnalista</a:t>
                      </a:r>
                      <a:r>
                        <a:rPr lang="en-US" sz="1400" dirty="0"/>
                        <a:t> Freud </a:t>
                      </a:r>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n-US" sz="1400" dirty="0"/>
                    </a:p>
                    <a:p>
                      <a:pPr algn="just"/>
                      <a:endParaRPr lang="es-MX" sz="1400" dirty="0"/>
                    </a:p>
                  </a:txBody>
                  <a:tcPr/>
                </a:tc>
                <a:extLst>
                  <a:ext uri="{0D108BD9-81ED-4DB2-BD59-A6C34878D82A}">
                    <a16:rowId xmlns:a16="http://schemas.microsoft.com/office/drawing/2014/main" val="1594079112"/>
                  </a:ext>
                </a:extLst>
              </a:tr>
              <a:tr h="460798">
                <a:tc>
                  <a:txBody>
                    <a:bodyPr/>
                    <a:lstStyle/>
                    <a:p>
                      <a:pPr marL="285750" indent="-285750">
                        <a:buFontTx/>
                        <a:buChar char="-"/>
                      </a:pPr>
                      <a:r>
                        <a:rPr lang="es-MX" sz="1200" dirty="0">
                          <a:latin typeface="Aparajita" panose="020B0604020202020204" pitchFamily="34" charset="0"/>
                          <a:cs typeface="Aparajita" panose="020B0604020202020204" pitchFamily="34" charset="0"/>
                        </a:rPr>
                        <a:t>SITUACIÓN DIDÁCTICA</a:t>
                      </a:r>
                    </a:p>
                    <a:p>
                      <a:pPr marL="0" indent="0">
                        <a:buFontTx/>
                        <a:buNone/>
                      </a:pPr>
                      <a:r>
                        <a:rPr lang="es-MX" sz="1200" dirty="0">
                          <a:latin typeface="Aparajita" panose="020B0604020202020204" pitchFamily="34" charset="0"/>
                          <a:cs typeface="Aparajita" panose="020B0604020202020204" pitchFamily="34" charset="0"/>
                        </a:rPr>
                        <a:t>A)</a:t>
                      </a:r>
                      <a:r>
                        <a:rPr lang="es-MX" sz="1200" baseline="0" dirty="0">
                          <a:latin typeface="Aparajita" panose="020B0604020202020204" pitchFamily="34" charset="0"/>
                          <a:cs typeface="Aparajita" panose="020B0604020202020204" pitchFamily="34" charset="0"/>
                        </a:rPr>
                        <a:t> PROGRAMA</a:t>
                      </a:r>
                      <a:endParaRPr lang="es-MX" sz="1200" dirty="0">
                        <a:latin typeface="Aparajita" panose="020B0604020202020204" pitchFamily="34" charset="0"/>
                        <a:cs typeface="Aparajita" panose="020B0604020202020204" pitchFamily="34" charset="0"/>
                      </a:endParaRPr>
                    </a:p>
                  </a:txBody>
                  <a:tcPr/>
                </a:tc>
                <a:tc>
                  <a:txBody>
                    <a:bodyPr/>
                    <a:lstStyle/>
                    <a:p>
                      <a:pPr algn="just"/>
                      <a:r>
                        <a:rPr lang="en-US" sz="1400"/>
                        <a:t>Busca orientar la enseñanza del lenguaje en tresdirecciones complejamentarias:</a:t>
                      </a:r>
                    </a:p>
                    <a:p>
                      <a:pPr algn="just"/>
                      <a:r>
                        <a:rPr lang="en-US" sz="1400"/>
                        <a:t>La produccion contextualizacion del leguaje </a:t>
                      </a:r>
                    </a:p>
                    <a:p>
                      <a:pPr algn="just"/>
                      <a:r>
                        <a:rPr lang="en-US" sz="1400"/>
                        <a:t>El apredizaje de diferente modalidaddes </a:t>
                      </a:r>
                    </a:p>
                    <a:p>
                      <a:pPr algn="just"/>
                      <a:r>
                        <a:rPr lang="en-US" sz="1400"/>
                        <a:t>El analisis  o la reflexion </a:t>
                      </a:r>
                      <a:endParaRPr lang="es-MX" sz="1400" dirty="0"/>
                    </a:p>
                  </a:txBody>
                  <a:tcPr/>
                </a:tc>
                <a:tc>
                  <a:txBody>
                    <a:bodyPr/>
                    <a:lstStyle/>
                    <a:p>
                      <a:pPr marL="0" indent="0" algn="just">
                        <a:buFont typeface="Arial" panose="020B0604020202020204" pitchFamily="34" charset="0"/>
                        <a:buNone/>
                      </a:pPr>
                      <a:r>
                        <a:rPr lang="es-MX" sz="1400" baseline="0" dirty="0" smtClean="0"/>
                        <a:t>Es entonces prioridad de la escuela crear los espacios y proporcionar las </a:t>
                      </a:r>
                    </a:p>
                    <a:p>
                      <a:pPr marL="0" indent="0" algn="just">
                        <a:buFont typeface="Arial" panose="020B0604020202020204" pitchFamily="34" charset="0"/>
                        <a:buNone/>
                      </a:pPr>
                      <a:r>
                        <a:rPr lang="es-MX" sz="1400" baseline="0" dirty="0" smtClean="0"/>
                        <a:t>condiciones necesarias para que los estudiantes se apropien de las prácticas </a:t>
                      </a:r>
                    </a:p>
                    <a:p>
                      <a:pPr marL="0" indent="0" algn="just">
                        <a:buFont typeface="Arial" panose="020B0604020202020204" pitchFamily="34" charset="0"/>
                        <a:buNone/>
                      </a:pPr>
                      <a:r>
                        <a:rPr lang="es-MX" sz="1400" baseline="0" dirty="0" smtClean="0"/>
                        <a:t>del lenguaje socialmente relevantes, para que desarrollen la capacidad de interactuar y expresarse de manera eficaz en las diferentes situaciones de comunicación de las sociedades contemporáneas, para que comprendan la dimensión </a:t>
                      </a:r>
                    </a:p>
                    <a:p>
                      <a:pPr marL="0" indent="0" algn="just">
                        <a:buFont typeface="Arial" panose="020B0604020202020204" pitchFamily="34" charset="0"/>
                        <a:buNone/>
                      </a:pPr>
                      <a:r>
                        <a:rPr lang="es-MX" sz="1400" baseline="0" dirty="0" smtClean="0"/>
                        <a:t>social del lenguaje en toda su magnitud y, al mismo tiempo, aprendan a valorar </a:t>
                      </a:r>
                    </a:p>
                    <a:p>
                      <a:pPr marL="0" indent="0" algn="just">
                        <a:buFont typeface="Arial" panose="020B0604020202020204" pitchFamily="34" charset="0"/>
                        <a:buNone/>
                      </a:pPr>
                      <a:r>
                        <a:rPr lang="es-MX" sz="1400" baseline="0" dirty="0" smtClean="0"/>
                        <a:t>la diversidad de las lenguas y sus usos.</a:t>
                      </a:r>
                      <a:endParaRPr lang="es-MX" sz="1400" baseline="0" dirty="0"/>
                    </a:p>
                  </a:txBody>
                  <a:tcPr/>
                </a:tc>
                <a:tc>
                  <a:txBody>
                    <a:bodyPr/>
                    <a:lstStyle/>
                    <a:p>
                      <a:r>
                        <a:rPr lang="es-MX" sz="1400" dirty="0" smtClean="0"/>
                        <a:t>Teoría de Albert Bandura </a:t>
                      </a:r>
                      <a:endParaRPr lang="es-MX" sz="1400" dirty="0"/>
                    </a:p>
                  </a:txBody>
                  <a:tcPr/>
                </a:tc>
                <a:extLst>
                  <a:ext uri="{0D108BD9-81ED-4DB2-BD59-A6C34878D82A}">
                    <a16:rowId xmlns:a16="http://schemas.microsoft.com/office/drawing/2014/main" val="3278758258"/>
                  </a:ext>
                </a:extLst>
              </a:tr>
              <a:tr h="460798">
                <a:tc>
                  <a:txBody>
                    <a:bodyPr/>
                    <a:lstStyle/>
                    <a:p>
                      <a:r>
                        <a:rPr lang="es-MX" sz="1200" dirty="0">
                          <a:latin typeface="Aparajita" panose="020B0604020202020204" pitchFamily="34" charset="0"/>
                          <a:cs typeface="Aparajita" panose="020B0604020202020204" pitchFamily="34" charset="0"/>
                        </a:rPr>
                        <a:t>ESTRATEGIAS PARA FAVORECER APRENDIZAJES</a:t>
                      </a:r>
                    </a:p>
                  </a:txBody>
                  <a:tcPr/>
                </a:tc>
                <a:tc>
                  <a:txBody>
                    <a:bodyPr/>
                    <a:lstStyle/>
                    <a:p>
                      <a:pPr algn="just"/>
                      <a:r>
                        <a:rPr lang="es-MX" sz="1400" dirty="0"/>
                        <a:t>El</a:t>
                      </a:r>
                      <a:r>
                        <a:rPr lang="es-MX" sz="1400" baseline="0" dirty="0"/>
                        <a:t> juego es la forma de interacción con objetos y con otras personas, para favorecer el desarrollo cognitivo y emocional en los niños, esta actividad es necesaria para que expresen su energía, la necesidad de movimiento y su relación con el mundo.</a:t>
                      </a:r>
                      <a:endParaRPr lang="es-MX" sz="1400" dirty="0"/>
                    </a:p>
                  </a:txBody>
                  <a:tcPr/>
                </a:tc>
                <a:tc>
                  <a:txBody>
                    <a:bodyPr/>
                    <a:lstStyle/>
                    <a:p>
                      <a:pPr algn="just"/>
                      <a:r>
                        <a:rPr lang="es-MX" sz="1400" dirty="0"/>
                        <a:t>Durante los procesos de desarrollo de los niños, sus juegos se complejizan progresivamente, ya que adquieren formas de interacción que implican concentración, elaboración y verbalización interna; la adopción de la perspectiva de otro(s)</a:t>
                      </a:r>
                    </a:p>
                    <a:p>
                      <a:pPr algn="just"/>
                      <a:r>
                        <a:rPr lang="es-MX" sz="1400" dirty="0"/>
                        <a:t>Como herramienta para el desarrollo y el aprendizaje infantil, el juego involucra el habla, el vocabulario, la comprensión del lenguaje, la atención, la imaginación, la concentración, el control de los impulsos, la curiosidad, las estrategias para solucionar problemas, la cooperación, la empatía y la participación grupal. El valor del</a:t>
                      </a:r>
                    </a:p>
                  </a:txBody>
                  <a:tcPr/>
                </a:tc>
                <a:tc>
                  <a:txBody>
                    <a:bodyPr/>
                    <a:lstStyle/>
                    <a:p>
                      <a:r>
                        <a:rPr lang="en-US" sz="1400" dirty="0" smtClean="0"/>
                        <a:t>Teoria </a:t>
                      </a:r>
                      <a:r>
                        <a:rPr lang="en-US" sz="1400" dirty="0"/>
                        <a:t>sociocultural de </a:t>
                      </a:r>
                      <a:r>
                        <a:rPr lang="en-US" sz="1400" dirty="0" smtClean="0"/>
                        <a:t>Vygotsky </a:t>
                      </a:r>
                      <a:endParaRPr lang="en-US" sz="1400" dirty="0"/>
                    </a:p>
                    <a:p>
                      <a:endParaRPr lang="es-MX" sz="1400" dirty="0"/>
                    </a:p>
                  </a:txBody>
                  <a:tcPr/>
                </a:tc>
                <a:extLst>
                  <a:ext uri="{0D108BD9-81ED-4DB2-BD59-A6C34878D82A}">
                    <a16:rowId xmlns:a16="http://schemas.microsoft.com/office/drawing/2014/main" val="3717686435"/>
                  </a:ext>
                </a:extLst>
              </a:tr>
              <a:tr h="270722">
                <a:tc>
                  <a:txBody>
                    <a:bodyPr/>
                    <a:lstStyle/>
                    <a:p>
                      <a:r>
                        <a:rPr lang="es-MX" sz="1200" dirty="0">
                          <a:latin typeface="Aparajita" panose="020B0604020202020204" pitchFamily="34" charset="0"/>
                          <a:cs typeface="Aparajita" panose="020B0604020202020204" pitchFamily="34" charset="0"/>
                        </a:rPr>
                        <a:t>DECISIONES PEDAGÓGICAS</a:t>
                      </a:r>
                    </a:p>
                  </a:txBody>
                  <a:tcPr/>
                </a:tc>
                <a:tc>
                  <a:txBody>
                    <a:bodyPr/>
                    <a:lstStyle/>
                    <a:p>
                      <a:r>
                        <a:rPr lang="es-MX" sz="1400" dirty="0"/>
                        <a:t>A traves de los conocimientos</a:t>
                      </a:r>
                      <a:r>
                        <a:rPr lang="es-MX" sz="1400" baseline="0" dirty="0"/>
                        <a:t> iniciales de los alumnos con las primeras actividades del ciclo escolar. </a:t>
                      </a:r>
                    </a:p>
                    <a:p>
                      <a:r>
                        <a:rPr lang="es-MX" sz="1400" baseline="0" dirty="0"/>
                        <a:t>Todas las decisiones son pedagógicas: desde hacer el diagnostico inicial, situaciones didácticas, organizar el grupo, promover la participación de los niños. Todo esto importa al organizar el trabajo pedagógico en el grupo.</a:t>
                      </a:r>
                      <a:endParaRPr lang="es-MX" sz="1400" dirty="0"/>
                    </a:p>
                  </a:txBody>
                  <a:tcPr/>
                </a:tc>
                <a:tc>
                  <a:txBody>
                    <a:bodyPr/>
                    <a:lstStyle/>
                    <a:p>
                      <a:pPr algn="just"/>
                      <a:r>
                        <a:rPr lang="es-MX" sz="1400" dirty="0"/>
                        <a:t>Al organizar el trabajo pedagógico para el grupo;</a:t>
                      </a:r>
                      <a:r>
                        <a:rPr lang="es-MX" sz="1400" baseline="0" dirty="0"/>
                        <a:t> </a:t>
                      </a:r>
                      <a:r>
                        <a:rPr lang="es-MX" sz="1400" dirty="0"/>
                        <a:t>interesa que los alumnos vivan experiencias desafiantes que promuevan avances en todos los campos y áreas propuestos en el programa.</a:t>
                      </a:r>
                    </a:p>
                  </a:txBody>
                  <a:tcPr/>
                </a:tc>
                <a:tc>
                  <a:txBody>
                    <a:bodyPr/>
                    <a:lstStyle/>
                    <a:p>
                      <a:r>
                        <a:rPr lang="en-US" sz="1400" dirty="0"/>
                        <a:t>Teoria </a:t>
                      </a:r>
                      <a:r>
                        <a:rPr lang="en-US" sz="1400" dirty="0" smtClean="0"/>
                        <a:t>Aprendizaje Significativo</a:t>
                      </a:r>
                      <a:r>
                        <a:rPr lang="en-US" sz="1400" baseline="0" dirty="0" smtClean="0"/>
                        <a:t> David Ausubell</a:t>
                      </a:r>
                      <a:endParaRPr lang="es-MX" sz="1400" dirty="0"/>
                    </a:p>
                  </a:txBody>
                  <a:tcPr/>
                </a:tc>
                <a:extLst>
                  <a:ext uri="{0D108BD9-81ED-4DB2-BD59-A6C34878D82A}">
                    <a16:rowId xmlns:a16="http://schemas.microsoft.com/office/drawing/2014/main" val="1133333235"/>
                  </a:ext>
                </a:extLst>
              </a:tr>
              <a:tr h="315533">
                <a:tc>
                  <a:txBody>
                    <a:bodyPr/>
                    <a:lstStyle/>
                    <a:p>
                      <a:r>
                        <a:rPr lang="es-MX" sz="1200" dirty="0">
                          <a:latin typeface="Aparajita" panose="020B0604020202020204" pitchFamily="34" charset="0"/>
                          <a:cs typeface="Aparajita" panose="020B0604020202020204" pitchFamily="34" charset="0"/>
                        </a:rPr>
                        <a:t>LA CONSIGNA</a:t>
                      </a:r>
                    </a:p>
                  </a:txBody>
                  <a:tcPr/>
                </a:tc>
                <a:tc>
                  <a:txBody>
                    <a:bodyPr/>
                    <a:lstStyle/>
                    <a:p>
                      <a:pPr algn="just"/>
                      <a:r>
                        <a:rPr lang="es-MX" sz="1400" dirty="0"/>
                        <a:t>Es la actividad que se propone a los niños, es diferente en función del aprendizaje que se quiere propiciar</a:t>
                      </a:r>
                      <a:r>
                        <a:rPr lang="es-MX" sz="1400" baseline="0" dirty="0"/>
                        <a:t>. </a:t>
                      </a:r>
                    </a:p>
                    <a:p>
                      <a:pPr algn="just"/>
                      <a:endParaRPr lang="es-MX" sz="1400" dirty="0"/>
                    </a:p>
                  </a:txBody>
                  <a:tcPr/>
                </a:tc>
                <a:tc>
                  <a:txBody>
                    <a:bodyPr/>
                    <a:lstStyle/>
                    <a:p>
                      <a:pPr algn="just"/>
                      <a:r>
                        <a:rPr lang="es-MX" sz="1400" dirty="0"/>
                        <a:t>Antes de plantear</a:t>
                      </a:r>
                      <a:r>
                        <a:rPr lang="es-MX" sz="1400" baseline="0" dirty="0"/>
                        <a:t>  la situacion consigna se debe anticipar las </a:t>
                      </a:r>
                      <a:r>
                        <a:rPr lang="es-MX" sz="1400" baseline="0"/>
                        <a:t>estrategias,</a:t>
                      </a:r>
                      <a:r>
                        <a:rPr lang="en-US" sz="1400" baseline="0"/>
                        <a:t> </a:t>
                      </a:r>
                      <a:r>
                        <a:rPr lang="es-MX" sz="1400" baseline="0"/>
                        <a:t> </a:t>
                      </a:r>
                      <a:r>
                        <a:rPr lang="es-MX" sz="1400" baseline="0" dirty="0"/>
                        <a:t>comentarios, hipótesis o soluciones, que podrían manifestar los alumnos a base del conocimiento que tengan de ellos.</a:t>
                      </a:r>
                    </a:p>
                    <a:p>
                      <a:pPr algn="just"/>
                      <a:r>
                        <a:rPr lang="es-MX" sz="1400" baseline="0" dirty="0"/>
                        <a:t>Plantear la consigna al grupo de una manera clara para que los alumnos comprendan lo que deben resolver y con que lo harán, pero no se les debe decir como deben de resolverlo si no al contrario se les debe permitir resolver la situacion como mejor consideren.</a:t>
                      </a:r>
                      <a:endParaRPr lang="es-MX" sz="1400" dirty="0"/>
                    </a:p>
                  </a:txBody>
                  <a:tcPr/>
                </a:tc>
                <a:tc>
                  <a:txBody>
                    <a:bodyPr/>
                    <a:lstStyle/>
                    <a:p>
                      <a:r>
                        <a:rPr lang="en-US" sz="1400" dirty="0" smtClean="0"/>
                        <a:t>Teoria Aprendizaje</a:t>
                      </a:r>
                      <a:r>
                        <a:rPr lang="en-US" sz="1400" baseline="0" dirty="0" smtClean="0"/>
                        <a:t> </a:t>
                      </a:r>
                      <a:r>
                        <a:rPr lang="en-US" sz="1400" baseline="0" dirty="0" err="1" smtClean="0"/>
                        <a:t>experiencial</a:t>
                      </a:r>
                      <a:endParaRPr lang="en-US" sz="1400" baseline="0" dirty="0" smtClean="0"/>
                    </a:p>
                    <a:p>
                      <a:r>
                        <a:rPr lang="en-US" sz="1400" baseline="0" dirty="0" smtClean="0"/>
                        <a:t>Teoria </a:t>
                      </a:r>
                      <a:r>
                        <a:rPr lang="en-US" sz="1400" baseline="0" dirty="0" err="1" smtClean="0"/>
                        <a:t>Cognosocial</a:t>
                      </a:r>
                      <a:r>
                        <a:rPr lang="en-US" sz="1400" baseline="0" dirty="0" smtClean="0"/>
                        <a:t> Bandura.</a:t>
                      </a:r>
                      <a:endParaRPr lang="es-MX" sz="1400" dirty="0"/>
                    </a:p>
                  </a:txBody>
                  <a:tcPr/>
                </a:tc>
                <a:extLst>
                  <a:ext uri="{0D108BD9-81ED-4DB2-BD59-A6C34878D82A}">
                    <a16:rowId xmlns:a16="http://schemas.microsoft.com/office/drawing/2014/main" val="234120188"/>
                  </a:ext>
                </a:extLst>
              </a:tr>
              <a:tr h="338830">
                <a:tc>
                  <a:txBody>
                    <a:bodyPr/>
                    <a:lstStyle/>
                    <a:p>
                      <a:r>
                        <a:rPr lang="es-MX" sz="1200" dirty="0">
                          <a:latin typeface="Aparajita" panose="020B0604020202020204" pitchFamily="34" charset="0"/>
                          <a:cs typeface="Aparajita" panose="020B0604020202020204" pitchFamily="34" charset="0"/>
                        </a:rPr>
                        <a:t>INTERVENCIÓN DIDÁCTICA </a:t>
                      </a:r>
                    </a:p>
                  </a:txBody>
                  <a:tcPr/>
                </a:tc>
                <a:tc>
                  <a:txBody>
                    <a:bodyPr/>
                    <a:lstStyle/>
                    <a:p>
                      <a:pPr algn="just"/>
                      <a:r>
                        <a:rPr lang="es-MX" sz="1400" dirty="0"/>
                        <a:t>La información que</a:t>
                      </a:r>
                      <a:r>
                        <a:rPr lang="es-MX" sz="1400" baseline="0" dirty="0"/>
                        <a:t> se obtiene a traves de la intervención didáctica es fundamental para valorar el aprendizaje en los alumnos y de sus avances.</a:t>
                      </a:r>
                      <a:endParaRPr lang="es-MX" sz="1400" dirty="0"/>
                    </a:p>
                  </a:txBody>
                  <a:tcPr/>
                </a:tc>
                <a:tc>
                  <a:txBody>
                    <a:bodyPr/>
                    <a:lstStyle/>
                    <a:p>
                      <a:pPr algn="just"/>
                      <a:r>
                        <a:rPr lang="es-MX" sz="1400" dirty="0"/>
                        <a:t>Revisar si los niños están trabajando</a:t>
                      </a:r>
                      <a:r>
                        <a:rPr lang="es-MX" sz="1400" baseline="0" dirty="0"/>
                        <a:t> con la consigna.</a:t>
                      </a:r>
                    </a:p>
                    <a:p>
                      <a:pPr algn="just"/>
                      <a:r>
                        <a:rPr lang="es-MX" sz="1400" baseline="0" dirty="0"/>
                        <a:t>Prestar atención a la manera en que utilizan su conocimiento.</a:t>
                      </a:r>
                    </a:p>
                    <a:p>
                      <a:pPr algn="just"/>
                      <a:r>
                        <a:rPr lang="es-MX" sz="1400" baseline="0" dirty="0"/>
                        <a:t>Detectar las dificultades que obstaculizan significativamente la ejecución de la consigna y brindar la ayuda necesaria.</a:t>
                      </a:r>
                    </a:p>
                    <a:p>
                      <a:pPr algn="just"/>
                      <a:r>
                        <a:rPr lang="es-MX" sz="1400" baseline="0" dirty="0"/>
                        <a:t>Tomar notas de las estrategias que utilizan los niños.</a:t>
                      </a:r>
                      <a:r>
                        <a:rPr lang="es-MX" sz="1400" dirty="0"/>
                        <a:t> </a:t>
                      </a:r>
                    </a:p>
                  </a:txBody>
                  <a:tcPr/>
                </a:tc>
                <a:tc>
                  <a:txBody>
                    <a:bodyPr/>
                    <a:lstStyle/>
                    <a:p>
                      <a:r>
                        <a:rPr lang="en-US" sz="1400" dirty="0"/>
                        <a:t>Teoria </a:t>
                      </a:r>
                      <a:r>
                        <a:rPr lang="en-US" sz="1400" dirty="0" err="1" smtClean="0"/>
                        <a:t>cognitivismo</a:t>
                      </a:r>
                      <a:r>
                        <a:rPr lang="en-US" sz="1400" dirty="0" smtClean="0"/>
                        <a:t>  </a:t>
                      </a:r>
                      <a:r>
                        <a:rPr lang="en-US" sz="1400" dirty="0"/>
                        <a:t>Piaget </a:t>
                      </a:r>
                      <a:endParaRPr lang="es-MX" sz="1400" dirty="0"/>
                    </a:p>
                  </a:txBody>
                  <a:tcPr/>
                </a:tc>
                <a:extLst>
                  <a:ext uri="{0D108BD9-81ED-4DB2-BD59-A6C34878D82A}">
                    <a16:rowId xmlns:a16="http://schemas.microsoft.com/office/drawing/2014/main" val="3397947801"/>
                  </a:ext>
                </a:extLst>
              </a:tr>
              <a:tr h="460798">
                <a:tc>
                  <a:txBody>
                    <a:bodyPr/>
                    <a:lstStyle/>
                    <a:p>
                      <a:r>
                        <a:rPr lang="es-MX" sz="1200" dirty="0">
                          <a:latin typeface="Aparajita" panose="020B0604020202020204" pitchFamily="34" charset="0"/>
                          <a:cs typeface="Aparajita" panose="020B0604020202020204" pitchFamily="34" charset="0"/>
                        </a:rPr>
                        <a:t>PUESTA EN COMÚN DE RESULTADOS Y HALLAZGOS</a:t>
                      </a:r>
                    </a:p>
                  </a:txBody>
                  <a:tcPr/>
                </a:tc>
                <a:tc>
                  <a:txBody>
                    <a:bodyPr/>
                    <a:lstStyle/>
                    <a:p>
                      <a:r>
                        <a:rPr lang="es-MX" sz="1400" dirty="0"/>
                        <a:t>Las soluciones o manera de proceder que observa frente a la situacion planteada,</a:t>
                      </a:r>
                      <a:r>
                        <a:rPr lang="es-MX" sz="1400" baseline="0" dirty="0"/>
                        <a:t> cuando los niños trabajan, individualmente, parejas o equipos, para que ellos desarrollen su capacidad de expresar, comentar y reflexionar sobre sus maneras de resolver la situaciones que aparecen en el grupo. </a:t>
                      </a:r>
                      <a:endParaRPr lang="es-MX" sz="1400" dirty="0"/>
                    </a:p>
                  </a:txBody>
                  <a:tcPr/>
                </a:tc>
                <a:tc>
                  <a:txBody>
                    <a:bodyPr/>
                    <a:lstStyle/>
                    <a:p>
                      <a:pPr algn="just"/>
                      <a:r>
                        <a:rPr lang="es-MX" sz="1400" u="sng"/>
                        <a:t>Retomar </a:t>
                      </a:r>
                      <a:r>
                        <a:rPr lang="es-MX" sz="1400" u="sng" dirty="0"/>
                        <a:t>las condiciones de organización </a:t>
                      </a:r>
                      <a:r>
                        <a:rPr lang="es-MX" sz="1400" dirty="0"/>
                        <a:t>del grupo establecidas en la consigna, específicamente cuando trabajen en parejas o equipos.</a:t>
                      </a:r>
                      <a:r>
                        <a:rPr lang="es-MX" sz="1400" baseline="0" dirty="0"/>
                        <a:t> </a:t>
                      </a:r>
                      <a:r>
                        <a:rPr lang="es-MX" sz="1400" dirty="0"/>
                        <a:t>Esta forma de intervención es muy enriquecedora y poco común en preescolar</a:t>
                      </a:r>
                      <a:r>
                        <a:rPr lang="es-MX" sz="1400" baseline="0" dirty="0"/>
                        <a:t> u</a:t>
                      </a:r>
                      <a:r>
                        <a:rPr lang="es-MX" sz="1400" dirty="0"/>
                        <a:t>sualmente las actividades terminan en obtener respuestas</a:t>
                      </a:r>
                    </a:p>
                  </a:txBody>
                  <a:tcPr/>
                </a:tc>
                <a:tc>
                  <a:txBody>
                    <a:bodyPr/>
                    <a:lstStyle/>
                    <a:p>
                      <a:r>
                        <a:rPr lang="en-US" sz="1400" dirty="0" smtClean="0"/>
                        <a:t>Teoria Aprendizaje por </a:t>
                      </a:r>
                      <a:r>
                        <a:rPr lang="en-US" sz="1400" dirty="0" err="1" smtClean="0"/>
                        <a:t>Descubrimiento</a:t>
                      </a:r>
                      <a:r>
                        <a:rPr lang="en-US" sz="1400" baseline="0" dirty="0" smtClean="0"/>
                        <a:t> </a:t>
                      </a:r>
                      <a:r>
                        <a:rPr lang="en-US" sz="1400" dirty="0" smtClean="0"/>
                        <a:t>Bandura</a:t>
                      </a:r>
                      <a:endParaRPr lang="es-MX" sz="1400" dirty="0"/>
                    </a:p>
                  </a:txBody>
                  <a:tcPr/>
                </a:tc>
                <a:extLst>
                  <a:ext uri="{0D108BD9-81ED-4DB2-BD59-A6C34878D82A}">
                    <a16:rowId xmlns:a16="http://schemas.microsoft.com/office/drawing/2014/main" val="988165129"/>
                  </a:ext>
                </a:extLst>
              </a:tr>
              <a:tr h="241999">
                <a:tc>
                  <a:txBody>
                    <a:bodyPr/>
                    <a:lstStyle/>
                    <a:p>
                      <a:r>
                        <a:rPr lang="es-MX" sz="1200" dirty="0">
                          <a:latin typeface="Aparajita" panose="020B0604020202020204" pitchFamily="34" charset="0"/>
                          <a:cs typeface="Aparajita" panose="020B0604020202020204" pitchFamily="34" charset="0"/>
                        </a:rPr>
                        <a:t>PLANIFICACIÓN</a:t>
                      </a:r>
                    </a:p>
                  </a:txBody>
                  <a:tcPr/>
                </a:tc>
                <a:tc>
                  <a:txBody>
                    <a:bodyPr/>
                    <a:lstStyle/>
                    <a:p>
                      <a:r>
                        <a:rPr lang="es-MX" sz="1400" dirty="0"/>
                        <a:t>La planificación</a:t>
                      </a:r>
                      <a:r>
                        <a:rPr lang="es-MX" sz="1400" baseline="0" dirty="0"/>
                        <a:t> educativa es indispensable para un trabajo docente eficaz, el que toma decisiones pedagógicas respectó a diferentes aspectos, por ello la planificación es el conjunto de fundamentos  que la educadora considera pertinentes.</a:t>
                      </a:r>
                      <a:endParaRPr lang="es-MX" sz="1400" dirty="0"/>
                    </a:p>
                  </a:txBody>
                  <a:tcPr/>
                </a:tc>
                <a:tc>
                  <a:txBody>
                    <a:bodyPr/>
                    <a:lstStyle/>
                    <a:p>
                      <a:pPr algn="just"/>
                      <a:r>
                        <a:rPr lang="es-MX" sz="1400" dirty="0"/>
                        <a:t>Las propuestas que se seleccionen o se diseñen deben ser conjuntos de actividades articuladas entre sí y que impliquen relaciones claras entre los niños, los contenidos,</a:t>
                      </a:r>
                      <a:r>
                        <a:rPr lang="es-MX" sz="1400" baseline="0" dirty="0"/>
                        <a:t> </a:t>
                      </a:r>
                      <a:r>
                        <a:rPr lang="es-MX" sz="1400" dirty="0"/>
                        <a:t>con la finalidad de construir aprendizajes</a:t>
                      </a:r>
                      <a:r>
                        <a:rPr lang="es-MX" sz="1400" baseline="0" dirty="0"/>
                        <a:t> </a:t>
                      </a:r>
                      <a:r>
                        <a:rPr lang="es-MX" sz="1400" dirty="0"/>
                        <a:t>que llamaremos situaciones didácticas.</a:t>
                      </a:r>
                    </a:p>
                  </a:txBody>
                  <a:tcPr/>
                </a:tc>
                <a:tc>
                  <a:txBody>
                    <a:bodyPr/>
                    <a:lstStyle/>
                    <a:p>
                      <a:r>
                        <a:rPr lang="en-US" sz="1400" dirty="0"/>
                        <a:t>Teoria </a:t>
                      </a:r>
                      <a:r>
                        <a:rPr lang="en-US" sz="1400" dirty="0" err="1" smtClean="0"/>
                        <a:t>Psicologia</a:t>
                      </a:r>
                      <a:r>
                        <a:rPr lang="en-US" sz="1400" dirty="0" smtClean="0"/>
                        <a:t> </a:t>
                      </a:r>
                      <a:r>
                        <a:rPr lang="en-US" sz="1400" dirty="0" err="1" smtClean="0"/>
                        <a:t>cognitiva</a:t>
                      </a:r>
                      <a:r>
                        <a:rPr lang="en-US" sz="1400" dirty="0" smtClean="0"/>
                        <a:t> Piaget y Bruner</a:t>
                      </a:r>
                      <a:endParaRPr lang="es-MX" sz="1400" dirty="0"/>
                    </a:p>
                  </a:txBody>
                  <a:tcPr/>
                </a:tc>
                <a:extLst>
                  <a:ext uri="{0D108BD9-81ED-4DB2-BD59-A6C34878D82A}">
                    <a16:rowId xmlns:a16="http://schemas.microsoft.com/office/drawing/2014/main" val="2538832702"/>
                  </a:ext>
                </a:extLst>
              </a:tr>
              <a:tr h="2851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a:latin typeface="Aparajita" panose="020B0604020202020204" pitchFamily="34" charset="0"/>
                          <a:cs typeface="Aparajita" panose="020B0604020202020204" pitchFamily="34" charset="0"/>
                        </a:rPr>
                        <a:t>SUGERENCIAS PARA</a:t>
                      </a:r>
                      <a:r>
                        <a:rPr lang="es-MX" sz="1200" baseline="0" dirty="0">
                          <a:latin typeface="Aparajita" panose="020B0604020202020204" pitchFamily="34" charset="0"/>
                          <a:cs typeface="Aparajita" panose="020B0604020202020204" pitchFamily="34" charset="0"/>
                        </a:rPr>
                        <a:t> LA PLANIFICACIÓN DEL TRABAJO </a:t>
                      </a:r>
                      <a:endParaRPr lang="es-MX" sz="1200" dirty="0">
                        <a:latin typeface="Aparajita" panose="020B0604020202020204" pitchFamily="34" charset="0"/>
                        <a:cs typeface="Aparajita" panose="020B0604020202020204" pitchFamily="34" charset="0"/>
                      </a:endParaRPr>
                    </a:p>
                  </a:txBody>
                  <a:tcPr/>
                </a:tc>
                <a:tc>
                  <a:txBody>
                    <a:bodyPr/>
                    <a:lstStyle/>
                    <a:p>
                      <a:pPr algn="just"/>
                      <a:r>
                        <a:rPr lang="es-MX" sz="1400" dirty="0"/>
                        <a:t>Con fundamento en los resultados del diagnóstico inicial, seleccione los Aprendizajes esperados que se atenderán durante las dos semanas.</a:t>
                      </a:r>
                    </a:p>
                    <a:p>
                      <a:pPr algn="just"/>
                      <a:r>
                        <a:rPr lang="es-MX" sz="1400" dirty="0"/>
                        <a:t>Elija o diseñe las situaciones didácticas pertinentes para propiciar los aprendizajes.</a:t>
                      </a:r>
                    </a:p>
                    <a:p>
                      <a:pPr algn="just"/>
                      <a:r>
                        <a:rPr lang="es-MX" sz="1400"/>
                        <a:t>En las situaciones didácticas se pueden considerar varios Aprendizajes esperados de uno o varios campos y áreas cuando sea posible establecer relación congruente entre ellos.</a:t>
                      </a:r>
                    </a:p>
                  </a:txBody>
                  <a:tcPr/>
                </a:tc>
                <a:tc>
                  <a:txBody>
                    <a:bodyPr/>
                    <a:lstStyle/>
                    <a:p>
                      <a:pPr algn="just"/>
                      <a:r>
                        <a:rPr lang="es-MX" sz="1400" dirty="0"/>
                        <a:t>• aprendizajes esperados; </a:t>
                      </a:r>
                    </a:p>
                    <a:p>
                      <a:pPr algn="just"/>
                      <a:r>
                        <a:rPr lang="es-MX" sz="1400" dirty="0"/>
                        <a:t>• actividades que constituyen la situación didáctica; </a:t>
                      </a:r>
                    </a:p>
                    <a:p>
                      <a:pPr algn="just"/>
                      <a:r>
                        <a:rPr lang="es-MX" sz="1400" dirty="0"/>
                        <a:t>• tiempo previsto para su desarrollo; </a:t>
                      </a:r>
                    </a:p>
                    <a:p>
                      <a:pPr algn="just"/>
                      <a:r>
                        <a:rPr lang="es-MX" sz="1400" dirty="0"/>
                        <a:t>• recursos, es decir, todo lo que es necesario preparar (consignas, preguntas y otras intervenciones para promover intercambios), elaborar o conseguir porque no es parte del acervo de uso cotidiano del aula (microscopio, revistas y libros).</a:t>
                      </a:r>
                    </a:p>
                  </a:txBody>
                  <a:tcPr/>
                </a:tc>
                <a:tc>
                  <a:txBody>
                    <a:bodyPr/>
                    <a:lstStyle/>
                    <a:p>
                      <a:r>
                        <a:rPr lang="en-US" sz="1400" dirty="0"/>
                        <a:t>Teoria </a:t>
                      </a:r>
                      <a:r>
                        <a:rPr lang="en-US" sz="1400" dirty="0" err="1" smtClean="0"/>
                        <a:t>Psicología</a:t>
                      </a:r>
                      <a:r>
                        <a:rPr lang="en-US" sz="1400" dirty="0" smtClean="0"/>
                        <a:t> Cognitiva Piaget y Bruner.</a:t>
                      </a:r>
                      <a:endParaRPr lang="es-MX" sz="1400" dirty="0"/>
                    </a:p>
                  </a:txBody>
                  <a:tcPr/>
                </a:tc>
                <a:extLst>
                  <a:ext uri="{0D108BD9-81ED-4DB2-BD59-A6C34878D82A}">
                    <a16:rowId xmlns:a16="http://schemas.microsoft.com/office/drawing/2014/main" val="2516496091"/>
                  </a:ext>
                </a:extLst>
              </a:tr>
              <a:tr h="460798">
                <a:tc>
                  <a:txBody>
                    <a:bodyPr/>
                    <a:lstStyle/>
                    <a:p>
                      <a:r>
                        <a:rPr lang="es-MX" sz="1200" dirty="0"/>
                        <a:t>EVALUACIÓN</a:t>
                      </a:r>
                    </a:p>
                  </a:txBody>
                  <a:tcPr/>
                </a:tc>
                <a:tc>
                  <a:txBody>
                    <a:bodyPr/>
                    <a:lstStyle/>
                    <a:p>
                      <a:r>
                        <a:rPr lang="es-MX" sz="1400" dirty="0"/>
                        <a:t>Tiene un sentido formativo</a:t>
                      </a:r>
                      <a:r>
                        <a:rPr lang="es-MX" sz="1400" baseline="0" dirty="0"/>
                        <a:t> con las siguientes finalidades: valorar los aprendizajes, identificar las condiciones que influyen en el aprendizaje y mejorar el proceso docente entre otros aspectos escolares.</a:t>
                      </a:r>
                      <a:endParaRPr lang="es-MX" sz="1400" dirty="0"/>
                    </a:p>
                  </a:txBody>
                  <a:tcPr/>
                </a:tc>
                <a:tc>
                  <a:txBody>
                    <a:bodyPr/>
                    <a:lstStyle/>
                    <a:p>
                      <a:r>
                        <a:rPr lang="es-MX" sz="1400" dirty="0"/>
                        <a:t>Se recomienda observar como es que se</a:t>
                      </a:r>
                      <a:r>
                        <a:rPr lang="es-MX" sz="1400" baseline="0" dirty="0"/>
                        <a:t> desarrolla cada niño durante las actividades y ver como es que comprende y lleva acabo las actividades, y como cumple con los aprendizajes.</a:t>
                      </a:r>
                    </a:p>
                    <a:p>
                      <a:pPr marL="285750" indent="-285750">
                        <a:buFont typeface="Arial" panose="020B0604020202020204" pitchFamily="34" charset="0"/>
                        <a:buChar char="•"/>
                      </a:pPr>
                      <a:r>
                        <a:rPr lang="es-MX" sz="1400" dirty="0"/>
                        <a:t>Valorar los aprendizajes de los alumnos; identificar sus avances en relación con los aprendizajes esperados de los campos de formación y las áreas de desarrollo</a:t>
                      </a:r>
                    </a:p>
                  </a:txBody>
                  <a:tcPr/>
                </a:tc>
                <a:tc>
                  <a:txBody>
                    <a:bodyPr/>
                    <a:lstStyle/>
                    <a:p>
                      <a:r>
                        <a:rPr lang="en-US" sz="1400" dirty="0"/>
                        <a:t>Teoria </a:t>
                      </a:r>
                      <a:r>
                        <a:rPr lang="en-US" sz="1400" dirty="0" smtClean="0"/>
                        <a:t>Socio-</a:t>
                      </a:r>
                      <a:r>
                        <a:rPr lang="en-US" sz="1400" baseline="0" dirty="0" smtClean="0"/>
                        <a:t> Constructivismo Lev Vygotsky</a:t>
                      </a:r>
                      <a:endParaRPr lang="es-MX" sz="1400" dirty="0"/>
                    </a:p>
                  </a:txBody>
                  <a:tcPr/>
                </a:tc>
                <a:extLst>
                  <a:ext uri="{0D108BD9-81ED-4DB2-BD59-A6C34878D82A}">
                    <a16:rowId xmlns:a16="http://schemas.microsoft.com/office/drawing/2014/main" val="1976783165"/>
                  </a:ext>
                </a:extLst>
              </a:tr>
              <a:tr h="460798">
                <a:tc>
                  <a:txBody>
                    <a:bodyPr/>
                    <a:lstStyle/>
                    <a:p>
                      <a:r>
                        <a:rPr lang="es-MX" sz="1200" dirty="0"/>
                        <a:t>EV. DIAGNÓSTICA</a:t>
                      </a:r>
                    </a:p>
                    <a:p>
                      <a:r>
                        <a:rPr lang="es-MX" sz="1200" dirty="0"/>
                        <a:t>EV.</a:t>
                      </a:r>
                      <a:r>
                        <a:rPr lang="es-MX" sz="1200" baseline="0" dirty="0"/>
                        <a:t> FORMATIVA</a:t>
                      </a:r>
                      <a:endParaRPr lang="es-MX" sz="1200" dirty="0"/>
                    </a:p>
                  </a:txBody>
                  <a:tcPr/>
                </a:tc>
                <a:tc>
                  <a:txBody>
                    <a:bodyPr/>
                    <a:lstStyle/>
                    <a:p>
                      <a:r>
                        <a:rPr lang="es-MX" sz="1400" u="sng" dirty="0"/>
                        <a:t>EV.</a:t>
                      </a:r>
                      <a:r>
                        <a:rPr lang="es-MX" sz="1400" u="sng" baseline="0" dirty="0"/>
                        <a:t> D</a:t>
                      </a:r>
                      <a:r>
                        <a:rPr lang="es-MX" sz="1400" u="sng" dirty="0"/>
                        <a:t>iagnostica:</a:t>
                      </a:r>
                      <a:r>
                        <a:rPr lang="es-MX" sz="1400" u="sng" baseline="0" dirty="0"/>
                        <a:t> </a:t>
                      </a:r>
                      <a:r>
                        <a:rPr lang="es-MX" sz="1400" u="none" baseline="0" dirty="0"/>
                        <a:t>S</a:t>
                      </a:r>
                      <a:r>
                        <a:rPr lang="es-MX" sz="1400" baseline="0" dirty="0"/>
                        <a:t>e hace en las dos o tres primeras semanas del ciclo escolar con actividades o situaciones que permiten conocer a sus alumnos y tomar decisiones para la planeación de trabajo.</a:t>
                      </a:r>
                    </a:p>
                    <a:p>
                      <a:r>
                        <a:rPr lang="es-MX" sz="1400" u="sng" baseline="0" dirty="0"/>
                        <a:t>EV. Formativa:</a:t>
                      </a:r>
                      <a:r>
                        <a:rPr lang="es-MX" sz="1400" u="none" baseline="0" dirty="0"/>
                        <a:t> Se lleva acabo de manera permanente, durante el desarrollo del trabajo, observe como trabajan los niños y que hacen.</a:t>
                      </a:r>
                      <a:endParaRPr lang="es-MX" sz="1400" u="sng" dirty="0"/>
                    </a:p>
                  </a:txBody>
                  <a:tcPr/>
                </a:tc>
                <a:tc>
                  <a:txBody>
                    <a:bodyPr/>
                    <a:lstStyle/>
                    <a:p>
                      <a:pPr algn="just"/>
                      <a:r>
                        <a:rPr lang="es-MX" sz="1400" u="sng" dirty="0"/>
                        <a:t>EV.</a:t>
                      </a:r>
                      <a:r>
                        <a:rPr lang="es-MX" sz="1400" u="sng" baseline="0" dirty="0"/>
                        <a:t> Diagnostica: </a:t>
                      </a:r>
                      <a:r>
                        <a:rPr lang="es-MX" sz="1400" u="none" baseline="0" dirty="0"/>
                        <a:t>Se recomienda llevarla acabo durante las dos o tres primeras semanas del ciclo escolar.</a:t>
                      </a:r>
                      <a:endParaRPr lang="es-MX" sz="1400" u="none" dirty="0"/>
                    </a:p>
                    <a:p>
                      <a:pPr algn="just"/>
                      <a:r>
                        <a:rPr lang="es-MX" sz="1400" dirty="0"/>
                        <a:t>E</a:t>
                      </a:r>
                      <a:r>
                        <a:rPr lang="es-MX" sz="1400" u="sng" dirty="0"/>
                        <a:t>V. </a:t>
                      </a:r>
                      <a:r>
                        <a:rPr lang="es-MX" sz="1400" u="sng" baseline="0" dirty="0"/>
                        <a:t>Formativa</a:t>
                      </a:r>
                      <a:r>
                        <a:rPr lang="es-MX" sz="1400" baseline="0" dirty="0"/>
                        <a:t>: </a:t>
                      </a:r>
                      <a:r>
                        <a:rPr lang="es-MX" sz="1400" dirty="0"/>
                        <a:t>los razonamientos de los niños y es la mejor manera de obtener información relevante para valorar en qué avanzan y cómo, pero también para valorar la propia práctica en aras de mejorarla</a:t>
                      </a:r>
                    </a:p>
                  </a:txBody>
                  <a:tcPr/>
                </a:tc>
                <a:tc>
                  <a:txBody>
                    <a:bodyPr/>
                    <a:lstStyle/>
                    <a:p>
                      <a:r>
                        <a:rPr lang="en-US" sz="1400" dirty="0"/>
                        <a:t>Teoria </a:t>
                      </a:r>
                      <a:r>
                        <a:rPr lang="en-US" sz="1400" dirty="0" err="1"/>
                        <a:t>apredizaje</a:t>
                      </a:r>
                      <a:r>
                        <a:rPr lang="en-US" sz="1400" dirty="0"/>
                        <a:t> </a:t>
                      </a:r>
                      <a:r>
                        <a:rPr lang="en-US" sz="1400" dirty="0" err="1" smtClean="0"/>
                        <a:t>significativo</a:t>
                      </a:r>
                      <a:r>
                        <a:rPr lang="en-US" sz="1400" dirty="0" smtClean="0"/>
                        <a:t> </a:t>
                      </a:r>
                      <a:r>
                        <a:rPr lang="en-US" sz="1400" dirty="0"/>
                        <a:t>David </a:t>
                      </a:r>
                      <a:r>
                        <a:rPr lang="en-US" sz="1400" dirty="0" err="1"/>
                        <a:t>Ausebel</a:t>
                      </a:r>
                      <a:r>
                        <a:rPr lang="en-US" sz="1400" dirty="0"/>
                        <a:t> </a:t>
                      </a:r>
                      <a:endParaRPr lang="es-MX" sz="1400" dirty="0"/>
                    </a:p>
                  </a:txBody>
                  <a:tcPr/>
                </a:tc>
                <a:extLst>
                  <a:ext uri="{0D108BD9-81ED-4DB2-BD59-A6C34878D82A}">
                    <a16:rowId xmlns:a16="http://schemas.microsoft.com/office/drawing/2014/main" val="2099068691"/>
                  </a:ext>
                </a:extLst>
              </a:tr>
              <a:tr h="460798">
                <a:tc>
                  <a:txBody>
                    <a:bodyPr/>
                    <a:lstStyle/>
                    <a:p>
                      <a:r>
                        <a:rPr lang="es-MX" sz="1200" dirty="0"/>
                        <a:t>EXPEDIENTE PERSONAL</a:t>
                      </a:r>
                    </a:p>
                  </a:txBody>
                  <a:tcPr/>
                </a:tc>
                <a:tc>
                  <a:txBody>
                    <a:bodyPr/>
                    <a:lstStyle/>
                    <a:p>
                      <a:r>
                        <a:rPr lang="es-MX" sz="1400" dirty="0"/>
                        <a:t>Se ha propuesto como</a:t>
                      </a:r>
                      <a:r>
                        <a:rPr lang="es-MX" sz="1400" baseline="0" dirty="0"/>
                        <a:t> un instrumento con información que sea relevante y que sirva para documentar el proceso de avances de cada uno de los niños del grupo </a:t>
                      </a:r>
                      <a:endParaRPr lang="es-MX" sz="1400" dirty="0"/>
                    </a:p>
                  </a:txBody>
                  <a:tcPr/>
                </a:tc>
                <a:tc>
                  <a:txBody>
                    <a:bodyPr/>
                    <a:lstStyle/>
                    <a:p>
                      <a:r>
                        <a:rPr lang="es-MX" sz="1400" dirty="0"/>
                        <a:t>el expediente con la siguiente documentación: ficha de inscripción con datos completos de los padres o tutores de los niños y del domicilio, copia del acta de nacimiento, entrevista con los padres o tutores (debe incluir información acerca de condiciones de salud y médicas, en su caso) y con los niños.</a:t>
                      </a:r>
                    </a:p>
                  </a:txBody>
                  <a:tcPr/>
                </a:tc>
                <a:tc>
                  <a:txBody>
                    <a:bodyPr/>
                    <a:lstStyle/>
                    <a:p>
                      <a:r>
                        <a:rPr lang="en-US" sz="1400" dirty="0"/>
                        <a:t>Teoria </a:t>
                      </a:r>
                      <a:r>
                        <a:rPr lang="en-US" sz="1400" dirty="0" err="1"/>
                        <a:t>biologica</a:t>
                      </a:r>
                      <a:r>
                        <a:rPr lang="en-US" sz="1400" dirty="0"/>
                        <a:t> </a:t>
                      </a:r>
                      <a:r>
                        <a:rPr lang="en-US" sz="1400" dirty="0" err="1" smtClean="0"/>
                        <a:t>Maturana</a:t>
                      </a:r>
                      <a:endParaRPr lang="es-MX" sz="1400" dirty="0"/>
                    </a:p>
                  </a:txBody>
                  <a:tcPr/>
                </a:tc>
                <a:extLst>
                  <a:ext uri="{0D108BD9-81ED-4DB2-BD59-A6C34878D82A}">
                    <a16:rowId xmlns:a16="http://schemas.microsoft.com/office/drawing/2014/main" val="1777186829"/>
                  </a:ext>
                </a:extLst>
              </a:tr>
              <a:tr h="460798">
                <a:tc>
                  <a:txBody>
                    <a:bodyPr/>
                    <a:lstStyle/>
                    <a:p>
                      <a:r>
                        <a:rPr lang="es-MX" sz="1200" dirty="0"/>
                        <a:t>DIARIO DE TRABAJO</a:t>
                      </a:r>
                    </a:p>
                  </a:txBody>
                  <a:tcPr/>
                </a:tc>
                <a:tc>
                  <a:txBody>
                    <a:bodyPr/>
                    <a:lstStyle/>
                    <a:p>
                      <a:r>
                        <a:rPr lang="es-MX" sz="1400" dirty="0"/>
                        <a:t>Es</a:t>
                      </a:r>
                      <a:r>
                        <a:rPr lang="es-MX" sz="1400" baseline="0" dirty="0"/>
                        <a:t> un instrumento donde el educador registra notas sobre el trabajo cotidiano, cuando es necesario, también se registran hechos o circunstancias escolares que influyen en el desarrollo del trabajo.</a:t>
                      </a:r>
                      <a:endParaRPr lang="es-MX" sz="1400" dirty="0"/>
                    </a:p>
                  </a:txBody>
                  <a:tcPr/>
                </a:tc>
                <a:tc>
                  <a:txBody>
                    <a:bodyPr/>
                    <a:lstStyle/>
                    <a:p>
                      <a:r>
                        <a:rPr lang="es-MX" sz="1400" dirty="0"/>
                        <a:t>• sucesos sorprendentes o preocupantes en relación con las actividades planteadas</a:t>
                      </a:r>
                    </a:p>
                    <a:p>
                      <a:r>
                        <a:rPr lang="es-MX" sz="1400" dirty="0"/>
                        <a:t> • reacciones y opiniones de los niños: ¿se interesaron?, ¿se involucraron todos?, ¿qué les gustó o no? Decir que no les gustó o que les disgustó no es lo mismo.</a:t>
                      </a:r>
                    </a:p>
                    <a:p>
                      <a:r>
                        <a:rPr lang="es-MX" sz="1400" dirty="0"/>
                        <a:t>• una valoración general de la jornada de trabajo, incluyendo una breve nota de autoevaluación.</a:t>
                      </a:r>
                    </a:p>
                  </a:txBody>
                  <a:tcPr/>
                </a:tc>
                <a:tc>
                  <a:txBody>
                    <a:bodyPr/>
                    <a:lstStyle/>
                    <a:p>
                      <a:r>
                        <a:rPr lang="en-US" sz="1400" dirty="0"/>
                        <a:t>Teoria  </a:t>
                      </a:r>
                      <a:r>
                        <a:rPr lang="en-US" sz="1400" dirty="0" err="1" smtClean="0"/>
                        <a:t>conductista</a:t>
                      </a:r>
                      <a:r>
                        <a:rPr lang="en-US" sz="1400" dirty="0" smtClean="0"/>
                        <a:t> </a:t>
                      </a:r>
                      <a:r>
                        <a:rPr lang="en-US" sz="1400" dirty="0"/>
                        <a:t>skinner </a:t>
                      </a:r>
                      <a:endParaRPr lang="es-MX" sz="1400" dirty="0"/>
                    </a:p>
                  </a:txBody>
                  <a:tcPr/>
                </a:tc>
                <a:extLst>
                  <a:ext uri="{0D108BD9-81ED-4DB2-BD59-A6C34878D82A}">
                    <a16:rowId xmlns:a16="http://schemas.microsoft.com/office/drawing/2014/main" val="2542944106"/>
                  </a:ext>
                </a:extLst>
              </a:tr>
            </a:tbl>
          </a:graphicData>
        </a:graphic>
      </p:graphicFrame>
    </p:spTree>
    <p:extLst>
      <p:ext uri="{BB962C8B-B14F-4D97-AF65-F5344CB8AC3E}">
        <p14:creationId xmlns:p14="http://schemas.microsoft.com/office/powerpoint/2010/main" val="2793336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931949" y="178367"/>
            <a:ext cx="10345650" cy="6093976"/>
          </a:xfrm>
          <a:prstGeom prst="rect">
            <a:avLst/>
          </a:prstGeom>
          <a:noFill/>
        </p:spPr>
        <p:txBody>
          <a:bodyPr wrap="square" rtlCol="0">
            <a:spAutoFit/>
          </a:bodyPr>
          <a:lstStyle/>
          <a:p>
            <a:pPr algn="ctr"/>
            <a:r>
              <a:rPr lang="es-MX" sz="6600" dirty="0" smtClean="0">
                <a:latin typeface="Times New Roman" panose="02020603050405020304" pitchFamily="18" charset="0"/>
                <a:cs typeface="Times New Roman" panose="02020603050405020304" pitchFamily="18" charset="0"/>
              </a:rPr>
              <a:t>Texto Reflexivo.</a:t>
            </a:r>
          </a:p>
          <a:p>
            <a:pPr algn="just"/>
            <a:r>
              <a:rPr lang="es-MX" dirty="0" smtClean="0"/>
              <a:t>Al momento de llevar acabo la evidencia de unidad, nos basamos en el libro de aprendizajes clave gracias al consejo de la maestra que nos comento lo que se debía buscar, también sobre guiarnos con los trabajos ya realizados en los que vimos las diferentes teorías sobre el aprendizaje, también sobre las lecturas de Mirta y Lender las cuales vimos de forma detenida para comprender sus puntos de vista sobre el aprendizaje y su forma de interpretar este mismo. </a:t>
            </a:r>
          </a:p>
          <a:p>
            <a:pPr algn="just"/>
            <a:r>
              <a:rPr lang="es-MX" dirty="0" smtClean="0"/>
              <a:t>Nos dimos cuenta que variaban de forma mínima las teorías y los autores con las que fundamentaban sus puntos de vista sobre la percepción de como se logra el aprendizaje de forma diferente en cada sujeto de estudio ya que nos mencionan que cada uno percibe el aprendizaje de forma diferente al resto, sin embargo todos coincidían en la ideología que tiene Piaget, en su teoría que es el constructivismo. </a:t>
            </a:r>
          </a:p>
          <a:p>
            <a:pPr algn="just"/>
            <a:r>
              <a:rPr lang="es-MX" dirty="0"/>
              <a:t>a </a:t>
            </a:r>
            <a:r>
              <a:rPr lang="es-MX" dirty="0" smtClean="0"/>
              <a:t>través </a:t>
            </a:r>
            <a:r>
              <a:rPr lang="es-MX" dirty="0"/>
              <a:t>de la </a:t>
            </a:r>
            <a:r>
              <a:rPr lang="es-MX" dirty="0" smtClean="0"/>
              <a:t>realización </a:t>
            </a:r>
            <a:r>
              <a:rPr lang="es-MX" dirty="0"/>
              <a:t>de trabajo  pude aclarar diversas dudas sobre las </a:t>
            </a:r>
            <a:r>
              <a:rPr lang="es-MX" dirty="0" smtClean="0"/>
              <a:t>teorías </a:t>
            </a:r>
            <a:r>
              <a:rPr lang="es-MX" dirty="0"/>
              <a:t>o formas de </a:t>
            </a:r>
            <a:r>
              <a:rPr lang="es-MX" dirty="0" smtClean="0"/>
              <a:t>aprendizaje </a:t>
            </a:r>
            <a:r>
              <a:rPr lang="es-MX" dirty="0"/>
              <a:t>que se puede llevar acabo al momento de impartir una clase </a:t>
            </a:r>
            <a:r>
              <a:rPr lang="es-MX" dirty="0" smtClean="0"/>
              <a:t>también </a:t>
            </a:r>
            <a:r>
              <a:rPr lang="es-MX" dirty="0"/>
              <a:t>logre de diferenciar ciertas </a:t>
            </a:r>
            <a:r>
              <a:rPr lang="es-MX" dirty="0" smtClean="0"/>
              <a:t>teorías </a:t>
            </a:r>
            <a:r>
              <a:rPr lang="es-MX" dirty="0"/>
              <a:t>que se llegaban a </a:t>
            </a:r>
            <a:r>
              <a:rPr lang="es-MX" dirty="0" smtClean="0"/>
              <a:t>relación </a:t>
            </a:r>
            <a:r>
              <a:rPr lang="es-MX" dirty="0"/>
              <a:t>entre si , </a:t>
            </a:r>
            <a:r>
              <a:rPr lang="es-MX" dirty="0" smtClean="0"/>
              <a:t>obtenido </a:t>
            </a:r>
            <a:r>
              <a:rPr lang="es-MX" dirty="0"/>
              <a:t>como resultado un </a:t>
            </a:r>
            <a:r>
              <a:rPr lang="es-MX" dirty="0" smtClean="0"/>
              <a:t>visualización </a:t>
            </a:r>
            <a:r>
              <a:rPr lang="es-MX" dirty="0"/>
              <a:t>del punto de vista expuesto por m</a:t>
            </a:r>
            <a:r>
              <a:rPr lang="es-MX" dirty="0" smtClean="0"/>
              <a:t>. Castedo </a:t>
            </a:r>
            <a:r>
              <a:rPr lang="es-MX" dirty="0"/>
              <a:t>y </a:t>
            </a:r>
            <a:r>
              <a:rPr lang="es-MX" dirty="0" smtClean="0"/>
              <a:t>de </a:t>
            </a:r>
            <a:r>
              <a:rPr lang="es-MX" dirty="0"/>
              <a:t>L</a:t>
            </a:r>
            <a:r>
              <a:rPr lang="es-MX" dirty="0" smtClean="0"/>
              <a:t>ener </a:t>
            </a:r>
            <a:r>
              <a:rPr lang="es-MX" dirty="0"/>
              <a:t>ya que las dos  autores  manejaba etapas pero no de las mismas maneras ya que </a:t>
            </a:r>
            <a:r>
              <a:rPr lang="es-MX" dirty="0" smtClean="0"/>
              <a:t>Lender </a:t>
            </a:r>
            <a:r>
              <a:rPr lang="es-MX" dirty="0"/>
              <a:t>nos mostraba un aprendizaje mas libre hablando del proceso de enseñanza que llevara cada alumno </a:t>
            </a:r>
            <a:r>
              <a:rPr lang="es-MX" dirty="0" smtClean="0"/>
              <a:t>también </a:t>
            </a:r>
            <a:r>
              <a:rPr lang="es-MX" dirty="0"/>
              <a:t>que emplea el juego una herramienta de apoyo que es mismo que nos indica el libro de aprendizajes claves  2018 , mientras que </a:t>
            </a:r>
            <a:r>
              <a:rPr lang="es-MX" dirty="0" smtClean="0"/>
              <a:t>Mirta </a:t>
            </a:r>
            <a:r>
              <a:rPr lang="es-MX" dirty="0"/>
              <a:t>habla una estrategias y el </a:t>
            </a:r>
            <a:r>
              <a:rPr lang="es-MX" dirty="0" smtClean="0"/>
              <a:t>planteamiento </a:t>
            </a:r>
            <a:r>
              <a:rPr lang="es-MX" dirty="0"/>
              <a:t>de problemas  </a:t>
            </a:r>
            <a:r>
              <a:rPr lang="es-MX" dirty="0" smtClean="0"/>
              <a:t>también organización </a:t>
            </a:r>
            <a:r>
              <a:rPr lang="es-MX" dirty="0"/>
              <a:t>de </a:t>
            </a:r>
            <a:r>
              <a:rPr lang="es-MX" dirty="0" smtClean="0"/>
              <a:t>información </a:t>
            </a:r>
            <a:r>
              <a:rPr lang="es-MX" dirty="0"/>
              <a:t>todo de una </a:t>
            </a:r>
            <a:r>
              <a:rPr lang="es-MX" dirty="0" smtClean="0"/>
              <a:t>manera </a:t>
            </a:r>
            <a:r>
              <a:rPr lang="es-MX" dirty="0"/>
              <a:t>mas centrada y clave de los aprendizajes esperados estas  tres formas ayuda a desarrollar el conocimiento de la lenguaje de  una mera extensa y </a:t>
            </a:r>
            <a:r>
              <a:rPr lang="es-MX" dirty="0" smtClean="0"/>
              <a:t>clara.</a:t>
            </a:r>
            <a:endParaRPr lang="es-MX" dirty="0"/>
          </a:p>
        </p:txBody>
      </p:sp>
    </p:spTree>
    <p:extLst>
      <p:ext uri="{BB962C8B-B14F-4D97-AF65-F5344CB8AC3E}">
        <p14:creationId xmlns:p14="http://schemas.microsoft.com/office/powerpoint/2010/main" val="2904083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793630" y="60384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4" name="Rectangle 3"/>
          <p:cNvSpPr>
            <a:spLocks noChangeArrowheads="1"/>
          </p:cNvSpPr>
          <p:nvPr/>
        </p:nvSpPr>
        <p:spPr bwMode="auto">
          <a:xfrm>
            <a:off x="1594763" y="151029"/>
            <a:ext cx="11045562"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ESCUELA NORMAL DE EDUCACIÓN PREESCOLAR</a:t>
            </a:r>
            <a:endParaRPr kumimoji="0" lang="es-MX" altLang="es-MX"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LENGUAJE Y COMUNICACIÓN</a:t>
            </a:r>
            <a:endParaRPr kumimoji="0" lang="es-MX" altLang="es-MX"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Los marcos de referencia y las decisiones did</a:t>
            </a:r>
            <a:r>
              <a:rPr kumimoji="0" lang="es-MX" altLang="es-MX" sz="1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MX" sz="1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cticas de los docentes</a:t>
            </a:r>
            <a:endParaRPr kumimoji="0" lang="es-MX" altLang="es-MX"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1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EVIDENCIA DE LA TERCERA UNIDAD: CUADRO ANALÍTICO DE LAS ORIENTACIONES DIDÁCTICAS DEL PROGRAMA DE PREESCOLAR EN EL CAMPO FORMATIVO DE LENGUAJE Y COMUNICACIÓN</a:t>
            </a:r>
            <a:endParaRPr kumimoji="0" lang="es-MX" altLang="es-MX"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smtClean="0">
              <a:ln>
                <a:noFill/>
              </a:ln>
              <a:solidFill>
                <a:schemeClr val="tx1"/>
              </a:solidFill>
              <a:effectLst/>
              <a:latin typeface="Arial" panose="020B0604020202020204" pitchFamily="34" charset="0"/>
            </a:endParaRPr>
          </a:p>
        </p:txBody>
      </p:sp>
      <p:pic>
        <p:nvPicPr>
          <p:cNvPr id="2049" name="Imagen 1"/>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100000" l="18974" r="88718"/>
                    </a14:imgEffect>
                  </a14:imgLayer>
                </a14:imgProps>
              </a:ext>
              <a:ext uri="{28A0092B-C50C-407E-A947-70E740481C1C}">
                <a14:useLocalDpi xmlns:a14="http://schemas.microsoft.com/office/drawing/2010/main" val="0"/>
              </a:ext>
            </a:extLst>
          </a:blip>
          <a:srcRect l="22488" r="19136"/>
          <a:stretch/>
        </p:blipFill>
        <p:spPr bwMode="auto">
          <a:xfrm>
            <a:off x="212783" y="54162"/>
            <a:ext cx="1161694" cy="109937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p:cNvGraphicFramePr>
            <a:graphicFrameLocks noGrp="1"/>
          </p:cNvGraphicFramePr>
          <p:nvPr>
            <p:extLst>
              <p:ext uri="{D42A27DB-BD31-4B8C-83A1-F6EECF244321}">
                <p14:modId xmlns:p14="http://schemas.microsoft.com/office/powerpoint/2010/main" val="1417695542"/>
              </p:ext>
            </p:extLst>
          </p:nvPr>
        </p:nvGraphicFramePr>
        <p:xfrm>
          <a:off x="793630" y="1105156"/>
          <a:ext cx="11265848" cy="896938"/>
        </p:xfrm>
        <a:graphic>
          <a:graphicData uri="http://schemas.openxmlformats.org/drawingml/2006/table">
            <a:tbl>
              <a:tblPr firstRow="1" firstCol="1" bandRow="1"/>
              <a:tblGrid>
                <a:gridCol w="11265848">
                  <a:extLst>
                    <a:ext uri="{9D8B030D-6E8A-4147-A177-3AD203B41FA5}">
                      <a16:colId xmlns:a16="http://schemas.microsoft.com/office/drawing/2014/main" val="1558241203"/>
                    </a:ext>
                  </a:extLst>
                </a:gridCol>
              </a:tblGrid>
              <a:tr h="0">
                <a:tc>
                  <a:txBody>
                    <a:bodyPr/>
                    <a:lstStyle/>
                    <a:p>
                      <a:pPr algn="just">
                        <a:lnSpc>
                          <a:spcPct val="107000"/>
                        </a:lnSpc>
                        <a:spcAft>
                          <a:spcPts val="0"/>
                        </a:spcAft>
                      </a:pPr>
                      <a:r>
                        <a:rPr lang="es-MX" sz="1100" b="1" dirty="0">
                          <a:effectLst/>
                          <a:latin typeface="Arial" panose="020B0604020202020204" pitchFamily="34" charset="0"/>
                          <a:ea typeface="Calibri" panose="020F0502020204030204" pitchFamily="34" charset="0"/>
                          <a:cs typeface="Times New Roman" panose="02020603050405020304" pitchFamily="18" charset="0"/>
                        </a:rPr>
                        <a:t>Competencias de la Unidad 3</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s-MX" sz="1100" dirty="0">
                          <a:effectLst/>
                          <a:latin typeface="Arial" panose="020B0604020202020204" pitchFamily="34" charset="0"/>
                          <a:ea typeface="Calibri" panose="020F0502020204030204" pitchFamily="34" charset="0"/>
                          <a:cs typeface="Times New Roman" panose="02020603050405020304" pitchFamily="18" charset="0"/>
                        </a:rPr>
                        <a:t>Establece relaciones entre los conceptos disciplinarios y los contenidos del plan y programas de estudio relacionados con la comunicación y el lenguaje en función de lo que deben aprender sus alumnos, asegurando la coherencia y continuidad entre los distintos grados y niveles educativos.</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s-MX" sz="1100" dirty="0">
                          <a:effectLst/>
                          <a:latin typeface="Arial" panose="020B0604020202020204" pitchFamily="34" charset="0"/>
                          <a:ea typeface="Calibri" panose="020F0502020204030204" pitchFamily="34" charset="0"/>
                          <a:cs typeface="Times New Roman" panose="02020603050405020304" pitchFamily="18" charset="0"/>
                        </a:rPr>
                        <a:t>Emplea los medios tecnológicos y las fuentes de información científicas disponibles para mantenerse actualizado con respecto al desarrollo lingüístico. cognitivo de los alumnos.</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1427628"/>
                  </a:ext>
                </a:extLst>
              </a:tr>
            </a:tbl>
          </a:graphicData>
        </a:graphic>
      </p:graphicFrame>
      <p:pic>
        <p:nvPicPr>
          <p:cNvPr id="9" name="Imagen 8"/>
          <p:cNvPicPr>
            <a:picLocks noChangeAspect="1"/>
          </p:cNvPicPr>
          <p:nvPr/>
        </p:nvPicPr>
        <p:blipFill>
          <a:blip r:embed="rId4"/>
          <a:stretch>
            <a:fillRect/>
          </a:stretch>
        </p:blipFill>
        <p:spPr>
          <a:xfrm>
            <a:off x="793630" y="2174789"/>
            <a:ext cx="10799806" cy="4203519"/>
          </a:xfrm>
          <a:prstGeom prst="rect">
            <a:avLst/>
          </a:prstGeom>
        </p:spPr>
      </p:pic>
    </p:spTree>
    <p:extLst>
      <p:ext uri="{BB962C8B-B14F-4D97-AF65-F5344CB8AC3E}">
        <p14:creationId xmlns:p14="http://schemas.microsoft.com/office/powerpoint/2010/main" val="2914077247"/>
      </p:ext>
    </p:extLst>
  </p:cSld>
  <p:clrMapOvr>
    <a:masterClrMapping/>
  </p:clrMapOvr>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970F0ECFAD8BBC4299F07917D06F3D54" ma:contentTypeVersion="9" ma:contentTypeDescription="Crear nuevo documento." ma:contentTypeScope="" ma:versionID="15c13b9ade60ad2fc7cdcd9a15c1b156">
  <xsd:schema xmlns:xsd="http://www.w3.org/2001/XMLSchema" xmlns:xs="http://www.w3.org/2001/XMLSchema" xmlns:p="http://schemas.microsoft.com/office/2006/metadata/properties" xmlns:ns2="c6733a21-9e94-4ae9-af88-4a94f29929a7" targetNamespace="http://schemas.microsoft.com/office/2006/metadata/properties" ma:root="true" ma:fieldsID="143fd7503257f1b2cd01e38393cec480" ns2:_="">
    <xsd:import namespace="c6733a21-9e94-4ae9-af88-4a94f29929a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733a21-9e94-4ae9-af88-4a94f29929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F871927-9856-4138-B7A7-125C4AA7EFDB}">
  <ds:schemaRefs>
    <ds:schemaRef ds:uri="http://schemas.microsoft.com/sharepoint/v3/contenttype/forms"/>
  </ds:schemaRefs>
</ds:datastoreItem>
</file>

<file path=customXml/itemProps2.xml><?xml version="1.0" encoding="utf-8"?>
<ds:datastoreItem xmlns:ds="http://schemas.openxmlformats.org/officeDocument/2006/customXml" ds:itemID="{4FF6CE99-4CA8-4FFA-A4E7-E6E54957B17A}">
  <ds:schemaRefs>
    <ds:schemaRef ds:uri="http://schemas.microsoft.com/office/2006/metadata/contentType"/>
    <ds:schemaRef ds:uri="http://schemas.microsoft.com/office/2006/metadata/properties/metaAttributes"/>
    <ds:schemaRef ds:uri="http://www.w3.org/2000/xmlns/"/>
    <ds:schemaRef ds:uri="http://www.w3.org/2001/XMLSchema"/>
    <ds:schemaRef ds:uri="c6733a21-9e94-4ae9-af88-4a94f29929a7"/>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44E3864-550F-4194-BC9D-CCA442A52D0D}">
  <ds:schemaRefs>
    <ds:schemaRef ds:uri="http://schemas.microsoft.com/office/2006/metadata/properties"/>
    <ds:schemaRef ds:uri="http://www.w3.org/2000/xmln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2380</Words>
  <Application>Microsoft Office PowerPoint</Application>
  <PresentationFormat>Panorámica</PresentationFormat>
  <Paragraphs>165</Paragraphs>
  <Slides>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5</vt:i4>
      </vt:variant>
    </vt:vector>
  </HeadingPairs>
  <TitlesOfParts>
    <vt:vector size="12" baseType="lpstr">
      <vt:lpstr>Aparajita</vt:lpstr>
      <vt:lpstr>Arial</vt:lpstr>
      <vt:lpstr>Calibri</vt:lpstr>
      <vt:lpstr>Calibri Light</vt:lpstr>
      <vt:lpstr>Symbol</vt:lpstr>
      <vt:lpstr>Times New Roman</vt:lpstr>
      <vt:lpstr>Retrospección</vt:lpstr>
      <vt:lpstr>ESCUELA NORMAL DE EDUCACION PREESCOLAR.</vt:lpstr>
      <vt:lpstr>Orientaciones Didácticas Generales </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Orientaciones Didácticas Generales </dc:title>
  <dc:creator/>
  <cp:lastModifiedBy/>
  <cp:revision>3</cp:revision>
  <dcterms:created xsi:type="dcterms:W3CDTF">2021-12-08T17:32:12Z</dcterms:created>
  <dcterms:modified xsi:type="dcterms:W3CDTF">2022-01-04T02:51:02Z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0x010100970F0ECFAD8BBC4299F07917D06F3D54</vt:lpwstr>
  </property>
</Properties>
</file>