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6" r:id="rId3"/>
    <p:sldId id="257" r:id="rId4"/>
    <p:sldId id="258" r:id="rId5"/>
    <p:sldId id="259" r:id="rId6"/>
    <p:sldId id="260" r:id="rId7"/>
    <p:sldId id="261" r:id="rId8"/>
    <p:sldId id="262" r:id="rId9"/>
    <p:sldId id="264" r:id="rId10"/>
  </p:sldIdLst>
  <p:sldSz cx="18288000" cy="10287000"/>
  <p:notesSz cx="6858000" cy="9144000"/>
  <p:embeddedFontLst>
    <p:embeddedFont>
      <p:font typeface="Arimo" panose="020B0604020202020204" pitchFamily="34" charset="0"/>
      <p:regular r:id="rId11"/>
    </p:embeddedFont>
    <p:embeddedFont>
      <p:font typeface="Arimo Bold" panose="020B0704020202020204" pitchFamily="34" charset="0"/>
      <p:regular r:id="rId12"/>
    </p:embeddedFont>
    <p:embeddedFont>
      <p:font typeface="Arimo Bold Italics" panose="020B0704020202090204" pitchFamily="34" charset="0"/>
      <p:regular r:id="rId13"/>
    </p:embeddedFont>
    <p:embeddedFont>
      <p:font typeface="Arimo Italics" panose="020B0604020202090204" pitchFamily="34" charset="0"/>
      <p:regular r:id="rId14"/>
    </p:embeddedFont>
    <p:embeddedFont>
      <p:font typeface="Lazydog" pitchFamily="2" charset="0"/>
      <p:regular r:id="rId15"/>
    </p:embeddedFont>
    <p:embeddedFont>
      <p:font typeface="Quicksand" pitchFamily="2" charset="0"/>
      <p:regular r:id="rId16"/>
    </p:embeddedFont>
    <p:embeddedFont>
      <p:font typeface="Quicksand Bold"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3.fntdata"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font" Target="fonts/font2.fntdata" /><Relationship Id="rId17" Type="http://schemas.openxmlformats.org/officeDocument/2006/relationships/font" Target="fonts/font7.fntdata" /><Relationship Id="rId2" Type="http://schemas.openxmlformats.org/officeDocument/2006/relationships/slide" Target="slides/slide1.xml" /><Relationship Id="rId16" Type="http://schemas.openxmlformats.org/officeDocument/2006/relationships/font" Target="fonts/font6.fntdata"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1.fntdata" /><Relationship Id="rId5" Type="http://schemas.openxmlformats.org/officeDocument/2006/relationships/slide" Target="slides/slide4.xml" /><Relationship Id="rId15" Type="http://schemas.openxmlformats.org/officeDocument/2006/relationships/font" Target="fonts/font5.fntdata"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4.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8" Type="http://schemas.openxmlformats.org/officeDocument/2006/relationships/image" Target="../media/image8.png" /><Relationship Id="rId13" Type="http://schemas.openxmlformats.org/officeDocument/2006/relationships/image" Target="../media/image13.svg" /><Relationship Id="rId18" Type="http://schemas.openxmlformats.org/officeDocument/2006/relationships/image" Target="../media/image18.png" /><Relationship Id="rId3" Type="http://schemas.openxmlformats.org/officeDocument/2006/relationships/image" Target="../media/image3.svg" /><Relationship Id="rId21" Type="http://schemas.openxmlformats.org/officeDocument/2006/relationships/image" Target="../media/image21.svg" /><Relationship Id="rId7" Type="http://schemas.openxmlformats.org/officeDocument/2006/relationships/image" Target="../media/image7.svg" /><Relationship Id="rId12" Type="http://schemas.openxmlformats.org/officeDocument/2006/relationships/image" Target="../media/image12.png" /><Relationship Id="rId17" Type="http://schemas.openxmlformats.org/officeDocument/2006/relationships/image" Target="../media/image17.svg" /><Relationship Id="rId2" Type="http://schemas.openxmlformats.org/officeDocument/2006/relationships/image" Target="../media/image2.png" /><Relationship Id="rId16" Type="http://schemas.openxmlformats.org/officeDocument/2006/relationships/image" Target="../media/image16.png" /><Relationship Id="rId20" Type="http://schemas.openxmlformats.org/officeDocument/2006/relationships/image" Target="../media/image20.png" /><Relationship Id="rId1" Type="http://schemas.openxmlformats.org/officeDocument/2006/relationships/slideLayout" Target="../slideLayouts/slideLayout7.xml" /><Relationship Id="rId6" Type="http://schemas.openxmlformats.org/officeDocument/2006/relationships/image" Target="../media/image6.png" /><Relationship Id="rId11" Type="http://schemas.openxmlformats.org/officeDocument/2006/relationships/image" Target="../media/image11.svg" /><Relationship Id="rId5" Type="http://schemas.openxmlformats.org/officeDocument/2006/relationships/image" Target="../media/image5.svg" /><Relationship Id="rId15" Type="http://schemas.openxmlformats.org/officeDocument/2006/relationships/image" Target="../media/image15.svg" /><Relationship Id="rId10" Type="http://schemas.openxmlformats.org/officeDocument/2006/relationships/image" Target="../media/image10.png" /><Relationship Id="rId19" Type="http://schemas.openxmlformats.org/officeDocument/2006/relationships/image" Target="../media/image19.svg" /><Relationship Id="rId4" Type="http://schemas.openxmlformats.org/officeDocument/2006/relationships/image" Target="../media/image4.png" /><Relationship Id="rId9" Type="http://schemas.openxmlformats.org/officeDocument/2006/relationships/image" Target="../media/image9.svg" /><Relationship Id="rId14" Type="http://schemas.openxmlformats.org/officeDocument/2006/relationships/image" Target="../media/image14.png" /></Relationships>
</file>

<file path=ppt/slides/_rels/slide3.xml.rels><?xml version="1.0" encoding="UTF-8" standalone="yes"?>
<Relationships xmlns="http://schemas.openxmlformats.org/package/2006/relationships"><Relationship Id="rId8" Type="http://schemas.openxmlformats.org/officeDocument/2006/relationships/image" Target="../media/image28.png" /><Relationship Id="rId3" Type="http://schemas.openxmlformats.org/officeDocument/2006/relationships/image" Target="../media/image23.svg" /><Relationship Id="rId7" Type="http://schemas.openxmlformats.org/officeDocument/2006/relationships/image" Target="../media/image27.svg" /><Relationship Id="rId2" Type="http://schemas.openxmlformats.org/officeDocument/2006/relationships/image" Target="../media/image22.png" /><Relationship Id="rId1" Type="http://schemas.openxmlformats.org/officeDocument/2006/relationships/slideLayout" Target="../slideLayouts/slideLayout7.xml" /><Relationship Id="rId6" Type="http://schemas.openxmlformats.org/officeDocument/2006/relationships/image" Target="../media/image26.png" /><Relationship Id="rId5" Type="http://schemas.openxmlformats.org/officeDocument/2006/relationships/image" Target="../media/image25.svg" /><Relationship Id="rId4" Type="http://schemas.openxmlformats.org/officeDocument/2006/relationships/image" Target="../media/image24.png" /><Relationship Id="rId9" Type="http://schemas.openxmlformats.org/officeDocument/2006/relationships/image" Target="../media/image29.svg" /></Relationships>
</file>

<file path=ppt/slides/_rels/slide4.xml.rels><?xml version="1.0" encoding="UTF-8" standalone="yes"?>
<Relationships xmlns="http://schemas.openxmlformats.org/package/2006/relationships"><Relationship Id="rId3" Type="http://schemas.openxmlformats.org/officeDocument/2006/relationships/image" Target="../media/image31.svg" /><Relationship Id="rId2" Type="http://schemas.openxmlformats.org/officeDocument/2006/relationships/image" Target="../media/image30.png" /><Relationship Id="rId1" Type="http://schemas.openxmlformats.org/officeDocument/2006/relationships/slideLayout" Target="../slideLayouts/slideLayout7.xml" /><Relationship Id="rId6" Type="http://schemas.openxmlformats.org/officeDocument/2006/relationships/image" Target="../media/image34.png" /><Relationship Id="rId5" Type="http://schemas.openxmlformats.org/officeDocument/2006/relationships/image" Target="../media/image33.svg" /><Relationship Id="rId4" Type="http://schemas.openxmlformats.org/officeDocument/2006/relationships/image" Target="../media/image32.png" /></Relationships>
</file>

<file path=ppt/slides/_rels/slide5.xml.rels><?xml version="1.0" encoding="UTF-8" standalone="yes"?>
<Relationships xmlns="http://schemas.openxmlformats.org/package/2006/relationships"><Relationship Id="rId3" Type="http://schemas.openxmlformats.org/officeDocument/2006/relationships/image" Target="../media/image36.svg" /><Relationship Id="rId2" Type="http://schemas.openxmlformats.org/officeDocument/2006/relationships/image" Target="../media/image35.png" /><Relationship Id="rId1" Type="http://schemas.openxmlformats.org/officeDocument/2006/relationships/slideLayout" Target="../slideLayouts/slideLayout7.xml" /><Relationship Id="rId5" Type="http://schemas.openxmlformats.org/officeDocument/2006/relationships/image" Target="../media/image38.svg" /><Relationship Id="rId4" Type="http://schemas.openxmlformats.org/officeDocument/2006/relationships/image" Target="../media/image37.png" /></Relationships>
</file>

<file path=ppt/slides/_rels/slide6.xml.rels><?xml version="1.0" encoding="UTF-8" standalone="yes"?>
<Relationships xmlns="http://schemas.openxmlformats.org/package/2006/relationships"><Relationship Id="rId8" Type="http://schemas.openxmlformats.org/officeDocument/2006/relationships/image" Target="../media/image26.png" /><Relationship Id="rId3" Type="http://schemas.openxmlformats.org/officeDocument/2006/relationships/image" Target="../media/image40.svg" /><Relationship Id="rId7" Type="http://schemas.openxmlformats.org/officeDocument/2006/relationships/image" Target="../media/image44.svg" /><Relationship Id="rId2" Type="http://schemas.openxmlformats.org/officeDocument/2006/relationships/image" Target="../media/image39.png" /><Relationship Id="rId1" Type="http://schemas.openxmlformats.org/officeDocument/2006/relationships/slideLayout" Target="../slideLayouts/slideLayout7.xml" /><Relationship Id="rId6" Type="http://schemas.openxmlformats.org/officeDocument/2006/relationships/image" Target="../media/image43.png" /><Relationship Id="rId5" Type="http://schemas.openxmlformats.org/officeDocument/2006/relationships/image" Target="../media/image42.svg" /><Relationship Id="rId4" Type="http://schemas.openxmlformats.org/officeDocument/2006/relationships/image" Target="../media/image41.png" /><Relationship Id="rId9" Type="http://schemas.openxmlformats.org/officeDocument/2006/relationships/image" Target="../media/image27.svg" /></Relationships>
</file>

<file path=ppt/slides/_rels/slide7.xml.rels><?xml version="1.0" encoding="UTF-8" standalone="yes"?>
<Relationships xmlns="http://schemas.openxmlformats.org/package/2006/relationships"><Relationship Id="rId8" Type="http://schemas.openxmlformats.org/officeDocument/2006/relationships/image" Target="../media/image49.png" /><Relationship Id="rId3" Type="http://schemas.openxmlformats.org/officeDocument/2006/relationships/image" Target="../media/image11.svg" /><Relationship Id="rId7" Type="http://schemas.openxmlformats.org/officeDocument/2006/relationships/image" Target="../media/image48.svg"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47.png" /><Relationship Id="rId11" Type="http://schemas.openxmlformats.org/officeDocument/2006/relationships/image" Target="../media/image27.svg" /><Relationship Id="rId5" Type="http://schemas.openxmlformats.org/officeDocument/2006/relationships/image" Target="../media/image46.svg" /><Relationship Id="rId10" Type="http://schemas.openxmlformats.org/officeDocument/2006/relationships/image" Target="../media/image26.png" /><Relationship Id="rId4" Type="http://schemas.openxmlformats.org/officeDocument/2006/relationships/image" Target="../media/image45.png" /><Relationship Id="rId9" Type="http://schemas.openxmlformats.org/officeDocument/2006/relationships/image" Target="../media/image50.svg" /></Relationships>
</file>

<file path=ppt/slides/_rels/slide8.xml.rels><?xml version="1.0" encoding="UTF-8" standalone="yes"?>
<Relationships xmlns="http://schemas.openxmlformats.org/package/2006/relationships"><Relationship Id="rId3" Type="http://schemas.openxmlformats.org/officeDocument/2006/relationships/image" Target="../media/image52.svg" /><Relationship Id="rId2" Type="http://schemas.openxmlformats.org/officeDocument/2006/relationships/image" Target="../media/image51.png" /><Relationship Id="rId1" Type="http://schemas.openxmlformats.org/officeDocument/2006/relationships/slideLayout" Target="../slideLayouts/slideLayout7.xml" /><Relationship Id="rId4" Type="http://schemas.openxmlformats.org/officeDocument/2006/relationships/image" Target="../media/image53.jpeg" /></Relationships>
</file>

<file path=ppt/slides/_rels/slide9.xml.rels><?xml version="1.0" encoding="UTF-8" standalone="yes"?>
<Relationships xmlns="http://schemas.openxmlformats.org/package/2006/relationships"><Relationship Id="rId8" Type="http://schemas.openxmlformats.org/officeDocument/2006/relationships/image" Target="../media/image49.png" /><Relationship Id="rId13" Type="http://schemas.openxmlformats.org/officeDocument/2006/relationships/hyperlink" Target="https://youtu.be/OVavGsVrhDE" TargetMode="External" /><Relationship Id="rId3" Type="http://schemas.openxmlformats.org/officeDocument/2006/relationships/image" Target="../media/image11.svg" /><Relationship Id="rId7" Type="http://schemas.openxmlformats.org/officeDocument/2006/relationships/image" Target="../media/image48.svg" /><Relationship Id="rId12" Type="http://schemas.openxmlformats.org/officeDocument/2006/relationships/hyperlink" Target="https://youtu.be/MB9ZPVSTf9Q" TargetMode="External" /><Relationship Id="rId2" Type="http://schemas.openxmlformats.org/officeDocument/2006/relationships/image" Target="../media/image10.png" /><Relationship Id="rId1" Type="http://schemas.openxmlformats.org/officeDocument/2006/relationships/slideLayout" Target="../slideLayouts/slideLayout7.xml" /><Relationship Id="rId6" Type="http://schemas.openxmlformats.org/officeDocument/2006/relationships/image" Target="../media/image47.png" /><Relationship Id="rId11" Type="http://schemas.openxmlformats.org/officeDocument/2006/relationships/image" Target="../media/image27.svg" /><Relationship Id="rId5" Type="http://schemas.openxmlformats.org/officeDocument/2006/relationships/image" Target="../media/image46.svg" /><Relationship Id="rId10" Type="http://schemas.openxmlformats.org/officeDocument/2006/relationships/image" Target="../media/image26.png" /><Relationship Id="rId4" Type="http://schemas.openxmlformats.org/officeDocument/2006/relationships/image" Target="../media/image45.png" /><Relationship Id="rId9" Type="http://schemas.openxmlformats.org/officeDocument/2006/relationships/image" Target="../media/image50.sv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53ACCF-2D33-3E4C-A86B-92EA982C0552}"/>
              </a:ext>
            </a:extLst>
          </p:cNvPr>
          <p:cNvSpPr txBox="1"/>
          <p:nvPr/>
        </p:nvSpPr>
        <p:spPr>
          <a:xfrm>
            <a:off x="3149599" y="1358308"/>
            <a:ext cx="12570691" cy="8756756"/>
          </a:xfrm>
          <a:prstGeom prst="rect">
            <a:avLst/>
          </a:prstGeom>
          <a:noFill/>
        </p:spPr>
        <p:txBody>
          <a:bodyPr wrap="square">
            <a:spAutoFit/>
          </a:bodyPr>
          <a:lstStyle/>
          <a:p>
            <a:pPr marL="0" marR="0" algn="ctr">
              <a:lnSpc>
                <a:spcPct val="107000"/>
              </a:lnSpc>
              <a:spcBef>
                <a:spcPts val="0"/>
              </a:spcBef>
              <a:spcAft>
                <a:spcPts val="800"/>
              </a:spcAft>
            </a:pPr>
            <a:br>
              <a:rPr lang="es-US" sz="1050">
                <a:effectLst/>
                <a:latin typeface="Calibri" panose="020F0502020204030204" pitchFamily="34" charset="0"/>
                <a:ea typeface="Times New Roman" panose="02020603050405020304" pitchFamily="18" charset="0"/>
                <a:cs typeface="Times New Roman" panose="02020603050405020304" pitchFamily="18" charset="0"/>
              </a:rPr>
            </a:br>
            <a:endParaRPr lang="es-US" sz="105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b="1">
                <a:effectLst/>
                <a:latin typeface="Arial" panose="020B0604020202020204" pitchFamily="34" charset="0"/>
                <a:ea typeface="Times New Roman" panose="02020603050405020304" pitchFamily="18" charset="0"/>
                <a:cs typeface="Times New Roman" panose="02020603050405020304" pitchFamily="18" charset="0"/>
              </a:rPr>
              <a:t>Escuela Normal de Educación preescolar</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Licenciatura en educación preescolar</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Ciclo escolar 2021- 2022</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3ero D</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Quinto semestre</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Música</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Docente: Jesús Armando Posada Hernández</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150"/>
              </a:spcBef>
              <a:spcAft>
                <a:spcPts val="375"/>
              </a:spcAft>
            </a:pPr>
            <a:r>
              <a:rPr lang="es-US" sz="4000" kern="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 III: La expresión musical</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Alumna: Brenda Guadalupe Ibarra Cepeda #10</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800"/>
              </a:spcAft>
            </a:pPr>
            <a:r>
              <a:rPr lang="es-US" sz="4000">
                <a:effectLst/>
                <a:latin typeface="Arial" panose="020B0604020202020204" pitchFamily="34" charset="0"/>
                <a:ea typeface="Times New Roman" panose="02020603050405020304" pitchFamily="18" charset="0"/>
                <a:cs typeface="Times New Roman" panose="02020603050405020304" pitchFamily="18" charset="0"/>
              </a:rPr>
              <a:t>Saltillo Coahuila </a:t>
            </a:r>
            <a:endParaRPr lang="es-US" sz="40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800"/>
              </a:spcAft>
            </a:pPr>
            <a:r>
              <a:rPr lang="es-US" sz="4000">
                <a:effectLst/>
                <a:latin typeface="Calibri" panose="020F0502020204030204" pitchFamily="34" charset="0"/>
                <a:ea typeface="Times New Roman" panose="02020603050405020304" pitchFamily="18" charset="0"/>
                <a:cs typeface="Times New Roman" panose="02020603050405020304" pitchFamily="18" charset="0"/>
              </a:rPr>
              <a:t>07/01/2022</a:t>
            </a:r>
          </a:p>
        </p:txBody>
      </p:sp>
      <p:pic>
        <p:nvPicPr>
          <p:cNvPr id="4" name="Imagen 4">
            <a:extLst>
              <a:ext uri="{FF2B5EF4-FFF2-40B4-BE49-F238E27FC236}">
                <a16:creationId xmlns:a16="http://schemas.microsoft.com/office/drawing/2014/main" id="{8752CC81-AEA4-704A-BFFA-B95D8FDBC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173"/>
            <a:ext cx="3551138" cy="2640590"/>
          </a:xfrm>
          <a:prstGeom prst="rect">
            <a:avLst/>
          </a:prstGeom>
        </p:spPr>
      </p:pic>
    </p:spTree>
    <p:extLst>
      <p:ext uri="{BB962C8B-B14F-4D97-AF65-F5344CB8AC3E}">
        <p14:creationId xmlns:p14="http://schemas.microsoft.com/office/powerpoint/2010/main" val="226297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8186"/>
        </a:solidFill>
        <a:effectLst/>
      </p:bgPr>
    </p:bg>
    <p:spTree>
      <p:nvGrpSpPr>
        <p:cNvPr id="1" name=""/>
        <p:cNvGrpSpPr/>
        <p:nvPr/>
      </p:nvGrpSpPr>
      <p:grpSpPr>
        <a:xfrm>
          <a:off x="0" y="0"/>
          <a:ext cx="0" cy="0"/>
          <a:chOff x="0" y="0"/>
          <a:chExt cx="0" cy="0"/>
        </a:xfrm>
      </p:grpSpPr>
      <p:grpSp>
        <p:nvGrpSpPr>
          <p:cNvPr id="2" name="Group 2"/>
          <p:cNvGrpSpPr/>
          <p:nvPr/>
        </p:nvGrpSpPr>
        <p:grpSpPr>
          <a:xfrm>
            <a:off x="377897" y="5659816"/>
            <a:ext cx="17249931" cy="5785393"/>
            <a:chOff x="0" y="0"/>
            <a:chExt cx="22999908" cy="7713857"/>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6358" y="681715"/>
              <a:ext cx="1252016" cy="147716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3429000"/>
              <a:ext cx="2055717" cy="310927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27534" y="0"/>
              <a:ext cx="3815795" cy="68580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11359" y="1256008"/>
              <a:ext cx="3953556" cy="52822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01865" y="2854041"/>
              <a:ext cx="2160525" cy="388787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07915" y="877924"/>
              <a:ext cx="3149420" cy="566034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179188" y="1165070"/>
              <a:ext cx="1028547" cy="1084752"/>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79188" y="3103854"/>
              <a:ext cx="1856294" cy="3754146"/>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V="1">
              <a:off x="20211335" y="2253414"/>
              <a:ext cx="2788573" cy="5460444"/>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21980650" y="1256008"/>
              <a:ext cx="765258" cy="902876"/>
            </a:xfrm>
            <a:prstGeom prst="rect">
              <a:avLst/>
            </a:prstGeom>
          </p:spPr>
        </p:pic>
      </p:grpSp>
      <p:grpSp>
        <p:nvGrpSpPr>
          <p:cNvPr id="13" name="Group 13"/>
          <p:cNvGrpSpPr/>
          <p:nvPr/>
        </p:nvGrpSpPr>
        <p:grpSpPr>
          <a:xfrm>
            <a:off x="1790153" y="1028700"/>
            <a:ext cx="14707693" cy="3843002"/>
            <a:chOff x="0" y="0"/>
            <a:chExt cx="19610258" cy="5124002"/>
          </a:xfrm>
        </p:grpSpPr>
        <p:sp>
          <p:nvSpPr>
            <p:cNvPr id="14" name="TextBox 14"/>
            <p:cNvSpPr txBox="1"/>
            <p:nvPr/>
          </p:nvSpPr>
          <p:spPr>
            <a:xfrm>
              <a:off x="0" y="1342585"/>
              <a:ext cx="19610258" cy="2206625"/>
            </a:xfrm>
            <a:prstGeom prst="rect">
              <a:avLst/>
            </a:prstGeom>
          </p:spPr>
          <p:txBody>
            <a:bodyPr lIns="0" tIns="0" rIns="0" bIns="0" rtlCol="0" anchor="t">
              <a:spAutoFit/>
            </a:bodyPr>
            <a:lstStyle/>
            <a:p>
              <a:pPr algn="ctr">
                <a:lnSpc>
                  <a:spcPts val="13020"/>
                </a:lnSpc>
              </a:pPr>
              <a:r>
                <a:rPr lang="en-US" sz="10850">
                  <a:solidFill>
                    <a:srgbClr val="FFFFFF"/>
                  </a:solidFill>
                  <a:latin typeface="Lazydog"/>
                </a:rPr>
                <a:t>Notas musicales</a:t>
              </a:r>
            </a:p>
          </p:txBody>
        </p:sp>
        <p:sp>
          <p:nvSpPr>
            <p:cNvPr id="15" name="TextBox 15"/>
            <p:cNvSpPr txBox="1"/>
            <p:nvPr/>
          </p:nvSpPr>
          <p:spPr>
            <a:xfrm>
              <a:off x="1476784" y="4447727"/>
              <a:ext cx="16656691" cy="676275"/>
            </a:xfrm>
            <a:prstGeom prst="rect">
              <a:avLst/>
            </a:prstGeom>
          </p:spPr>
          <p:txBody>
            <a:bodyPr lIns="0" tIns="0" rIns="0" bIns="0" rtlCol="0" anchor="t">
              <a:spAutoFit/>
            </a:bodyPr>
            <a:lstStyle/>
            <a:p>
              <a:pPr algn="ctr">
                <a:lnSpc>
                  <a:spcPts val="4200"/>
                </a:lnSpc>
              </a:pPr>
              <a:endParaRPr/>
            </a:p>
          </p:txBody>
        </p:sp>
        <p:sp>
          <p:nvSpPr>
            <p:cNvPr id="16" name="TextBox 16"/>
            <p:cNvSpPr txBox="1"/>
            <p:nvPr/>
          </p:nvSpPr>
          <p:spPr>
            <a:xfrm>
              <a:off x="1476784" y="-66675"/>
              <a:ext cx="16656691" cy="729615"/>
            </a:xfrm>
            <a:prstGeom prst="rect">
              <a:avLst/>
            </a:prstGeom>
          </p:spPr>
          <p:txBody>
            <a:bodyPr lIns="0" tIns="0" rIns="0" bIns="0" rtlCol="0" anchor="t">
              <a:spAutoFit/>
            </a:bodyPr>
            <a:lstStyle/>
            <a:p>
              <a:pPr algn="ctr">
                <a:lnSpc>
                  <a:spcPts val="461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7E8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906411" y="2390022"/>
            <a:ext cx="4573344" cy="55069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26070" y="6785604"/>
            <a:ext cx="1240532" cy="170124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02589" y="1827454"/>
            <a:ext cx="1066839" cy="1125136"/>
          </a:xfrm>
          <a:prstGeom prst="rect">
            <a:avLst/>
          </a:prstGeom>
        </p:spPr>
      </p:pic>
      <p:grpSp>
        <p:nvGrpSpPr>
          <p:cNvPr id="5" name="Group 5"/>
          <p:cNvGrpSpPr/>
          <p:nvPr/>
        </p:nvGrpSpPr>
        <p:grpSpPr>
          <a:xfrm>
            <a:off x="1514948" y="1101348"/>
            <a:ext cx="8457611" cy="8084304"/>
            <a:chOff x="0" y="0"/>
            <a:chExt cx="11276815" cy="10779072"/>
          </a:xfrm>
        </p:grpSpPr>
        <p:sp>
          <p:nvSpPr>
            <p:cNvPr id="6" name="TextBox 6"/>
            <p:cNvSpPr txBox="1"/>
            <p:nvPr/>
          </p:nvSpPr>
          <p:spPr>
            <a:xfrm>
              <a:off x="0" y="-19050"/>
              <a:ext cx="11276815" cy="7334250"/>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2D8186"/>
                  </a:solidFill>
                  <a:latin typeface="Lazydog"/>
                </a:rPr>
                <a:t>Las notas se crearon por primera vez en el siglo XI</a:t>
              </a:r>
            </a:p>
          </p:txBody>
        </p:sp>
        <p:sp>
          <p:nvSpPr>
            <p:cNvPr id="7" name="TextBox 7"/>
            <p:cNvSpPr txBox="1"/>
            <p:nvPr/>
          </p:nvSpPr>
          <p:spPr>
            <a:xfrm>
              <a:off x="1678293" y="8020208"/>
              <a:ext cx="7920229" cy="2758863"/>
            </a:xfrm>
            <a:prstGeom prst="rect">
              <a:avLst/>
            </a:prstGeom>
          </p:spPr>
          <p:txBody>
            <a:bodyPr lIns="0" tIns="0" rIns="0" bIns="0" rtlCol="0" anchor="t">
              <a:spAutoFit/>
            </a:bodyPr>
            <a:lstStyle/>
            <a:p>
              <a:pPr algn="ctr">
                <a:lnSpc>
                  <a:spcPts val="4160"/>
                </a:lnSpc>
                <a:spcBef>
                  <a:spcPct val="0"/>
                </a:spcBef>
              </a:pPr>
              <a:r>
                <a:rPr lang="en-US" sz="3200">
                  <a:solidFill>
                    <a:srgbClr val="2D8186"/>
                  </a:solidFill>
                  <a:latin typeface="Quicksand"/>
                </a:rPr>
                <a:t>Fue una idea del monje Guido D'Arezzo y no era exactamente igual a como las conocemos ahora.</a:t>
              </a:r>
            </a:p>
          </p:txBody>
        </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271">
            <a:off x="10896578" y="3920697"/>
            <a:ext cx="952826" cy="944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90131"/>
            <a:ext cx="5703771" cy="283766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92114" y="-390131"/>
            <a:ext cx="5703771" cy="283766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584229" y="-390131"/>
            <a:ext cx="5703771" cy="283766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35518" y="8887466"/>
            <a:ext cx="536507" cy="74166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9924" y="3254481"/>
            <a:ext cx="536507" cy="74166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848274"/>
            <a:ext cx="662869" cy="9163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4001" y="7768599"/>
            <a:ext cx="662869" cy="916350"/>
          </a:xfrm>
          <a:prstGeom prst="rect">
            <a:avLst/>
          </a:prstGeom>
        </p:spPr>
      </p:pic>
      <p:pic>
        <p:nvPicPr>
          <p:cNvPr id="9" name="Picture 9"/>
          <p:cNvPicPr>
            <a:picLocks noChangeAspect="1"/>
          </p:cNvPicPr>
          <p:nvPr/>
        </p:nvPicPr>
        <p:blipFill>
          <a:blip r:embed="rId6"/>
          <a:srcRect/>
          <a:stretch>
            <a:fillRect/>
          </a:stretch>
        </p:blipFill>
        <p:spPr>
          <a:xfrm>
            <a:off x="2991887" y="2447531"/>
            <a:ext cx="13068037" cy="63746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8186"/>
        </a:solidFill>
        <a:effectLst/>
      </p:bgPr>
    </p:bg>
    <p:spTree>
      <p:nvGrpSpPr>
        <p:cNvPr id="1" name=""/>
        <p:cNvGrpSpPr/>
        <p:nvPr/>
      </p:nvGrpSpPr>
      <p:grpSpPr>
        <a:xfrm>
          <a:off x="0" y="0"/>
          <a:ext cx="0" cy="0"/>
          <a:chOff x="0" y="0"/>
          <a:chExt cx="0" cy="0"/>
        </a:xfrm>
      </p:grpSpPr>
      <p:grpSp>
        <p:nvGrpSpPr>
          <p:cNvPr id="2" name="Group 2"/>
          <p:cNvGrpSpPr/>
          <p:nvPr/>
        </p:nvGrpSpPr>
        <p:grpSpPr>
          <a:xfrm>
            <a:off x="5626608" y="6292578"/>
            <a:ext cx="7034784" cy="2965722"/>
            <a:chOff x="0" y="0"/>
            <a:chExt cx="8872702" cy="3740551"/>
          </a:xfrm>
        </p:grpSpPr>
        <p:sp>
          <p:nvSpPr>
            <p:cNvPr id="3" name="Freeform 3"/>
            <p:cNvSpPr/>
            <p:nvPr/>
          </p:nvSpPr>
          <p:spPr>
            <a:xfrm>
              <a:off x="0" y="-4073"/>
              <a:ext cx="8879093" cy="3747153"/>
            </a:xfrm>
            <a:custGeom>
              <a:avLst/>
              <a:gdLst/>
              <a:ahLst/>
              <a:cxnLst/>
              <a:rect l="l" t="t" r="r" b="b"/>
              <a:pathLst>
                <a:path w="8879093" h="3747153">
                  <a:moveTo>
                    <a:pt x="8251315" y="3692675"/>
                  </a:moveTo>
                  <a:cubicBezTo>
                    <a:pt x="8251315" y="3692675"/>
                    <a:pt x="7520440" y="3747153"/>
                    <a:pt x="6345395" y="3744532"/>
                  </a:cubicBezTo>
                  <a:cubicBezTo>
                    <a:pt x="3381095" y="3742369"/>
                    <a:pt x="1057074" y="3734545"/>
                    <a:pt x="1057074" y="3734545"/>
                  </a:cubicBezTo>
                  <a:cubicBezTo>
                    <a:pt x="812932" y="3725711"/>
                    <a:pt x="449110" y="3704480"/>
                    <a:pt x="282371" y="3646303"/>
                  </a:cubicBezTo>
                  <a:cubicBezTo>
                    <a:pt x="4469" y="3549340"/>
                    <a:pt x="0" y="3376061"/>
                    <a:pt x="0" y="2728809"/>
                  </a:cubicBezTo>
                  <a:lnTo>
                    <a:pt x="0" y="2728783"/>
                  </a:lnTo>
                  <a:cubicBezTo>
                    <a:pt x="8536" y="491230"/>
                    <a:pt x="0" y="345608"/>
                    <a:pt x="77597" y="223930"/>
                  </a:cubicBezTo>
                  <a:cubicBezTo>
                    <a:pt x="217372" y="4759"/>
                    <a:pt x="519255" y="4073"/>
                    <a:pt x="937909" y="4073"/>
                  </a:cubicBezTo>
                  <a:cubicBezTo>
                    <a:pt x="937909" y="4073"/>
                    <a:pt x="2137304" y="15681"/>
                    <a:pt x="5252358" y="7673"/>
                  </a:cubicBezTo>
                  <a:cubicBezTo>
                    <a:pt x="7301512" y="0"/>
                    <a:pt x="8018246" y="6979"/>
                    <a:pt x="8018246" y="6979"/>
                  </a:cubicBezTo>
                  <a:cubicBezTo>
                    <a:pt x="8386554" y="14458"/>
                    <a:pt x="8524814" y="42638"/>
                    <a:pt x="8722554" y="165219"/>
                  </a:cubicBezTo>
                  <a:cubicBezTo>
                    <a:pt x="8873571" y="258836"/>
                    <a:pt x="8879093" y="476157"/>
                    <a:pt x="8869952" y="2728782"/>
                  </a:cubicBezTo>
                  <a:lnTo>
                    <a:pt x="8869952" y="2728809"/>
                  </a:lnTo>
                  <a:cubicBezTo>
                    <a:pt x="8869952" y="3494026"/>
                    <a:pt x="8827167" y="3642613"/>
                    <a:pt x="8251315" y="3692675"/>
                  </a:cubicBezTo>
                  <a:close/>
                </a:path>
              </a:pathLst>
            </a:custGeom>
            <a:solidFill>
              <a:srgbClr val="DECAFF"/>
            </a:solidFill>
          </p:spPr>
        </p:sp>
      </p:grpSp>
      <p:grpSp>
        <p:nvGrpSpPr>
          <p:cNvPr id="4" name="Group 4"/>
          <p:cNvGrpSpPr/>
          <p:nvPr/>
        </p:nvGrpSpPr>
        <p:grpSpPr>
          <a:xfrm>
            <a:off x="1028700" y="6292578"/>
            <a:ext cx="3392151" cy="2965722"/>
            <a:chOff x="0" y="0"/>
            <a:chExt cx="4278389" cy="3740551"/>
          </a:xfrm>
        </p:grpSpPr>
        <p:sp>
          <p:nvSpPr>
            <p:cNvPr id="5" name="Freeform 5"/>
            <p:cNvSpPr/>
            <p:nvPr/>
          </p:nvSpPr>
          <p:spPr>
            <a:xfrm>
              <a:off x="0" y="-4073"/>
              <a:ext cx="4284780" cy="3747153"/>
            </a:xfrm>
            <a:custGeom>
              <a:avLst/>
              <a:gdLst/>
              <a:ahLst/>
              <a:cxnLst/>
              <a:rect l="l" t="t" r="r" b="b"/>
              <a:pathLst>
                <a:path w="4284780" h="3747153">
                  <a:moveTo>
                    <a:pt x="3657002" y="3692675"/>
                  </a:moveTo>
                  <a:cubicBezTo>
                    <a:pt x="3657002" y="3692675"/>
                    <a:pt x="2926127" y="3747153"/>
                    <a:pt x="2410450" y="3744532"/>
                  </a:cubicBezTo>
                  <a:cubicBezTo>
                    <a:pt x="1836270" y="3742369"/>
                    <a:pt x="1057074" y="3734545"/>
                    <a:pt x="1057074" y="3734545"/>
                  </a:cubicBezTo>
                  <a:cubicBezTo>
                    <a:pt x="812932" y="3725711"/>
                    <a:pt x="449110" y="3704480"/>
                    <a:pt x="282371" y="3646303"/>
                  </a:cubicBezTo>
                  <a:cubicBezTo>
                    <a:pt x="4469" y="3549340"/>
                    <a:pt x="0" y="3376061"/>
                    <a:pt x="0" y="2728809"/>
                  </a:cubicBezTo>
                  <a:lnTo>
                    <a:pt x="0" y="2728783"/>
                  </a:lnTo>
                  <a:cubicBezTo>
                    <a:pt x="8536" y="491230"/>
                    <a:pt x="0" y="345608"/>
                    <a:pt x="77597" y="223930"/>
                  </a:cubicBezTo>
                  <a:cubicBezTo>
                    <a:pt x="217372" y="4759"/>
                    <a:pt x="519255" y="4073"/>
                    <a:pt x="937909" y="4073"/>
                  </a:cubicBezTo>
                  <a:cubicBezTo>
                    <a:pt x="937909" y="4073"/>
                    <a:pt x="1595350" y="15681"/>
                    <a:pt x="2198731" y="7673"/>
                  </a:cubicBezTo>
                  <a:cubicBezTo>
                    <a:pt x="2707200" y="0"/>
                    <a:pt x="3423933" y="6979"/>
                    <a:pt x="3423933" y="6979"/>
                  </a:cubicBezTo>
                  <a:cubicBezTo>
                    <a:pt x="3792241" y="14458"/>
                    <a:pt x="3930500" y="42638"/>
                    <a:pt x="4128241" y="165219"/>
                  </a:cubicBezTo>
                  <a:cubicBezTo>
                    <a:pt x="4279258" y="258836"/>
                    <a:pt x="4284780" y="476157"/>
                    <a:pt x="4275639" y="2728782"/>
                  </a:cubicBezTo>
                  <a:lnTo>
                    <a:pt x="4275639" y="2728809"/>
                  </a:lnTo>
                  <a:cubicBezTo>
                    <a:pt x="4275639" y="3494026"/>
                    <a:pt x="4232855" y="3642613"/>
                    <a:pt x="3657002" y="3692675"/>
                  </a:cubicBezTo>
                  <a:close/>
                </a:path>
              </a:pathLst>
            </a:custGeom>
            <a:solidFill>
              <a:srgbClr val="DECAFF"/>
            </a:solidFill>
          </p:spPr>
        </p:sp>
      </p:grpSp>
      <p:grpSp>
        <p:nvGrpSpPr>
          <p:cNvPr id="6" name="Group 6"/>
          <p:cNvGrpSpPr/>
          <p:nvPr/>
        </p:nvGrpSpPr>
        <p:grpSpPr>
          <a:xfrm>
            <a:off x="13867149" y="6292578"/>
            <a:ext cx="3392151" cy="2965722"/>
            <a:chOff x="0" y="0"/>
            <a:chExt cx="4278389" cy="3740551"/>
          </a:xfrm>
        </p:grpSpPr>
        <p:sp>
          <p:nvSpPr>
            <p:cNvPr id="7" name="Freeform 7"/>
            <p:cNvSpPr/>
            <p:nvPr/>
          </p:nvSpPr>
          <p:spPr>
            <a:xfrm>
              <a:off x="0" y="-4073"/>
              <a:ext cx="4284780" cy="3747153"/>
            </a:xfrm>
            <a:custGeom>
              <a:avLst/>
              <a:gdLst/>
              <a:ahLst/>
              <a:cxnLst/>
              <a:rect l="l" t="t" r="r" b="b"/>
              <a:pathLst>
                <a:path w="4284780" h="3747153">
                  <a:moveTo>
                    <a:pt x="3657002" y="3692675"/>
                  </a:moveTo>
                  <a:cubicBezTo>
                    <a:pt x="3657002" y="3692675"/>
                    <a:pt x="2926127" y="3747153"/>
                    <a:pt x="2410450" y="3744532"/>
                  </a:cubicBezTo>
                  <a:cubicBezTo>
                    <a:pt x="1836270" y="3742369"/>
                    <a:pt x="1057074" y="3734545"/>
                    <a:pt x="1057074" y="3734545"/>
                  </a:cubicBezTo>
                  <a:cubicBezTo>
                    <a:pt x="812932" y="3725711"/>
                    <a:pt x="449110" y="3704480"/>
                    <a:pt x="282371" y="3646303"/>
                  </a:cubicBezTo>
                  <a:cubicBezTo>
                    <a:pt x="4469" y="3549340"/>
                    <a:pt x="0" y="3376061"/>
                    <a:pt x="0" y="2728809"/>
                  </a:cubicBezTo>
                  <a:lnTo>
                    <a:pt x="0" y="2728783"/>
                  </a:lnTo>
                  <a:cubicBezTo>
                    <a:pt x="8536" y="491230"/>
                    <a:pt x="0" y="345608"/>
                    <a:pt x="77597" y="223930"/>
                  </a:cubicBezTo>
                  <a:cubicBezTo>
                    <a:pt x="217372" y="4759"/>
                    <a:pt x="519255" y="4073"/>
                    <a:pt x="937909" y="4073"/>
                  </a:cubicBezTo>
                  <a:cubicBezTo>
                    <a:pt x="937909" y="4073"/>
                    <a:pt x="1595350" y="15681"/>
                    <a:pt x="2198731" y="7673"/>
                  </a:cubicBezTo>
                  <a:cubicBezTo>
                    <a:pt x="2707200" y="0"/>
                    <a:pt x="3423933" y="6979"/>
                    <a:pt x="3423933" y="6979"/>
                  </a:cubicBezTo>
                  <a:cubicBezTo>
                    <a:pt x="3792241" y="14458"/>
                    <a:pt x="3930500" y="42638"/>
                    <a:pt x="4128241" y="165219"/>
                  </a:cubicBezTo>
                  <a:cubicBezTo>
                    <a:pt x="4279258" y="258836"/>
                    <a:pt x="4284780" y="476157"/>
                    <a:pt x="4275639" y="2728782"/>
                  </a:cubicBezTo>
                  <a:lnTo>
                    <a:pt x="4275639" y="2728809"/>
                  </a:lnTo>
                  <a:cubicBezTo>
                    <a:pt x="4275639" y="3494026"/>
                    <a:pt x="4232855" y="3642613"/>
                    <a:pt x="3657002" y="3692675"/>
                  </a:cubicBezTo>
                  <a:close/>
                </a:path>
              </a:pathLst>
            </a:custGeom>
            <a:solidFill>
              <a:srgbClr val="DECA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04087" y="6750636"/>
            <a:ext cx="1337834" cy="2049607"/>
          </a:xfrm>
          <a:prstGeom prst="rect">
            <a:avLst/>
          </a:prstGeom>
        </p:spPr>
      </p:pic>
      <p:grpSp>
        <p:nvGrpSpPr>
          <p:cNvPr id="9" name="Group 9"/>
          <p:cNvGrpSpPr/>
          <p:nvPr/>
        </p:nvGrpSpPr>
        <p:grpSpPr>
          <a:xfrm>
            <a:off x="157704" y="-404198"/>
            <a:ext cx="16230600" cy="4773245"/>
            <a:chOff x="0" y="0"/>
            <a:chExt cx="21640800" cy="6364326"/>
          </a:xfrm>
        </p:grpSpPr>
        <p:sp>
          <p:nvSpPr>
            <p:cNvPr id="10" name="TextBox 10"/>
            <p:cNvSpPr txBox="1"/>
            <p:nvPr/>
          </p:nvSpPr>
          <p:spPr>
            <a:xfrm>
              <a:off x="0" y="-9525"/>
              <a:ext cx="17866694" cy="1660525"/>
            </a:xfrm>
            <a:prstGeom prst="rect">
              <a:avLst/>
            </a:prstGeom>
          </p:spPr>
          <p:txBody>
            <a:bodyPr lIns="0" tIns="0" rIns="0" bIns="0" rtlCol="0" anchor="t">
              <a:spAutoFit/>
            </a:bodyPr>
            <a:lstStyle/>
            <a:p>
              <a:pPr marL="0" lvl="0" indent="0" algn="l">
                <a:lnSpc>
                  <a:spcPts val="9810"/>
                </a:lnSpc>
                <a:spcBef>
                  <a:spcPct val="0"/>
                </a:spcBef>
              </a:pPr>
              <a:endParaRPr/>
            </a:p>
          </p:txBody>
        </p:sp>
        <p:sp>
          <p:nvSpPr>
            <p:cNvPr id="11" name="TextBox 11"/>
            <p:cNvSpPr txBox="1"/>
            <p:nvPr/>
          </p:nvSpPr>
          <p:spPr>
            <a:xfrm>
              <a:off x="0" y="2906070"/>
              <a:ext cx="21640800" cy="2060363"/>
            </a:xfrm>
            <a:prstGeom prst="rect">
              <a:avLst/>
            </a:prstGeom>
          </p:spPr>
          <p:txBody>
            <a:bodyPr lIns="0" tIns="0" rIns="0" bIns="0" rtlCol="0" anchor="t">
              <a:spAutoFit/>
            </a:bodyPr>
            <a:lstStyle/>
            <a:p>
              <a:pPr algn="l">
                <a:lnSpc>
                  <a:spcPts val="4160"/>
                </a:lnSpc>
                <a:spcBef>
                  <a:spcPct val="0"/>
                </a:spcBef>
              </a:pPr>
              <a:r>
                <a:rPr lang="en-US" sz="3200">
                  <a:solidFill>
                    <a:srgbClr val="FFFFFF"/>
                  </a:solidFill>
                  <a:latin typeface="Quicksand"/>
                </a:rPr>
                <a:t>La creatividad musical se basa en la forma en la que combinamos toda la información básica que tenemos a nuestra disposición. Es así como, a pesar de que todos los compositores tienen las mismas bases, logran crear obras tan distintas.</a:t>
              </a:r>
            </a:p>
          </p:txBody>
        </p:sp>
        <p:sp>
          <p:nvSpPr>
            <p:cNvPr id="12" name="TextBox 12"/>
            <p:cNvSpPr txBox="1"/>
            <p:nvPr/>
          </p:nvSpPr>
          <p:spPr>
            <a:xfrm>
              <a:off x="0" y="5700963"/>
              <a:ext cx="21640800" cy="663363"/>
            </a:xfrm>
            <a:prstGeom prst="rect">
              <a:avLst/>
            </a:prstGeom>
          </p:spPr>
          <p:txBody>
            <a:bodyPr lIns="0" tIns="0" rIns="0" bIns="0" rtlCol="0" anchor="t">
              <a:spAutoFit/>
            </a:bodyPr>
            <a:lstStyle/>
            <a:p>
              <a:pPr>
                <a:lnSpc>
                  <a:spcPts val="4160"/>
                </a:lnSpc>
                <a:spcBef>
                  <a:spcPct val="0"/>
                </a:spcBef>
              </a:pPr>
              <a:endParaRPr/>
            </a:p>
          </p:txBody>
        </p:sp>
      </p:grpSp>
      <p:sp>
        <p:nvSpPr>
          <p:cNvPr id="13" name="TextBox 13"/>
          <p:cNvSpPr txBox="1"/>
          <p:nvPr/>
        </p:nvSpPr>
        <p:spPr>
          <a:xfrm>
            <a:off x="4470941" y="7146789"/>
            <a:ext cx="1105577" cy="1390650"/>
          </a:xfrm>
          <a:prstGeom prst="rect">
            <a:avLst/>
          </a:prstGeom>
        </p:spPr>
        <p:txBody>
          <a:bodyPr lIns="0" tIns="0" rIns="0" bIns="0" rtlCol="0" anchor="t">
            <a:spAutoFit/>
          </a:bodyPr>
          <a:lstStyle/>
          <a:p>
            <a:pPr marL="0" lvl="0" indent="0" algn="ctr">
              <a:lnSpc>
                <a:spcPts val="10800"/>
              </a:lnSpc>
              <a:spcBef>
                <a:spcPct val="0"/>
              </a:spcBef>
            </a:pPr>
            <a:r>
              <a:rPr lang="en-US" sz="9000" u="none">
                <a:solidFill>
                  <a:srgbClr val="FFFFFF"/>
                </a:solidFill>
                <a:latin typeface="Lazydog"/>
              </a:rPr>
              <a:t>-</a:t>
            </a:r>
          </a:p>
        </p:txBody>
      </p:sp>
      <p:sp>
        <p:nvSpPr>
          <p:cNvPr id="14" name="TextBox 14"/>
          <p:cNvSpPr txBox="1"/>
          <p:nvPr/>
        </p:nvSpPr>
        <p:spPr>
          <a:xfrm>
            <a:off x="12711482" y="7146789"/>
            <a:ext cx="1105577" cy="1390650"/>
          </a:xfrm>
          <a:prstGeom prst="rect">
            <a:avLst/>
          </a:prstGeom>
        </p:spPr>
        <p:txBody>
          <a:bodyPr lIns="0" tIns="0" rIns="0" bIns="0" rtlCol="0" anchor="t">
            <a:spAutoFit/>
          </a:bodyPr>
          <a:lstStyle/>
          <a:p>
            <a:pPr marL="0" lvl="0" indent="0" algn="ctr">
              <a:lnSpc>
                <a:spcPts val="10800"/>
              </a:lnSpc>
              <a:spcBef>
                <a:spcPct val="0"/>
              </a:spcBef>
            </a:pPr>
            <a:r>
              <a:rPr lang="en-US" sz="9000" u="none">
                <a:solidFill>
                  <a:srgbClr val="FFFFFF"/>
                </a:solidFill>
                <a:latin typeface="Lazydog"/>
              </a:rPr>
              <a:t>=</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46079" y="6750636"/>
            <a:ext cx="1337834" cy="2049607"/>
          </a:xfrm>
          <a:prstGeom prst="rect">
            <a:avLst/>
          </a:prstGeom>
        </p:spPr>
      </p:pic>
      <p:sp>
        <p:nvSpPr>
          <p:cNvPr id="16" name="TextBox 16"/>
          <p:cNvSpPr txBox="1"/>
          <p:nvPr/>
        </p:nvSpPr>
        <p:spPr>
          <a:xfrm>
            <a:off x="2045228" y="7008677"/>
            <a:ext cx="1359094" cy="1524000"/>
          </a:xfrm>
          <a:prstGeom prst="rect">
            <a:avLst/>
          </a:prstGeom>
        </p:spPr>
        <p:txBody>
          <a:bodyPr lIns="0" tIns="0" rIns="0" bIns="0" rtlCol="0" anchor="t">
            <a:spAutoFit/>
          </a:bodyPr>
          <a:lstStyle/>
          <a:p>
            <a:pPr marL="0" lvl="0" indent="0" algn="ctr">
              <a:lnSpc>
                <a:spcPts val="11999"/>
              </a:lnSpc>
              <a:spcBef>
                <a:spcPct val="0"/>
              </a:spcBef>
            </a:pPr>
            <a:r>
              <a:rPr lang="en-US" sz="9999">
                <a:solidFill>
                  <a:srgbClr val="2D8186"/>
                </a:solidFill>
                <a:latin typeface="Lazydog"/>
              </a:rPr>
              <a:t>7</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55560" y="1028700"/>
            <a:ext cx="2303740" cy="1907449"/>
          </a:xfrm>
          <a:prstGeom prst="rect">
            <a:avLst/>
          </a:prstGeom>
        </p:spPr>
      </p:pic>
      <p:sp>
        <p:nvSpPr>
          <p:cNvPr id="18" name="TextBox 18"/>
          <p:cNvSpPr txBox="1"/>
          <p:nvPr/>
        </p:nvSpPr>
        <p:spPr>
          <a:xfrm>
            <a:off x="14883678" y="7008677"/>
            <a:ext cx="1359094" cy="1524000"/>
          </a:xfrm>
          <a:prstGeom prst="rect">
            <a:avLst/>
          </a:prstGeom>
        </p:spPr>
        <p:txBody>
          <a:bodyPr lIns="0" tIns="0" rIns="0" bIns="0" rtlCol="0" anchor="t">
            <a:spAutoFit/>
          </a:bodyPr>
          <a:lstStyle/>
          <a:p>
            <a:pPr marL="0" lvl="0" indent="0" algn="ctr">
              <a:lnSpc>
                <a:spcPts val="11999"/>
              </a:lnSpc>
              <a:spcBef>
                <a:spcPct val="0"/>
              </a:spcBef>
            </a:pPr>
            <a:r>
              <a:rPr lang="en-US" sz="9999">
                <a:solidFill>
                  <a:srgbClr val="2D8186"/>
                </a:solidFill>
                <a:latin typeface="Lazydog"/>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7E8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965" y="6252625"/>
            <a:ext cx="788170" cy="105336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24441" y="4348866"/>
            <a:ext cx="732694" cy="1004804"/>
          </a:xfrm>
          <a:prstGeom prst="rect">
            <a:avLst/>
          </a:prstGeom>
        </p:spPr>
      </p:pic>
      <p:sp>
        <p:nvSpPr>
          <p:cNvPr id="4" name="TextBox 4"/>
          <p:cNvSpPr txBox="1"/>
          <p:nvPr/>
        </p:nvSpPr>
        <p:spPr>
          <a:xfrm>
            <a:off x="1028700" y="1009650"/>
            <a:ext cx="16230600" cy="1390650"/>
          </a:xfrm>
          <a:prstGeom prst="rect">
            <a:avLst/>
          </a:prstGeom>
        </p:spPr>
        <p:txBody>
          <a:bodyPr lIns="0" tIns="0" rIns="0" bIns="0" rtlCol="0" anchor="t">
            <a:spAutoFit/>
          </a:bodyPr>
          <a:lstStyle/>
          <a:p>
            <a:pPr marL="0" lvl="0" indent="0" algn="l">
              <a:lnSpc>
                <a:spcPts val="10800"/>
              </a:lnSpc>
              <a:spcBef>
                <a:spcPct val="0"/>
              </a:spcBef>
            </a:pPr>
            <a:r>
              <a:rPr lang="en-US" sz="9000" u="none">
                <a:solidFill>
                  <a:srgbClr val="2D8186"/>
                </a:solidFill>
                <a:latin typeface="Lazydog"/>
              </a:rPr>
              <a:t>Aquí te mostramos cómo:</a:t>
            </a:r>
          </a:p>
        </p:txBody>
      </p:sp>
      <p:sp>
        <p:nvSpPr>
          <p:cNvPr id="5" name="TextBox 5"/>
          <p:cNvSpPr txBox="1"/>
          <p:nvPr/>
        </p:nvSpPr>
        <p:spPr>
          <a:xfrm>
            <a:off x="6189097" y="2900615"/>
            <a:ext cx="11070203" cy="6264910"/>
          </a:xfrm>
          <a:prstGeom prst="rect">
            <a:avLst/>
          </a:prstGeom>
        </p:spPr>
        <p:txBody>
          <a:bodyPr lIns="0" tIns="0" rIns="0" bIns="0" rtlCol="0" anchor="t">
            <a:spAutoFit/>
          </a:bodyPr>
          <a:lstStyle/>
          <a:p>
            <a:pPr>
              <a:lnSpc>
                <a:spcPts val="4160"/>
              </a:lnSpc>
            </a:pPr>
            <a:r>
              <a:rPr lang="en-US" sz="3200">
                <a:solidFill>
                  <a:srgbClr val="2D8186"/>
                </a:solidFill>
                <a:latin typeface="Quicksand"/>
              </a:rPr>
              <a:t>Es importante que comprendamos qué es una figura musical. Una figura musical es un símbolo establecido, un dibujo que nos indica la duración de una nota o un valor en la música.</a:t>
            </a:r>
          </a:p>
          <a:p>
            <a:pPr>
              <a:lnSpc>
                <a:spcPts val="4160"/>
              </a:lnSpc>
            </a:pPr>
            <a:endParaRPr lang="en-US" sz="3200">
              <a:solidFill>
                <a:srgbClr val="2D8186"/>
              </a:solidFill>
              <a:latin typeface="Quicksand"/>
            </a:endParaRPr>
          </a:p>
          <a:p>
            <a:pPr>
              <a:lnSpc>
                <a:spcPts val="4160"/>
              </a:lnSpc>
            </a:pPr>
            <a:r>
              <a:rPr lang="en-US" sz="3200">
                <a:solidFill>
                  <a:srgbClr val="2D8186"/>
                </a:solidFill>
                <a:latin typeface="Arimo"/>
              </a:rPr>
              <a:t>La música se compone de dos dimensiones importantes: la afinación (la altura de una nota, que es la dimensión vertical) y el ritmo (que es la dimensión horizontal). Es la combinación de estos dos factores lo que hace de la música un arte maravilloso. Las figuras musicales tienen relación directa con el tiempo, que es el elemento principal del ritmo.</a:t>
            </a:r>
          </a:p>
          <a:p>
            <a:pPr>
              <a:lnSpc>
                <a:spcPts val="4160"/>
              </a:lnSpc>
            </a:pPr>
            <a:endParaRPr lang="en-US" sz="3200">
              <a:solidFill>
                <a:srgbClr val="2D8186"/>
              </a:solidFill>
              <a:latin typeface="Arimo"/>
            </a:endParaRPr>
          </a:p>
          <a:p>
            <a:pPr algn="l">
              <a:lnSpc>
                <a:spcPts val="4160"/>
              </a:lnSpc>
              <a:spcBef>
                <a:spcPct val="0"/>
              </a:spcBef>
            </a:pPr>
            <a:endParaRPr lang="en-US" sz="3200">
              <a:solidFill>
                <a:srgbClr val="2D8186"/>
              </a:solidFill>
              <a:latin typeface="Arimo"/>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24441" y="8206623"/>
            <a:ext cx="732694" cy="10048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42828" y="2595147"/>
            <a:ext cx="841437" cy="88741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9737" y="8608641"/>
            <a:ext cx="571554" cy="60278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11290" y="4629414"/>
            <a:ext cx="420718" cy="44370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53401" y="506488"/>
            <a:ext cx="495154" cy="52221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8055" y="5683474"/>
            <a:ext cx="681027" cy="7182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CAFF"/>
        </a:solidFill>
        <a:effectLst/>
      </p:bgPr>
    </p:bg>
    <p:spTree>
      <p:nvGrpSpPr>
        <p:cNvPr id="1" name=""/>
        <p:cNvGrpSpPr/>
        <p:nvPr/>
      </p:nvGrpSpPr>
      <p:grpSpPr>
        <a:xfrm>
          <a:off x="0" y="0"/>
          <a:ext cx="0" cy="0"/>
          <a:chOff x="0" y="0"/>
          <a:chExt cx="0" cy="0"/>
        </a:xfrm>
      </p:grpSpPr>
      <p:grpSp>
        <p:nvGrpSpPr>
          <p:cNvPr id="2" name="Group 2"/>
          <p:cNvGrpSpPr/>
          <p:nvPr/>
        </p:nvGrpSpPr>
        <p:grpSpPr>
          <a:xfrm>
            <a:off x="3786476" y="260911"/>
            <a:ext cx="10715048" cy="6857987"/>
            <a:chOff x="0" y="0"/>
            <a:chExt cx="14286730" cy="9143982"/>
          </a:xfrm>
        </p:grpSpPr>
        <p:sp>
          <p:nvSpPr>
            <p:cNvPr id="3" name="TextBox 3"/>
            <p:cNvSpPr txBox="1"/>
            <p:nvPr/>
          </p:nvSpPr>
          <p:spPr>
            <a:xfrm>
              <a:off x="0" y="-19050"/>
              <a:ext cx="14286730" cy="1847850"/>
            </a:xfrm>
            <a:prstGeom prst="rect">
              <a:avLst/>
            </a:prstGeom>
          </p:spPr>
          <p:txBody>
            <a:bodyPr lIns="0" tIns="0" rIns="0" bIns="0" rtlCol="0" anchor="t">
              <a:spAutoFit/>
            </a:bodyPr>
            <a:lstStyle/>
            <a:p>
              <a:pPr marL="0" lvl="0" indent="0" algn="ctr">
                <a:lnSpc>
                  <a:spcPts val="10800"/>
                </a:lnSpc>
                <a:spcBef>
                  <a:spcPct val="0"/>
                </a:spcBef>
              </a:pPr>
              <a:endParaRPr/>
            </a:p>
          </p:txBody>
        </p:sp>
        <p:sp>
          <p:nvSpPr>
            <p:cNvPr id="4" name="TextBox 4"/>
            <p:cNvSpPr txBox="1"/>
            <p:nvPr/>
          </p:nvSpPr>
          <p:spPr>
            <a:xfrm>
              <a:off x="214317" y="2544004"/>
              <a:ext cx="13858097" cy="6529493"/>
            </a:xfrm>
            <a:prstGeom prst="rect">
              <a:avLst/>
            </a:prstGeom>
          </p:spPr>
          <p:txBody>
            <a:bodyPr lIns="0" tIns="0" rIns="0" bIns="0" rtlCol="0" anchor="t">
              <a:spAutoFit/>
            </a:bodyPr>
            <a:lstStyle/>
            <a:p>
              <a:pPr algn="ctr">
                <a:lnSpc>
                  <a:spcPts val="3282"/>
                </a:lnSpc>
              </a:pPr>
              <a:r>
                <a:rPr lang="en-US" sz="2525">
                  <a:solidFill>
                    <a:srgbClr val="2D8186"/>
                  </a:solidFill>
                  <a:latin typeface="Quicksand"/>
                </a:rPr>
                <a:t>La unidad de medida que utilizamos para las figuras musicales es “tiempos”. Cada figura musical diferente (ya sean notas o silencios) posee un nombre, un símbolo y un valor de duración asignado. Para poder leer y escribir música debes estudiar y memorizar dichos valores. Estas son las figuras musicales básicas:</a:t>
              </a:r>
            </a:p>
            <a:p>
              <a:pPr algn="ctr">
                <a:lnSpc>
                  <a:spcPts val="3282"/>
                </a:lnSpc>
              </a:pPr>
              <a:endParaRPr lang="en-US" sz="2525">
                <a:solidFill>
                  <a:srgbClr val="2D8186"/>
                </a:solidFill>
                <a:latin typeface="Quicksand"/>
              </a:endParaRPr>
            </a:p>
            <a:p>
              <a:pPr algn="ctr">
                <a:lnSpc>
                  <a:spcPts val="3282"/>
                </a:lnSpc>
              </a:pPr>
              <a:r>
                <a:rPr lang="en-US" sz="2525">
                  <a:solidFill>
                    <a:srgbClr val="2D8186"/>
                  </a:solidFill>
                  <a:latin typeface="Arimo"/>
                </a:rPr>
                <a:t>Redonda = 4 tiempos</a:t>
              </a:r>
            </a:p>
            <a:p>
              <a:pPr algn="ctr">
                <a:lnSpc>
                  <a:spcPts val="3282"/>
                </a:lnSpc>
              </a:pPr>
              <a:endParaRPr lang="en-US" sz="2525">
                <a:solidFill>
                  <a:srgbClr val="2D8186"/>
                </a:solidFill>
                <a:latin typeface="Arimo"/>
              </a:endParaRPr>
            </a:p>
            <a:p>
              <a:pPr algn="ctr">
                <a:lnSpc>
                  <a:spcPts val="3282"/>
                </a:lnSpc>
              </a:pPr>
              <a:r>
                <a:rPr lang="en-US" sz="2525">
                  <a:solidFill>
                    <a:srgbClr val="2D8186"/>
                  </a:solidFill>
                  <a:latin typeface="Arimo"/>
                </a:rPr>
                <a:t>Blanca = 2 tiempos</a:t>
              </a:r>
            </a:p>
            <a:p>
              <a:pPr algn="ctr">
                <a:lnSpc>
                  <a:spcPts val="3282"/>
                </a:lnSpc>
              </a:pPr>
              <a:endParaRPr lang="en-US" sz="2525">
                <a:solidFill>
                  <a:srgbClr val="2D8186"/>
                </a:solidFill>
                <a:latin typeface="Arimo"/>
              </a:endParaRPr>
            </a:p>
            <a:p>
              <a:pPr algn="ctr">
                <a:lnSpc>
                  <a:spcPts val="3282"/>
                </a:lnSpc>
              </a:pPr>
              <a:r>
                <a:rPr lang="en-US" sz="2525">
                  <a:solidFill>
                    <a:srgbClr val="2D8186"/>
                  </a:solidFill>
                  <a:latin typeface="Arimo"/>
                </a:rPr>
                <a:t>Negra = 1 tiempo</a:t>
              </a:r>
            </a:p>
            <a:p>
              <a:pPr algn="ctr">
                <a:lnSpc>
                  <a:spcPts val="3282"/>
                </a:lnSpc>
              </a:pPr>
              <a:endParaRPr lang="en-US" sz="2525">
                <a:solidFill>
                  <a:srgbClr val="2D8186"/>
                </a:solidFill>
                <a:latin typeface="Arimo"/>
              </a:endParaRPr>
            </a:p>
            <a:p>
              <a:pPr algn="ctr">
                <a:lnSpc>
                  <a:spcPts val="3282"/>
                </a:lnSpc>
              </a:pPr>
              <a:r>
                <a:rPr lang="en-US" sz="2525">
                  <a:solidFill>
                    <a:srgbClr val="2D8186"/>
                  </a:solidFill>
                  <a:latin typeface="Arimo"/>
                </a:rPr>
                <a:t>Corchea = ½ tiempo</a:t>
              </a:r>
            </a:p>
            <a:p>
              <a:pPr algn="ctr">
                <a:lnSpc>
                  <a:spcPts val="3282"/>
                </a:lnSpc>
              </a:pPr>
              <a:endParaRPr lang="en-US" sz="2525">
                <a:solidFill>
                  <a:srgbClr val="2D8186"/>
                </a:solidFill>
                <a:latin typeface="Arimo"/>
              </a:endParaRPr>
            </a:p>
            <a:p>
              <a:pPr algn="ctr">
                <a:lnSpc>
                  <a:spcPts val="3282"/>
                </a:lnSpc>
              </a:pPr>
              <a:r>
                <a:rPr lang="en-US" sz="2525">
                  <a:solidFill>
                    <a:srgbClr val="2D8186"/>
                  </a:solidFill>
                  <a:latin typeface="Arimo"/>
                </a:rPr>
                <a:t>Semi-Corchea = ¼ de tiempo</a:t>
              </a:r>
            </a:p>
            <a:p>
              <a:pPr algn="ctr">
                <a:lnSpc>
                  <a:spcPts val="3282"/>
                </a:lnSpc>
              </a:pPr>
              <a:endParaRPr lang="en-US" sz="2525">
                <a:solidFill>
                  <a:srgbClr val="2D8186"/>
                </a:solidFill>
                <a:latin typeface="Arimo"/>
              </a:endParaRPr>
            </a:p>
            <a:p>
              <a:pPr algn="ctr">
                <a:lnSpc>
                  <a:spcPts val="3282"/>
                </a:lnSpc>
              </a:pPr>
              <a:endParaRPr lang="en-US" sz="2525">
                <a:solidFill>
                  <a:srgbClr val="2D8186"/>
                </a:solidFill>
                <a:latin typeface="Arimo"/>
              </a:endParaRPr>
            </a:p>
            <a:p>
              <a:pPr algn="ctr">
                <a:lnSpc>
                  <a:spcPts val="3282"/>
                </a:lnSpc>
                <a:spcBef>
                  <a:spcPct val="0"/>
                </a:spcBef>
              </a:pPr>
              <a:endParaRPr lang="en-US" sz="2525">
                <a:solidFill>
                  <a:srgbClr val="2D8186"/>
                </a:solidFill>
                <a:latin typeface="Arimo"/>
              </a:endParaRPr>
            </a:p>
            <a:p>
              <a:pPr algn="ctr">
                <a:lnSpc>
                  <a:spcPts val="3282"/>
                </a:lnSpc>
                <a:spcBef>
                  <a:spcPct val="0"/>
                </a:spcBef>
              </a:pPr>
              <a:endParaRPr lang="en-US" sz="2525">
                <a:solidFill>
                  <a:srgbClr val="2D8186"/>
                </a:solidFill>
                <a:latin typeface="Arimo"/>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96451" y="7511316"/>
            <a:ext cx="1941627" cy="34939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1524" y="1028700"/>
            <a:ext cx="1295190" cy="112343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917" y="-1073754"/>
            <a:ext cx="2414368" cy="47636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52806" y="6341738"/>
            <a:ext cx="2617726" cy="5294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62603" y="1308076"/>
            <a:ext cx="1184611" cy="124934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660087" y="8128764"/>
            <a:ext cx="841437" cy="8874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162496" y="679011"/>
            <a:ext cx="1647728" cy="154943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5258646" y="1856067"/>
            <a:ext cx="1647728" cy="154943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9930688" y="-774717"/>
            <a:ext cx="1647728" cy="1549433"/>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15264019" y="679011"/>
            <a:ext cx="1647728" cy="1549433"/>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1047758" y="8047621"/>
            <a:ext cx="1647728" cy="1549433"/>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7018434" y="9278598"/>
            <a:ext cx="1647728" cy="1549433"/>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13302935" y="8047621"/>
            <a:ext cx="1647728" cy="154943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11">
            <a:off x="17278358" y="4789038"/>
            <a:ext cx="1647728" cy="1549433"/>
          </a:xfrm>
          <a:prstGeom prst="rect">
            <a:avLst/>
          </a:prstGeom>
        </p:spPr>
      </p:pic>
      <p:pic>
        <p:nvPicPr>
          <p:cNvPr id="10" name="Picture 10"/>
          <p:cNvPicPr>
            <a:picLocks noChangeAspect="1"/>
          </p:cNvPicPr>
          <p:nvPr/>
        </p:nvPicPr>
        <p:blipFill>
          <a:blip r:embed="rId4"/>
          <a:srcRect/>
          <a:stretch>
            <a:fillRect/>
          </a:stretch>
        </p:blipFill>
        <p:spPr>
          <a:xfrm>
            <a:off x="2714543" y="1107335"/>
            <a:ext cx="13798856" cy="80723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CA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96451" y="7511316"/>
            <a:ext cx="1941627" cy="349396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1524" y="1028700"/>
            <a:ext cx="1295190" cy="112343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917" y="-1073754"/>
            <a:ext cx="2414368" cy="47636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52806" y="6341738"/>
            <a:ext cx="2617726" cy="52940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62603" y="1308076"/>
            <a:ext cx="1184611" cy="124934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660087" y="8128764"/>
            <a:ext cx="841437" cy="887417"/>
          </a:xfrm>
          <a:prstGeom prst="rect">
            <a:avLst/>
          </a:prstGeom>
        </p:spPr>
      </p:pic>
      <p:sp>
        <p:nvSpPr>
          <p:cNvPr id="11" name="CuadroTexto 10">
            <a:extLst>
              <a:ext uri="{FF2B5EF4-FFF2-40B4-BE49-F238E27FC236}">
                <a16:creationId xmlns:a16="http://schemas.microsoft.com/office/drawing/2014/main" id="{789E5959-BED0-5A46-89EF-CC7792C49C1E}"/>
              </a:ext>
            </a:extLst>
          </p:cNvPr>
          <p:cNvSpPr txBox="1"/>
          <p:nvPr/>
        </p:nvSpPr>
        <p:spPr>
          <a:xfrm>
            <a:off x="6631709" y="882530"/>
            <a:ext cx="7296728" cy="707886"/>
          </a:xfrm>
          <a:prstGeom prst="rect">
            <a:avLst/>
          </a:prstGeom>
          <a:noFill/>
        </p:spPr>
        <p:txBody>
          <a:bodyPr wrap="square" rtlCol="0">
            <a:spAutoFit/>
          </a:bodyPr>
          <a:lstStyle/>
          <a:p>
            <a:pPr algn="l"/>
            <a:r>
              <a:rPr lang="es-US" sz="4000">
                <a:latin typeface="Amasis MT Pro Black" panose="02000000000000000000" pitchFamily="2" charset="0"/>
                <a:ea typeface="Amasis MT Pro Black" panose="02000000000000000000" pitchFamily="2" charset="0"/>
              </a:rPr>
              <a:t>Link video completo</a:t>
            </a:r>
          </a:p>
        </p:txBody>
      </p:sp>
      <p:sp>
        <p:nvSpPr>
          <p:cNvPr id="14" name="CuadroTexto 13">
            <a:extLst>
              <a:ext uri="{FF2B5EF4-FFF2-40B4-BE49-F238E27FC236}">
                <a16:creationId xmlns:a16="http://schemas.microsoft.com/office/drawing/2014/main" id="{A968A5A7-A21E-D646-AF93-FE8F08CFA2BB}"/>
              </a:ext>
            </a:extLst>
          </p:cNvPr>
          <p:cNvSpPr txBox="1"/>
          <p:nvPr/>
        </p:nvSpPr>
        <p:spPr>
          <a:xfrm>
            <a:off x="6631709" y="4505647"/>
            <a:ext cx="7296728" cy="707886"/>
          </a:xfrm>
          <a:prstGeom prst="rect">
            <a:avLst/>
          </a:prstGeom>
          <a:noFill/>
        </p:spPr>
        <p:txBody>
          <a:bodyPr wrap="square" rtlCol="0">
            <a:spAutoFit/>
          </a:bodyPr>
          <a:lstStyle/>
          <a:p>
            <a:pPr algn="l"/>
            <a:r>
              <a:rPr lang="es-US" sz="4000">
                <a:latin typeface="Amasis MT Pro Black" panose="02000000000000000000" pitchFamily="2" charset="0"/>
                <a:ea typeface="Amasis MT Pro Black" panose="02000000000000000000" pitchFamily="2" charset="0"/>
              </a:rPr>
              <a:t>Link video Musical</a:t>
            </a:r>
          </a:p>
        </p:txBody>
      </p:sp>
      <p:sp>
        <p:nvSpPr>
          <p:cNvPr id="16" name="CuadroTexto 15">
            <a:extLst>
              <a:ext uri="{FF2B5EF4-FFF2-40B4-BE49-F238E27FC236}">
                <a16:creationId xmlns:a16="http://schemas.microsoft.com/office/drawing/2014/main" id="{FADE1BEA-6FF0-7345-948F-E012EEB318F7}"/>
              </a:ext>
            </a:extLst>
          </p:cNvPr>
          <p:cNvSpPr txBox="1"/>
          <p:nvPr/>
        </p:nvSpPr>
        <p:spPr>
          <a:xfrm>
            <a:off x="5971309" y="5325922"/>
            <a:ext cx="9541162" cy="646331"/>
          </a:xfrm>
          <a:prstGeom prst="rect">
            <a:avLst/>
          </a:prstGeom>
          <a:noFill/>
        </p:spPr>
        <p:txBody>
          <a:bodyPr wrap="square">
            <a:spAutoFit/>
          </a:bodyPr>
          <a:lstStyle/>
          <a:p>
            <a:r>
              <a:rPr lang="es-US" sz="3600">
                <a:hlinkClick r:id="rId12"/>
              </a:rPr>
              <a:t>https://youtu.be/MB9ZPVSTf9Q</a:t>
            </a:r>
            <a:r>
              <a:rPr lang="es-US" sz="3600"/>
              <a:t> </a:t>
            </a:r>
          </a:p>
        </p:txBody>
      </p:sp>
      <p:sp>
        <p:nvSpPr>
          <p:cNvPr id="18" name="CuadroTexto 17">
            <a:extLst>
              <a:ext uri="{FF2B5EF4-FFF2-40B4-BE49-F238E27FC236}">
                <a16:creationId xmlns:a16="http://schemas.microsoft.com/office/drawing/2014/main" id="{2FC6A16A-9C7A-0E4D-A8D6-CF98F6B7D48D}"/>
              </a:ext>
            </a:extLst>
          </p:cNvPr>
          <p:cNvSpPr txBox="1"/>
          <p:nvPr/>
        </p:nvSpPr>
        <p:spPr>
          <a:xfrm>
            <a:off x="5860906" y="2306020"/>
            <a:ext cx="9541162" cy="646331"/>
          </a:xfrm>
          <a:prstGeom prst="rect">
            <a:avLst/>
          </a:prstGeom>
          <a:noFill/>
        </p:spPr>
        <p:txBody>
          <a:bodyPr wrap="square">
            <a:spAutoFit/>
          </a:bodyPr>
          <a:lstStyle/>
          <a:p>
            <a:r>
              <a:rPr lang="es-US" sz="3600">
                <a:hlinkClick r:id="rId13"/>
              </a:rPr>
              <a:t>https://youtu.be/OVavGsVrhDE</a:t>
            </a:r>
            <a:r>
              <a:rPr lang="es-US" sz="3600"/>
              <a:t> </a:t>
            </a:r>
          </a:p>
        </p:txBody>
      </p:sp>
    </p:spTree>
    <p:extLst>
      <p:ext uri="{BB962C8B-B14F-4D97-AF65-F5344CB8AC3E}">
        <p14:creationId xmlns:p14="http://schemas.microsoft.com/office/powerpoint/2010/main" val="3838476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Personalizado</PresentationFormat>
  <Paragraphs>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Verde Amarillo y Púrpura Ilustraciones Divertidas Educación Matemática Suma Presentación de Navidad</dc:title>
  <cp:lastModifiedBy>menma2321 ibarra</cp:lastModifiedBy>
  <cp:revision>2</cp:revision>
  <dcterms:created xsi:type="dcterms:W3CDTF">2006-08-16T00:00:00Z</dcterms:created>
  <dcterms:modified xsi:type="dcterms:W3CDTF">2022-01-08T04:24:43Z</dcterms:modified>
  <dc:identifier>DAE0049EGKI</dc:identifier>
</cp:coreProperties>
</file>