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E584B-B10C-403D-BA45-05D90B3057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674C84F-8A9F-4412-A8F8-0FC1DE8ACD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D570BE1-B104-4A82-BC84-D972E8E1BB20}"/>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5" name="Marcador de pie de página 4">
            <a:extLst>
              <a:ext uri="{FF2B5EF4-FFF2-40B4-BE49-F238E27FC236}">
                <a16:creationId xmlns:a16="http://schemas.microsoft.com/office/drawing/2014/main" id="{B2DB65DE-E3BA-4F18-9697-1A1B644987C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A6F4B87-7C82-44DA-BC15-FE0C2747280A}"/>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107716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C53E-6B59-4DF2-A2CD-11120997F30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667E370-8104-4079-A8C9-A7CF62F3097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BB7B409-8ABD-449C-B1A5-B63DD54159FC}"/>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5" name="Marcador de pie de página 4">
            <a:extLst>
              <a:ext uri="{FF2B5EF4-FFF2-40B4-BE49-F238E27FC236}">
                <a16:creationId xmlns:a16="http://schemas.microsoft.com/office/drawing/2014/main" id="{C3DDBD97-32DA-4D68-8144-72EB5C04B96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2D82E82-7933-4C85-A6D6-E803DF2AF450}"/>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80665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BCBB0A5-FD98-4AEE-9992-F3D21BC19AC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5ECE795-E4AC-41CC-8A05-020ADE66A8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CA4B040-E188-4B39-B531-4378A375A937}"/>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5" name="Marcador de pie de página 4">
            <a:extLst>
              <a:ext uri="{FF2B5EF4-FFF2-40B4-BE49-F238E27FC236}">
                <a16:creationId xmlns:a16="http://schemas.microsoft.com/office/drawing/2014/main" id="{51BAF71E-9C81-4159-806F-56652DC9365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0A90648-B237-44EC-9DAD-93376D8FFD1C}"/>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141833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CE0E-7EFA-4CC2-A8B8-3FF2E9C7E31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52F77B6-012A-4540-A126-A698C07397C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7EA50C2-DB98-4A78-B450-B5851B985F77}"/>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5" name="Marcador de pie de página 4">
            <a:extLst>
              <a:ext uri="{FF2B5EF4-FFF2-40B4-BE49-F238E27FC236}">
                <a16:creationId xmlns:a16="http://schemas.microsoft.com/office/drawing/2014/main" id="{A7D12569-6026-4F21-853E-CC6D09B05EE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812745D-BAD5-4608-B5CD-05D5D5EB6A96}"/>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2079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F834C-C126-40B5-9AA5-D87C082879F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C67B4E0-B30D-4785-9B9E-1CD19B9C3B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827963C-2D10-43C3-9B41-4D256B210F8E}"/>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5" name="Marcador de pie de página 4">
            <a:extLst>
              <a:ext uri="{FF2B5EF4-FFF2-40B4-BE49-F238E27FC236}">
                <a16:creationId xmlns:a16="http://schemas.microsoft.com/office/drawing/2014/main" id="{0F4EA842-0AA8-4492-94C1-79143E69160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9AAB20-B249-4C14-8CD0-6C80AA7F9168}"/>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365737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E2E969-80E1-4922-BCB4-35B6D49C337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932FA03-8BAD-4E5A-995C-8E2C62EE659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EEB7BC9F-DA6E-428C-9A02-E61B4A6659F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B922E7B-9EFC-40E4-B274-EC8623DE9F72}"/>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6" name="Marcador de pie de página 5">
            <a:extLst>
              <a:ext uri="{FF2B5EF4-FFF2-40B4-BE49-F238E27FC236}">
                <a16:creationId xmlns:a16="http://schemas.microsoft.com/office/drawing/2014/main" id="{593F251B-41F6-4F6E-A764-82BBFA79F8F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78BC77B-7415-4F0D-8D57-D617945D560A}"/>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388804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7ACDD-2C93-4ABB-94BC-4F3FD497195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51E64A1-8C0A-4683-9A7B-378758208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4C43A83-02A0-40A3-9E51-EA07131495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A0F20C7-6F2E-4EB8-9580-92884DE48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959FDE-BD74-4EE3-9C65-9368C392BD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30C0895-4B47-4516-98C2-1614E5B985F4}"/>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8" name="Marcador de pie de página 7">
            <a:extLst>
              <a:ext uri="{FF2B5EF4-FFF2-40B4-BE49-F238E27FC236}">
                <a16:creationId xmlns:a16="http://schemas.microsoft.com/office/drawing/2014/main" id="{1EE84F2F-DA83-4C84-B74C-C0DE1969282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3B73A78-7298-482C-85D9-8009E85E295C}"/>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248399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D2BAD-31BF-4C4A-BF3C-ADC10DD9E7F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F3D17D8-4348-4419-93DD-ABA52CB8B45A}"/>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4" name="Marcador de pie de página 3">
            <a:extLst>
              <a:ext uri="{FF2B5EF4-FFF2-40B4-BE49-F238E27FC236}">
                <a16:creationId xmlns:a16="http://schemas.microsoft.com/office/drawing/2014/main" id="{F92FC88F-8058-44A9-B2B9-31CD3F6ED2E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CCDD090-D2D6-4AF6-9C6F-93C92E6CA2FD}"/>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303151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353677-C36E-4B17-A36E-C51ACD9182A8}"/>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3" name="Marcador de pie de página 2">
            <a:extLst>
              <a:ext uri="{FF2B5EF4-FFF2-40B4-BE49-F238E27FC236}">
                <a16:creationId xmlns:a16="http://schemas.microsoft.com/office/drawing/2014/main" id="{DAB0277B-0821-4003-9F0E-87E1F7E06B0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EEECDD4-1169-4F34-9D4B-A20BF1767856}"/>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272089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947C9-A8F6-4CCF-8AAD-35FF7E07FD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C728FF-F09D-4873-8DBA-A32D1856D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8E7538C-36F0-439A-A659-C11617122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D932D9-36D3-4A8F-BE5D-6761266925D6}"/>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6" name="Marcador de pie de página 5">
            <a:extLst>
              <a:ext uri="{FF2B5EF4-FFF2-40B4-BE49-F238E27FC236}">
                <a16:creationId xmlns:a16="http://schemas.microsoft.com/office/drawing/2014/main" id="{70BB15F6-BA04-4844-BC9F-7DBFBEB7247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9730CD8-E78D-49A4-890D-50EC9AEF8D9D}"/>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348636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BA5E5F-1A5F-4D07-BE31-716B568899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C10E7C0-C65E-4444-92F8-A681F35BB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CE12075-4DEA-4776-AE99-CFDFD0054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5B76D8-9DEC-40F8-A863-A09F5B3062F7}"/>
              </a:ext>
            </a:extLst>
          </p:cNvPr>
          <p:cNvSpPr>
            <a:spLocks noGrp="1"/>
          </p:cNvSpPr>
          <p:nvPr>
            <p:ph type="dt" sz="half" idx="10"/>
          </p:nvPr>
        </p:nvSpPr>
        <p:spPr/>
        <p:txBody>
          <a:bodyPr/>
          <a:lstStyle/>
          <a:p>
            <a:fld id="{DE647D04-9671-4244-8A93-F40242BBD89C}" type="datetimeFigureOut">
              <a:rPr lang="es-MX" smtClean="0"/>
              <a:t>07/01/2022</a:t>
            </a:fld>
            <a:endParaRPr lang="es-MX"/>
          </a:p>
        </p:txBody>
      </p:sp>
      <p:sp>
        <p:nvSpPr>
          <p:cNvPr id="6" name="Marcador de pie de página 5">
            <a:extLst>
              <a:ext uri="{FF2B5EF4-FFF2-40B4-BE49-F238E27FC236}">
                <a16:creationId xmlns:a16="http://schemas.microsoft.com/office/drawing/2014/main" id="{EC247A23-E0D3-45CB-8118-0B610BA55CB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F03F7DF-8A2F-4697-A215-35A6D4D538CA}"/>
              </a:ext>
            </a:extLst>
          </p:cNvPr>
          <p:cNvSpPr>
            <a:spLocks noGrp="1"/>
          </p:cNvSpPr>
          <p:nvPr>
            <p:ph type="sldNum" sz="quarter" idx="12"/>
          </p:nvPr>
        </p:nvSpPr>
        <p:spPr/>
        <p:txBody>
          <a:bodyPr/>
          <a:lstStyle/>
          <a:p>
            <a:fld id="{69889B28-661D-48DA-BF36-F5E219B310F4}" type="slidenum">
              <a:rPr lang="es-MX" smtClean="0"/>
              <a:t>‹Nº›</a:t>
            </a:fld>
            <a:endParaRPr lang="es-MX"/>
          </a:p>
        </p:txBody>
      </p:sp>
    </p:spTree>
    <p:extLst>
      <p:ext uri="{BB962C8B-B14F-4D97-AF65-F5344CB8AC3E}">
        <p14:creationId xmlns:p14="http://schemas.microsoft.com/office/powerpoint/2010/main" val="193045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21B965B-F94E-4F7A-96F7-A2D0D975E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F057BB9-2565-4F3E-B0BD-9E797BE47B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7E25AAE-7BF5-42B0-81CF-93CF3713A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D04-9671-4244-8A93-F40242BBD89C}" type="datetimeFigureOut">
              <a:rPr lang="es-MX" smtClean="0"/>
              <a:t>07/01/2022</a:t>
            </a:fld>
            <a:endParaRPr lang="es-MX"/>
          </a:p>
        </p:txBody>
      </p:sp>
      <p:sp>
        <p:nvSpPr>
          <p:cNvPr id="5" name="Marcador de pie de página 4">
            <a:extLst>
              <a:ext uri="{FF2B5EF4-FFF2-40B4-BE49-F238E27FC236}">
                <a16:creationId xmlns:a16="http://schemas.microsoft.com/office/drawing/2014/main" id="{80ADD475-6808-45FF-8C35-6F9F525DC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B2EE415-F25C-4EC8-9C9D-24F7C36C2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89B28-661D-48DA-BF36-F5E219B310F4}" type="slidenum">
              <a:rPr lang="es-MX" smtClean="0"/>
              <a:t>‹Nº›</a:t>
            </a:fld>
            <a:endParaRPr lang="es-MX"/>
          </a:p>
        </p:txBody>
      </p:sp>
    </p:spTree>
    <p:extLst>
      <p:ext uri="{BB962C8B-B14F-4D97-AF65-F5344CB8AC3E}">
        <p14:creationId xmlns:p14="http://schemas.microsoft.com/office/powerpoint/2010/main" val="14662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youtu.be/hD1xO94AMps"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youtu.be/cgvzRdk0Ew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993B8F1-F8F1-461C-97F9-AC42C02AE2C3}"/>
              </a:ext>
            </a:extLst>
          </p:cNvPr>
          <p:cNvSpPr txBox="1"/>
          <p:nvPr/>
        </p:nvSpPr>
        <p:spPr>
          <a:xfrm>
            <a:off x="0" y="52387"/>
            <a:ext cx="12390783" cy="7120667"/>
          </a:xfrm>
          <a:prstGeom prst="rect">
            <a:avLst/>
          </a:prstGeom>
          <a:noFill/>
        </p:spPr>
        <p:txBody>
          <a:bodyPr wrap="square">
            <a:spAutoFit/>
          </a:bodyPr>
          <a:lstStyle/>
          <a:p>
            <a:pPr algn="ctr">
              <a:lnSpc>
                <a:spcPct val="150000"/>
              </a:lnSpc>
              <a:spcAft>
                <a:spcPts val="600"/>
              </a:spcAft>
            </a:pPr>
            <a:r>
              <a:rPr lang="es-MX" sz="1600" b="1" dirty="0">
                <a:latin typeface="Times New Roman" panose="02020603050405020304" pitchFamily="18" charset="0"/>
                <a:cs typeface="Times New Roman" panose="02020603050405020304" pitchFamily="18" charset="0"/>
              </a:rPr>
              <a:t>Escuela Normal de Educación Preescolar</a:t>
            </a:r>
          </a:p>
          <a:p>
            <a:pPr algn="ctr">
              <a:lnSpc>
                <a:spcPct val="150000"/>
              </a:lnSpc>
              <a:spcAft>
                <a:spcPts val="600"/>
              </a:spcAft>
            </a:pPr>
            <a:r>
              <a:rPr lang="es-MX" sz="1600" b="1" dirty="0">
                <a:latin typeface="Times New Roman" panose="02020603050405020304" pitchFamily="18" charset="0"/>
                <a:cs typeface="Times New Roman" panose="02020603050405020304" pitchFamily="18" charset="0"/>
              </a:rPr>
              <a:t>Licenciatura en educación preescolar</a:t>
            </a:r>
          </a:p>
          <a:p>
            <a:pPr algn="ctr">
              <a:lnSpc>
                <a:spcPct val="150000"/>
              </a:lnSpc>
              <a:spcAft>
                <a:spcPts val="600"/>
              </a:spcAft>
            </a:pPr>
            <a:r>
              <a:rPr lang="es-MX" sz="1600" b="1" dirty="0">
                <a:latin typeface="Times New Roman" panose="02020603050405020304" pitchFamily="18" charset="0"/>
                <a:cs typeface="Times New Roman" panose="02020603050405020304" pitchFamily="18" charset="0"/>
              </a:rPr>
              <a:t>Evidencia de unidad 3</a:t>
            </a:r>
          </a:p>
          <a:p>
            <a:pPr algn="ctr">
              <a:lnSpc>
                <a:spcPct val="150000"/>
              </a:lnSpc>
              <a:spcAft>
                <a:spcPts val="600"/>
              </a:spcAft>
            </a:pPr>
            <a:r>
              <a:rPr lang="es-MX" sz="1600" b="1" dirty="0">
                <a:latin typeface="Times New Roman" panose="02020603050405020304" pitchFamily="18" charset="0"/>
                <a:cs typeface="Times New Roman" panose="02020603050405020304" pitchFamily="18" charset="0"/>
              </a:rPr>
              <a:t>Villancicos</a:t>
            </a:r>
          </a:p>
          <a:p>
            <a:pPr algn="ctr">
              <a:lnSpc>
                <a:spcPct val="150000"/>
              </a:lnSpc>
              <a:spcAft>
                <a:spcPts val="600"/>
              </a:spcAft>
            </a:pPr>
            <a:r>
              <a:rPr lang="es-MX" sz="1600" b="1" dirty="0">
                <a:latin typeface="Times New Roman" panose="02020603050405020304" pitchFamily="18" charset="0"/>
                <a:cs typeface="Times New Roman" panose="02020603050405020304" pitchFamily="18" charset="0"/>
              </a:rPr>
              <a:t>Música</a:t>
            </a:r>
          </a:p>
          <a:p>
            <a:pPr algn="ctr">
              <a:lnSpc>
                <a:spcPct val="150000"/>
              </a:lnSpc>
              <a:spcAft>
                <a:spcPts val="600"/>
              </a:spcAft>
            </a:pPr>
            <a:r>
              <a:rPr lang="es-MX" sz="1600" b="1" dirty="0">
                <a:latin typeface="Times New Roman" panose="02020603050405020304" pitchFamily="18" charset="0"/>
                <a:cs typeface="Times New Roman" panose="02020603050405020304" pitchFamily="18" charset="0"/>
              </a:rPr>
              <a:t>Docente: </a:t>
            </a:r>
            <a:r>
              <a:rPr lang="es-MX" sz="1600" dirty="0">
                <a:latin typeface="Times New Roman" panose="02020603050405020304" pitchFamily="18" charset="0"/>
                <a:cs typeface="Times New Roman" panose="02020603050405020304" pitchFamily="18" charset="0"/>
              </a:rPr>
              <a:t>Jesús Armando Posada</a:t>
            </a:r>
          </a:p>
          <a:p>
            <a:pPr algn="ctr">
              <a:lnSpc>
                <a:spcPct val="150000"/>
              </a:lnSpc>
              <a:spcAft>
                <a:spcPts val="600"/>
              </a:spcAft>
            </a:pPr>
            <a:r>
              <a:rPr lang="es-MX" sz="1600" dirty="0">
                <a:latin typeface="Times New Roman" panose="02020603050405020304" pitchFamily="18" charset="0"/>
                <a:cs typeface="Times New Roman" panose="02020603050405020304" pitchFamily="18" charset="0"/>
              </a:rPr>
              <a:t>Luz Estefania Monsivais Garza #10</a:t>
            </a:r>
          </a:p>
          <a:p>
            <a:pPr>
              <a:lnSpc>
                <a:spcPct val="150000"/>
              </a:lnSpc>
              <a:spcAft>
                <a:spcPts val="600"/>
              </a:spcAft>
            </a:pPr>
            <a:r>
              <a:rPr lang="es-MX" sz="1550" b="1" dirty="0">
                <a:latin typeface="Times New Roman" panose="02020603050405020304" pitchFamily="18" charset="0"/>
                <a:ea typeface="Calibri" panose="020F0502020204030204" pitchFamily="34" charset="0"/>
                <a:cs typeface="Times New Roman" panose="02020603050405020304" pitchFamily="18" charset="0"/>
              </a:rPr>
              <a:t>Competencias de la unidad 3. La expresión musical</a:t>
            </a:r>
          </a:p>
          <a:p>
            <a:pPr>
              <a:lnSpc>
                <a:spcPct val="150000"/>
              </a:lnSpc>
              <a:spcAft>
                <a:spcPts val="600"/>
              </a:spcAft>
            </a:pPr>
            <a:r>
              <a:rPr lang="es-MX" sz="1550" dirty="0">
                <a:latin typeface="Times New Roman" panose="02020603050405020304" pitchFamily="18" charset="0"/>
                <a:ea typeface="Calibri" panose="020F0502020204030204" pitchFamily="34" charset="0"/>
                <a:cs typeface="Times New Roman" panose="02020603050405020304" pitchFamily="18" charset="0"/>
              </a:rPr>
              <a:t>-Detecta los procesos de aprendizaje de sus alumnos para favorecer su desarrollo cognitivo y socioemocional</a:t>
            </a:r>
          </a:p>
          <a:p>
            <a:pPr>
              <a:lnSpc>
                <a:spcPct val="150000"/>
              </a:lnSpc>
              <a:spcAft>
                <a:spcPts val="600"/>
              </a:spcAft>
            </a:pPr>
            <a:r>
              <a:rPr lang="es-MX" sz="1550" dirty="0">
                <a:latin typeface="Times New Roman" panose="02020603050405020304" pitchFamily="18" charset="0"/>
                <a:ea typeface="Calibri" panose="020F0502020204030204" pitchFamily="34" charset="0"/>
                <a:cs typeface="Times New Roman" panose="02020603050405020304" pitchFamily="18" charset="0"/>
              </a:rPr>
              <a:t>-Aplica el plan y programas de estudio para alcanzar los propósitos educativos  </a:t>
            </a:r>
          </a:p>
          <a:p>
            <a:pPr>
              <a:lnSpc>
                <a:spcPct val="150000"/>
              </a:lnSpc>
              <a:spcAft>
                <a:spcPts val="600"/>
              </a:spcAft>
            </a:pPr>
            <a:r>
              <a:rPr lang="es-MX" sz="1550" dirty="0">
                <a:latin typeface="Times New Roman" panose="02020603050405020304" pitchFamily="18" charset="0"/>
                <a:ea typeface="Calibri" panose="020F0502020204030204" pitchFamily="34" charset="0"/>
                <a:cs typeface="Times New Roman" panose="02020603050405020304" pitchFamily="18"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a:lnSpc>
                <a:spcPct val="150000"/>
              </a:lnSpc>
              <a:spcAft>
                <a:spcPts val="600"/>
              </a:spcAft>
            </a:pPr>
            <a:r>
              <a:rPr lang="es-MX" sz="1550" dirty="0">
                <a:latin typeface="Times New Roman" panose="02020603050405020304" pitchFamily="18" charset="0"/>
                <a:ea typeface="Calibri" panose="020F0502020204030204" pitchFamily="34" charset="0"/>
                <a:cs typeface="Times New Roman" panose="02020603050405020304" pitchFamily="18" charset="0"/>
              </a:rPr>
              <a:t>-Emplea la evaluación para intervenir en los diferentes ámbitos y momentos de  la tarea educativa para mejorar los aprendizajes de sus alumnos </a:t>
            </a:r>
          </a:p>
          <a:p>
            <a:pPr>
              <a:lnSpc>
                <a:spcPct val="150000"/>
              </a:lnSpc>
              <a:spcAft>
                <a:spcPts val="600"/>
              </a:spcAft>
            </a:pPr>
            <a:r>
              <a:rPr lang="es-MX" sz="1550" dirty="0">
                <a:latin typeface="Times New Roman" panose="02020603050405020304" pitchFamily="18" charset="0"/>
                <a:ea typeface="Calibri" panose="020F0502020204030204" pitchFamily="34" charset="0"/>
                <a:cs typeface="Times New Roman" panose="02020603050405020304" pitchFamily="18" charset="0"/>
              </a:rPr>
              <a:t>-</a:t>
            </a:r>
            <a:r>
              <a:rPr lang="es-MX" sz="1550" b="0" i="0" dirty="0">
                <a:solidFill>
                  <a:srgbClr val="000000"/>
                </a:solidFill>
                <a:effectLst/>
                <a:latin typeface="Times New Roman" panose="02020603050405020304" pitchFamily="18" charset="0"/>
                <a:cs typeface="Times New Roman" panose="02020603050405020304" pitchFamily="18" charset="0"/>
              </a:rPr>
              <a:t>Integra recursos de la investigación educativa para enriquecer su práctica profesional, expresando su interés por el conocimiento, la ciencia y la mejora de la educación</a:t>
            </a:r>
          </a:p>
          <a:p>
            <a:pPr>
              <a:lnSpc>
                <a:spcPct val="150000"/>
              </a:lnSpc>
              <a:spcAft>
                <a:spcPts val="600"/>
              </a:spcAft>
            </a:pPr>
            <a:r>
              <a:rPr lang="es-MX" sz="15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s-MX" sz="1550" b="0" i="0" dirty="0">
                <a:solidFill>
                  <a:srgbClr val="000000"/>
                </a:solidFill>
                <a:effectLst/>
                <a:latin typeface="Times New Roman" panose="02020603050405020304" pitchFamily="18" charset="0"/>
                <a:cs typeface="Times New Roman" panose="02020603050405020304" pitchFamily="18" charset="0"/>
              </a:rPr>
              <a:t>Actúa de manera ética ante la diversidad de situaciones que se presentan en la práctica profesional</a:t>
            </a:r>
            <a:endParaRPr lang="es-MX" sz="155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370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ntilla de banner de navidad con santa y amigos 1409742 Vector en Vecteezy">
            <a:extLst>
              <a:ext uri="{FF2B5EF4-FFF2-40B4-BE49-F238E27FC236}">
                <a16:creationId xmlns:a16="http://schemas.microsoft.com/office/drawing/2014/main" id="{4C4AEF47-A0E5-496B-A336-71A64871366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6020" l="1020" r="99592">
                        <a14:foregroundMark x1="12381" y1="71531" x2="12381" y2="71531"/>
                        <a14:foregroundMark x1="2177" y1="60510" x2="9660" y2="87959"/>
                        <a14:foregroundMark x1="9660" y1="87959" x2="17415" y2="95510"/>
                        <a14:foregroundMark x1="17415" y1="95510" x2="25374" y2="95816"/>
                        <a14:foregroundMark x1="25374" y1="95816" x2="36939" y2="93367"/>
                        <a14:foregroundMark x1="36939" y1="93367" x2="63333" y2="94082"/>
                        <a14:foregroundMark x1="63333" y1="94082" x2="74422" y2="93367"/>
                        <a14:foregroundMark x1="74422" y1="93367" x2="88639" y2="84490"/>
                        <a14:foregroundMark x1="88639" y1="84490" x2="91088" y2="78061"/>
                        <a14:foregroundMark x1="91088" y1="78061" x2="91088" y2="73061"/>
                        <a14:foregroundMark x1="4762" y1="64694" x2="4830" y2="81939"/>
                        <a14:foregroundMark x1="4830" y1="81939" x2="6599" y2="89286"/>
                        <a14:foregroundMark x1="6599" y1="89286" x2="10340" y2="94082"/>
                        <a14:foregroundMark x1="10340" y1="94082" x2="23673" y2="94694"/>
                        <a14:foregroundMark x1="23673" y1="94694" x2="41361" y2="94286"/>
                        <a14:foregroundMark x1="41361" y1="94286" x2="79660" y2="96735"/>
                        <a14:foregroundMark x1="79660" y1="96735" x2="85578" y2="96122"/>
                        <a14:foregroundMark x1="85578" y1="96122" x2="91361" y2="91531"/>
                        <a14:foregroundMark x1="91361" y1="91531" x2="95442" y2="85408"/>
                        <a14:foregroundMark x1="95442" y1="85408" x2="96735" y2="68367"/>
                        <a14:foregroundMark x1="96735" y1="68367" x2="99592" y2="55612"/>
                        <a14:foregroundMark x1="1020" y1="64184" x2="5918" y2="67959"/>
                        <a14:foregroundMark x1="5918" y1="67959" x2="19184" y2="70714"/>
                        <a14:foregroundMark x1="1020" y1="62041" x2="1429" y2="96020"/>
                        <a14:foregroundMark x1="17007" y1="83878" x2="26190" y2="68878"/>
                        <a14:foregroundMark x1="26190" y1="68878" x2="30680" y2="65306"/>
                        <a14:foregroundMark x1="30680" y1="65306" x2="30816" y2="65306"/>
                        <a14:foregroundMark x1="38912" y1="79388" x2="53605" y2="79796"/>
                        <a14:foregroundMark x1="53605" y1="79796" x2="68027" y2="78061"/>
                        <a14:foregroundMark x1="68027" y1="78061" x2="68299" y2="77857"/>
                        <a14:foregroundMark x1="67415" y1="76531" x2="65986" y2="63163"/>
                        <a14:foregroundMark x1="74082" y1="79592" x2="78776" y2="71327"/>
                        <a14:foregroundMark x1="78776" y1="71327" x2="87075" y2="66633"/>
                        <a14:foregroundMark x1="87347" y1="82551" x2="84626" y2="78061"/>
                        <a14:backgroundMark x1="55646" y1="50000" x2="55034" y2="44286"/>
                        <a14:backgroundMark x1="51020" y1="37449" x2="51020" y2="37449"/>
                      </a14:backgroundRemoval>
                    </a14:imgEffect>
                  </a14:imgLayer>
                </a14:imgProps>
              </a:ext>
              <a:ext uri="{28A0092B-C50C-407E-A947-70E740481C1C}">
                <a14:useLocalDpi xmlns:a14="http://schemas.microsoft.com/office/drawing/2010/main" val="0"/>
              </a:ext>
            </a:extLst>
          </a:blip>
          <a:srcRect/>
          <a:stretch>
            <a:fillRect/>
          </a:stretch>
        </p:blipFill>
        <p:spPr bwMode="auto">
          <a:xfrm>
            <a:off x="1" y="0"/>
            <a:ext cx="120859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DB0C96B7-897A-4971-A439-FB9F79D389F9}"/>
              </a:ext>
            </a:extLst>
          </p:cNvPr>
          <p:cNvSpPr>
            <a:spLocks noGrp="1"/>
          </p:cNvSpPr>
          <p:nvPr>
            <p:ph type="title"/>
          </p:nvPr>
        </p:nvSpPr>
        <p:spPr>
          <a:xfrm>
            <a:off x="397565" y="251791"/>
            <a:ext cx="11251096" cy="1590261"/>
          </a:xfrm>
        </p:spPr>
        <p:txBody>
          <a:bodyPr/>
          <a:lstStyle/>
          <a:p>
            <a:pPr algn="ctr"/>
            <a:r>
              <a:rPr lang="es-MX" b="1" dirty="0">
                <a:ln w="9525">
                  <a:solidFill>
                    <a:srgbClr val="92D050"/>
                  </a:solidFill>
                  <a:prstDash val="solid"/>
                </a:ln>
                <a:effectLst>
                  <a:outerShdw blurRad="12700" dist="38100" dir="2700000" algn="tl" rotWithShape="0">
                    <a:schemeClr val="accent5">
                      <a:lumMod val="60000"/>
                      <a:lumOff val="40000"/>
                    </a:schemeClr>
                  </a:outerShdw>
                </a:effectLst>
                <a:latin typeface="Tw Cen MT Condensed Extra Bold" panose="020B0803020202020204" pitchFamily="34" charset="0"/>
              </a:rPr>
              <a:t>Villancicos navideños</a:t>
            </a:r>
          </a:p>
        </p:txBody>
      </p:sp>
    </p:spTree>
    <p:extLst>
      <p:ext uri="{BB962C8B-B14F-4D97-AF65-F5344CB8AC3E}">
        <p14:creationId xmlns:p14="http://schemas.microsoft.com/office/powerpoint/2010/main" val="71487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ntilla de banner de navidad con santa y amigos 1409742 Vector en Vecteezy">
            <a:extLst>
              <a:ext uri="{FF2B5EF4-FFF2-40B4-BE49-F238E27FC236}">
                <a16:creationId xmlns:a16="http://schemas.microsoft.com/office/drawing/2014/main" id="{4719F7AA-04A4-4336-97F6-9FEEEF1844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6020" l="1020" r="99592">
                        <a14:foregroundMark x1="12381" y1="71531" x2="12381" y2="71531"/>
                        <a14:foregroundMark x1="2177" y1="60510" x2="9660" y2="87959"/>
                        <a14:foregroundMark x1="9660" y1="87959" x2="17415" y2="95510"/>
                        <a14:foregroundMark x1="17415" y1="95510" x2="25374" y2="95816"/>
                        <a14:foregroundMark x1="25374" y1="95816" x2="36939" y2="93367"/>
                        <a14:foregroundMark x1="36939" y1="93367" x2="63333" y2="94082"/>
                        <a14:foregroundMark x1="63333" y1="94082" x2="74422" y2="93367"/>
                        <a14:foregroundMark x1="74422" y1="93367" x2="88639" y2="84490"/>
                        <a14:foregroundMark x1="88639" y1="84490" x2="91088" y2="78061"/>
                        <a14:foregroundMark x1="91088" y1="78061" x2="91088" y2="73061"/>
                        <a14:foregroundMark x1="4762" y1="64694" x2="4830" y2="81939"/>
                        <a14:foregroundMark x1="4830" y1="81939" x2="6599" y2="89286"/>
                        <a14:foregroundMark x1="6599" y1="89286" x2="10340" y2="94082"/>
                        <a14:foregroundMark x1="10340" y1="94082" x2="23673" y2="94694"/>
                        <a14:foregroundMark x1="23673" y1="94694" x2="41361" y2="94286"/>
                        <a14:foregroundMark x1="41361" y1="94286" x2="79660" y2="96735"/>
                        <a14:foregroundMark x1="79660" y1="96735" x2="85578" y2="96122"/>
                        <a14:foregroundMark x1="85578" y1="96122" x2="91361" y2="91531"/>
                        <a14:foregroundMark x1="91361" y1="91531" x2="95442" y2="85408"/>
                        <a14:foregroundMark x1="95442" y1="85408" x2="96735" y2="68367"/>
                        <a14:foregroundMark x1="96735" y1="68367" x2="99592" y2="55612"/>
                        <a14:foregroundMark x1="1020" y1="64184" x2="5918" y2="67959"/>
                        <a14:foregroundMark x1="5918" y1="67959" x2="19184" y2="70714"/>
                        <a14:foregroundMark x1="1020" y1="62041" x2="1429" y2="96020"/>
                        <a14:foregroundMark x1="17007" y1="83878" x2="26190" y2="68878"/>
                        <a14:foregroundMark x1="26190" y1="68878" x2="30680" y2="65306"/>
                        <a14:foregroundMark x1="30680" y1="65306" x2="30816" y2="65306"/>
                        <a14:foregroundMark x1="38912" y1="79388" x2="53605" y2="79796"/>
                        <a14:foregroundMark x1="53605" y1="79796" x2="68027" y2="78061"/>
                        <a14:foregroundMark x1="68027" y1="78061" x2="68299" y2="77857"/>
                        <a14:foregroundMark x1="67415" y1="76531" x2="65986" y2="63163"/>
                        <a14:foregroundMark x1="74082" y1="79592" x2="78776" y2="71327"/>
                        <a14:foregroundMark x1="78776" y1="71327" x2="87075" y2="66633"/>
                        <a14:foregroundMark x1="87347" y1="82551" x2="84626" y2="78061"/>
                        <a14:backgroundMark x1="55646" y1="50000" x2="55034" y2="44286"/>
                        <a14:backgroundMark x1="51020" y1="37449" x2="51020" y2="37449"/>
                      </a14:backgroundRemoval>
                    </a14:imgEffect>
                  </a14:imgLayer>
                </a14:imgProps>
              </a:ext>
              <a:ext uri="{28A0092B-C50C-407E-A947-70E740481C1C}">
                <a14:useLocalDpi xmlns:a14="http://schemas.microsoft.com/office/drawing/2010/main" val="0"/>
              </a:ext>
            </a:extLst>
          </a:blip>
          <a:srcRect/>
          <a:stretch>
            <a:fillRect/>
          </a:stretch>
        </p:blipFill>
        <p:spPr bwMode="auto">
          <a:xfrm>
            <a:off x="53009" y="828261"/>
            <a:ext cx="12085982" cy="602973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566D5BD-EFE5-408F-A15F-D2F8B63EA61A}"/>
              </a:ext>
            </a:extLst>
          </p:cNvPr>
          <p:cNvSpPr>
            <a:spLocks noGrp="1"/>
          </p:cNvSpPr>
          <p:nvPr>
            <p:ph type="title"/>
          </p:nvPr>
        </p:nvSpPr>
        <p:spPr/>
        <p:txBody>
          <a:bodyPr/>
          <a:lstStyle/>
          <a:p>
            <a:r>
              <a:rPr lang="es-MX" b="1" dirty="0">
                <a:ln w="9525">
                  <a:solidFill>
                    <a:srgbClr val="92D050"/>
                  </a:solidFill>
                  <a:prstDash val="solid"/>
                </a:ln>
                <a:effectLst>
                  <a:outerShdw blurRad="12700" dist="38100" dir="2700000" algn="tl" rotWithShape="0">
                    <a:schemeClr val="accent5">
                      <a:lumMod val="60000"/>
                      <a:lumOff val="40000"/>
                    </a:schemeClr>
                  </a:outerShdw>
                </a:effectLst>
                <a:latin typeface="Tw Cen MT Condensed Extra Bold" panose="020B0803020202020204" pitchFamily="34" charset="0"/>
              </a:rPr>
              <a:t>Los pastores a Belén </a:t>
            </a:r>
            <a:endParaRPr lang="es-MX" dirty="0"/>
          </a:p>
        </p:txBody>
      </p:sp>
      <p:sp>
        <p:nvSpPr>
          <p:cNvPr id="3" name="Marcador de contenido 2">
            <a:extLst>
              <a:ext uri="{FF2B5EF4-FFF2-40B4-BE49-F238E27FC236}">
                <a16:creationId xmlns:a16="http://schemas.microsoft.com/office/drawing/2014/main" id="{892A5851-5E44-4E8D-AC0C-F6134C94536C}"/>
              </a:ext>
            </a:extLst>
          </p:cNvPr>
          <p:cNvSpPr>
            <a:spLocks noGrp="1"/>
          </p:cNvSpPr>
          <p:nvPr>
            <p:ph idx="1"/>
          </p:nvPr>
        </p:nvSpPr>
        <p:spPr>
          <a:xfrm>
            <a:off x="106017" y="1421952"/>
            <a:ext cx="5072270" cy="2852392"/>
          </a:xfrm>
        </p:spPr>
        <p:txBody>
          <a:bodyPr>
            <a:normAutofit fontScale="92500" lnSpcReduction="10000"/>
          </a:bodyPr>
          <a:lstStyle/>
          <a:p>
            <a:pPr marL="0" indent="0">
              <a:buNone/>
            </a:pPr>
            <a:r>
              <a:rPr lang="es-MX" dirty="0">
                <a:latin typeface="Abadi" panose="020B0604020104020204" pitchFamily="34" charset="0"/>
                <a:ea typeface="Verdana" panose="020B0604030504040204" pitchFamily="34" charset="0"/>
              </a:rPr>
              <a:t>Los Pastores habla de la alegría que supone el nacimiento de Jesús. De la música y las canciones que inspiran a los pastores en el portal de Belén. Y de como pudo haber sido su camino para encontrar el lugar a donde debían ir</a:t>
            </a:r>
          </a:p>
        </p:txBody>
      </p:sp>
      <p:pic>
        <p:nvPicPr>
          <p:cNvPr id="4098" name="Picture 2" descr="LOS ÁNGELES Y LOS PASTORES | ¡QUE VIVA LA NAVIDAD!">
            <a:extLst>
              <a:ext uri="{FF2B5EF4-FFF2-40B4-BE49-F238E27FC236}">
                <a16:creationId xmlns:a16="http://schemas.microsoft.com/office/drawing/2014/main" id="{CADD281D-4CBB-4E73-90A1-43947640C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527" y="512314"/>
            <a:ext cx="2514600" cy="1819275"/>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a:extLst>
              <a:ext uri="{FF2B5EF4-FFF2-40B4-BE49-F238E27FC236}">
                <a16:creationId xmlns:a16="http://schemas.microsoft.com/office/drawing/2014/main" id="{CF7F561E-BBFB-4A77-8231-849A24BD28F2}"/>
              </a:ext>
            </a:extLst>
          </p:cNvPr>
          <p:cNvSpPr txBox="1">
            <a:spLocks/>
          </p:cNvSpPr>
          <p:nvPr/>
        </p:nvSpPr>
        <p:spPr>
          <a:xfrm>
            <a:off x="7071692" y="2794725"/>
            <a:ext cx="5072270" cy="95243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a:latin typeface="Abadi" panose="020B0604020104020204" pitchFamily="34" charset="0"/>
                <a:ea typeface="Verdana" panose="020B0604030504040204" pitchFamily="34" charset="0"/>
              </a:rPr>
              <a:t>Link del video: </a:t>
            </a:r>
            <a:r>
              <a:rPr lang="es-MX" dirty="0">
                <a:latin typeface="Abadi" panose="020B0604020104020204" pitchFamily="34" charset="0"/>
                <a:ea typeface="Verdana" panose="020B0604030504040204" pitchFamily="34" charset="0"/>
                <a:hlinkClick r:id="rId5"/>
              </a:rPr>
              <a:t>https://youtu.be/hD1xO94AMps</a:t>
            </a:r>
            <a:r>
              <a:rPr lang="es-MX" dirty="0">
                <a:latin typeface="Abadi" panose="020B0604020104020204" pitchFamily="34" charset="0"/>
                <a:ea typeface="Verdana" panose="020B0604030504040204" pitchFamily="34" charset="0"/>
              </a:rPr>
              <a:t>  </a:t>
            </a:r>
          </a:p>
        </p:txBody>
      </p:sp>
    </p:spTree>
    <p:extLst>
      <p:ext uri="{BB962C8B-B14F-4D97-AF65-F5344CB8AC3E}">
        <p14:creationId xmlns:p14="http://schemas.microsoft.com/office/powerpoint/2010/main" val="163551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ntilla de banner de navidad con santa y amigos 1409742 Vector en Vecteezy">
            <a:extLst>
              <a:ext uri="{FF2B5EF4-FFF2-40B4-BE49-F238E27FC236}">
                <a16:creationId xmlns:a16="http://schemas.microsoft.com/office/drawing/2014/main" id="{51CEABEA-354A-40F1-A85A-D8F36E61A82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6020" l="1020" r="99592">
                        <a14:foregroundMark x1="12381" y1="71531" x2="12381" y2="71531"/>
                        <a14:foregroundMark x1="2177" y1="60510" x2="9660" y2="87959"/>
                        <a14:foregroundMark x1="9660" y1="87959" x2="17415" y2="95510"/>
                        <a14:foregroundMark x1="17415" y1="95510" x2="25374" y2="95816"/>
                        <a14:foregroundMark x1="25374" y1="95816" x2="36939" y2="93367"/>
                        <a14:foregroundMark x1="36939" y1="93367" x2="63333" y2="94082"/>
                        <a14:foregroundMark x1="63333" y1="94082" x2="74422" y2="93367"/>
                        <a14:foregroundMark x1="74422" y1="93367" x2="88639" y2="84490"/>
                        <a14:foregroundMark x1="88639" y1="84490" x2="91088" y2="78061"/>
                        <a14:foregroundMark x1="91088" y1="78061" x2="91088" y2="73061"/>
                        <a14:foregroundMark x1="4762" y1="64694" x2="4830" y2="81939"/>
                        <a14:foregroundMark x1="4830" y1="81939" x2="6599" y2="89286"/>
                        <a14:foregroundMark x1="6599" y1="89286" x2="10340" y2="94082"/>
                        <a14:foregroundMark x1="10340" y1="94082" x2="23673" y2="94694"/>
                        <a14:foregroundMark x1="23673" y1="94694" x2="41361" y2="94286"/>
                        <a14:foregroundMark x1="41361" y1="94286" x2="79660" y2="96735"/>
                        <a14:foregroundMark x1="79660" y1="96735" x2="85578" y2="96122"/>
                        <a14:foregroundMark x1="85578" y1="96122" x2="91361" y2="91531"/>
                        <a14:foregroundMark x1="91361" y1="91531" x2="95442" y2="85408"/>
                        <a14:foregroundMark x1="95442" y1="85408" x2="96735" y2="68367"/>
                        <a14:foregroundMark x1="96735" y1="68367" x2="99592" y2="55612"/>
                        <a14:foregroundMark x1="1020" y1="64184" x2="5918" y2="67959"/>
                        <a14:foregroundMark x1="5918" y1="67959" x2="19184" y2="70714"/>
                        <a14:foregroundMark x1="1020" y1="62041" x2="1429" y2="96020"/>
                        <a14:foregroundMark x1="17007" y1="83878" x2="26190" y2="68878"/>
                        <a14:foregroundMark x1="26190" y1="68878" x2="30680" y2="65306"/>
                        <a14:foregroundMark x1="30680" y1="65306" x2="30816" y2="65306"/>
                        <a14:foregroundMark x1="38912" y1="79388" x2="53605" y2="79796"/>
                        <a14:foregroundMark x1="53605" y1="79796" x2="68027" y2="78061"/>
                        <a14:foregroundMark x1="68027" y1="78061" x2="68299" y2="77857"/>
                        <a14:foregroundMark x1="67415" y1="76531" x2="65986" y2="63163"/>
                        <a14:foregroundMark x1="74082" y1="79592" x2="78776" y2="71327"/>
                        <a14:foregroundMark x1="78776" y1="71327" x2="87075" y2="66633"/>
                        <a14:foregroundMark x1="87347" y1="82551" x2="84626" y2="78061"/>
                        <a14:backgroundMark x1="55646" y1="50000" x2="55034" y2="44286"/>
                        <a14:backgroundMark x1="51020" y1="37449" x2="51020" y2="37449"/>
                      </a14:backgroundRemoval>
                    </a14:imgEffect>
                  </a14:imgLayer>
                </a14:imgProps>
              </a:ext>
              <a:ext uri="{28A0092B-C50C-407E-A947-70E740481C1C}">
                <a14:useLocalDpi xmlns:a14="http://schemas.microsoft.com/office/drawing/2010/main" val="0"/>
              </a:ext>
            </a:extLst>
          </a:blip>
          <a:srcRect/>
          <a:stretch>
            <a:fillRect/>
          </a:stretch>
        </p:blipFill>
        <p:spPr bwMode="auto">
          <a:xfrm>
            <a:off x="0" y="658674"/>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759D377-C70D-4159-9A69-2F6E01273D85}"/>
              </a:ext>
            </a:extLst>
          </p:cNvPr>
          <p:cNvSpPr>
            <a:spLocks noGrp="1"/>
          </p:cNvSpPr>
          <p:nvPr>
            <p:ph type="title"/>
          </p:nvPr>
        </p:nvSpPr>
        <p:spPr>
          <a:xfrm>
            <a:off x="838200" y="22363"/>
            <a:ext cx="10515600" cy="1325563"/>
          </a:xfrm>
        </p:spPr>
        <p:txBody>
          <a:bodyPr/>
          <a:lstStyle/>
          <a:p>
            <a:r>
              <a:rPr lang="es-MX" b="1" dirty="0">
                <a:ln w="9525">
                  <a:solidFill>
                    <a:srgbClr val="92D050"/>
                  </a:solidFill>
                  <a:prstDash val="solid"/>
                </a:ln>
                <a:effectLst>
                  <a:outerShdw blurRad="12700" dist="38100" dir="2700000" algn="tl" rotWithShape="0">
                    <a:schemeClr val="accent5">
                      <a:lumMod val="60000"/>
                      <a:lumOff val="40000"/>
                    </a:schemeClr>
                  </a:outerShdw>
                </a:effectLst>
                <a:latin typeface="Tw Cen MT Condensed Extra Bold" panose="020B0803020202020204" pitchFamily="34" charset="0"/>
              </a:rPr>
              <a:t>Mi Burrito Sabanero </a:t>
            </a:r>
            <a:endParaRPr lang="es-MX" dirty="0"/>
          </a:p>
        </p:txBody>
      </p:sp>
      <p:sp>
        <p:nvSpPr>
          <p:cNvPr id="3" name="Marcador de contenido 2">
            <a:extLst>
              <a:ext uri="{FF2B5EF4-FFF2-40B4-BE49-F238E27FC236}">
                <a16:creationId xmlns:a16="http://schemas.microsoft.com/office/drawing/2014/main" id="{E51C6ADC-5B81-485E-B1C7-583C7548E451}"/>
              </a:ext>
            </a:extLst>
          </p:cNvPr>
          <p:cNvSpPr>
            <a:spLocks noGrp="1"/>
          </p:cNvSpPr>
          <p:nvPr>
            <p:ph idx="1"/>
          </p:nvPr>
        </p:nvSpPr>
        <p:spPr>
          <a:xfrm>
            <a:off x="48038" y="1347926"/>
            <a:ext cx="6657562" cy="4324004"/>
          </a:xfrm>
          <a:solidFill>
            <a:schemeClr val="bg1"/>
          </a:solidFill>
        </p:spPr>
        <p:txBody>
          <a:bodyPr>
            <a:normAutofit/>
          </a:bodyPr>
          <a:lstStyle/>
          <a:p>
            <a:pPr marL="0" indent="0" algn="just">
              <a:buNone/>
            </a:pPr>
            <a:r>
              <a:rPr lang="es-MX" sz="1800" dirty="0">
                <a:latin typeface="Abadi" panose="020B0604020104020204" pitchFamily="34" charset="0"/>
              </a:rPr>
              <a:t>Aunque se trata de una canción muy arraigada en nuestro país, El burrito sabanero no es mexicana. De hecho, el mismo título revela que la canción fue compuesta por un venezolano, en concreto, el músico Hugo Blanco en 1972. La clave está en que “sabanero” es un término que se da a lo relacionado con la Gran Sabana, una región natural y cultural al sureste de Venezuela. Además de la procedencia del animal, dentro de la canción hay otra palabra que demuestra su origen venezolano y que invita a conocer más sobre su música. La tercera estrofa del villancico de Blanco dice: “Con mi cuatrico voy cantando, mi burrito va trotando”. </a:t>
            </a:r>
          </a:p>
          <a:p>
            <a:pPr marL="0" indent="0" algn="just">
              <a:buNone/>
            </a:pPr>
            <a:r>
              <a:rPr lang="es-MX" sz="1800" dirty="0">
                <a:latin typeface="Abadi" panose="020B0604020104020204" pitchFamily="34" charset="0"/>
              </a:rPr>
              <a:t>La razón de que muchos cantemos mal esa parte es porque cuatrico hace referencia a un instrumento de cuerda muy típico de Venezuela: el cuatro. Considerado el símbolo del folklor del país, el cuatro es muy parecido a la guitarra española, con la salvedad de que cuenta con solo cuatro cuerdas (de ahí su nombre) y que es de menor tamaño</a:t>
            </a:r>
          </a:p>
        </p:txBody>
      </p:sp>
      <p:sp>
        <p:nvSpPr>
          <p:cNvPr id="5" name="Marcador de contenido 2">
            <a:extLst>
              <a:ext uri="{FF2B5EF4-FFF2-40B4-BE49-F238E27FC236}">
                <a16:creationId xmlns:a16="http://schemas.microsoft.com/office/drawing/2014/main" id="{93A2070C-1D86-48B4-9253-A2F8CD8A47AE}"/>
              </a:ext>
            </a:extLst>
          </p:cNvPr>
          <p:cNvSpPr txBox="1">
            <a:spLocks/>
          </p:cNvSpPr>
          <p:nvPr/>
        </p:nvSpPr>
        <p:spPr>
          <a:xfrm>
            <a:off x="7071692" y="2794725"/>
            <a:ext cx="5072270" cy="952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a:latin typeface="Abadi" panose="020B0604020104020204" pitchFamily="34" charset="0"/>
                <a:ea typeface="Verdana" panose="020B0604030504040204" pitchFamily="34" charset="0"/>
              </a:rPr>
              <a:t>Link del video: </a:t>
            </a:r>
            <a:r>
              <a:rPr lang="es-MX" dirty="0">
                <a:latin typeface="Abadi" panose="020B0604020104020204" pitchFamily="34" charset="0"/>
                <a:ea typeface="Verdana" panose="020B0604030504040204" pitchFamily="34" charset="0"/>
                <a:hlinkClick r:id="rId4"/>
              </a:rPr>
              <a:t>https://youtu.be/cgvzRdk0Ew8</a:t>
            </a:r>
            <a:r>
              <a:rPr lang="es-MX" dirty="0">
                <a:latin typeface="Abadi" panose="020B0604020104020204" pitchFamily="34" charset="0"/>
                <a:ea typeface="Verdana" panose="020B0604030504040204" pitchFamily="34" charset="0"/>
              </a:rPr>
              <a:t> </a:t>
            </a:r>
          </a:p>
        </p:txBody>
      </p:sp>
      <p:pic>
        <p:nvPicPr>
          <p:cNvPr id="3074" name="Picture 2" descr="▷ El Burrito Sabanero 【Letra e historia del villancico】">
            <a:extLst>
              <a:ext uri="{FF2B5EF4-FFF2-40B4-BE49-F238E27FC236}">
                <a16:creationId xmlns:a16="http://schemas.microsoft.com/office/drawing/2014/main" id="{639AFE8D-CEF8-4738-A5F6-699DD1971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160" y="143116"/>
            <a:ext cx="4034640" cy="176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011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443</Words>
  <Application>Microsoft Office PowerPoint</Application>
  <PresentationFormat>Panorámica</PresentationFormat>
  <Paragraphs>22</Paragraphs>
  <Slides>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Abadi</vt:lpstr>
      <vt:lpstr>Arial</vt:lpstr>
      <vt:lpstr>Calibri</vt:lpstr>
      <vt:lpstr>Calibri Light</vt:lpstr>
      <vt:lpstr>Times New Roman</vt:lpstr>
      <vt:lpstr>Tw Cen MT Condensed Extra Bold</vt:lpstr>
      <vt:lpstr>Tema de Office</vt:lpstr>
      <vt:lpstr>Presentación de PowerPoint</vt:lpstr>
      <vt:lpstr>Villancicos navideños</vt:lpstr>
      <vt:lpstr>Los pastores a Belén </vt:lpstr>
      <vt:lpstr>Mi Burrito Sabanero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Monsivais Garza</dc:creator>
  <cp:lastModifiedBy>Luz Monsivais Garza</cp:lastModifiedBy>
  <cp:revision>6</cp:revision>
  <dcterms:created xsi:type="dcterms:W3CDTF">2022-01-07T06:08:19Z</dcterms:created>
  <dcterms:modified xsi:type="dcterms:W3CDTF">2022-01-07T07:07:53Z</dcterms:modified>
</cp:coreProperties>
</file>