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33CC33"/>
    <a:srgbClr val="00660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7702-7A02-4A07-9E3E-2A8ABF189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145B4-D04C-45D1-9C40-CE870F3D7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C3308-5DB5-4181-9E1C-A173C455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049773-7820-4463-BDF5-0CE87215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0B3A1-8948-440E-912B-66A99500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1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9F06F-52CC-4DF8-907C-2E65447E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4E6734-FCA9-499D-8D75-B6A47E1D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08A10-03B0-4F41-9CF2-56EF9AF2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0B92D-5F1E-4C0D-B85C-E8FD7607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E74EE-62E4-4122-9692-E52A8E42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56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D04940-C969-4142-9400-111023AAE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26A618-BADE-42BD-8E45-87F0D26BB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CC3307-734C-4129-AE3B-16C72A09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FF3A97-8A9B-4FDA-9D10-1FBDFF7A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AF43F-F2A4-4EA1-BF48-B8E2B92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79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4C2C-0664-472E-818C-1DBB6563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C2C0D-0D5C-4263-89D9-09250B5B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EF607-ED7F-4E43-97EE-B72F83CD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6358F-56C2-4215-9AA1-F7A0EDEE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D4824-9761-4403-ACD4-ECC6BF34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26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95F47-D7DC-4E6D-849E-233AED4E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DB360-D0FA-416F-99B7-BBB9406CB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B1304-2801-4CA8-A12B-2FF58F1D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AA3CF-D524-457E-AD9C-86184857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BC37F-A388-4007-B3B5-42E55ADF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74D4D-F0CE-48CA-86B7-9B1A9A12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BFD8B-2DC2-4773-ACD2-20B56B777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43EBDA-5DC8-4010-A549-8D988E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29CA21-8C06-4B72-82CC-08C83078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D1406-E528-4861-9B45-D38F5D9C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601EED-745B-4957-927A-09E1FA0C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9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4BF39-4457-43C1-A330-2B8E95DC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A0F0B7-8DC4-482E-AD5E-9944D5F1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7D5906-1DEB-42EC-B672-F1E85C80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C85A8-FC60-4207-A032-5A7022ED3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AA4D89-0CAC-4AA0-A680-789ABA295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9C00C-780C-4138-A8DD-95D76169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D93BC7-8E73-43FE-84AF-6B0B8763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1C204B-586C-4D5F-A735-C812C91D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8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CA6A4-692B-4464-BD0A-1F2C4DE6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77AF38-0431-4F45-A28B-AED55F7B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A92861-46C2-407C-B412-655BA9FB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13BAB0-5A05-4505-8A80-EFD4A2F3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B81F82-9688-4AF2-96E8-F00E0FE6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D27AFB-8F0C-41F0-ACC1-4D68DD67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C1675F-79E6-4090-A159-3DA238DD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2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6FDC9-3BD0-4DBC-9DDC-91BB450A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091CD-B117-46C7-A48D-AFB416D0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0D726-C3DC-49B8-82BB-5D1819E85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B003E7-CBEA-471A-A314-40A7F62C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A6CD8D-3EA5-4860-8D05-F26F69EE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530034-5FD2-44CA-8213-94A25E8C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92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10F49-7E43-4E90-B27A-1E570042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7A01EA-8600-4B77-839D-33ED7098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52C6FA-7F75-43C0-A5E9-86A0A0DB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0E213C-81F3-4336-9EEC-889FE8FF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FC94B0-7B46-464C-8952-A6A2CEAC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E7E09-7E06-48D0-AC5B-B83F1F19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95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AEFD8-FA0D-43E5-9A2D-B65C3996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EE25B-2142-4050-A25D-4DA2E7D7A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8A7263-FAA1-483C-986E-F09C66C7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46EB-0C0C-4F10-AB56-98261E881CAD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9655-D3CB-4A1E-9BC0-FAC4CC8A4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DF77D-F980-4B4B-A3D2-B9DD445D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E7AA-1E2D-4357-9ACF-2DA191021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4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3B5B7E48-A921-4C13-A71A-46F5705E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99" y="0"/>
            <a:ext cx="7341704" cy="734170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60F4DE0-F000-4C3A-9826-AE0D6903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814203" cy="6858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CE9A018B-2E6E-447C-9E58-B375603E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" b="97500" l="0" r="98889">
                        <a14:foregroundMark x1="44889" y1="7000" x2="44889" y2="7000"/>
                        <a14:foregroundMark x1="14000" y1="8000" x2="14000" y2="8000"/>
                        <a14:foregroundMark x1="20222" y1="11500" x2="20222" y2="11500"/>
                        <a14:foregroundMark x1="6444" y1="11250" x2="6444" y2="11250"/>
                        <a14:foregroundMark x1="5444" y1="20250" x2="5444" y2="20250"/>
                        <a14:foregroundMark x1="1667" y1="20250" x2="1667" y2="20250"/>
                        <a14:foregroundMark x1="6111" y1="6500" x2="6111" y2="6500"/>
                        <a14:foregroundMark x1="42111" y1="3500" x2="42111" y2="3500"/>
                        <a14:foregroundMark x1="45333" y1="6750" x2="45333" y2="2500"/>
                        <a14:foregroundMark x1="42556" y1="3500" x2="41667" y2="1500"/>
                        <a14:foregroundMark x1="62889" y1="29250" x2="62889" y2="29250"/>
                        <a14:foregroundMark x1="18000" y1="4750" x2="18333" y2="750"/>
                        <a14:foregroundMark x1="2222" y1="29250" x2="111" y2="29250"/>
                        <a14:foregroundMark x1="31778" y1="89500" x2="33444" y2="92000"/>
                        <a14:foregroundMark x1="31111" y1="91000" x2="31000" y2="93250"/>
                        <a14:foregroundMark x1="29444" y1="91250" x2="28556" y2="97500"/>
                        <a14:foregroundMark x1="94111" y1="54750" x2="95000" y2="54750"/>
                        <a14:foregroundMark x1="98556" y1="50250" x2="98889" y2="50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76484" flipV="1">
            <a:off x="3752687" y="3022523"/>
            <a:ext cx="8676478" cy="383940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451E33E-7F98-49FA-A710-9D5D3618D019}"/>
              </a:ext>
            </a:extLst>
          </p:cNvPr>
          <p:cNvSpPr/>
          <p:nvPr/>
        </p:nvSpPr>
        <p:spPr>
          <a:xfrm>
            <a:off x="2153172" y="1234629"/>
            <a:ext cx="2027582" cy="78187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Subdirectora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B38A614-4E6C-4417-A725-FE4C366563CB}"/>
              </a:ext>
            </a:extLst>
          </p:cNvPr>
          <p:cNvSpPr/>
          <p:nvPr/>
        </p:nvSpPr>
        <p:spPr>
          <a:xfrm>
            <a:off x="7745481" y="4081061"/>
            <a:ext cx="1848678" cy="95293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Auxiliares de docente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339E6B6-8E82-44F5-AE3A-9FAC2E6CC18B}"/>
              </a:ext>
            </a:extLst>
          </p:cNvPr>
          <p:cNvSpPr/>
          <p:nvPr/>
        </p:nvSpPr>
        <p:spPr>
          <a:xfrm>
            <a:off x="7119933" y="5715472"/>
            <a:ext cx="2471429" cy="9595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Departamento de psicopedagogía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44EE50E-963E-4A1B-8BA9-8815568C2AF4}"/>
              </a:ext>
            </a:extLst>
          </p:cNvPr>
          <p:cNvSpPr/>
          <p:nvPr/>
        </p:nvSpPr>
        <p:spPr>
          <a:xfrm>
            <a:off x="2522834" y="4341820"/>
            <a:ext cx="2027582" cy="549965"/>
          </a:xfrm>
          <a:prstGeom prst="ellipse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Practicantes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53AE065-CB4C-4BF6-AFCA-6C0213921549}"/>
              </a:ext>
            </a:extLst>
          </p:cNvPr>
          <p:cNvCxnSpPr>
            <a:cxnSpLocks/>
          </p:cNvCxnSpPr>
          <p:nvPr/>
        </p:nvCxnSpPr>
        <p:spPr>
          <a:xfrm flipH="1" flipV="1">
            <a:off x="4353339" y="1741557"/>
            <a:ext cx="907774" cy="274950"/>
          </a:xfrm>
          <a:prstGeom prst="straightConnector1">
            <a:avLst/>
          </a:prstGeom>
          <a:ln w="5715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8197F1E-C677-4928-A351-35E3BFF3DF4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056141" y="779790"/>
            <a:ext cx="39859" cy="823139"/>
          </a:xfrm>
          <a:prstGeom prst="straightConnector1">
            <a:avLst/>
          </a:prstGeom>
          <a:ln w="5715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CF0C6ECB-8BDD-4DAC-9B0C-E0CFBA39FE62}"/>
              </a:ext>
            </a:extLst>
          </p:cNvPr>
          <p:cNvCxnSpPr>
            <a:cxnSpLocks/>
          </p:cNvCxnSpPr>
          <p:nvPr/>
        </p:nvCxnSpPr>
        <p:spPr>
          <a:xfrm>
            <a:off x="6308708" y="2154266"/>
            <a:ext cx="310549" cy="578301"/>
          </a:xfrm>
          <a:prstGeom prst="straightConnector1">
            <a:avLst/>
          </a:prstGeom>
          <a:ln w="5715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C26C477-7E66-459F-AB78-2F13DEF1362D}"/>
              </a:ext>
            </a:extLst>
          </p:cNvPr>
          <p:cNvCxnSpPr>
            <a:cxnSpLocks/>
          </p:cNvCxnSpPr>
          <p:nvPr/>
        </p:nvCxnSpPr>
        <p:spPr>
          <a:xfrm flipH="1">
            <a:off x="6096000" y="3186776"/>
            <a:ext cx="310549" cy="404125"/>
          </a:xfrm>
          <a:prstGeom prst="straightConnector1">
            <a:avLst/>
          </a:prstGeom>
          <a:ln w="762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2DE0056-FF92-4473-AF35-9FFFBD5C8A7A}"/>
              </a:ext>
            </a:extLst>
          </p:cNvPr>
          <p:cNvCxnSpPr>
            <a:cxnSpLocks/>
          </p:cNvCxnSpPr>
          <p:nvPr/>
        </p:nvCxnSpPr>
        <p:spPr>
          <a:xfrm flipH="1">
            <a:off x="4533792" y="4081061"/>
            <a:ext cx="342907" cy="404978"/>
          </a:xfrm>
          <a:prstGeom prst="straightConnector1">
            <a:avLst/>
          </a:prstGeom>
          <a:ln w="5715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D5293D4-453C-4F80-98E8-A236A8214A5D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589644" y="4081061"/>
            <a:ext cx="1056860" cy="260759"/>
          </a:xfrm>
          <a:prstGeom prst="straightConnector1">
            <a:avLst/>
          </a:prstGeom>
          <a:ln w="762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066C314-D7F3-411E-A6B6-F9038115DAAF}"/>
              </a:ext>
            </a:extLst>
          </p:cNvPr>
          <p:cNvCxnSpPr>
            <a:cxnSpLocks/>
          </p:cNvCxnSpPr>
          <p:nvPr/>
        </p:nvCxnSpPr>
        <p:spPr>
          <a:xfrm>
            <a:off x="5814031" y="4330736"/>
            <a:ext cx="0" cy="525822"/>
          </a:xfrm>
          <a:prstGeom prst="straightConnector1">
            <a:avLst/>
          </a:prstGeom>
          <a:ln w="5715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EFED5F8-8753-47CB-A588-640C2833458A}"/>
              </a:ext>
            </a:extLst>
          </p:cNvPr>
          <p:cNvCxnSpPr>
            <a:cxnSpLocks/>
          </p:cNvCxnSpPr>
          <p:nvPr/>
        </p:nvCxnSpPr>
        <p:spPr>
          <a:xfrm>
            <a:off x="6406549" y="5380383"/>
            <a:ext cx="759513" cy="466061"/>
          </a:xfrm>
          <a:prstGeom prst="straightConnector1">
            <a:avLst/>
          </a:prstGeom>
          <a:ln w="762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F3165C76-B68B-4DDF-B30C-372158608013}"/>
              </a:ext>
            </a:extLst>
          </p:cNvPr>
          <p:cNvSpPr/>
          <p:nvPr/>
        </p:nvSpPr>
        <p:spPr>
          <a:xfrm>
            <a:off x="5042350" y="1602929"/>
            <a:ext cx="2027582" cy="78187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Director preescolar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7FB9C2C-A811-4B5F-8290-03DC621EED12}"/>
              </a:ext>
            </a:extLst>
          </p:cNvPr>
          <p:cNvSpPr/>
          <p:nvPr/>
        </p:nvSpPr>
        <p:spPr>
          <a:xfrm>
            <a:off x="4949483" y="292771"/>
            <a:ext cx="2293034" cy="9529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Dirección de      educación básica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5748EA0-F636-4596-A95F-B684814A8ED8}"/>
              </a:ext>
            </a:extLst>
          </p:cNvPr>
          <p:cNvSpPr/>
          <p:nvPr/>
        </p:nvSpPr>
        <p:spPr>
          <a:xfrm>
            <a:off x="6211701" y="2637969"/>
            <a:ext cx="2293034" cy="952932"/>
          </a:xfrm>
          <a:prstGeom prst="ellipse">
            <a:avLst/>
          </a:prstGeom>
          <a:solidFill>
            <a:srgbClr val="33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Departamento académico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AF092E0-2870-4E12-8C10-4F7CDA308506}"/>
              </a:ext>
            </a:extLst>
          </p:cNvPr>
          <p:cNvSpPr/>
          <p:nvPr/>
        </p:nvSpPr>
        <p:spPr>
          <a:xfrm>
            <a:off x="4740966" y="3604595"/>
            <a:ext cx="1848678" cy="95293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Docentes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058410B-3F5E-454C-9DCB-2CA32BF0FF93}"/>
              </a:ext>
            </a:extLst>
          </p:cNvPr>
          <p:cNvSpPr/>
          <p:nvPr/>
        </p:nvSpPr>
        <p:spPr>
          <a:xfrm>
            <a:off x="4860284" y="4883031"/>
            <a:ext cx="1947865" cy="832441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Profesores especiales</a:t>
            </a:r>
          </a:p>
        </p:txBody>
      </p:sp>
    </p:spTree>
    <p:extLst>
      <p:ext uri="{BB962C8B-B14F-4D97-AF65-F5344CB8AC3E}">
        <p14:creationId xmlns:p14="http://schemas.microsoft.com/office/powerpoint/2010/main" val="161849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0BD1B39-DAE6-481A-9DF7-7B77567D2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92638" flipH="1">
            <a:off x="10058319" y="-348255"/>
            <a:ext cx="2208084" cy="32740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B06489-FC85-4850-9B74-ED07DE59A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625" r="92125">
                        <a14:foregroundMark x1="90625" y1="64250" x2="90625" y2="64250"/>
                        <a14:foregroundMark x1="92125" y1="45500" x2="92125" y2="45500"/>
                        <a14:foregroundMark x1="8625" y1="27125" x2="8625" y2="27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092534">
            <a:off x="-289413" y="-28029"/>
            <a:ext cx="2375966" cy="2375966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4313A7-3B63-4366-89E1-D9C7002E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22" y="274998"/>
            <a:ext cx="9510932" cy="5661317"/>
          </a:xfrm>
        </p:spPr>
        <p:txBody>
          <a:bodyPr>
            <a:noAutofit/>
          </a:bodyPr>
          <a:lstStyle/>
          <a:p>
            <a:r>
              <a:rPr lang="es-MX" sz="1600" b="1" dirty="0"/>
              <a:t>Dirección general de educación básica: </a:t>
            </a:r>
            <a:r>
              <a:rPr lang="es-MX" sz="1600" dirty="0"/>
              <a:t>planea, dirige, controla y evalúa la operatividad de los servicios de educación en sus diferentes tipos, niveles, modalidades y vertientes, en observancia a los planes y programas de desarrollo educativo autorizados, así como propiciar el desarrollo profesional de los docentes.</a:t>
            </a:r>
          </a:p>
          <a:p>
            <a:r>
              <a:rPr lang="es-MX" sz="1600" b="1" dirty="0"/>
              <a:t>Directora Preescolar: </a:t>
            </a:r>
            <a:r>
              <a:rPr lang="es-MX" sz="1600" dirty="0"/>
              <a:t>dirige y coordina todas las actividades del centro docente hacia la consecución del proyecto educativo del mismo. Ejercer la Dirección pedagógica, promover la innovación educativa e impulsar planes para la consecución de los objetivos del proyecto educativo del centro docente.</a:t>
            </a:r>
          </a:p>
          <a:p>
            <a:r>
              <a:rPr lang="es-MX" sz="1600" b="1" dirty="0"/>
              <a:t>Subdirectora: </a:t>
            </a:r>
            <a:r>
              <a:rPr lang="es-MX" sz="1600" dirty="0"/>
              <a:t>colabora en la organización, coordinación, asignación y supervisión del trabajo a personal docente, técnico-docente, administrativo-docente y administrativo siendo responsable por el eficaz y eficiente cumplimiento de las actividades a ellos asignadas.</a:t>
            </a:r>
          </a:p>
          <a:p>
            <a:r>
              <a:rPr lang="es-MX" sz="1600" b="1" dirty="0"/>
              <a:t>Departamento académico:</a:t>
            </a:r>
            <a:r>
              <a:rPr lang="es-MX" sz="1600" dirty="0"/>
              <a:t> realizan actividades de docencia, investigación, responsabilidad social, de gestión académico administrativa, asesoría y tutoría de estudiantes.</a:t>
            </a:r>
          </a:p>
          <a:p>
            <a:r>
              <a:rPr lang="es-MX" sz="1600" b="1" dirty="0"/>
              <a:t>Docente: </a:t>
            </a:r>
            <a:r>
              <a:rPr lang="es-MX" sz="1600" dirty="0"/>
              <a:t>esta función implica la realización directa de los procesos sistemáticos de enseñanza - aprendizaje, lo cual incluye el diagnóstico, la planificación, la ejecución y la evaluación de los mismos procesos y sus resultados.</a:t>
            </a:r>
          </a:p>
          <a:p>
            <a:r>
              <a:rPr lang="es-MX" sz="1600" b="1" dirty="0"/>
              <a:t>Auxiliar docente: </a:t>
            </a:r>
            <a:r>
              <a:rPr lang="es-MX" sz="1600" dirty="0"/>
              <a:t>se encarga de contener a los alumnos, cuidar la disciplina, mantener el orden, preservar las buenas costumbres, intervenir en la relación social con la comunidad educativa, cumplir explícitamente una función de asistencia social, y la de psicopedagogía, asistir permanentemente a los profesores, etc. </a:t>
            </a:r>
          </a:p>
          <a:p>
            <a:r>
              <a:rPr lang="es-MX" sz="1600" b="1" dirty="0"/>
              <a:t>Practicante docente: </a:t>
            </a:r>
            <a:r>
              <a:rPr lang="es-MX" sz="1600" dirty="0"/>
              <a:t>su objetivo es el que aplique a la realidad organizacional los conocimientos, habilidades y destrezas adquiridas a lo largo de su formación profesional. </a:t>
            </a:r>
          </a:p>
          <a:p>
            <a:r>
              <a:rPr lang="es-MX" sz="1600" dirty="0"/>
              <a:t>Profesores de apoyo: se encargan de la integración de niños que cursan su educación básica con necesidades educativas especiales con o sin discapacidad para que tengan acceso al mismo tipo de experiencias que el resto de su comunidad.</a:t>
            </a:r>
          </a:p>
          <a:p>
            <a:r>
              <a:rPr lang="es-MX" sz="1600" b="1" dirty="0"/>
              <a:t>Departamento de psicopedagogía: </a:t>
            </a:r>
            <a:r>
              <a:rPr lang="es-MX" sz="1600" dirty="0"/>
              <a:t>Se encarga de optimizar el proceso de enseñanza-aprendizaje a través de estrategias individuales y grupales. Sostener y aportar al crecimiento emocional de los alumnos.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748D36-FC1A-4519-8BFC-A97E651B46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0" b="88159" l="7000" r="93500">
                        <a14:foregroundMark x1="7187" y1="72491" x2="7187" y2="72491"/>
                        <a14:foregroundMark x1="31938" y1="84043" x2="31938" y2="84043"/>
                        <a14:foregroundMark x1="34938" y1="88303" x2="34938" y2="88303"/>
                        <a14:foregroundMark x1="86625" y1="7942" x2="86625" y2="7942"/>
                        <a14:foregroundMark x1="93500" y1="4260" x2="93500" y2="4260"/>
                      </a14:backgroundRemoval>
                    </a14:imgEffect>
                  </a14:imgLayer>
                </a14:imgProps>
              </a:ext>
            </a:extLst>
          </a:blip>
          <a:srcRect t="2666" b="8513"/>
          <a:stretch/>
        </p:blipFill>
        <p:spPr>
          <a:xfrm rot="5880668">
            <a:off x="-335133" y="4862402"/>
            <a:ext cx="2437300" cy="14414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5CC13B-3D49-4B94-88E1-137570C06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80869" flipH="1">
            <a:off x="9697113" y="4249222"/>
            <a:ext cx="3005984" cy="3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2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372</Words>
  <Application>Microsoft Office PowerPoint</Application>
  <PresentationFormat>Panorámica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CRISTINA HERNANDEZ GONZALEZ</dc:creator>
  <cp:lastModifiedBy>DIANA CRISTINA HERNANDEZ GONZALEZ</cp:lastModifiedBy>
  <cp:revision>11</cp:revision>
  <dcterms:created xsi:type="dcterms:W3CDTF">2022-01-07T17:28:54Z</dcterms:created>
  <dcterms:modified xsi:type="dcterms:W3CDTF">2022-01-07T19:37:32Z</dcterms:modified>
</cp:coreProperties>
</file>