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3" r:id="rId5"/>
    <p:sldId id="264" r:id="rId6"/>
    <p:sldId id="265" r:id="rId7"/>
    <p:sldId id="266" r:id="rId8"/>
    <p:sldId id="270" r:id="rId9"/>
    <p:sldId id="271" r:id="rId10"/>
    <p:sldId id="272" r:id="rId11"/>
    <p:sldId id="273" r:id="rId1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55" d="100"/>
          <a:sy n="55" d="100"/>
        </p:scale>
        <p:origin x="22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2B9658-65AE-42DC-BCC3-351F893FB290}" type="datetimeFigureOut">
              <a:rPr lang="es-MX" smtClean="0"/>
              <a:t>14/08/2021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5B7857-2C2E-4CCF-9B80-75C499D10D22}" type="slidenum">
              <a:rPr lang="es-MX" smtClean="0"/>
              <a:t>‹Nº›</a:t>
            </a:fld>
            <a:endParaRPr lang="es-MX"/>
          </a:p>
        </p:txBody>
      </p:sp>
    </p:spTree>
    <p:extLst>
      <p:ext uri="{BB962C8B-B14F-4D97-AF65-F5344CB8AC3E}">
        <p14:creationId xmlns:p14="http://schemas.microsoft.com/office/powerpoint/2010/main" val="164556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2B9658-65AE-42DC-BCC3-351F893FB290}" type="datetimeFigureOut">
              <a:rPr lang="es-MX" smtClean="0"/>
              <a:t>14/08/2021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5B7857-2C2E-4CCF-9B80-75C499D10D22}" type="slidenum">
              <a:rPr lang="es-MX" smtClean="0"/>
              <a:t>‹Nº›</a:t>
            </a:fld>
            <a:endParaRPr lang="es-MX"/>
          </a:p>
        </p:txBody>
      </p:sp>
    </p:spTree>
    <p:extLst>
      <p:ext uri="{BB962C8B-B14F-4D97-AF65-F5344CB8AC3E}">
        <p14:creationId xmlns:p14="http://schemas.microsoft.com/office/powerpoint/2010/main" val="128488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2B9658-65AE-42DC-BCC3-351F893FB290}" type="datetimeFigureOut">
              <a:rPr lang="es-MX" smtClean="0"/>
              <a:t>14/08/2021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5B7857-2C2E-4CCF-9B80-75C499D10D22}" type="slidenum">
              <a:rPr lang="es-MX" smtClean="0"/>
              <a:t>‹Nº›</a:t>
            </a:fld>
            <a:endParaRPr lang="es-MX"/>
          </a:p>
        </p:txBody>
      </p:sp>
    </p:spTree>
    <p:extLst>
      <p:ext uri="{BB962C8B-B14F-4D97-AF65-F5344CB8AC3E}">
        <p14:creationId xmlns:p14="http://schemas.microsoft.com/office/powerpoint/2010/main" val="97753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2B9658-65AE-42DC-BCC3-351F893FB290}" type="datetimeFigureOut">
              <a:rPr lang="es-MX" smtClean="0"/>
              <a:t>14/08/2021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5B7857-2C2E-4CCF-9B80-75C499D10D22}" type="slidenum">
              <a:rPr lang="es-MX" smtClean="0"/>
              <a:t>‹Nº›</a:t>
            </a:fld>
            <a:endParaRPr lang="es-MX"/>
          </a:p>
        </p:txBody>
      </p:sp>
    </p:spTree>
    <p:extLst>
      <p:ext uri="{BB962C8B-B14F-4D97-AF65-F5344CB8AC3E}">
        <p14:creationId xmlns:p14="http://schemas.microsoft.com/office/powerpoint/2010/main" val="121857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2B9658-65AE-42DC-BCC3-351F893FB290}" type="datetimeFigureOut">
              <a:rPr lang="es-MX" smtClean="0"/>
              <a:t>14/08/2021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5B7857-2C2E-4CCF-9B80-75C499D10D22}" type="slidenum">
              <a:rPr lang="es-MX" smtClean="0"/>
              <a:t>‹Nº›</a:t>
            </a:fld>
            <a:endParaRPr lang="es-MX"/>
          </a:p>
        </p:txBody>
      </p:sp>
    </p:spTree>
    <p:extLst>
      <p:ext uri="{BB962C8B-B14F-4D97-AF65-F5344CB8AC3E}">
        <p14:creationId xmlns:p14="http://schemas.microsoft.com/office/powerpoint/2010/main" val="23541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2B9658-65AE-42DC-BCC3-351F893FB290}" type="datetimeFigureOut">
              <a:rPr lang="es-MX" smtClean="0"/>
              <a:t>14/08/2021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F5B7857-2C2E-4CCF-9B80-75C499D10D22}" type="slidenum">
              <a:rPr lang="es-MX" smtClean="0"/>
              <a:t>‹Nº›</a:t>
            </a:fld>
            <a:endParaRPr lang="es-MX"/>
          </a:p>
        </p:txBody>
      </p:sp>
    </p:spTree>
    <p:extLst>
      <p:ext uri="{BB962C8B-B14F-4D97-AF65-F5344CB8AC3E}">
        <p14:creationId xmlns:p14="http://schemas.microsoft.com/office/powerpoint/2010/main" val="299120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2B9658-65AE-42DC-BCC3-351F893FB290}" type="datetimeFigureOut">
              <a:rPr lang="es-MX" smtClean="0"/>
              <a:t>14/08/2021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F5B7857-2C2E-4CCF-9B80-75C499D10D22}" type="slidenum">
              <a:rPr lang="es-MX" smtClean="0"/>
              <a:t>‹Nº›</a:t>
            </a:fld>
            <a:endParaRPr lang="es-MX"/>
          </a:p>
        </p:txBody>
      </p:sp>
    </p:spTree>
    <p:extLst>
      <p:ext uri="{BB962C8B-B14F-4D97-AF65-F5344CB8AC3E}">
        <p14:creationId xmlns:p14="http://schemas.microsoft.com/office/powerpoint/2010/main" val="299948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2B9658-65AE-42DC-BCC3-351F893FB290}" type="datetimeFigureOut">
              <a:rPr lang="es-MX" smtClean="0"/>
              <a:t>14/08/2021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F5B7857-2C2E-4CCF-9B80-75C499D10D22}" type="slidenum">
              <a:rPr lang="es-MX" smtClean="0"/>
              <a:t>‹Nº›</a:t>
            </a:fld>
            <a:endParaRPr lang="es-MX"/>
          </a:p>
        </p:txBody>
      </p:sp>
    </p:spTree>
    <p:extLst>
      <p:ext uri="{BB962C8B-B14F-4D97-AF65-F5344CB8AC3E}">
        <p14:creationId xmlns:p14="http://schemas.microsoft.com/office/powerpoint/2010/main" val="412957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B9658-65AE-42DC-BCC3-351F893FB290}" type="datetimeFigureOut">
              <a:rPr lang="es-MX" smtClean="0"/>
              <a:t>14/08/2021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F5B7857-2C2E-4CCF-9B80-75C499D10D22}" type="slidenum">
              <a:rPr lang="es-MX" smtClean="0"/>
              <a:t>‹Nº›</a:t>
            </a:fld>
            <a:endParaRPr lang="es-MX"/>
          </a:p>
        </p:txBody>
      </p:sp>
    </p:spTree>
    <p:extLst>
      <p:ext uri="{BB962C8B-B14F-4D97-AF65-F5344CB8AC3E}">
        <p14:creationId xmlns:p14="http://schemas.microsoft.com/office/powerpoint/2010/main" val="214030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2B9658-65AE-42DC-BCC3-351F893FB290}" type="datetimeFigureOut">
              <a:rPr lang="es-MX" smtClean="0"/>
              <a:t>14/08/2021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F5B7857-2C2E-4CCF-9B80-75C499D10D22}" type="slidenum">
              <a:rPr lang="es-MX" smtClean="0"/>
              <a:t>‹Nº›</a:t>
            </a:fld>
            <a:endParaRPr lang="es-MX"/>
          </a:p>
        </p:txBody>
      </p:sp>
    </p:spTree>
    <p:extLst>
      <p:ext uri="{BB962C8B-B14F-4D97-AF65-F5344CB8AC3E}">
        <p14:creationId xmlns:p14="http://schemas.microsoft.com/office/powerpoint/2010/main" val="272868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2B9658-65AE-42DC-BCC3-351F893FB290}" type="datetimeFigureOut">
              <a:rPr lang="es-MX" smtClean="0"/>
              <a:t>14/08/2021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F5B7857-2C2E-4CCF-9B80-75C499D10D22}" type="slidenum">
              <a:rPr lang="es-MX" smtClean="0"/>
              <a:t>‹Nº›</a:t>
            </a:fld>
            <a:endParaRPr lang="es-MX"/>
          </a:p>
        </p:txBody>
      </p:sp>
    </p:spTree>
    <p:extLst>
      <p:ext uri="{BB962C8B-B14F-4D97-AF65-F5344CB8AC3E}">
        <p14:creationId xmlns:p14="http://schemas.microsoft.com/office/powerpoint/2010/main" val="415113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52B9658-65AE-42DC-BCC3-351F893FB290}" type="datetimeFigureOut">
              <a:rPr lang="es-MX" smtClean="0"/>
              <a:t>14/08/2021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F5B7857-2C2E-4CCF-9B80-75C499D10D22}" type="slidenum">
              <a:rPr lang="es-MX" smtClean="0"/>
              <a:t>‹Nº›</a:t>
            </a:fld>
            <a:endParaRPr lang="es-MX"/>
          </a:p>
        </p:txBody>
      </p:sp>
    </p:spTree>
    <p:extLst>
      <p:ext uri="{BB962C8B-B14F-4D97-AF65-F5344CB8AC3E}">
        <p14:creationId xmlns:p14="http://schemas.microsoft.com/office/powerpoint/2010/main" val="3485628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mailto:orejondaniela64@gmail.com"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075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CCC849C-1B87-44D2-9F4C-25F21B6E08F6}"/>
              </a:ext>
            </a:extLst>
          </p:cNvPr>
          <p:cNvSpPr txBox="1"/>
          <p:nvPr/>
        </p:nvSpPr>
        <p:spPr>
          <a:xfrm>
            <a:off x="5130714" y="263756"/>
            <a:ext cx="1659048" cy="338554"/>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13/Agosto/2021 </a:t>
            </a:r>
          </a:p>
        </p:txBody>
      </p:sp>
      <p:sp>
        <p:nvSpPr>
          <p:cNvPr id="3" name="CuadroTexto 2">
            <a:extLst>
              <a:ext uri="{FF2B5EF4-FFF2-40B4-BE49-F238E27FC236}">
                <a16:creationId xmlns:a16="http://schemas.microsoft.com/office/drawing/2014/main" id="{D54BBA89-BCA9-49A1-8D23-CABEFD5D1EC5}"/>
              </a:ext>
            </a:extLst>
          </p:cNvPr>
          <p:cNvSpPr txBox="1"/>
          <p:nvPr/>
        </p:nvSpPr>
        <p:spPr>
          <a:xfrm>
            <a:off x="129946" y="1385473"/>
            <a:ext cx="6598108" cy="707886"/>
          </a:xfrm>
          <a:prstGeom prst="rect">
            <a:avLst/>
          </a:prstGeom>
          <a:noFill/>
        </p:spPr>
        <p:txBody>
          <a:bodyPr wrap="square" rtlCol="0">
            <a:spAutoFit/>
          </a:bodyPr>
          <a:lstStyle/>
          <a:p>
            <a:pPr algn="ctr"/>
            <a:r>
              <a:rPr lang="es-MX" sz="2000" dirty="0">
                <a:highlight>
                  <a:srgbClr val="FFFF00"/>
                </a:highlight>
                <a:latin typeface="Arial" panose="020B0604020202020204" pitchFamily="34" charset="0"/>
                <a:cs typeface="Arial" panose="020B0604020202020204" pitchFamily="34" charset="0"/>
              </a:rPr>
              <a:t>SESIÓN 4: “ESTRATEGIAS PARA EL TRABAJO DEL AULA”</a:t>
            </a:r>
          </a:p>
        </p:txBody>
      </p:sp>
      <p:sp>
        <p:nvSpPr>
          <p:cNvPr id="4" name="CuadroTexto 3">
            <a:extLst>
              <a:ext uri="{FF2B5EF4-FFF2-40B4-BE49-F238E27FC236}">
                <a16:creationId xmlns:a16="http://schemas.microsoft.com/office/drawing/2014/main" id="{CEE969A0-A85D-4085-B067-CE791AAD1CC1}"/>
              </a:ext>
            </a:extLst>
          </p:cNvPr>
          <p:cNvSpPr txBox="1"/>
          <p:nvPr/>
        </p:nvSpPr>
        <p:spPr>
          <a:xfrm>
            <a:off x="216556" y="2141485"/>
            <a:ext cx="6433748" cy="6863417"/>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En esta sesión fue posible crear previamente estrategias y compartir ideas con las educadoras, para posteriormente compartirlas en la reunión, esto fue sumamente enriquecedor, pues nos permitió ver aspectos de gran importancia en torno a la forma en que han trabajado con la comunidad escolar y el tipo de actividades que aplican</a:t>
            </a:r>
          </a:p>
          <a:p>
            <a:r>
              <a:rPr lang="es-MX" sz="2000" dirty="0">
                <a:highlight>
                  <a:srgbClr val="FFFF00"/>
                </a:highlight>
                <a:latin typeface="Arial" panose="020B0604020202020204" pitchFamily="34" charset="0"/>
                <a:cs typeface="Arial" panose="020B0604020202020204" pitchFamily="34" charset="0"/>
              </a:rPr>
              <a:t>ACTIVIDADES: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Lectura de objetivos de la sesión.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Respuesta a preguntas orientadas a la autonomía.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Elaboración de un mapa mental de acuerdo a un video.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Presentación de anexo 6.</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Presentación de anexo 7.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Se comparte cuadros de adaptación de estrategias.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Presentación de anexo 8 y 9.</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Aportaciones sobre anexo 9 y experiencias.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Se comparten estrategias de acuerdo a las necesidades de cada grupo. </a:t>
            </a:r>
          </a:p>
          <a:p>
            <a:r>
              <a:rPr lang="es-MX" sz="2000" dirty="0">
                <a:latin typeface="Arial" panose="020B0604020202020204" pitchFamily="34" charset="0"/>
                <a:cs typeface="Arial" panose="020B0604020202020204" pitchFamily="34" charset="0"/>
              </a:rPr>
              <a:t>CIERRE: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Se hacen comentarios finales sobre la dinámica y experiencias en grupo </a:t>
            </a:r>
          </a:p>
        </p:txBody>
      </p:sp>
      <p:sp>
        <p:nvSpPr>
          <p:cNvPr id="6" name="CuadroTexto 5">
            <a:extLst>
              <a:ext uri="{FF2B5EF4-FFF2-40B4-BE49-F238E27FC236}">
                <a16:creationId xmlns:a16="http://schemas.microsoft.com/office/drawing/2014/main" id="{A0743E86-E5A7-4194-903F-2FAD8A574AAC}"/>
              </a:ext>
            </a:extLst>
          </p:cNvPr>
          <p:cNvSpPr txBox="1"/>
          <p:nvPr/>
        </p:nvSpPr>
        <p:spPr>
          <a:xfrm>
            <a:off x="232598" y="893829"/>
            <a:ext cx="4898116" cy="584775"/>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Sesión 4 y cierre. </a:t>
            </a:r>
          </a:p>
          <a:p>
            <a:r>
              <a:rPr lang="es-MX" sz="1600" dirty="0">
                <a:latin typeface="Arial" panose="020B0604020202020204" pitchFamily="34" charset="0"/>
                <a:cs typeface="Arial" panose="020B0604020202020204" pitchFamily="34" charset="0"/>
              </a:rPr>
              <a:t>Duración: 8:30 am – 10:30 am</a:t>
            </a:r>
          </a:p>
        </p:txBody>
      </p:sp>
    </p:spTree>
    <p:extLst>
      <p:ext uri="{BB962C8B-B14F-4D97-AF65-F5344CB8AC3E}">
        <p14:creationId xmlns:p14="http://schemas.microsoft.com/office/powerpoint/2010/main" val="243567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CCC849C-1B87-44D2-9F4C-25F21B6E08F6}"/>
              </a:ext>
            </a:extLst>
          </p:cNvPr>
          <p:cNvSpPr txBox="1"/>
          <p:nvPr/>
        </p:nvSpPr>
        <p:spPr>
          <a:xfrm>
            <a:off x="5130714" y="263756"/>
            <a:ext cx="1659048" cy="338554"/>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13/Agosto/2021 </a:t>
            </a:r>
          </a:p>
        </p:txBody>
      </p:sp>
      <p:sp>
        <p:nvSpPr>
          <p:cNvPr id="3" name="Rectángulo 2">
            <a:extLst>
              <a:ext uri="{FF2B5EF4-FFF2-40B4-BE49-F238E27FC236}">
                <a16:creationId xmlns:a16="http://schemas.microsoft.com/office/drawing/2014/main" id="{F8B4EFB9-098E-47BD-9EDA-34782FE6084B}"/>
              </a:ext>
            </a:extLst>
          </p:cNvPr>
          <p:cNvSpPr/>
          <p:nvPr/>
        </p:nvSpPr>
        <p:spPr>
          <a:xfrm>
            <a:off x="227597" y="853788"/>
            <a:ext cx="6402805" cy="707886"/>
          </a:xfrm>
          <a:prstGeom prst="rect">
            <a:avLst/>
          </a:prstGeom>
        </p:spPr>
        <p:txBody>
          <a:bodyPr wrap="square">
            <a:spAutoFit/>
          </a:bodyPr>
          <a:lstStyle/>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Se elabora el producto 4, los compromisos para el regreso a las aulas. </a:t>
            </a:r>
          </a:p>
        </p:txBody>
      </p:sp>
      <p:pic>
        <p:nvPicPr>
          <p:cNvPr id="6" name="Imagen 5">
            <a:extLst>
              <a:ext uri="{FF2B5EF4-FFF2-40B4-BE49-F238E27FC236}">
                <a16:creationId xmlns:a16="http://schemas.microsoft.com/office/drawing/2014/main" id="{9E33B3C0-E770-43F3-9881-E222BCF8A6B3}"/>
              </a:ext>
            </a:extLst>
          </p:cNvPr>
          <p:cNvPicPr>
            <a:picLocks noChangeAspect="1"/>
          </p:cNvPicPr>
          <p:nvPr/>
        </p:nvPicPr>
        <p:blipFill>
          <a:blip r:embed="rId3"/>
          <a:stretch>
            <a:fillRect/>
          </a:stretch>
        </p:blipFill>
        <p:spPr>
          <a:xfrm>
            <a:off x="465364" y="1649074"/>
            <a:ext cx="1506311" cy="2677886"/>
          </a:xfrm>
          <a:prstGeom prst="rect">
            <a:avLst/>
          </a:prstGeom>
        </p:spPr>
      </p:pic>
      <p:pic>
        <p:nvPicPr>
          <p:cNvPr id="9" name="Imagen 8">
            <a:extLst>
              <a:ext uri="{FF2B5EF4-FFF2-40B4-BE49-F238E27FC236}">
                <a16:creationId xmlns:a16="http://schemas.microsoft.com/office/drawing/2014/main" id="{2231414A-E9A8-4A2C-BD72-19E51E388E89}"/>
              </a:ext>
            </a:extLst>
          </p:cNvPr>
          <p:cNvPicPr>
            <a:picLocks noChangeAspect="1"/>
          </p:cNvPicPr>
          <p:nvPr/>
        </p:nvPicPr>
        <p:blipFill rotWithShape="1">
          <a:blip r:embed="rId4"/>
          <a:srcRect l="1125" b="3979"/>
          <a:stretch/>
        </p:blipFill>
        <p:spPr>
          <a:xfrm>
            <a:off x="2134961" y="1561674"/>
            <a:ext cx="1385399" cy="2768686"/>
          </a:xfrm>
          <a:prstGeom prst="rect">
            <a:avLst/>
          </a:prstGeom>
        </p:spPr>
      </p:pic>
      <p:pic>
        <p:nvPicPr>
          <p:cNvPr id="10" name="Imagen 9">
            <a:extLst>
              <a:ext uri="{FF2B5EF4-FFF2-40B4-BE49-F238E27FC236}">
                <a16:creationId xmlns:a16="http://schemas.microsoft.com/office/drawing/2014/main" id="{F64589CB-60EE-4104-A736-6DDEE8952E6A}"/>
              </a:ext>
            </a:extLst>
          </p:cNvPr>
          <p:cNvPicPr>
            <a:picLocks noChangeAspect="1"/>
          </p:cNvPicPr>
          <p:nvPr/>
        </p:nvPicPr>
        <p:blipFill rotWithShape="1">
          <a:blip r:embed="rId5"/>
          <a:srcRect b="6072"/>
          <a:stretch/>
        </p:blipFill>
        <p:spPr>
          <a:xfrm>
            <a:off x="3879039" y="1649074"/>
            <a:ext cx="1385399" cy="2677886"/>
          </a:xfrm>
          <a:prstGeom prst="rect">
            <a:avLst/>
          </a:prstGeom>
        </p:spPr>
      </p:pic>
      <p:pic>
        <p:nvPicPr>
          <p:cNvPr id="11" name="Imagen 10">
            <a:extLst>
              <a:ext uri="{FF2B5EF4-FFF2-40B4-BE49-F238E27FC236}">
                <a16:creationId xmlns:a16="http://schemas.microsoft.com/office/drawing/2014/main" id="{C3EF0291-B4C0-4AC6-8E24-D541BD9B26C4}"/>
              </a:ext>
            </a:extLst>
          </p:cNvPr>
          <p:cNvPicPr>
            <a:picLocks noChangeAspect="1"/>
          </p:cNvPicPr>
          <p:nvPr/>
        </p:nvPicPr>
        <p:blipFill rotWithShape="1">
          <a:blip r:embed="rId6"/>
          <a:srcRect t="34286" b="31429"/>
          <a:stretch/>
        </p:blipFill>
        <p:spPr>
          <a:xfrm>
            <a:off x="465364" y="4447017"/>
            <a:ext cx="2221707" cy="1567543"/>
          </a:xfrm>
          <a:prstGeom prst="rect">
            <a:avLst/>
          </a:prstGeom>
        </p:spPr>
      </p:pic>
      <p:pic>
        <p:nvPicPr>
          <p:cNvPr id="13" name="Imagen 12">
            <a:extLst>
              <a:ext uri="{FF2B5EF4-FFF2-40B4-BE49-F238E27FC236}">
                <a16:creationId xmlns:a16="http://schemas.microsoft.com/office/drawing/2014/main" id="{7F6AA34E-A9FF-4941-BA37-3205D8AF0120}"/>
              </a:ext>
            </a:extLst>
          </p:cNvPr>
          <p:cNvPicPr>
            <a:picLocks noChangeAspect="1"/>
          </p:cNvPicPr>
          <p:nvPr/>
        </p:nvPicPr>
        <p:blipFill>
          <a:blip r:embed="rId7"/>
          <a:stretch>
            <a:fillRect/>
          </a:stretch>
        </p:blipFill>
        <p:spPr>
          <a:xfrm>
            <a:off x="3180298" y="4476099"/>
            <a:ext cx="2687071" cy="1509378"/>
          </a:xfrm>
          <a:prstGeom prst="rect">
            <a:avLst/>
          </a:prstGeom>
        </p:spPr>
      </p:pic>
      <p:pic>
        <p:nvPicPr>
          <p:cNvPr id="14" name="Imagen 13">
            <a:extLst>
              <a:ext uri="{FF2B5EF4-FFF2-40B4-BE49-F238E27FC236}">
                <a16:creationId xmlns:a16="http://schemas.microsoft.com/office/drawing/2014/main" id="{1466375C-1EDD-4AC5-87FC-F42579FAA2A6}"/>
              </a:ext>
            </a:extLst>
          </p:cNvPr>
          <p:cNvPicPr>
            <a:picLocks noChangeAspect="1"/>
          </p:cNvPicPr>
          <p:nvPr/>
        </p:nvPicPr>
        <p:blipFill rotWithShape="1">
          <a:blip r:embed="rId8"/>
          <a:srcRect t="31785" b="31429"/>
          <a:stretch/>
        </p:blipFill>
        <p:spPr>
          <a:xfrm>
            <a:off x="1672812" y="6186102"/>
            <a:ext cx="3457902" cy="2617648"/>
          </a:xfrm>
          <a:prstGeom prst="rect">
            <a:avLst/>
          </a:prstGeom>
        </p:spPr>
      </p:pic>
    </p:spTree>
    <p:extLst>
      <p:ext uri="{BB962C8B-B14F-4D97-AF65-F5344CB8AC3E}">
        <p14:creationId xmlns:p14="http://schemas.microsoft.com/office/powerpoint/2010/main" val="30384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EB3C8AC-03BB-4E06-AE20-68A055C81C60}"/>
              </a:ext>
            </a:extLst>
          </p:cNvPr>
          <p:cNvSpPr txBox="1"/>
          <p:nvPr/>
        </p:nvSpPr>
        <p:spPr>
          <a:xfrm>
            <a:off x="2198633" y="1406851"/>
            <a:ext cx="3814355" cy="369332"/>
          </a:xfrm>
          <a:prstGeom prst="rect">
            <a:avLst/>
          </a:prstGeom>
          <a:noFill/>
        </p:spPr>
        <p:txBody>
          <a:bodyPr wrap="square" rtlCol="0">
            <a:spAutoFit/>
          </a:bodyPr>
          <a:lstStyle/>
          <a:p>
            <a:r>
              <a:rPr lang="es-US">
                <a:latin typeface="Arial" panose="020B0604020202020204" pitchFamily="34" charset="0"/>
                <a:cs typeface="Arial" panose="020B0604020202020204" pitchFamily="34" charset="0"/>
              </a:rPr>
              <a:t>Daniela Jaquelin Ramírez Orejón.</a:t>
            </a:r>
            <a:endParaRPr lang="es-MX"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C4C3A21D-9332-442B-BC92-9849C371A86D}"/>
              </a:ext>
            </a:extLst>
          </p:cNvPr>
          <p:cNvSpPr txBox="1"/>
          <p:nvPr/>
        </p:nvSpPr>
        <p:spPr>
          <a:xfrm>
            <a:off x="2250436" y="2004674"/>
            <a:ext cx="4449302" cy="369332"/>
          </a:xfrm>
          <a:prstGeom prst="rect">
            <a:avLst/>
          </a:prstGeom>
          <a:noFill/>
        </p:spPr>
        <p:txBody>
          <a:bodyPr wrap="square" rtlCol="0">
            <a:spAutoFit/>
          </a:bodyPr>
          <a:lstStyle/>
          <a:p>
            <a:r>
              <a:rPr lang="es-US" dirty="0" err="1" smtClean="0">
                <a:latin typeface="Arial" panose="020B0604020202020204" pitchFamily="34" charset="0"/>
                <a:cs typeface="Arial" panose="020B0604020202020204" pitchFamily="34" charset="0"/>
              </a:rPr>
              <a:t>Amp</a:t>
            </a:r>
            <a:r>
              <a:rPr lang="es-US" dirty="0" smtClean="0">
                <a:latin typeface="Arial" panose="020B0604020202020204" pitchFamily="34" charset="0"/>
                <a:cs typeface="Arial" panose="020B0604020202020204" pitchFamily="34" charset="0"/>
              </a:rPr>
              <a:t>. </a:t>
            </a:r>
            <a:r>
              <a:rPr lang="es-US" dirty="0" smtClean="0">
                <a:latin typeface="Arial" panose="020B0604020202020204" pitchFamily="34" charset="0"/>
                <a:cs typeface="Arial" panose="020B0604020202020204" pitchFamily="34" charset="0"/>
              </a:rPr>
              <a:t>Morelos</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t>
            </a:r>
            <a:r>
              <a:rPr lang="es-US" dirty="0">
                <a:latin typeface="Arial" panose="020B0604020202020204" pitchFamily="34" charset="0"/>
                <a:cs typeface="Arial" panose="020B0604020202020204" pitchFamily="34" charset="0"/>
              </a:rPr>
              <a:t>2069 </a:t>
            </a:r>
            <a:r>
              <a:rPr lang="es-US" dirty="0" smtClean="0">
                <a:latin typeface="Arial" panose="020B0604020202020204" pitchFamily="34" charset="0"/>
                <a:cs typeface="Arial" panose="020B0604020202020204" pitchFamily="34" charset="0"/>
              </a:rPr>
              <a:t>Saltillo, Coahuila </a:t>
            </a:r>
            <a:endParaRPr lang="es-MX"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51CD2314-0684-436A-8BAE-E863EBDD6F95}"/>
              </a:ext>
            </a:extLst>
          </p:cNvPr>
          <p:cNvSpPr txBox="1"/>
          <p:nvPr/>
        </p:nvSpPr>
        <p:spPr>
          <a:xfrm>
            <a:off x="1925229" y="2611646"/>
            <a:ext cx="3814355" cy="369332"/>
          </a:xfrm>
          <a:prstGeom prst="rect">
            <a:avLst/>
          </a:prstGeom>
          <a:noFill/>
        </p:spPr>
        <p:txBody>
          <a:bodyPr wrap="square" rtlCol="0">
            <a:spAutoFit/>
          </a:bodyPr>
          <a:lstStyle/>
          <a:p>
            <a:r>
              <a:rPr lang="es-US" dirty="0">
                <a:latin typeface="Arial" panose="020B0604020202020204" pitchFamily="34" charset="0"/>
                <a:cs typeface="Arial" panose="020B0604020202020204" pitchFamily="34" charset="0"/>
              </a:rPr>
              <a:t>8443479651</a:t>
            </a:r>
            <a:endParaRPr lang="es-MX"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7FA65E9-0EB4-4D73-A0A4-FCD83DC2F329}"/>
              </a:ext>
            </a:extLst>
          </p:cNvPr>
          <p:cNvSpPr txBox="1"/>
          <p:nvPr/>
        </p:nvSpPr>
        <p:spPr>
          <a:xfrm>
            <a:off x="1297575" y="3156848"/>
            <a:ext cx="3814355" cy="369332"/>
          </a:xfrm>
          <a:prstGeom prst="rect">
            <a:avLst/>
          </a:prstGeom>
          <a:noFill/>
        </p:spPr>
        <p:txBody>
          <a:bodyPr wrap="square" rtlCol="0">
            <a:spAutoFit/>
          </a:bodyPr>
          <a:lstStyle/>
          <a:p>
            <a:r>
              <a:rPr lang="es-US">
                <a:latin typeface="Arial" panose="020B0604020202020204" pitchFamily="34" charset="0"/>
                <a:cs typeface="Arial" panose="020B0604020202020204" pitchFamily="34" charset="0"/>
                <a:hlinkClick r:id="rId3"/>
              </a:rPr>
              <a:t>orejondaniela64@gmail.com</a:t>
            </a:r>
            <a:r>
              <a:rPr lang="es-US">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208D71C9-A79A-484E-8DF0-945213DED6CD}"/>
              </a:ext>
            </a:extLst>
          </p:cNvPr>
          <p:cNvSpPr txBox="1"/>
          <p:nvPr/>
        </p:nvSpPr>
        <p:spPr>
          <a:xfrm>
            <a:off x="2965267" y="4783596"/>
            <a:ext cx="3892733" cy="646331"/>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Jardín de niños Gral. Tomas Sánchez </a:t>
            </a:r>
          </a:p>
        </p:txBody>
      </p:sp>
      <p:sp>
        <p:nvSpPr>
          <p:cNvPr id="8" name="CuadroTexto 7">
            <a:extLst>
              <a:ext uri="{FF2B5EF4-FFF2-40B4-BE49-F238E27FC236}">
                <a16:creationId xmlns:a16="http://schemas.microsoft.com/office/drawing/2014/main" id="{D2FDD8C4-1CFE-4D87-8811-287A88069C8E}"/>
              </a:ext>
            </a:extLst>
          </p:cNvPr>
          <p:cNvSpPr txBox="1"/>
          <p:nvPr/>
        </p:nvSpPr>
        <p:spPr>
          <a:xfrm>
            <a:off x="1671005" y="6855624"/>
            <a:ext cx="3892733"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Matutino </a:t>
            </a:r>
          </a:p>
        </p:txBody>
      </p:sp>
      <p:sp>
        <p:nvSpPr>
          <p:cNvPr id="9" name="CuadroTexto 8">
            <a:extLst>
              <a:ext uri="{FF2B5EF4-FFF2-40B4-BE49-F238E27FC236}">
                <a16:creationId xmlns:a16="http://schemas.microsoft.com/office/drawing/2014/main" id="{F03B845B-5192-438E-B043-1F252A991F57}"/>
              </a:ext>
            </a:extLst>
          </p:cNvPr>
          <p:cNvSpPr txBox="1"/>
          <p:nvPr/>
        </p:nvSpPr>
        <p:spPr>
          <a:xfrm>
            <a:off x="3070029" y="7427761"/>
            <a:ext cx="3892733"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111</a:t>
            </a:r>
          </a:p>
        </p:txBody>
      </p:sp>
      <p:sp>
        <p:nvSpPr>
          <p:cNvPr id="10" name="CuadroTexto 9">
            <a:extLst>
              <a:ext uri="{FF2B5EF4-FFF2-40B4-BE49-F238E27FC236}">
                <a16:creationId xmlns:a16="http://schemas.microsoft.com/office/drawing/2014/main" id="{D2FDD8C4-1CFE-4D87-8811-287A88069C8E}"/>
              </a:ext>
            </a:extLst>
          </p:cNvPr>
          <p:cNvSpPr txBox="1"/>
          <p:nvPr/>
        </p:nvSpPr>
        <p:spPr>
          <a:xfrm>
            <a:off x="1671005" y="5518784"/>
            <a:ext cx="3892733" cy="646331"/>
          </a:xfrm>
          <a:prstGeom prst="rect">
            <a:avLst/>
          </a:prstGeom>
          <a:noFill/>
        </p:spPr>
        <p:txBody>
          <a:bodyPr wrap="square" rtlCol="0">
            <a:spAutoFit/>
          </a:bodyPr>
          <a:lstStyle/>
          <a:p>
            <a:r>
              <a:rPr lang="es-MX" dirty="0" smtClean="0">
                <a:latin typeface="Arial" panose="020B0604020202020204" pitchFamily="34" charset="0"/>
                <a:cs typeface="Arial" panose="020B0604020202020204" pitchFamily="34" charset="0"/>
              </a:rPr>
              <a:t>Privada Ramón Mendoza 1503 Obregón Sur.</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59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95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F19776-5398-4772-B2D5-76448A34D050}"/>
              </a:ext>
            </a:extLst>
          </p:cNvPr>
          <p:cNvSpPr txBox="1"/>
          <p:nvPr/>
        </p:nvSpPr>
        <p:spPr>
          <a:xfrm>
            <a:off x="5198952" y="263756"/>
            <a:ext cx="1556690" cy="338554"/>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9/Agosto/2021 </a:t>
            </a:r>
          </a:p>
        </p:txBody>
      </p:sp>
      <p:sp>
        <p:nvSpPr>
          <p:cNvPr id="4" name="CuadroTexto 3">
            <a:extLst>
              <a:ext uri="{FF2B5EF4-FFF2-40B4-BE49-F238E27FC236}">
                <a16:creationId xmlns:a16="http://schemas.microsoft.com/office/drawing/2014/main" id="{6B6828EE-DF05-411C-ADD0-95A33287434D}"/>
              </a:ext>
            </a:extLst>
          </p:cNvPr>
          <p:cNvSpPr txBox="1"/>
          <p:nvPr/>
        </p:nvSpPr>
        <p:spPr>
          <a:xfrm>
            <a:off x="217014" y="1503063"/>
            <a:ext cx="6423972" cy="4401205"/>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Se realiza presentación con directora, educadoras y personal del jardín, la cual se llevó a cabo de manera virtual a través de la plataforma Teams, a la cual asistió la directora del plantel, 4 educadoras, 2 maestras del área de USAER y una maestra de apoyo al plantel; de igual manera por parte de la ENEP, la maestra de Aprendizaje en el servicio y 4 educadoras practicantes. </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Al termino de la presentación, la directora del plantel brindó indicaciones generales sobre el trabajo de la semana, especificando que las reuniones serían por la plataforma de Teams, en un horario de 8:30 am a 12:30 pm, sin embargo se dejarían tareas para agilizar tiempos. </a:t>
            </a:r>
          </a:p>
        </p:txBody>
      </p:sp>
      <p:sp>
        <p:nvSpPr>
          <p:cNvPr id="5" name="CuadroTexto 4">
            <a:extLst>
              <a:ext uri="{FF2B5EF4-FFF2-40B4-BE49-F238E27FC236}">
                <a16:creationId xmlns:a16="http://schemas.microsoft.com/office/drawing/2014/main" id="{EED2FBB9-F0A4-4D36-8CDD-F1AF797C7D07}"/>
              </a:ext>
            </a:extLst>
          </p:cNvPr>
          <p:cNvSpPr txBox="1"/>
          <p:nvPr/>
        </p:nvSpPr>
        <p:spPr>
          <a:xfrm>
            <a:off x="217014" y="877074"/>
            <a:ext cx="6216476" cy="338554"/>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Duración: 9:00 am – 10:15 am  </a:t>
            </a:r>
          </a:p>
        </p:txBody>
      </p:sp>
      <p:pic>
        <p:nvPicPr>
          <p:cNvPr id="7" name="Imagen 6">
            <a:extLst>
              <a:ext uri="{FF2B5EF4-FFF2-40B4-BE49-F238E27FC236}">
                <a16:creationId xmlns:a16="http://schemas.microsoft.com/office/drawing/2014/main" id="{D8A40F49-413E-47F1-9852-890BEF9F6F6D}"/>
              </a:ext>
            </a:extLst>
          </p:cNvPr>
          <p:cNvPicPr>
            <a:picLocks noChangeAspect="1"/>
          </p:cNvPicPr>
          <p:nvPr/>
        </p:nvPicPr>
        <p:blipFill>
          <a:blip r:embed="rId3"/>
          <a:stretch>
            <a:fillRect/>
          </a:stretch>
        </p:blipFill>
        <p:spPr>
          <a:xfrm>
            <a:off x="288758" y="5904268"/>
            <a:ext cx="3140242" cy="2355182"/>
          </a:xfrm>
          <a:prstGeom prst="rect">
            <a:avLst/>
          </a:prstGeom>
        </p:spPr>
      </p:pic>
      <p:pic>
        <p:nvPicPr>
          <p:cNvPr id="9" name="Imagen 8">
            <a:extLst>
              <a:ext uri="{FF2B5EF4-FFF2-40B4-BE49-F238E27FC236}">
                <a16:creationId xmlns:a16="http://schemas.microsoft.com/office/drawing/2014/main" id="{C8A05974-2BB8-45CC-A9D9-CC7D9A3DAD9F}"/>
              </a:ext>
            </a:extLst>
          </p:cNvPr>
          <p:cNvPicPr>
            <a:picLocks noChangeAspect="1"/>
          </p:cNvPicPr>
          <p:nvPr/>
        </p:nvPicPr>
        <p:blipFill>
          <a:blip r:embed="rId4"/>
          <a:stretch>
            <a:fillRect/>
          </a:stretch>
        </p:blipFill>
        <p:spPr>
          <a:xfrm>
            <a:off x="3500744" y="6578870"/>
            <a:ext cx="3068499" cy="2301374"/>
          </a:xfrm>
          <a:prstGeom prst="rect">
            <a:avLst/>
          </a:prstGeom>
        </p:spPr>
      </p:pic>
    </p:spTree>
    <p:extLst>
      <p:ext uri="{BB962C8B-B14F-4D97-AF65-F5344CB8AC3E}">
        <p14:creationId xmlns:p14="http://schemas.microsoft.com/office/powerpoint/2010/main" val="121528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1549447-D344-447C-B99D-F0EE650E80B0}"/>
              </a:ext>
            </a:extLst>
          </p:cNvPr>
          <p:cNvSpPr txBox="1"/>
          <p:nvPr/>
        </p:nvSpPr>
        <p:spPr>
          <a:xfrm>
            <a:off x="5103418" y="263756"/>
            <a:ext cx="1659048" cy="338554"/>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10/Agosto/2021 </a:t>
            </a:r>
          </a:p>
        </p:txBody>
      </p:sp>
      <p:sp>
        <p:nvSpPr>
          <p:cNvPr id="3" name="CuadroTexto 2">
            <a:extLst>
              <a:ext uri="{FF2B5EF4-FFF2-40B4-BE49-F238E27FC236}">
                <a16:creationId xmlns:a16="http://schemas.microsoft.com/office/drawing/2014/main" id="{D5E29BEC-DF06-4977-85EC-E84DB5AAD613}"/>
              </a:ext>
            </a:extLst>
          </p:cNvPr>
          <p:cNvSpPr txBox="1"/>
          <p:nvPr/>
        </p:nvSpPr>
        <p:spPr>
          <a:xfrm>
            <a:off x="266133" y="870885"/>
            <a:ext cx="6085472" cy="584775"/>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Taller “El sentido de la tarea docente”</a:t>
            </a:r>
          </a:p>
          <a:p>
            <a:r>
              <a:rPr lang="es-MX" sz="1600" dirty="0">
                <a:latin typeface="Arial" panose="020B0604020202020204" pitchFamily="34" charset="0"/>
                <a:cs typeface="Arial" panose="020B0604020202020204" pitchFamily="34" charset="0"/>
              </a:rPr>
              <a:t>Duración: 9:00 am – 1:00 pm.  </a:t>
            </a:r>
          </a:p>
        </p:txBody>
      </p:sp>
      <p:sp>
        <p:nvSpPr>
          <p:cNvPr id="4" name="CuadroTexto 3">
            <a:extLst>
              <a:ext uri="{FF2B5EF4-FFF2-40B4-BE49-F238E27FC236}">
                <a16:creationId xmlns:a16="http://schemas.microsoft.com/office/drawing/2014/main" id="{2A3801FE-803C-47B9-86EB-0A698311C7A2}"/>
              </a:ext>
            </a:extLst>
          </p:cNvPr>
          <p:cNvSpPr txBox="1"/>
          <p:nvPr/>
        </p:nvSpPr>
        <p:spPr>
          <a:xfrm>
            <a:off x="196949" y="1455660"/>
            <a:ext cx="6362261" cy="3477875"/>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Taller impartido por Ricardo Soriano, en el cual se abordaron los siguientes temas: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Escalera del conocimiento</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2 principios de mejora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2 reglas para la convivencia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Enemigos del conocimiento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Preguntas “háblame de ti” (respuestas en dibujo)</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Fortalecimiento del liderazgo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Circulo vicioso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Gestión del cambio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Impronta de creencias </a:t>
            </a:r>
          </a:p>
        </p:txBody>
      </p:sp>
      <p:pic>
        <p:nvPicPr>
          <p:cNvPr id="8" name="Imagen 7">
            <a:extLst>
              <a:ext uri="{FF2B5EF4-FFF2-40B4-BE49-F238E27FC236}">
                <a16:creationId xmlns:a16="http://schemas.microsoft.com/office/drawing/2014/main" id="{E7A0E6D6-EACC-469A-8EAE-C4B7F0CA4D06}"/>
              </a:ext>
            </a:extLst>
          </p:cNvPr>
          <p:cNvPicPr>
            <a:picLocks noChangeAspect="1"/>
          </p:cNvPicPr>
          <p:nvPr/>
        </p:nvPicPr>
        <p:blipFill rotWithShape="1">
          <a:blip r:embed="rId3"/>
          <a:srcRect t="22594" b="24208"/>
          <a:stretch/>
        </p:blipFill>
        <p:spPr>
          <a:xfrm>
            <a:off x="2468062" y="6796679"/>
            <a:ext cx="2542381" cy="1803317"/>
          </a:xfrm>
          <a:prstGeom prst="rect">
            <a:avLst/>
          </a:prstGeom>
        </p:spPr>
      </p:pic>
      <p:pic>
        <p:nvPicPr>
          <p:cNvPr id="9" name="Imagen 8">
            <a:extLst>
              <a:ext uri="{FF2B5EF4-FFF2-40B4-BE49-F238E27FC236}">
                <a16:creationId xmlns:a16="http://schemas.microsoft.com/office/drawing/2014/main" id="{BC19B004-59F3-4F1A-BBB2-252CB37655B1}"/>
              </a:ext>
            </a:extLst>
          </p:cNvPr>
          <p:cNvPicPr>
            <a:picLocks noChangeAspect="1"/>
          </p:cNvPicPr>
          <p:nvPr/>
        </p:nvPicPr>
        <p:blipFill rotWithShape="1">
          <a:blip r:embed="rId4"/>
          <a:srcRect t="29042" b="17044"/>
          <a:stretch/>
        </p:blipFill>
        <p:spPr>
          <a:xfrm>
            <a:off x="2028965" y="4933535"/>
            <a:ext cx="2542382" cy="1827597"/>
          </a:xfrm>
          <a:prstGeom prst="rect">
            <a:avLst/>
          </a:prstGeom>
        </p:spPr>
      </p:pic>
      <p:pic>
        <p:nvPicPr>
          <p:cNvPr id="10" name="Imagen 9"/>
          <p:cNvPicPr>
            <a:picLocks noChangeAspect="1"/>
          </p:cNvPicPr>
          <p:nvPr/>
        </p:nvPicPr>
        <p:blipFill>
          <a:blip r:embed="rId5"/>
          <a:stretch>
            <a:fillRect/>
          </a:stretch>
        </p:blipFill>
        <p:spPr>
          <a:xfrm>
            <a:off x="5010444" y="3776862"/>
            <a:ext cx="1548766" cy="3441701"/>
          </a:xfrm>
          <a:prstGeom prst="rect">
            <a:avLst/>
          </a:prstGeom>
        </p:spPr>
      </p:pic>
      <p:pic>
        <p:nvPicPr>
          <p:cNvPr id="12" name="Imagen 11"/>
          <p:cNvPicPr>
            <a:picLocks noChangeAspect="1"/>
          </p:cNvPicPr>
          <p:nvPr/>
        </p:nvPicPr>
        <p:blipFill>
          <a:blip r:embed="rId6"/>
          <a:stretch>
            <a:fillRect/>
          </a:stretch>
        </p:blipFill>
        <p:spPr>
          <a:xfrm>
            <a:off x="431186" y="5084924"/>
            <a:ext cx="1597779" cy="3550620"/>
          </a:xfrm>
          <a:prstGeom prst="rect">
            <a:avLst/>
          </a:prstGeom>
        </p:spPr>
      </p:pic>
    </p:spTree>
    <p:extLst>
      <p:ext uri="{BB962C8B-B14F-4D97-AF65-F5344CB8AC3E}">
        <p14:creationId xmlns:p14="http://schemas.microsoft.com/office/powerpoint/2010/main" val="211571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57AAC42-C901-48A6-8DAC-03A829A0B21D}"/>
              </a:ext>
            </a:extLst>
          </p:cNvPr>
          <p:cNvSpPr txBox="1"/>
          <p:nvPr/>
        </p:nvSpPr>
        <p:spPr>
          <a:xfrm>
            <a:off x="5130714" y="263756"/>
            <a:ext cx="1659048" cy="338554"/>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11/Agosto/2021 </a:t>
            </a:r>
          </a:p>
        </p:txBody>
      </p:sp>
      <p:sp>
        <p:nvSpPr>
          <p:cNvPr id="3" name="CuadroTexto 2">
            <a:extLst>
              <a:ext uri="{FF2B5EF4-FFF2-40B4-BE49-F238E27FC236}">
                <a16:creationId xmlns:a16="http://schemas.microsoft.com/office/drawing/2014/main" id="{0A694D4F-B509-4048-B1A7-32900728138B}"/>
              </a:ext>
            </a:extLst>
          </p:cNvPr>
          <p:cNvSpPr txBox="1"/>
          <p:nvPr/>
        </p:nvSpPr>
        <p:spPr>
          <a:xfrm>
            <a:off x="232598" y="893829"/>
            <a:ext cx="4898116" cy="584775"/>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Sesión 1 y 2. </a:t>
            </a:r>
          </a:p>
          <a:p>
            <a:r>
              <a:rPr lang="es-MX" sz="1600" dirty="0">
                <a:latin typeface="Arial" panose="020B0604020202020204" pitchFamily="34" charset="0"/>
                <a:cs typeface="Arial" panose="020B0604020202020204" pitchFamily="34" charset="0"/>
              </a:rPr>
              <a:t>Duración: 8:30 am – 11:00 am</a:t>
            </a:r>
          </a:p>
        </p:txBody>
      </p:sp>
      <p:sp>
        <p:nvSpPr>
          <p:cNvPr id="4" name="CuadroTexto 3">
            <a:extLst>
              <a:ext uri="{FF2B5EF4-FFF2-40B4-BE49-F238E27FC236}">
                <a16:creationId xmlns:a16="http://schemas.microsoft.com/office/drawing/2014/main" id="{032B381C-39F0-4A86-B1D4-38D7A86F1822}"/>
              </a:ext>
            </a:extLst>
          </p:cNvPr>
          <p:cNvSpPr txBox="1"/>
          <p:nvPr/>
        </p:nvSpPr>
        <p:spPr>
          <a:xfrm>
            <a:off x="191654" y="1729376"/>
            <a:ext cx="6598108" cy="400110"/>
          </a:xfrm>
          <a:prstGeom prst="rect">
            <a:avLst/>
          </a:prstGeom>
          <a:noFill/>
        </p:spPr>
        <p:txBody>
          <a:bodyPr wrap="square" rtlCol="0">
            <a:spAutoFit/>
          </a:bodyPr>
          <a:lstStyle/>
          <a:p>
            <a:r>
              <a:rPr lang="es-MX" sz="2000" dirty="0">
                <a:highlight>
                  <a:srgbClr val="FFFF00"/>
                </a:highlight>
                <a:latin typeface="Arial" panose="020B0604020202020204" pitchFamily="34" charset="0"/>
                <a:cs typeface="Arial" panose="020B0604020202020204" pitchFamily="34" charset="0"/>
              </a:rPr>
              <a:t>SESIÓN 1: “EL REENCUENTRO CON EL COLECTIVO”</a:t>
            </a:r>
          </a:p>
        </p:txBody>
      </p:sp>
      <p:sp>
        <p:nvSpPr>
          <p:cNvPr id="5" name="CuadroTexto 4">
            <a:extLst>
              <a:ext uri="{FF2B5EF4-FFF2-40B4-BE49-F238E27FC236}">
                <a16:creationId xmlns:a16="http://schemas.microsoft.com/office/drawing/2014/main" id="{3BE6B8C9-979B-401F-BC08-B62CA8DB549A}"/>
              </a:ext>
            </a:extLst>
          </p:cNvPr>
          <p:cNvSpPr txBox="1"/>
          <p:nvPr/>
        </p:nvSpPr>
        <p:spPr>
          <a:xfrm>
            <a:off x="232598" y="2074894"/>
            <a:ext cx="6433748" cy="5632311"/>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En esta sesión se abordaron las emociones en torno a los docentes, analizando lo que son las emociones positivas y negativas. De igual manera se aborda lo que es el autocuidado y como se puede llevar a cabo entre el colectivo docente, creando así redes de apoyo. </a:t>
            </a:r>
          </a:p>
          <a:p>
            <a:r>
              <a:rPr lang="es-MX" sz="2000" dirty="0">
                <a:latin typeface="Arial" panose="020B0604020202020204" pitchFamily="34" charset="0"/>
                <a:cs typeface="Arial" panose="020B0604020202020204" pitchFamily="34" charset="0"/>
              </a:rPr>
              <a:t>Con este tema fue posible compartir las emociones que se tienen con el regreso, fue un momento ameno y de </a:t>
            </a:r>
            <a:r>
              <a:rPr lang="es-MX" sz="2000" dirty="0" smtClean="0">
                <a:latin typeface="Arial" panose="020B0604020202020204" pitchFamily="34" charset="0"/>
                <a:cs typeface="Arial" panose="020B0604020202020204" pitchFamily="34" charset="0"/>
              </a:rPr>
              <a:t>confianza </a:t>
            </a:r>
            <a:r>
              <a:rPr lang="es-MX" sz="2000" dirty="0">
                <a:latin typeface="Arial" panose="020B0604020202020204" pitchFamily="34" charset="0"/>
                <a:cs typeface="Arial" panose="020B0604020202020204" pitchFamily="34" charset="0"/>
              </a:rPr>
              <a:t>con el cual el colectivo nos hizo sentir bienvenidas, mostrando su apoyo y escuchando nuestros sentimientos en torno a esta jornada de práctica que iniciamos. </a:t>
            </a:r>
          </a:p>
          <a:p>
            <a:r>
              <a:rPr lang="es-MX" sz="2000" dirty="0">
                <a:highlight>
                  <a:srgbClr val="FFFF00"/>
                </a:highlight>
                <a:latin typeface="Arial" panose="020B0604020202020204" pitchFamily="34" charset="0"/>
                <a:cs typeface="Arial" panose="020B0604020202020204" pitchFamily="34" charset="0"/>
              </a:rPr>
              <a:t>ACTIVIDADES: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Establecimiento de acuerdos y reglas.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Lecturas de objetivos</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Presentación de anexo 1</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Elaboración de red de emociones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Presentación de anexo 2</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Compartir formas de </a:t>
            </a:r>
            <a:r>
              <a:rPr lang="es-MX" sz="2000" dirty="0" err="1">
                <a:latin typeface="Arial" panose="020B0604020202020204" pitchFamily="34" charset="0"/>
                <a:cs typeface="Arial" panose="020B0604020202020204" pitchFamily="34" charset="0"/>
              </a:rPr>
              <a:t>autocuidar</a:t>
            </a:r>
            <a:r>
              <a:rPr lang="es-MX" sz="2000" dirty="0">
                <a:latin typeface="Arial" panose="020B0604020202020204" pitchFamily="34" charset="0"/>
                <a:cs typeface="Arial" panose="020B0604020202020204" pitchFamily="34" charset="0"/>
              </a:rPr>
              <a:t>(nos). </a:t>
            </a:r>
          </a:p>
        </p:txBody>
      </p:sp>
      <p:pic>
        <p:nvPicPr>
          <p:cNvPr id="7" name="Imagen 6">
            <a:extLst>
              <a:ext uri="{FF2B5EF4-FFF2-40B4-BE49-F238E27FC236}">
                <a16:creationId xmlns:a16="http://schemas.microsoft.com/office/drawing/2014/main" id="{AF33BA66-5F8A-4210-A911-E79B015E56ED}"/>
              </a:ext>
            </a:extLst>
          </p:cNvPr>
          <p:cNvPicPr>
            <a:picLocks noChangeAspect="1"/>
          </p:cNvPicPr>
          <p:nvPr/>
        </p:nvPicPr>
        <p:blipFill>
          <a:blip r:embed="rId3"/>
          <a:stretch>
            <a:fillRect/>
          </a:stretch>
        </p:blipFill>
        <p:spPr>
          <a:xfrm>
            <a:off x="109182" y="7707205"/>
            <a:ext cx="2185440" cy="1227603"/>
          </a:xfrm>
          <a:prstGeom prst="rect">
            <a:avLst/>
          </a:prstGeom>
        </p:spPr>
      </p:pic>
      <p:pic>
        <p:nvPicPr>
          <p:cNvPr id="9" name="Imagen 8">
            <a:extLst>
              <a:ext uri="{FF2B5EF4-FFF2-40B4-BE49-F238E27FC236}">
                <a16:creationId xmlns:a16="http://schemas.microsoft.com/office/drawing/2014/main" id="{92F16913-8DA2-4E6D-9DE7-3900A174F895}"/>
              </a:ext>
            </a:extLst>
          </p:cNvPr>
          <p:cNvPicPr>
            <a:picLocks noChangeAspect="1"/>
          </p:cNvPicPr>
          <p:nvPr/>
        </p:nvPicPr>
        <p:blipFill rotWithShape="1">
          <a:blip r:embed="rId4"/>
          <a:srcRect t="31786" b="31840"/>
          <a:stretch/>
        </p:blipFill>
        <p:spPr>
          <a:xfrm>
            <a:off x="2418038" y="7665934"/>
            <a:ext cx="1864229" cy="1393846"/>
          </a:xfrm>
          <a:prstGeom prst="rect">
            <a:avLst/>
          </a:prstGeom>
        </p:spPr>
      </p:pic>
      <p:pic>
        <p:nvPicPr>
          <p:cNvPr id="10" name="Imagen 9">
            <a:extLst>
              <a:ext uri="{FF2B5EF4-FFF2-40B4-BE49-F238E27FC236}">
                <a16:creationId xmlns:a16="http://schemas.microsoft.com/office/drawing/2014/main" id="{7C157D6C-6262-4766-AE7E-B524D4D7D8D6}"/>
              </a:ext>
            </a:extLst>
          </p:cNvPr>
          <p:cNvPicPr>
            <a:picLocks noChangeAspect="1"/>
          </p:cNvPicPr>
          <p:nvPr/>
        </p:nvPicPr>
        <p:blipFill>
          <a:blip r:embed="rId5"/>
          <a:stretch>
            <a:fillRect/>
          </a:stretch>
        </p:blipFill>
        <p:spPr>
          <a:xfrm>
            <a:off x="4405683" y="7651216"/>
            <a:ext cx="2394284" cy="1344914"/>
          </a:xfrm>
          <a:prstGeom prst="rect">
            <a:avLst/>
          </a:prstGeom>
        </p:spPr>
      </p:pic>
    </p:spTree>
    <p:extLst>
      <p:ext uri="{BB962C8B-B14F-4D97-AF65-F5344CB8AC3E}">
        <p14:creationId xmlns:p14="http://schemas.microsoft.com/office/powerpoint/2010/main" val="178710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CCC849C-1B87-44D2-9F4C-25F21B6E08F6}"/>
              </a:ext>
            </a:extLst>
          </p:cNvPr>
          <p:cNvSpPr txBox="1"/>
          <p:nvPr/>
        </p:nvSpPr>
        <p:spPr>
          <a:xfrm>
            <a:off x="5130714" y="263756"/>
            <a:ext cx="1659048" cy="338554"/>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11/Agosto/2021 </a:t>
            </a:r>
          </a:p>
        </p:txBody>
      </p:sp>
      <p:sp>
        <p:nvSpPr>
          <p:cNvPr id="3" name="CuadroTexto 2">
            <a:extLst>
              <a:ext uri="{FF2B5EF4-FFF2-40B4-BE49-F238E27FC236}">
                <a16:creationId xmlns:a16="http://schemas.microsoft.com/office/drawing/2014/main" id="{D54BBA89-BCA9-49A1-8D23-CABEFD5D1EC5}"/>
              </a:ext>
            </a:extLst>
          </p:cNvPr>
          <p:cNvSpPr txBox="1"/>
          <p:nvPr/>
        </p:nvSpPr>
        <p:spPr>
          <a:xfrm>
            <a:off x="129946" y="872126"/>
            <a:ext cx="6598108" cy="707886"/>
          </a:xfrm>
          <a:prstGeom prst="rect">
            <a:avLst/>
          </a:prstGeom>
          <a:noFill/>
        </p:spPr>
        <p:txBody>
          <a:bodyPr wrap="square" rtlCol="0">
            <a:spAutoFit/>
          </a:bodyPr>
          <a:lstStyle/>
          <a:p>
            <a:pPr algn="ctr"/>
            <a:r>
              <a:rPr lang="es-MX" sz="2000" dirty="0">
                <a:highlight>
                  <a:srgbClr val="FFFF00"/>
                </a:highlight>
                <a:latin typeface="Arial" panose="020B0604020202020204" pitchFamily="34" charset="0"/>
                <a:cs typeface="Arial" panose="020B0604020202020204" pitchFamily="34" charset="0"/>
              </a:rPr>
              <a:t>SESIÓN 2: “LAS FAMILIAS, ALIADAS PARA EL APRENDIZAJE”</a:t>
            </a:r>
          </a:p>
        </p:txBody>
      </p:sp>
      <p:sp>
        <p:nvSpPr>
          <p:cNvPr id="4" name="CuadroTexto 3">
            <a:extLst>
              <a:ext uri="{FF2B5EF4-FFF2-40B4-BE49-F238E27FC236}">
                <a16:creationId xmlns:a16="http://schemas.microsoft.com/office/drawing/2014/main" id="{CEE969A0-A85D-4085-B067-CE791AAD1CC1}"/>
              </a:ext>
            </a:extLst>
          </p:cNvPr>
          <p:cNvSpPr txBox="1"/>
          <p:nvPr/>
        </p:nvSpPr>
        <p:spPr>
          <a:xfrm>
            <a:off x="212126" y="1502674"/>
            <a:ext cx="6433748" cy="5632311"/>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Durante la misma reunión se comentaron algunos aspectos a considerar en torno al trabajo con los padres de familia, lo cual de cierta forma nos ayudo á conocer un poco la comunidad escolar y saber aquellas dificultades a las que se enfrenta, de tal manera que tenemos una idea general de cómo trabajar con los grupos al iniciar el ciclo. </a:t>
            </a:r>
          </a:p>
          <a:p>
            <a:r>
              <a:rPr lang="es-MX" sz="2000" dirty="0">
                <a:highlight>
                  <a:srgbClr val="FFFF00"/>
                </a:highlight>
                <a:latin typeface="Arial" panose="020B0604020202020204" pitchFamily="34" charset="0"/>
                <a:cs typeface="Arial" panose="020B0604020202020204" pitchFamily="34" charset="0"/>
              </a:rPr>
              <a:t>ACTIVIDADES: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Comentarios sobre la participación de padres y tutores.</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Conformación de cuadro sobre beneficios, desafíos y estrategias en torno a la participación de los padres de familia.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Presentación de anexo 3.</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Presentación de anexo 4.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Se comparten estrategias exitosas para involucrar a los padres de familia, creando un inventario de estrategias como producto del día.  </a:t>
            </a:r>
          </a:p>
        </p:txBody>
      </p:sp>
      <p:pic>
        <p:nvPicPr>
          <p:cNvPr id="8" name="Imagen 7">
            <a:extLst>
              <a:ext uri="{FF2B5EF4-FFF2-40B4-BE49-F238E27FC236}">
                <a16:creationId xmlns:a16="http://schemas.microsoft.com/office/drawing/2014/main" id="{9FB31D70-F142-428F-BC6B-BCC47B4C20B7}"/>
              </a:ext>
            </a:extLst>
          </p:cNvPr>
          <p:cNvPicPr>
            <a:picLocks noChangeAspect="1"/>
          </p:cNvPicPr>
          <p:nvPr/>
        </p:nvPicPr>
        <p:blipFill>
          <a:blip r:embed="rId3"/>
          <a:stretch>
            <a:fillRect/>
          </a:stretch>
        </p:blipFill>
        <p:spPr>
          <a:xfrm>
            <a:off x="2146726" y="7134985"/>
            <a:ext cx="2564547" cy="1923410"/>
          </a:xfrm>
          <a:prstGeom prst="rect">
            <a:avLst/>
          </a:prstGeom>
        </p:spPr>
      </p:pic>
    </p:spTree>
    <p:extLst>
      <p:ext uri="{BB962C8B-B14F-4D97-AF65-F5344CB8AC3E}">
        <p14:creationId xmlns:p14="http://schemas.microsoft.com/office/powerpoint/2010/main" val="409512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CCC849C-1B87-44D2-9F4C-25F21B6E08F6}"/>
              </a:ext>
            </a:extLst>
          </p:cNvPr>
          <p:cNvSpPr txBox="1"/>
          <p:nvPr/>
        </p:nvSpPr>
        <p:spPr>
          <a:xfrm>
            <a:off x="5130714" y="263756"/>
            <a:ext cx="1659048" cy="338554"/>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12/Agosto/2021 </a:t>
            </a:r>
          </a:p>
        </p:txBody>
      </p:sp>
      <p:sp>
        <p:nvSpPr>
          <p:cNvPr id="3" name="CuadroTexto 2">
            <a:extLst>
              <a:ext uri="{FF2B5EF4-FFF2-40B4-BE49-F238E27FC236}">
                <a16:creationId xmlns:a16="http://schemas.microsoft.com/office/drawing/2014/main" id="{D54BBA89-BCA9-49A1-8D23-CABEFD5D1EC5}"/>
              </a:ext>
            </a:extLst>
          </p:cNvPr>
          <p:cNvSpPr txBox="1"/>
          <p:nvPr/>
        </p:nvSpPr>
        <p:spPr>
          <a:xfrm>
            <a:off x="129946" y="1385473"/>
            <a:ext cx="6598108" cy="707886"/>
          </a:xfrm>
          <a:prstGeom prst="rect">
            <a:avLst/>
          </a:prstGeom>
          <a:noFill/>
        </p:spPr>
        <p:txBody>
          <a:bodyPr wrap="square" rtlCol="0">
            <a:spAutoFit/>
          </a:bodyPr>
          <a:lstStyle/>
          <a:p>
            <a:pPr algn="ctr"/>
            <a:r>
              <a:rPr lang="es-MX" sz="2000" dirty="0">
                <a:highlight>
                  <a:srgbClr val="FFFF00"/>
                </a:highlight>
                <a:latin typeface="Arial" panose="020B0604020202020204" pitchFamily="34" charset="0"/>
                <a:cs typeface="Arial" panose="020B0604020202020204" pitchFamily="34" charset="0"/>
              </a:rPr>
              <a:t>SESIÓN 3: “EL DIAGNOSTICO PARA FAVORECER EL APRENDIZAJE”</a:t>
            </a:r>
          </a:p>
        </p:txBody>
      </p:sp>
      <p:sp>
        <p:nvSpPr>
          <p:cNvPr id="4" name="CuadroTexto 3">
            <a:extLst>
              <a:ext uri="{FF2B5EF4-FFF2-40B4-BE49-F238E27FC236}">
                <a16:creationId xmlns:a16="http://schemas.microsoft.com/office/drawing/2014/main" id="{CEE969A0-A85D-4085-B067-CE791AAD1CC1}"/>
              </a:ext>
            </a:extLst>
          </p:cNvPr>
          <p:cNvSpPr txBox="1"/>
          <p:nvPr/>
        </p:nvSpPr>
        <p:spPr>
          <a:xfrm>
            <a:off x="212126" y="1930038"/>
            <a:ext cx="6433748" cy="7171194"/>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En esta sesión se habló sobre la conformación del diagnóstico, la importancia que este tiene y el cómo puede ayudar a las educadoras en la creación de estrategias. También se recapitula sobre las experiencias del ciclo anterior. En esta reunión nos fue posible comprender mejor lo que es el diagnóstico, algo que realmente teníamos como área de oportunidad, se tuvo la oportunidad de hablar con las educadoras sobre el mismo y estas propiciaron información valiosa sobre el grupo y la comunicad escolar, como un previo al diagnostico que elaboraremos.   </a:t>
            </a:r>
          </a:p>
          <a:p>
            <a:r>
              <a:rPr lang="es-MX" sz="2000" dirty="0">
                <a:highlight>
                  <a:srgbClr val="FFFF00"/>
                </a:highlight>
                <a:latin typeface="Arial" panose="020B0604020202020204" pitchFamily="34" charset="0"/>
                <a:cs typeface="Arial" panose="020B0604020202020204" pitchFamily="34" charset="0"/>
              </a:rPr>
              <a:t>ACTIVIDADES: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Lectura de objetivo de la sesión.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Comentarios sobre las concepciones de los padres en el ciclo anterior.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Presentación anexo 5</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Se comparten respuestas de actividades 2 a 4, realizadas en equipo anteriormente.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Lectura sobre las fichas descriptivas.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Elaboración de esquema de información complementaria  del diagnostico, en colectivo (producto). </a:t>
            </a:r>
          </a:p>
        </p:txBody>
      </p:sp>
      <p:sp>
        <p:nvSpPr>
          <p:cNvPr id="6" name="CuadroTexto 5">
            <a:extLst>
              <a:ext uri="{FF2B5EF4-FFF2-40B4-BE49-F238E27FC236}">
                <a16:creationId xmlns:a16="http://schemas.microsoft.com/office/drawing/2014/main" id="{A0743E86-E5A7-4194-903F-2FAD8A574AAC}"/>
              </a:ext>
            </a:extLst>
          </p:cNvPr>
          <p:cNvSpPr txBox="1"/>
          <p:nvPr/>
        </p:nvSpPr>
        <p:spPr>
          <a:xfrm>
            <a:off x="232598" y="893829"/>
            <a:ext cx="4898116" cy="584775"/>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Sesión 3. </a:t>
            </a:r>
          </a:p>
          <a:p>
            <a:r>
              <a:rPr lang="es-MX" sz="1600" dirty="0">
                <a:latin typeface="Arial" panose="020B0604020202020204" pitchFamily="34" charset="0"/>
                <a:cs typeface="Arial" panose="020B0604020202020204" pitchFamily="34" charset="0"/>
              </a:rPr>
              <a:t>Duración: 8:30 am – 10:30 am</a:t>
            </a:r>
          </a:p>
        </p:txBody>
      </p:sp>
    </p:spTree>
    <p:extLst>
      <p:ext uri="{BB962C8B-B14F-4D97-AF65-F5344CB8AC3E}">
        <p14:creationId xmlns:p14="http://schemas.microsoft.com/office/powerpoint/2010/main" val="168557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CCC849C-1B87-44D2-9F4C-25F21B6E08F6}"/>
              </a:ext>
            </a:extLst>
          </p:cNvPr>
          <p:cNvSpPr txBox="1"/>
          <p:nvPr/>
        </p:nvSpPr>
        <p:spPr>
          <a:xfrm>
            <a:off x="5130714" y="263756"/>
            <a:ext cx="1659048" cy="338554"/>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12/Agosto/2021 </a:t>
            </a:r>
          </a:p>
        </p:txBody>
      </p:sp>
      <p:pic>
        <p:nvPicPr>
          <p:cNvPr id="5" name="Imagen 4">
            <a:extLst>
              <a:ext uri="{FF2B5EF4-FFF2-40B4-BE49-F238E27FC236}">
                <a16:creationId xmlns:a16="http://schemas.microsoft.com/office/drawing/2014/main" id="{09ED0BF0-A349-4EFC-A079-CD672F4BF08F}"/>
              </a:ext>
            </a:extLst>
          </p:cNvPr>
          <p:cNvPicPr>
            <a:picLocks noChangeAspect="1"/>
          </p:cNvPicPr>
          <p:nvPr/>
        </p:nvPicPr>
        <p:blipFill rotWithShape="1">
          <a:blip r:embed="rId3"/>
          <a:srcRect t="31785" b="31429"/>
          <a:stretch/>
        </p:blipFill>
        <p:spPr>
          <a:xfrm>
            <a:off x="486327" y="1073265"/>
            <a:ext cx="2942673" cy="2225105"/>
          </a:xfrm>
          <a:prstGeom prst="rect">
            <a:avLst/>
          </a:prstGeom>
        </p:spPr>
      </p:pic>
      <p:pic>
        <p:nvPicPr>
          <p:cNvPr id="7" name="Imagen 6">
            <a:extLst>
              <a:ext uri="{FF2B5EF4-FFF2-40B4-BE49-F238E27FC236}">
                <a16:creationId xmlns:a16="http://schemas.microsoft.com/office/drawing/2014/main" id="{899DE7E3-4E69-4CA6-9BB8-BFB68AE4298B}"/>
              </a:ext>
            </a:extLst>
          </p:cNvPr>
          <p:cNvPicPr>
            <a:picLocks noChangeAspect="1"/>
          </p:cNvPicPr>
          <p:nvPr/>
        </p:nvPicPr>
        <p:blipFill rotWithShape="1">
          <a:blip r:embed="rId4"/>
          <a:srcRect t="31785" b="31429"/>
          <a:stretch/>
        </p:blipFill>
        <p:spPr>
          <a:xfrm>
            <a:off x="2589492" y="3494315"/>
            <a:ext cx="3618908" cy="2736440"/>
          </a:xfrm>
          <a:prstGeom prst="rect">
            <a:avLst/>
          </a:prstGeom>
        </p:spPr>
      </p:pic>
      <p:pic>
        <p:nvPicPr>
          <p:cNvPr id="8" name="Imagen 7">
            <a:extLst>
              <a:ext uri="{FF2B5EF4-FFF2-40B4-BE49-F238E27FC236}">
                <a16:creationId xmlns:a16="http://schemas.microsoft.com/office/drawing/2014/main" id="{4029716D-5A64-4C32-97A4-6E965CB32996}"/>
              </a:ext>
            </a:extLst>
          </p:cNvPr>
          <p:cNvPicPr>
            <a:picLocks noChangeAspect="1"/>
          </p:cNvPicPr>
          <p:nvPr/>
        </p:nvPicPr>
        <p:blipFill>
          <a:blip r:embed="rId5"/>
          <a:stretch>
            <a:fillRect/>
          </a:stretch>
        </p:blipFill>
        <p:spPr>
          <a:xfrm>
            <a:off x="453670" y="6426700"/>
            <a:ext cx="4212771" cy="2366392"/>
          </a:xfrm>
          <a:prstGeom prst="rect">
            <a:avLst/>
          </a:prstGeom>
        </p:spPr>
      </p:pic>
    </p:spTree>
    <p:extLst>
      <p:ext uri="{BB962C8B-B14F-4D97-AF65-F5344CB8AC3E}">
        <p14:creationId xmlns:p14="http://schemas.microsoft.com/office/powerpoint/2010/main" val="225565080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TotalTime>
  <Words>882</Words>
  <Application>Microsoft Office PowerPoint</Application>
  <PresentationFormat>Carta (216 x 279 mm)</PresentationFormat>
  <Paragraphs>80</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GRISELDA ESTEFANIA GARCIA BARRERA</dc:creator>
  <cp:lastModifiedBy>user</cp:lastModifiedBy>
  <cp:revision>19</cp:revision>
  <dcterms:created xsi:type="dcterms:W3CDTF">2021-08-13T20:56:59Z</dcterms:created>
  <dcterms:modified xsi:type="dcterms:W3CDTF">2021-08-14T22:58:13Z</dcterms:modified>
</cp:coreProperties>
</file>