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322" r:id="rId21"/>
    <p:sldId id="276" r:id="rId22"/>
    <p:sldId id="314" r:id="rId23"/>
    <p:sldId id="316" r:id="rId24"/>
    <p:sldId id="318" r:id="rId25"/>
    <p:sldId id="320" r:id="rId26"/>
    <p:sldId id="321" r:id="rId2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84"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A0ED6DE-8331-4A25-94CD-52B396AA7815}" type="datetimeFigureOut">
              <a:rPr lang="es-MX" smtClean="0"/>
              <a:t>19/08/2021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7F4E25-AE50-43D0-B1B3-6D79CC5B4424}"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9913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A0ED6DE-8331-4A25-94CD-52B396AA7815}" type="datetimeFigureOut">
              <a:rPr lang="es-MX" smtClean="0"/>
              <a:t>19/08/2021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3505988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A0ED6DE-8331-4A25-94CD-52B396AA7815}" type="datetimeFigureOut">
              <a:rPr lang="es-MX" smtClean="0"/>
              <a:t>19/08/2021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2339434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A0ED6DE-8331-4A25-94CD-52B396AA7815}" type="datetimeFigureOut">
              <a:rPr lang="es-MX" smtClean="0"/>
              <a:t>19/08/2021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74399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A0ED6DE-8331-4A25-94CD-52B396AA7815}" type="datetimeFigureOut">
              <a:rPr lang="es-MX" smtClean="0"/>
              <a:t>19/08/2021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7F4E25-AE50-43D0-B1B3-6D79CC5B4424}"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389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A0ED6DE-8331-4A25-94CD-52B396AA7815}" type="datetimeFigureOut">
              <a:rPr lang="es-MX" smtClean="0"/>
              <a:t>19/08/2021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3771072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A0ED6DE-8331-4A25-94CD-52B396AA7815}" type="datetimeFigureOut">
              <a:rPr lang="es-MX" smtClean="0"/>
              <a:t>19/08/2021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2335582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A0ED6DE-8331-4A25-94CD-52B396AA7815}" type="datetimeFigureOut">
              <a:rPr lang="es-MX" smtClean="0"/>
              <a:t>19/08/2021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2467297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A0ED6DE-8331-4A25-94CD-52B396AA7815}" type="datetimeFigureOut">
              <a:rPr lang="es-MX" smtClean="0"/>
              <a:t>19/08/2021</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637060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A0ED6DE-8331-4A25-94CD-52B396AA7815}" type="datetimeFigureOut">
              <a:rPr lang="es-MX" smtClean="0"/>
              <a:t>19/08/2021</a:t>
            </a:fld>
            <a:endParaRPr lang="es-MX"/>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E7F4E25-AE50-43D0-B1B3-6D79CC5B4424}" type="slidenum">
              <a:rPr lang="es-MX" smtClean="0"/>
              <a:t>‹Nº›</a:t>
            </a:fld>
            <a:endParaRPr lang="es-MX"/>
          </a:p>
        </p:txBody>
      </p:sp>
    </p:spTree>
    <p:extLst>
      <p:ext uri="{BB962C8B-B14F-4D97-AF65-F5344CB8AC3E}">
        <p14:creationId xmlns:p14="http://schemas.microsoft.com/office/powerpoint/2010/main" val="521915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A0ED6DE-8331-4A25-94CD-52B396AA7815}" type="datetimeFigureOut">
              <a:rPr lang="es-MX" smtClean="0"/>
              <a:t>19/08/2021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2856481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A0ED6DE-8331-4A25-94CD-52B396AA7815}" type="datetimeFigureOut">
              <a:rPr lang="es-MX" smtClean="0"/>
              <a:t>19/08/2021</a:t>
            </a:fld>
            <a:endParaRPr lang="es-MX"/>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E7F4E25-AE50-43D0-B1B3-6D79CC5B4424}" type="slidenum">
              <a:rPr lang="es-MX" smtClean="0"/>
              <a:t>‹Nº›</a:t>
            </a:fld>
            <a:endParaRPr lang="es-MX"/>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484232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redalyc.org/articulo.oa?id=2689020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07F89E1D-8794-4C13-BFBC-66C819AD24F8}"/>
              </a:ext>
            </a:extLst>
          </p:cNvPr>
          <p:cNvPicPr>
            <a:picLocks noChangeAspect="1"/>
          </p:cNvPicPr>
          <p:nvPr/>
        </p:nvPicPr>
        <p:blipFill>
          <a:blip r:embed="rId2"/>
          <a:stretch>
            <a:fillRect/>
          </a:stretch>
        </p:blipFill>
        <p:spPr>
          <a:xfrm>
            <a:off x="854156" y="499700"/>
            <a:ext cx="1816765" cy="902286"/>
          </a:xfrm>
          <a:prstGeom prst="rect">
            <a:avLst/>
          </a:prstGeom>
        </p:spPr>
      </p:pic>
      <p:pic>
        <p:nvPicPr>
          <p:cNvPr id="5" name="Imagen 4">
            <a:extLst>
              <a:ext uri="{FF2B5EF4-FFF2-40B4-BE49-F238E27FC236}">
                <a16:creationId xmlns:a16="http://schemas.microsoft.com/office/drawing/2014/main" xmlns="" id="{55DED1FF-95CF-477C-A0CD-4EC59F006BD6}"/>
              </a:ext>
            </a:extLst>
          </p:cNvPr>
          <p:cNvPicPr>
            <a:picLocks noChangeAspect="1"/>
          </p:cNvPicPr>
          <p:nvPr/>
        </p:nvPicPr>
        <p:blipFill>
          <a:blip r:embed="rId3"/>
          <a:stretch>
            <a:fillRect/>
          </a:stretch>
        </p:blipFill>
        <p:spPr>
          <a:xfrm>
            <a:off x="9628463" y="664306"/>
            <a:ext cx="1798476" cy="573074"/>
          </a:xfrm>
          <a:prstGeom prst="rect">
            <a:avLst/>
          </a:prstGeom>
        </p:spPr>
      </p:pic>
      <p:sp>
        <p:nvSpPr>
          <p:cNvPr id="7" name="Rectángulo 6">
            <a:extLst>
              <a:ext uri="{FF2B5EF4-FFF2-40B4-BE49-F238E27FC236}">
                <a16:creationId xmlns:a16="http://schemas.microsoft.com/office/drawing/2014/main" xmlns="" id="{6AF42A7B-DC44-4E66-800E-7ADAB1560C55}"/>
              </a:ext>
            </a:extLst>
          </p:cNvPr>
          <p:cNvSpPr/>
          <p:nvPr/>
        </p:nvSpPr>
        <p:spPr>
          <a:xfrm>
            <a:off x="2670921" y="1345159"/>
            <a:ext cx="6545815" cy="2000548"/>
          </a:xfrm>
          <a:prstGeom prst="rect">
            <a:avLst/>
          </a:prstGeom>
        </p:spPr>
        <p:txBody>
          <a:bodyPr wrap="square">
            <a:spAutoFit/>
          </a:bodyPr>
          <a:lstStyle/>
          <a:p>
            <a:pPr algn="ctr"/>
            <a:r>
              <a:rPr lang="es-ES_tradnl" b="1" dirty="0">
                <a:solidFill>
                  <a:schemeClr val="tx2">
                    <a:lumMod val="75000"/>
                  </a:schemeClr>
                </a:solidFill>
                <a:latin typeface="Century Gothic" panose="020B0502020202020204" pitchFamily="34" charset="0"/>
              </a:rPr>
              <a:t>ENCUADRE  DEL CURSO </a:t>
            </a:r>
            <a:endParaRPr lang="es-ES_tradnl" b="1" dirty="0" smtClean="0">
              <a:solidFill>
                <a:schemeClr val="tx2">
                  <a:lumMod val="75000"/>
                </a:schemeClr>
              </a:solidFill>
              <a:latin typeface="Century Gothic" panose="020B0502020202020204" pitchFamily="34" charset="0"/>
            </a:endParaRPr>
          </a:p>
          <a:p>
            <a:pPr algn="ctr"/>
            <a:r>
              <a:rPr lang="es-ES_tradnl" b="1" dirty="0">
                <a:solidFill>
                  <a:schemeClr val="tx2">
                    <a:lumMod val="75000"/>
                  </a:schemeClr>
                </a:solidFill>
                <a:latin typeface="Century Gothic" panose="020B0502020202020204" pitchFamily="34" charset="0"/>
              </a:rPr>
              <a:t/>
            </a:r>
            <a:br>
              <a:rPr lang="es-ES_tradnl" b="1" dirty="0">
                <a:solidFill>
                  <a:schemeClr val="tx2">
                    <a:lumMod val="75000"/>
                  </a:schemeClr>
                </a:solidFill>
                <a:latin typeface="Century Gothic" panose="020B0502020202020204" pitchFamily="34" charset="0"/>
              </a:rPr>
            </a:br>
            <a:r>
              <a:rPr lang="es-ES_tradnl" b="1" dirty="0" smtClean="0">
                <a:solidFill>
                  <a:schemeClr val="tx2">
                    <a:lumMod val="75000"/>
                  </a:schemeClr>
                </a:solidFill>
                <a:latin typeface="Century Gothic" panose="020B0502020202020204" pitchFamily="34" charset="0"/>
              </a:rPr>
              <a:t>Estudio Del Mundo Social</a:t>
            </a:r>
          </a:p>
          <a:p>
            <a:pPr algn="ctr"/>
            <a:r>
              <a:rPr lang="es-ES_tradnl" b="1" dirty="0">
                <a:solidFill>
                  <a:schemeClr val="tx2">
                    <a:lumMod val="75000"/>
                  </a:schemeClr>
                </a:solidFill>
                <a:latin typeface="Century Gothic" panose="020B0502020202020204" pitchFamily="34" charset="0"/>
              </a:rPr>
              <a:t/>
            </a:r>
            <a:br>
              <a:rPr lang="es-ES_tradnl" b="1" dirty="0">
                <a:solidFill>
                  <a:schemeClr val="tx2">
                    <a:lumMod val="75000"/>
                  </a:schemeClr>
                </a:solidFill>
                <a:latin typeface="Century Gothic" panose="020B0502020202020204" pitchFamily="34" charset="0"/>
              </a:rPr>
            </a:br>
            <a:r>
              <a:rPr lang="es-ES_tradnl" sz="1600" b="1" dirty="0">
                <a:solidFill>
                  <a:schemeClr val="tx2">
                    <a:lumMod val="75000"/>
                  </a:schemeClr>
                </a:solidFill>
                <a:latin typeface="Century Gothic" panose="020B0502020202020204" pitchFamily="34" charset="0"/>
              </a:rPr>
              <a:t>TERCER SEMESTRE </a:t>
            </a:r>
            <a:endParaRPr lang="es-ES_tradnl" sz="1600" b="1" dirty="0" smtClean="0">
              <a:solidFill>
                <a:schemeClr val="tx2">
                  <a:lumMod val="75000"/>
                </a:schemeClr>
              </a:solidFill>
              <a:latin typeface="Century Gothic" panose="020B0502020202020204" pitchFamily="34" charset="0"/>
            </a:endParaRPr>
          </a:p>
          <a:p>
            <a:pPr algn="ctr"/>
            <a:r>
              <a:rPr lang="es-ES_tradnl" b="1" dirty="0">
                <a:solidFill>
                  <a:schemeClr val="tx2">
                    <a:lumMod val="75000"/>
                  </a:schemeClr>
                </a:solidFill>
                <a:latin typeface="Century Gothic" panose="020B0502020202020204" pitchFamily="34" charset="0"/>
              </a:rPr>
              <a:t/>
            </a:r>
            <a:br>
              <a:rPr lang="es-ES_tradnl" b="1" dirty="0">
                <a:solidFill>
                  <a:schemeClr val="tx2">
                    <a:lumMod val="75000"/>
                  </a:schemeClr>
                </a:solidFill>
                <a:latin typeface="Century Gothic" panose="020B0502020202020204" pitchFamily="34" charset="0"/>
              </a:rPr>
            </a:br>
            <a:r>
              <a:rPr lang="es-ES_tradnl" b="1" dirty="0">
                <a:solidFill>
                  <a:schemeClr val="tx2">
                    <a:lumMod val="75000"/>
                  </a:schemeClr>
                </a:solidFill>
                <a:latin typeface="Century Gothic" panose="020B0502020202020204" pitchFamily="34" charset="0"/>
              </a:rPr>
              <a:t>PROF. </a:t>
            </a:r>
            <a:r>
              <a:rPr lang="es-ES_tradnl" b="1" dirty="0" smtClean="0">
                <a:solidFill>
                  <a:schemeClr val="tx2">
                    <a:lumMod val="75000"/>
                  </a:schemeClr>
                </a:solidFill>
                <a:latin typeface="Century Gothic" panose="020B0502020202020204" pitchFamily="34" charset="0"/>
              </a:rPr>
              <a:t>JOEL RODIGUEZ PINAL </a:t>
            </a:r>
            <a:endParaRPr lang="es-MX" dirty="0"/>
          </a:p>
        </p:txBody>
      </p:sp>
      <p:pic>
        <p:nvPicPr>
          <p:cNvPr id="10" name="Imagen 9">
            <a:extLst>
              <a:ext uri="{FF2B5EF4-FFF2-40B4-BE49-F238E27FC236}">
                <a16:creationId xmlns:a16="http://schemas.microsoft.com/office/drawing/2014/main" xmlns="" id="{D579BDDA-AF08-4735-8B48-2E410827C545}"/>
              </a:ext>
            </a:extLst>
          </p:cNvPr>
          <p:cNvPicPr>
            <a:picLocks noChangeAspect="1"/>
          </p:cNvPicPr>
          <p:nvPr/>
        </p:nvPicPr>
        <p:blipFill>
          <a:blip r:embed="rId4"/>
          <a:stretch>
            <a:fillRect/>
          </a:stretch>
        </p:blipFill>
        <p:spPr>
          <a:xfrm>
            <a:off x="9616270" y="6056126"/>
            <a:ext cx="1810669" cy="481626"/>
          </a:xfrm>
          <a:prstGeom prst="rect">
            <a:avLst/>
          </a:prstGeom>
        </p:spPr>
      </p:pic>
      <p:pic>
        <p:nvPicPr>
          <p:cNvPr id="11" name="Imagen 10">
            <a:extLst>
              <a:ext uri="{FF2B5EF4-FFF2-40B4-BE49-F238E27FC236}">
                <a16:creationId xmlns:a16="http://schemas.microsoft.com/office/drawing/2014/main" xmlns="" id="{01D06D47-C9D3-467F-9291-9BE3ED4978EB}"/>
              </a:ext>
            </a:extLst>
          </p:cNvPr>
          <p:cNvPicPr>
            <a:picLocks noChangeAspect="1"/>
          </p:cNvPicPr>
          <p:nvPr/>
        </p:nvPicPr>
        <p:blipFill>
          <a:blip r:embed="rId5"/>
          <a:stretch>
            <a:fillRect/>
          </a:stretch>
        </p:blipFill>
        <p:spPr>
          <a:xfrm>
            <a:off x="1372905" y="5958582"/>
            <a:ext cx="487722" cy="579170"/>
          </a:xfrm>
          <a:prstGeom prst="rect">
            <a:avLst/>
          </a:prstGeom>
        </p:spPr>
      </p:pic>
      <p:sp>
        <p:nvSpPr>
          <p:cNvPr id="12" name="CuadroTexto 11">
            <a:extLst>
              <a:ext uri="{FF2B5EF4-FFF2-40B4-BE49-F238E27FC236}">
                <a16:creationId xmlns:a16="http://schemas.microsoft.com/office/drawing/2014/main" xmlns="" id="{8FBF5AF5-3AE4-4BB1-A00A-83B59BD64516}"/>
              </a:ext>
            </a:extLst>
          </p:cNvPr>
          <p:cNvSpPr txBox="1"/>
          <p:nvPr/>
        </p:nvSpPr>
        <p:spPr>
          <a:xfrm rot="10800000" flipV="1">
            <a:off x="5022166" y="698828"/>
            <a:ext cx="2048116" cy="646331"/>
          </a:xfrm>
          <a:prstGeom prst="rect">
            <a:avLst/>
          </a:prstGeom>
          <a:noFill/>
        </p:spPr>
        <p:txBody>
          <a:bodyPr wrap="square">
            <a:spAutoFit/>
          </a:bodyPr>
          <a:lstStyle/>
          <a:p>
            <a:pPr algn="ctr"/>
            <a:r>
              <a:rPr lang="es-MX" b="1" dirty="0">
                <a:solidFill>
                  <a:schemeClr val="tx2">
                    <a:lumMod val="75000"/>
                  </a:schemeClr>
                </a:solidFill>
              </a:rPr>
              <a:t>CICLO ESCOLAR 2021-2022</a:t>
            </a:r>
            <a:endParaRPr lang="es-MX" dirty="0">
              <a:solidFill>
                <a:schemeClr val="tx2">
                  <a:lumMod val="75000"/>
                </a:schemeClr>
              </a:solidFill>
            </a:endParaRPr>
          </a:p>
        </p:txBody>
      </p:sp>
      <p:pic>
        <p:nvPicPr>
          <p:cNvPr id="9" name="Picture 2" descr="Niños pequeños estudiando en el aula | Vector Premiu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7019" y="3363257"/>
            <a:ext cx="5962650" cy="2692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389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F589573-EABB-4D3B-A9B9-8CEA54C8E46C}"/>
              </a:ext>
            </a:extLst>
          </p:cNvPr>
          <p:cNvSpPr>
            <a:spLocks noGrp="1"/>
          </p:cNvSpPr>
          <p:nvPr>
            <p:ph type="title"/>
          </p:nvPr>
        </p:nvSpPr>
        <p:spPr/>
        <p:txBody>
          <a:bodyPr/>
          <a:lstStyle/>
          <a:p>
            <a:r>
              <a:rPr lang="es-MX" dirty="0"/>
              <a:t>Propósito de la unidad de aprendizaje I</a:t>
            </a:r>
          </a:p>
        </p:txBody>
      </p:sp>
      <p:sp>
        <p:nvSpPr>
          <p:cNvPr id="3" name="Marcador de contenido 2">
            <a:extLst>
              <a:ext uri="{FF2B5EF4-FFF2-40B4-BE49-F238E27FC236}">
                <a16:creationId xmlns:a16="http://schemas.microsoft.com/office/drawing/2014/main" xmlns="" id="{482CDF08-2FC5-46B3-9237-112C323238BB}"/>
              </a:ext>
            </a:extLst>
          </p:cNvPr>
          <p:cNvSpPr>
            <a:spLocks noGrp="1"/>
          </p:cNvSpPr>
          <p:nvPr>
            <p:ph idx="1"/>
          </p:nvPr>
        </p:nvSpPr>
        <p:spPr/>
        <p:txBody>
          <a:bodyPr/>
          <a:lstStyle/>
          <a:p>
            <a:r>
              <a:rPr lang="es-MX" dirty="0"/>
              <a:t>Al término de la unidad, el estudiante reconocerá las perspectivas teóricas sobre el proceso de socialización y el desarrollo social, así mismo analizará los elementos que están implicados en el conocimiento del mundo social en los primeros años de la infancia, mediante el uso de diversas fuentes de consulta y el acopio de información obtenida a partir de observaciones y entrevistas realizadas en planteles de educación preescolar.</a:t>
            </a:r>
          </a:p>
          <a:p>
            <a:endParaRPr lang="es-MX" dirty="0"/>
          </a:p>
        </p:txBody>
      </p:sp>
    </p:spTree>
    <p:extLst>
      <p:ext uri="{BB962C8B-B14F-4D97-AF65-F5344CB8AC3E}">
        <p14:creationId xmlns:p14="http://schemas.microsoft.com/office/powerpoint/2010/main" val="3759946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F285F6E-5B44-459D-9E6B-E0B904F5BD8F}"/>
              </a:ext>
            </a:extLst>
          </p:cNvPr>
          <p:cNvSpPr>
            <a:spLocks noGrp="1"/>
          </p:cNvSpPr>
          <p:nvPr>
            <p:ph type="title"/>
          </p:nvPr>
        </p:nvSpPr>
        <p:spPr/>
        <p:txBody>
          <a:bodyPr/>
          <a:lstStyle/>
          <a:p>
            <a:pPr algn="ctr"/>
            <a:r>
              <a:rPr lang="es-MX" dirty="0"/>
              <a:t>Contenidos de la Unidad I</a:t>
            </a:r>
          </a:p>
        </p:txBody>
      </p:sp>
      <p:sp>
        <p:nvSpPr>
          <p:cNvPr id="3" name="Marcador de contenido 2">
            <a:extLst>
              <a:ext uri="{FF2B5EF4-FFF2-40B4-BE49-F238E27FC236}">
                <a16:creationId xmlns:a16="http://schemas.microsoft.com/office/drawing/2014/main" xmlns="" id="{0319CCC2-4C18-4B6C-8D41-3F17A25155A4}"/>
              </a:ext>
            </a:extLst>
          </p:cNvPr>
          <p:cNvSpPr>
            <a:spLocks noGrp="1"/>
          </p:cNvSpPr>
          <p:nvPr>
            <p:ph idx="1"/>
          </p:nvPr>
        </p:nvSpPr>
        <p:spPr/>
        <p:txBody>
          <a:bodyPr/>
          <a:lstStyle/>
          <a:p>
            <a:r>
              <a:rPr lang="es-MX" dirty="0"/>
              <a:t>Perspectivas teóricas de la socialización y el desarrollo social del niño. </a:t>
            </a:r>
          </a:p>
          <a:p>
            <a:r>
              <a:rPr lang="es-MX" dirty="0"/>
              <a:t> Procesos y prácticas de la socialización de los infantes. </a:t>
            </a:r>
          </a:p>
          <a:p>
            <a:r>
              <a:rPr lang="es-MX" dirty="0"/>
              <a:t>El mundo social: estructura y funcionamiento</a:t>
            </a:r>
          </a:p>
          <a:p>
            <a:endParaRPr lang="es-MX" dirty="0"/>
          </a:p>
        </p:txBody>
      </p:sp>
    </p:spTree>
    <p:extLst>
      <p:ext uri="{BB962C8B-B14F-4D97-AF65-F5344CB8AC3E}">
        <p14:creationId xmlns:p14="http://schemas.microsoft.com/office/powerpoint/2010/main" val="2795594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2CB663C-AC39-4F4D-9FD4-4588911D0740}"/>
              </a:ext>
            </a:extLst>
          </p:cNvPr>
          <p:cNvSpPr>
            <a:spLocks noGrp="1"/>
          </p:cNvSpPr>
          <p:nvPr>
            <p:ph type="title"/>
          </p:nvPr>
        </p:nvSpPr>
        <p:spPr/>
        <p:txBody>
          <a:bodyPr>
            <a:normAutofit fontScale="90000"/>
          </a:bodyPr>
          <a:lstStyle/>
          <a:p>
            <a:r>
              <a:rPr lang="es-MX" b="1" dirty="0"/>
              <a:t>Unidad de aprendizaje II Las representaciones del mundo social. Construcción de explicaciones en la infancia </a:t>
            </a:r>
            <a:endParaRPr lang="es-MX" dirty="0"/>
          </a:p>
        </p:txBody>
      </p:sp>
      <p:sp>
        <p:nvSpPr>
          <p:cNvPr id="3" name="Marcador de contenido 2">
            <a:extLst>
              <a:ext uri="{FF2B5EF4-FFF2-40B4-BE49-F238E27FC236}">
                <a16:creationId xmlns:a16="http://schemas.microsoft.com/office/drawing/2014/main" xmlns="" id="{87E6EEB2-1998-49E5-8567-399C2A2F2114}"/>
              </a:ext>
            </a:extLst>
          </p:cNvPr>
          <p:cNvSpPr>
            <a:spLocks noGrp="1"/>
          </p:cNvSpPr>
          <p:nvPr>
            <p:ph idx="1"/>
          </p:nvPr>
        </p:nvSpPr>
        <p:spPr/>
        <p:txBody>
          <a:bodyPr/>
          <a:lstStyle/>
          <a:p>
            <a:pPr marL="0" indent="0">
              <a:buNone/>
            </a:pPr>
            <a:r>
              <a:rPr lang="es-MX" b="1" dirty="0"/>
              <a:t>Competencias de la unidad de aprendizaje II</a:t>
            </a:r>
          </a:p>
          <a:p>
            <a:r>
              <a:rPr lang="es-MX" dirty="0"/>
              <a:t>Emplea los medios tecnológicos y las fuentes de información científica disponibles para mantenerse actualizado respecto a los diversos campos de conocimiento que intervienen en su trabajo docente. </a:t>
            </a:r>
          </a:p>
          <a:p>
            <a:r>
              <a:rPr lang="es-MX" dirty="0"/>
              <a:t> Usa los resultados de la investigación para profundizar en el conocimiento y los procesos de aprendizaje de sus alumnos</a:t>
            </a:r>
          </a:p>
          <a:p>
            <a:endParaRPr lang="es-MX" dirty="0"/>
          </a:p>
        </p:txBody>
      </p:sp>
    </p:spTree>
    <p:extLst>
      <p:ext uri="{BB962C8B-B14F-4D97-AF65-F5344CB8AC3E}">
        <p14:creationId xmlns:p14="http://schemas.microsoft.com/office/powerpoint/2010/main" val="1261100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1577095-EDE5-4684-910B-6F21C3D42721}"/>
              </a:ext>
            </a:extLst>
          </p:cNvPr>
          <p:cNvSpPr>
            <a:spLocks noGrp="1"/>
          </p:cNvSpPr>
          <p:nvPr>
            <p:ph type="title"/>
          </p:nvPr>
        </p:nvSpPr>
        <p:spPr/>
        <p:txBody>
          <a:bodyPr/>
          <a:lstStyle/>
          <a:p>
            <a:pPr algn="ctr"/>
            <a:r>
              <a:rPr lang="es-MX" b="1" dirty="0"/>
              <a:t>Propósito de la unidad de aprendizaje II</a:t>
            </a:r>
            <a:endParaRPr lang="es-MX" dirty="0"/>
          </a:p>
        </p:txBody>
      </p:sp>
      <p:sp>
        <p:nvSpPr>
          <p:cNvPr id="3" name="Marcador de contenido 2">
            <a:extLst>
              <a:ext uri="{FF2B5EF4-FFF2-40B4-BE49-F238E27FC236}">
                <a16:creationId xmlns:a16="http://schemas.microsoft.com/office/drawing/2014/main" xmlns="" id="{CDF872FC-7223-45F2-8133-82E41F47B988}"/>
              </a:ext>
            </a:extLst>
          </p:cNvPr>
          <p:cNvSpPr>
            <a:spLocks noGrp="1"/>
          </p:cNvSpPr>
          <p:nvPr>
            <p:ph idx="1"/>
          </p:nvPr>
        </p:nvSpPr>
        <p:spPr/>
        <p:txBody>
          <a:bodyPr/>
          <a:lstStyle/>
          <a:p>
            <a:r>
              <a:rPr lang="es-MX" dirty="0"/>
              <a:t>Al concluir la unidad el estudiante conocerá, mediante la indagación, la forma en que los niños y las niñas preescolares se explican y representan su mundo social, así como algunos fenómenos sociales; comprenderá la manera en que las interacciones cotidianas entre iguales, con las personas adultas y las experiencias vividas dentro de un contexto específico, coadyuvan a la construcción de significados compartidos; asimismo identificará las características del proceso por el cual se construye la representación del mundo social en la infancia.</a:t>
            </a:r>
          </a:p>
          <a:p>
            <a:endParaRPr lang="es-MX" dirty="0"/>
          </a:p>
        </p:txBody>
      </p:sp>
    </p:spTree>
    <p:extLst>
      <p:ext uri="{BB962C8B-B14F-4D97-AF65-F5344CB8AC3E}">
        <p14:creationId xmlns:p14="http://schemas.microsoft.com/office/powerpoint/2010/main" val="88637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54A7D73-837A-426D-9C96-C8F67FC4192B}"/>
              </a:ext>
            </a:extLst>
          </p:cNvPr>
          <p:cNvSpPr>
            <a:spLocks noGrp="1"/>
          </p:cNvSpPr>
          <p:nvPr>
            <p:ph type="title"/>
          </p:nvPr>
        </p:nvSpPr>
        <p:spPr/>
        <p:txBody>
          <a:bodyPr/>
          <a:lstStyle/>
          <a:p>
            <a:pPr algn="ctr"/>
            <a:r>
              <a:rPr lang="es-MX" b="1" dirty="0"/>
              <a:t>Contenidos de la Unidad II</a:t>
            </a:r>
            <a:endParaRPr lang="es-MX" dirty="0"/>
          </a:p>
        </p:txBody>
      </p:sp>
      <p:sp>
        <p:nvSpPr>
          <p:cNvPr id="3" name="Marcador de contenido 2">
            <a:extLst>
              <a:ext uri="{FF2B5EF4-FFF2-40B4-BE49-F238E27FC236}">
                <a16:creationId xmlns:a16="http://schemas.microsoft.com/office/drawing/2014/main" xmlns="" id="{393D4F17-D69B-442C-9D32-74F51987DDD1}"/>
              </a:ext>
            </a:extLst>
          </p:cNvPr>
          <p:cNvSpPr>
            <a:spLocks noGrp="1"/>
          </p:cNvSpPr>
          <p:nvPr>
            <p:ph idx="1"/>
          </p:nvPr>
        </p:nvSpPr>
        <p:spPr/>
        <p:txBody>
          <a:bodyPr/>
          <a:lstStyle/>
          <a:p>
            <a:r>
              <a:rPr lang="es-MX" dirty="0"/>
              <a:t>Aspectos que forman parte de la representación del mundo social. </a:t>
            </a:r>
          </a:p>
          <a:p>
            <a:r>
              <a:rPr lang="es-MX" dirty="0"/>
              <a:t>El desarrollo de las nociones económicas. </a:t>
            </a:r>
          </a:p>
          <a:p>
            <a:r>
              <a:rPr lang="es-MX" dirty="0"/>
              <a:t>La formación de las nociones políticas.</a:t>
            </a:r>
          </a:p>
          <a:p>
            <a:r>
              <a:rPr lang="es-MX" dirty="0"/>
              <a:t> La formulación de las nociones sobre estratificación social. </a:t>
            </a:r>
          </a:p>
          <a:p>
            <a:r>
              <a:rPr lang="es-MX" dirty="0"/>
              <a:t>La indagación como recurso para la aproximación a la representación del mundo social en la infancia.</a:t>
            </a:r>
          </a:p>
          <a:p>
            <a:r>
              <a:rPr lang="es-MX" dirty="0"/>
              <a:t> La construcción de explicaciones del mundo social en la infancia.</a:t>
            </a:r>
          </a:p>
          <a:p>
            <a:endParaRPr lang="es-MX" dirty="0"/>
          </a:p>
        </p:txBody>
      </p:sp>
    </p:spTree>
    <p:extLst>
      <p:ext uri="{BB962C8B-B14F-4D97-AF65-F5344CB8AC3E}">
        <p14:creationId xmlns:p14="http://schemas.microsoft.com/office/powerpoint/2010/main" val="1552449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E586458-8690-4A4C-A003-766E2AF334BE}"/>
              </a:ext>
            </a:extLst>
          </p:cNvPr>
          <p:cNvSpPr>
            <a:spLocks noGrp="1"/>
          </p:cNvSpPr>
          <p:nvPr>
            <p:ph type="title"/>
          </p:nvPr>
        </p:nvSpPr>
        <p:spPr/>
        <p:txBody>
          <a:bodyPr>
            <a:normAutofit fontScale="90000"/>
          </a:bodyPr>
          <a:lstStyle/>
          <a:p>
            <a:pPr algn="ctr"/>
            <a:r>
              <a:rPr lang="es-MX" b="1" dirty="0"/>
              <a:t>Unidad de aprendizaje III Procesos de adaptación y apropiación: nuevos roles y conocimientos</a:t>
            </a:r>
            <a:endParaRPr lang="es-MX" dirty="0"/>
          </a:p>
        </p:txBody>
      </p:sp>
      <p:sp>
        <p:nvSpPr>
          <p:cNvPr id="3" name="Marcador de contenido 2">
            <a:extLst>
              <a:ext uri="{FF2B5EF4-FFF2-40B4-BE49-F238E27FC236}">
                <a16:creationId xmlns:a16="http://schemas.microsoft.com/office/drawing/2014/main" xmlns="" id="{D6DA93DE-FE94-4ED7-899F-FE2D634FE4F8}"/>
              </a:ext>
            </a:extLst>
          </p:cNvPr>
          <p:cNvSpPr>
            <a:spLocks noGrp="1"/>
          </p:cNvSpPr>
          <p:nvPr>
            <p:ph idx="1"/>
          </p:nvPr>
        </p:nvSpPr>
        <p:spPr/>
        <p:txBody>
          <a:bodyPr>
            <a:normAutofit fontScale="85000" lnSpcReduction="20000"/>
          </a:bodyPr>
          <a:lstStyle/>
          <a:p>
            <a:pPr marL="0" indent="0" algn="ctr">
              <a:buNone/>
            </a:pPr>
            <a:r>
              <a:rPr lang="es-MX" sz="3200" b="1" dirty="0"/>
              <a:t>Competencias de la unidad de aprendizaje  III</a:t>
            </a:r>
            <a:endParaRPr lang="es-MX" sz="3200" dirty="0"/>
          </a:p>
          <a:p>
            <a:r>
              <a:rPr lang="es-MX" dirty="0"/>
              <a:t> Plantea las necesidades formativas de los alumnos de acuerdo con sus procesos de desarrollo y de aprendizaje, con base en los nuevos enfoques pedagógicos. </a:t>
            </a:r>
          </a:p>
          <a:p>
            <a:r>
              <a:rPr lang="es-MX" dirty="0"/>
              <a:t>Establece relaciones entre los principios, conceptos disciplinarios y contenidos del plan y programas de estudio en función del logro de aprendizaje de sus alumnos, asegurando la coherencia y continuidad entre los distintos grados y niveles educativos. </a:t>
            </a:r>
          </a:p>
          <a:p>
            <a:r>
              <a:rPr lang="es-MX" dirty="0"/>
              <a:t>Utiliza metodologías pertinentes y actualizadas para promover el aprendizaje de los alumnos en los diferentes campos, áreas y ámbitos que propone el currículum, considerando los contextos y su desarrollo. </a:t>
            </a:r>
          </a:p>
          <a:p>
            <a:r>
              <a:rPr lang="es-MX" dirty="0"/>
              <a:t> Incorpora los recursos y medios didácticos idóneos para favorecer el aprendizaje de acuerdo con el conocimiento de los procesos de desarrollo cognitivo y socioemocional de los alumnos. </a:t>
            </a:r>
          </a:p>
          <a:p>
            <a:r>
              <a:rPr lang="es-MX" dirty="0"/>
              <a:t>Selecciona estrategias que favorecen el desarrollo intelectual, físico, social y emocional de los alumnos para procurar el logro de los aprendizajes. </a:t>
            </a:r>
          </a:p>
          <a:p>
            <a:r>
              <a:rPr lang="es-MX" dirty="0"/>
              <a:t> Usa los resultados de la investigación para profundizar en el conocimiento y los procesos de aprendizaje de sus alumnos. </a:t>
            </a:r>
          </a:p>
          <a:p>
            <a:endParaRPr lang="es-MX" dirty="0"/>
          </a:p>
        </p:txBody>
      </p:sp>
    </p:spTree>
    <p:extLst>
      <p:ext uri="{BB962C8B-B14F-4D97-AF65-F5344CB8AC3E}">
        <p14:creationId xmlns:p14="http://schemas.microsoft.com/office/powerpoint/2010/main" val="2598950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F91651A-D492-4407-9770-1C393691E56D}"/>
              </a:ext>
            </a:extLst>
          </p:cNvPr>
          <p:cNvSpPr>
            <a:spLocks noGrp="1"/>
          </p:cNvSpPr>
          <p:nvPr>
            <p:ph type="title"/>
          </p:nvPr>
        </p:nvSpPr>
        <p:spPr/>
        <p:txBody>
          <a:bodyPr/>
          <a:lstStyle/>
          <a:p>
            <a:pPr algn="ctr"/>
            <a:r>
              <a:rPr lang="es-MX" dirty="0"/>
              <a:t>Propósito de la unidad de aprendizaje III</a:t>
            </a:r>
          </a:p>
        </p:txBody>
      </p:sp>
      <p:sp>
        <p:nvSpPr>
          <p:cNvPr id="3" name="Marcador de contenido 2">
            <a:extLst>
              <a:ext uri="{FF2B5EF4-FFF2-40B4-BE49-F238E27FC236}">
                <a16:creationId xmlns:a16="http://schemas.microsoft.com/office/drawing/2014/main" xmlns="" id="{A429E51F-1405-4CB9-86E8-3CA1971D9A92}"/>
              </a:ext>
            </a:extLst>
          </p:cNvPr>
          <p:cNvSpPr>
            <a:spLocks noGrp="1"/>
          </p:cNvSpPr>
          <p:nvPr>
            <p:ph idx="1"/>
          </p:nvPr>
        </p:nvSpPr>
        <p:spPr/>
        <p:txBody>
          <a:bodyPr/>
          <a:lstStyle/>
          <a:p>
            <a:r>
              <a:rPr lang="es-MX" dirty="0"/>
              <a:t>Al término de esta unidad de aprendizaje, el estudiante identificará las formas, necesidades y fuentes de información con las que los niños en edad preescolar construyen sus explicaciones del mundo que los rodea; analizará la construcción del conocimiento social en el ámbito escolar, comprenderá la función pedagógica del docente en torno a la socialización y a la representación del mundo. Conocerá el enfoque y los principios del programa de preescolar vigente y diseñarán propuestas de intervención para favorecer la socialización y la comprensión del mundo social en los infantes.</a:t>
            </a:r>
          </a:p>
          <a:p>
            <a:endParaRPr lang="es-MX" dirty="0"/>
          </a:p>
        </p:txBody>
      </p:sp>
    </p:spTree>
    <p:extLst>
      <p:ext uri="{BB962C8B-B14F-4D97-AF65-F5344CB8AC3E}">
        <p14:creationId xmlns:p14="http://schemas.microsoft.com/office/powerpoint/2010/main" val="13763941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C3D882B-3394-43A5-A1F6-69EEC9EE32AD}"/>
              </a:ext>
            </a:extLst>
          </p:cNvPr>
          <p:cNvSpPr>
            <a:spLocks noGrp="1"/>
          </p:cNvSpPr>
          <p:nvPr>
            <p:ph type="title"/>
          </p:nvPr>
        </p:nvSpPr>
        <p:spPr/>
        <p:txBody>
          <a:bodyPr/>
          <a:lstStyle/>
          <a:p>
            <a:pPr algn="ctr"/>
            <a:r>
              <a:rPr lang="es-MX" dirty="0"/>
              <a:t>Contenidos de la Unidad III</a:t>
            </a:r>
          </a:p>
        </p:txBody>
      </p:sp>
      <p:sp>
        <p:nvSpPr>
          <p:cNvPr id="3" name="Marcador de contenido 2">
            <a:extLst>
              <a:ext uri="{FF2B5EF4-FFF2-40B4-BE49-F238E27FC236}">
                <a16:creationId xmlns:a16="http://schemas.microsoft.com/office/drawing/2014/main" xmlns="" id="{75C97F31-2FFA-40A9-BBE4-139F001B6628}"/>
              </a:ext>
            </a:extLst>
          </p:cNvPr>
          <p:cNvSpPr>
            <a:spLocks noGrp="1"/>
          </p:cNvSpPr>
          <p:nvPr>
            <p:ph idx="1"/>
          </p:nvPr>
        </p:nvSpPr>
        <p:spPr/>
        <p:txBody>
          <a:bodyPr/>
          <a:lstStyle/>
          <a:p>
            <a:pPr algn="just"/>
            <a:r>
              <a:rPr lang="es-MX" dirty="0"/>
              <a:t>La escuela un espacio para la socialización y el conocimiento del mundo social </a:t>
            </a:r>
          </a:p>
          <a:p>
            <a:pPr algn="just"/>
            <a:r>
              <a:rPr lang="es-MX" dirty="0"/>
              <a:t>La intervención educativa y su trascendencia en la construcción de los conocimientos infantiles vinculados a los campos de las representaciones</a:t>
            </a:r>
          </a:p>
        </p:txBody>
      </p:sp>
    </p:spTree>
    <p:extLst>
      <p:ext uri="{BB962C8B-B14F-4D97-AF65-F5344CB8AC3E}">
        <p14:creationId xmlns:p14="http://schemas.microsoft.com/office/powerpoint/2010/main" val="35794979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A50DA1B-C18F-40B7-8127-38B1943DE9E0}"/>
              </a:ext>
            </a:extLst>
          </p:cNvPr>
          <p:cNvSpPr>
            <a:spLocks noGrp="1"/>
          </p:cNvSpPr>
          <p:nvPr>
            <p:ph type="title"/>
          </p:nvPr>
        </p:nvSpPr>
        <p:spPr/>
        <p:txBody>
          <a:bodyPr/>
          <a:lstStyle/>
          <a:p>
            <a:pPr algn="ctr"/>
            <a:r>
              <a:rPr lang="es-MX" dirty="0">
                <a:solidFill>
                  <a:schemeClr val="accent1"/>
                </a:solidFill>
              </a:rPr>
              <a:t>REGLAMENTO Y ACUERDOS INTERNOS</a:t>
            </a:r>
            <a:endParaRPr lang="es-MX" dirty="0"/>
          </a:p>
        </p:txBody>
      </p:sp>
      <p:pic>
        <p:nvPicPr>
          <p:cNvPr id="4" name="Picture 2" descr="Resultado de imagen para niños jugando">
            <a:extLst>
              <a:ext uri="{FF2B5EF4-FFF2-40B4-BE49-F238E27FC236}">
                <a16:creationId xmlns:a16="http://schemas.microsoft.com/office/drawing/2014/main" xmlns="" id="{A14DC6C2-D604-4E85-9FE3-342565A8DB2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73287" y="1648534"/>
            <a:ext cx="5484581" cy="2829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8025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8CFC0DB-A99E-42C1-BACD-F24956DA4932}"/>
              </a:ext>
            </a:extLst>
          </p:cNvPr>
          <p:cNvSpPr>
            <a:spLocks noGrp="1"/>
          </p:cNvSpPr>
          <p:nvPr>
            <p:ph type="title"/>
          </p:nvPr>
        </p:nvSpPr>
        <p:spPr/>
        <p:txBody>
          <a:bodyPr/>
          <a:lstStyle/>
          <a:p>
            <a:pPr algn="ctr"/>
            <a:r>
              <a:rPr lang="es-ES_tradnl" dirty="0">
                <a:latin typeface="Arial" pitchFamily="34" charset="0"/>
                <a:cs typeface="Arial" pitchFamily="34" charset="0"/>
              </a:rPr>
              <a:t>Metodología de la Clase</a:t>
            </a:r>
            <a:endParaRPr lang="es-MX" dirty="0"/>
          </a:p>
        </p:txBody>
      </p:sp>
      <p:sp>
        <p:nvSpPr>
          <p:cNvPr id="3" name="Marcador de contenido 2">
            <a:extLst>
              <a:ext uri="{FF2B5EF4-FFF2-40B4-BE49-F238E27FC236}">
                <a16:creationId xmlns:a16="http://schemas.microsoft.com/office/drawing/2014/main" xmlns="" id="{025F377D-AB31-4068-8D37-0A8D6EFAC489}"/>
              </a:ext>
            </a:extLst>
          </p:cNvPr>
          <p:cNvSpPr>
            <a:spLocks noGrp="1"/>
          </p:cNvSpPr>
          <p:nvPr>
            <p:ph idx="1"/>
          </p:nvPr>
        </p:nvSpPr>
        <p:spPr/>
        <p:txBody>
          <a:bodyPr>
            <a:normAutofit fontScale="92500"/>
          </a:bodyPr>
          <a:lstStyle/>
          <a:p>
            <a:r>
              <a:rPr lang="es-ES_tradnl" dirty="0">
                <a:latin typeface="Arial" pitchFamily="34" charset="0"/>
                <a:cs typeface="Arial" pitchFamily="34" charset="0"/>
              </a:rPr>
              <a:t>Establecer compromisos de trabajo en el encuadre</a:t>
            </a:r>
          </a:p>
          <a:p>
            <a:r>
              <a:rPr lang="es-ES_tradnl" dirty="0">
                <a:latin typeface="Arial" pitchFamily="34" charset="0"/>
                <a:cs typeface="Arial" pitchFamily="34" charset="0"/>
              </a:rPr>
              <a:t>Crear un ambiente de trabajo colaborativo de estudio de análisis y reflexión</a:t>
            </a:r>
          </a:p>
          <a:p>
            <a:r>
              <a:rPr lang="es-ES_tradnl" dirty="0">
                <a:latin typeface="Arial" pitchFamily="34" charset="0"/>
                <a:cs typeface="Arial" pitchFamily="34" charset="0"/>
              </a:rPr>
              <a:t>Participación activa de las alumnas en lecturas y exposiciones</a:t>
            </a:r>
          </a:p>
          <a:p>
            <a:r>
              <a:rPr lang="es-ES_tradnl" dirty="0">
                <a:latin typeface="Arial" pitchFamily="34" charset="0"/>
                <a:cs typeface="Arial" pitchFamily="34" charset="0"/>
              </a:rPr>
              <a:t>Compartir conocimientos en plenarias, por binas, equipos y grupal</a:t>
            </a:r>
          </a:p>
          <a:p>
            <a:r>
              <a:rPr lang="es-ES_tradnl" dirty="0">
                <a:latin typeface="Arial" pitchFamily="34" charset="0"/>
                <a:cs typeface="Arial" pitchFamily="34" charset="0"/>
              </a:rPr>
              <a:t>Buscar diferentes fuentes de información para  profundizar los contenidos de las lecturas</a:t>
            </a:r>
          </a:p>
          <a:p>
            <a:r>
              <a:rPr lang="es-ES_tradnl" dirty="0">
                <a:latin typeface="Arial" pitchFamily="34" charset="0"/>
                <a:cs typeface="Arial" pitchFamily="34" charset="0"/>
              </a:rPr>
              <a:t>Apoyar el proceso de redacción de documentos con análisis y síntesis para el desarrollo de habilidades intelectuales</a:t>
            </a:r>
          </a:p>
          <a:p>
            <a:r>
              <a:rPr lang="es-ES_tradnl" dirty="0">
                <a:latin typeface="Arial" pitchFamily="34" charset="0"/>
                <a:cs typeface="Arial" pitchFamily="34" charset="0"/>
              </a:rPr>
              <a:t>Desarrollar habilidades en el uso  de tecnología educativa para mejorar el proceso de enseñanza- aprendizaje.</a:t>
            </a:r>
          </a:p>
          <a:p>
            <a:pPr marL="0" indent="0">
              <a:buNone/>
            </a:pPr>
            <a:r>
              <a:rPr lang="es-ES_tradnl" dirty="0">
                <a:latin typeface="Arial" pitchFamily="34" charset="0"/>
                <a:cs typeface="Arial" pitchFamily="34" charset="0"/>
              </a:rPr>
              <a:t>.</a:t>
            </a:r>
          </a:p>
          <a:p>
            <a:endParaRPr lang="es-MX" dirty="0"/>
          </a:p>
        </p:txBody>
      </p:sp>
    </p:spTree>
    <p:extLst>
      <p:ext uri="{BB962C8B-B14F-4D97-AF65-F5344CB8AC3E}">
        <p14:creationId xmlns:p14="http://schemas.microsoft.com/office/powerpoint/2010/main" val="1909724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xmlns="" id="{49F9C4EE-B02D-4E54-B5E9-7E370E651A19}"/>
              </a:ext>
            </a:extLst>
          </p:cNvPr>
          <p:cNvSpPr/>
          <p:nvPr/>
        </p:nvSpPr>
        <p:spPr>
          <a:xfrm>
            <a:off x="4403188" y="401807"/>
            <a:ext cx="3049145" cy="369332"/>
          </a:xfrm>
          <a:prstGeom prst="rect">
            <a:avLst/>
          </a:prstGeom>
        </p:spPr>
        <p:txBody>
          <a:bodyPr wrap="square">
            <a:spAutoFit/>
          </a:bodyPr>
          <a:lstStyle/>
          <a:p>
            <a:pPr algn="ctr"/>
            <a:r>
              <a:rPr lang="es-MX" b="1" dirty="0">
                <a:solidFill>
                  <a:schemeClr val="tx2">
                    <a:lumMod val="75000"/>
                  </a:schemeClr>
                </a:solidFill>
              </a:rPr>
              <a:t>CICLO ESCOLAR 2021-2022</a:t>
            </a:r>
            <a:endParaRPr lang="es-MX" dirty="0">
              <a:solidFill>
                <a:schemeClr val="tx2">
                  <a:lumMod val="75000"/>
                </a:schemeClr>
              </a:solidFill>
            </a:endParaRPr>
          </a:p>
        </p:txBody>
      </p:sp>
      <p:sp>
        <p:nvSpPr>
          <p:cNvPr id="14" name="Rectángulo 13">
            <a:extLst>
              <a:ext uri="{FF2B5EF4-FFF2-40B4-BE49-F238E27FC236}">
                <a16:creationId xmlns:a16="http://schemas.microsoft.com/office/drawing/2014/main" xmlns="" id="{78DBD7A6-CC45-4C8A-9684-7ABC19B5F8CE}"/>
              </a:ext>
            </a:extLst>
          </p:cNvPr>
          <p:cNvSpPr/>
          <p:nvPr/>
        </p:nvSpPr>
        <p:spPr>
          <a:xfrm>
            <a:off x="1598684" y="1240488"/>
            <a:ext cx="7772400" cy="2769989"/>
          </a:xfrm>
          <a:prstGeom prst="rect">
            <a:avLst/>
          </a:prstGeom>
        </p:spPr>
        <p:txBody>
          <a:bodyPr wrap="square">
            <a:spAutoFit/>
          </a:bodyPr>
          <a:lstStyle/>
          <a:p>
            <a:r>
              <a:rPr lang="es-ES_tradnl" sz="2400" b="1" dirty="0">
                <a:latin typeface="Arial" pitchFamily="34" charset="0"/>
                <a:cs typeface="Arial" pitchFamily="34" charset="0"/>
              </a:rPr>
              <a:t>                             PRESENTACIÓN</a:t>
            </a:r>
          </a:p>
          <a:p>
            <a:endParaRPr lang="es-ES_tradnl" sz="2400" b="1" dirty="0">
              <a:latin typeface="Arial" pitchFamily="34" charset="0"/>
              <a:cs typeface="Arial" pitchFamily="34" charset="0"/>
            </a:endParaRPr>
          </a:p>
          <a:p>
            <a:r>
              <a:rPr lang="es-ES_tradnl" b="1" dirty="0">
                <a:latin typeface="Arial" pitchFamily="34" charset="0"/>
                <a:cs typeface="Arial" pitchFamily="34" charset="0"/>
              </a:rPr>
              <a:t>TRAYECTO </a:t>
            </a:r>
            <a:r>
              <a:rPr lang="es-ES_tradnl" b="1" dirty="0" smtClean="0">
                <a:latin typeface="Arial" pitchFamily="34" charset="0"/>
                <a:cs typeface="Arial" pitchFamily="34" charset="0"/>
              </a:rPr>
              <a:t>FORMATIVO:</a:t>
            </a:r>
            <a:r>
              <a:rPr lang="es-MX" dirty="0" smtClean="0"/>
              <a:t>Formación Para La Enseñanza Y El Aprendizaje</a:t>
            </a:r>
            <a:endParaRPr lang="es-ES_tradnl" b="1" dirty="0" smtClean="0">
              <a:latin typeface="Arial" pitchFamily="34" charset="0"/>
              <a:cs typeface="Arial" pitchFamily="34" charset="0"/>
            </a:endParaRPr>
          </a:p>
          <a:p>
            <a:endParaRPr lang="es-ES_tradnl" b="1" dirty="0">
              <a:latin typeface="Arial" pitchFamily="34" charset="0"/>
              <a:cs typeface="Arial" pitchFamily="34" charset="0"/>
            </a:endParaRPr>
          </a:p>
          <a:p>
            <a:r>
              <a:rPr lang="es-ES_tradnl" b="1" dirty="0">
                <a:latin typeface="Arial" pitchFamily="34" charset="0"/>
                <a:cs typeface="Arial" pitchFamily="34" charset="0"/>
              </a:rPr>
              <a:t>Créditos : 4.5</a:t>
            </a:r>
          </a:p>
          <a:p>
            <a:endParaRPr lang="es-ES_tradnl" b="1" dirty="0">
              <a:latin typeface="Arial" pitchFamily="34" charset="0"/>
              <a:cs typeface="Arial" pitchFamily="34" charset="0"/>
            </a:endParaRPr>
          </a:p>
          <a:p>
            <a:r>
              <a:rPr lang="es-ES_tradnl" b="1" dirty="0">
                <a:latin typeface="Arial" pitchFamily="34" charset="0"/>
                <a:cs typeface="Arial" pitchFamily="34" charset="0"/>
              </a:rPr>
              <a:t>TERCER SEMESTRE                   </a:t>
            </a:r>
          </a:p>
          <a:p>
            <a:pPr>
              <a:buFont typeface="Arial" panose="020B0604020202020204" pitchFamily="34" charset="0"/>
              <a:buChar char="•"/>
            </a:pPr>
            <a:endParaRPr lang="es-ES_tradnl" b="1" dirty="0">
              <a:latin typeface="Arial" pitchFamily="34" charset="0"/>
              <a:cs typeface="Arial" pitchFamily="34" charset="0"/>
            </a:endParaRPr>
          </a:p>
          <a:p>
            <a:r>
              <a:rPr lang="es-ES_tradnl" b="1" dirty="0">
                <a:latin typeface="Arial" pitchFamily="34" charset="0"/>
                <a:cs typeface="Arial" pitchFamily="34" charset="0"/>
              </a:rPr>
              <a:t> Horas:  4 </a:t>
            </a:r>
            <a:r>
              <a:rPr lang="es-ES_tradnl" b="1" dirty="0" err="1">
                <a:latin typeface="Arial" pitchFamily="34" charset="0"/>
                <a:cs typeface="Arial" pitchFamily="34" charset="0"/>
              </a:rPr>
              <a:t>hrs</a:t>
            </a:r>
            <a:r>
              <a:rPr lang="es-ES_tradnl" b="1" dirty="0">
                <a:latin typeface="Arial" pitchFamily="34" charset="0"/>
                <a:cs typeface="Arial" pitchFamily="34" charset="0"/>
              </a:rPr>
              <a:t>.</a:t>
            </a:r>
          </a:p>
        </p:txBody>
      </p:sp>
      <p:pic>
        <p:nvPicPr>
          <p:cNvPr id="5" name="Picture 2" descr="23 ideas de Niños estudiando en 2021 | niños estudiando, niños, dibujos  para niñ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7873" y="3771901"/>
            <a:ext cx="2906423" cy="2192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830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8FEA5FA-D749-44F0-A709-A533A629582F}"/>
              </a:ext>
            </a:extLst>
          </p:cNvPr>
          <p:cNvSpPr>
            <a:spLocks noGrp="1"/>
          </p:cNvSpPr>
          <p:nvPr>
            <p:ph type="title"/>
          </p:nvPr>
        </p:nvSpPr>
        <p:spPr/>
        <p:txBody>
          <a:bodyPr/>
          <a:lstStyle/>
          <a:p>
            <a:r>
              <a:rPr lang="es-MX" dirty="0"/>
              <a:t>REGLAMENTO DE CLASE VIRTUAL</a:t>
            </a:r>
          </a:p>
        </p:txBody>
      </p:sp>
      <p:sp>
        <p:nvSpPr>
          <p:cNvPr id="3" name="Marcador de contenido 2">
            <a:extLst>
              <a:ext uri="{FF2B5EF4-FFF2-40B4-BE49-F238E27FC236}">
                <a16:creationId xmlns:a16="http://schemas.microsoft.com/office/drawing/2014/main" xmlns="" id="{624CBFC4-FB57-42A6-9E85-C258497CDD5D}"/>
              </a:ext>
            </a:extLst>
          </p:cNvPr>
          <p:cNvSpPr>
            <a:spLocks noGrp="1"/>
          </p:cNvSpPr>
          <p:nvPr>
            <p:ph idx="1"/>
          </p:nvPr>
        </p:nvSpPr>
        <p:spPr/>
        <p:txBody>
          <a:bodyPr>
            <a:normAutofit fontScale="85000" lnSpcReduction="20000"/>
          </a:bodyPr>
          <a:lstStyle/>
          <a:p>
            <a:pPr>
              <a:buFont typeface="Wingdings" panose="05000000000000000000" pitchFamily="2" charset="2"/>
              <a:buChar char="ü"/>
            </a:pPr>
            <a:r>
              <a:rPr lang="es-MX" sz="1400" dirty="0"/>
              <a:t>CONECTARSE 5 MIN ANTES DE LA SESIÓN</a:t>
            </a:r>
          </a:p>
          <a:p>
            <a:pPr>
              <a:buFont typeface="Wingdings" panose="05000000000000000000" pitchFamily="2" charset="2"/>
              <a:buChar char="ü"/>
            </a:pPr>
            <a:r>
              <a:rPr lang="es-MX" sz="1400" dirty="0"/>
              <a:t>ASISTIR A LAS SESIONES EN LINEA PORTANDO SU PLAYERA DEL UNIFORME DEPORTIVO , PANTALON DE MEZCLILLA  Y TENIS BLANCOS</a:t>
            </a:r>
          </a:p>
          <a:p>
            <a:pPr>
              <a:buFont typeface="Wingdings" panose="05000000000000000000" pitchFamily="2" charset="2"/>
              <a:buChar char="ü"/>
            </a:pPr>
            <a:r>
              <a:rPr lang="es-MX" sz="1400" dirty="0"/>
              <a:t> ESTAR UBICADA EN UN ÁREA ADECUADA</a:t>
            </a:r>
          </a:p>
          <a:p>
            <a:pPr>
              <a:buFont typeface="Wingdings" panose="05000000000000000000" pitchFamily="2" charset="2"/>
              <a:buChar char="ü"/>
            </a:pPr>
            <a:r>
              <a:rPr lang="es-MX" sz="1400" dirty="0"/>
              <a:t>MANTENER LA CAMARA ENCENDIDA</a:t>
            </a:r>
          </a:p>
          <a:p>
            <a:pPr>
              <a:buFont typeface="Wingdings" panose="05000000000000000000" pitchFamily="2" charset="2"/>
              <a:buChar char="ü"/>
            </a:pPr>
            <a:r>
              <a:rPr lang="es-MX" sz="1400" dirty="0"/>
              <a:t>MANTENER EL MICROFONO APAGADO, RESPETANDO TURNOS PARA PARTICIPAR</a:t>
            </a:r>
          </a:p>
          <a:p>
            <a:pPr>
              <a:buFont typeface="Wingdings" panose="05000000000000000000" pitchFamily="2" charset="2"/>
              <a:buChar char="ü"/>
            </a:pPr>
            <a:r>
              <a:rPr lang="es-MX" sz="1400" dirty="0"/>
              <a:t>REGISTRARSE CON NOMBRE COMPLETO</a:t>
            </a:r>
          </a:p>
          <a:p>
            <a:pPr>
              <a:buFont typeface="Wingdings" panose="05000000000000000000" pitchFamily="2" charset="2"/>
              <a:buChar char="ü"/>
            </a:pPr>
            <a:r>
              <a:rPr lang="es-MX" sz="1400" dirty="0"/>
              <a:t>EVITAR SALIR DE LA SESIÓN</a:t>
            </a:r>
          </a:p>
          <a:p>
            <a:pPr>
              <a:buFont typeface="Wingdings" panose="05000000000000000000" pitchFamily="2" charset="2"/>
              <a:buChar char="ü"/>
            </a:pPr>
            <a:r>
              <a:rPr lang="es-MX" sz="1400" dirty="0"/>
              <a:t>TENER UNA ACTITUD POSITIVA Y DE DISPOSICIÓN , EVITANDO PALABRAS ALTISONANTES, ASÍ COMO CUIDAR EL LENGUAJES CORPORAL</a:t>
            </a:r>
          </a:p>
          <a:p>
            <a:pPr>
              <a:buFont typeface="Wingdings" panose="05000000000000000000" pitchFamily="2" charset="2"/>
              <a:buChar char="ü"/>
            </a:pPr>
            <a:r>
              <a:rPr lang="es-MX" sz="1400" dirty="0"/>
              <a:t>ENTREGAR MATERIALES Y / O TRABAJOS EN TIEMPO Y FORMA</a:t>
            </a:r>
          </a:p>
          <a:p>
            <a:pPr>
              <a:buFont typeface="Wingdings" panose="05000000000000000000" pitchFamily="2" charset="2"/>
              <a:buChar char="ü"/>
            </a:pPr>
            <a:r>
              <a:rPr lang="es-MX" sz="1400" dirty="0"/>
              <a:t>TRAER COMPLETO LAS HERRAMIENTAS DE TRABAJO EN CADA UNA DE LAS SESIONES ( CUADERNO </a:t>
            </a:r>
            <a:r>
              <a:rPr lang="es-MX" sz="1400" dirty="0" err="1"/>
              <a:t>y/O</a:t>
            </a:r>
            <a:r>
              <a:rPr lang="es-MX" sz="1400" dirty="0"/>
              <a:t> CARPETA)</a:t>
            </a:r>
          </a:p>
          <a:p>
            <a:pPr>
              <a:buFont typeface="Wingdings" panose="05000000000000000000" pitchFamily="2" charset="2"/>
              <a:buChar char="ü"/>
            </a:pPr>
            <a:r>
              <a:rPr lang="es-MX" sz="1400" dirty="0"/>
              <a:t>NO CONSUMIR ALIMENTOS DURANTE LA SESIÓN</a:t>
            </a:r>
          </a:p>
          <a:p>
            <a:pPr>
              <a:buFont typeface="Wingdings" panose="05000000000000000000" pitchFamily="2" charset="2"/>
              <a:buChar char="ü"/>
            </a:pPr>
            <a:r>
              <a:rPr lang="es-MX" sz="1400" dirty="0"/>
              <a:t>MANTENER EN TODO MOMENTO EL RESPETO HACIA EL DOCENTE Y COMPAÑERAS ( O)</a:t>
            </a:r>
          </a:p>
          <a:p>
            <a:pPr>
              <a:buFont typeface="Wingdings" panose="05000000000000000000" pitchFamily="2" charset="2"/>
              <a:buChar char="ü"/>
            </a:pPr>
            <a:r>
              <a:rPr lang="es-MX" sz="1400" dirty="0"/>
              <a:t>MANTENER ATENCIÓN Y DISPOSICIÓN EN SU TOTALIDAD EN LAS SESIONES </a:t>
            </a:r>
          </a:p>
          <a:p>
            <a:pPr>
              <a:buFont typeface="Wingdings" panose="05000000000000000000" pitchFamily="2" charset="2"/>
              <a:buChar char="ü"/>
            </a:pPr>
            <a:endParaRPr lang="es-MX" sz="1400" dirty="0"/>
          </a:p>
          <a:p>
            <a:pPr>
              <a:buFont typeface="Wingdings" panose="05000000000000000000" pitchFamily="2" charset="2"/>
              <a:buChar char="ü"/>
            </a:pPr>
            <a:endParaRPr lang="es-MX" dirty="0"/>
          </a:p>
        </p:txBody>
      </p:sp>
    </p:spTree>
    <p:extLst>
      <p:ext uri="{BB962C8B-B14F-4D97-AF65-F5344CB8AC3E}">
        <p14:creationId xmlns:p14="http://schemas.microsoft.com/office/powerpoint/2010/main" val="42682528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57B7C53-CB9B-478D-862E-4AD36F5C1380}"/>
              </a:ext>
            </a:extLst>
          </p:cNvPr>
          <p:cNvSpPr>
            <a:spLocks noGrp="1"/>
          </p:cNvSpPr>
          <p:nvPr>
            <p:ph type="title"/>
          </p:nvPr>
        </p:nvSpPr>
        <p:spPr/>
        <p:txBody>
          <a:bodyPr/>
          <a:lstStyle/>
          <a:p>
            <a:pPr algn="ctr"/>
            <a:r>
              <a:rPr lang="es-MX" dirty="0"/>
              <a:t>CRITERIOS DE EVALUACIÓN</a:t>
            </a:r>
          </a:p>
        </p:txBody>
      </p:sp>
      <p:graphicFrame>
        <p:nvGraphicFramePr>
          <p:cNvPr id="7" name="Tabla 7">
            <a:extLst>
              <a:ext uri="{FF2B5EF4-FFF2-40B4-BE49-F238E27FC236}">
                <a16:creationId xmlns:a16="http://schemas.microsoft.com/office/drawing/2014/main" xmlns="" id="{EA18E454-99DE-42F1-8C57-D9A3B33A573D}"/>
              </a:ext>
            </a:extLst>
          </p:cNvPr>
          <p:cNvGraphicFramePr>
            <a:graphicFrameLocks noGrp="1"/>
          </p:cNvGraphicFramePr>
          <p:nvPr>
            <p:ph idx="1"/>
            <p:extLst>
              <p:ext uri="{D42A27DB-BD31-4B8C-83A1-F6EECF244321}">
                <p14:modId xmlns:p14="http://schemas.microsoft.com/office/powerpoint/2010/main" val="495705939"/>
              </p:ext>
            </p:extLst>
          </p:nvPr>
        </p:nvGraphicFramePr>
        <p:xfrm>
          <a:off x="861391" y="1825625"/>
          <a:ext cx="10492409" cy="4028440"/>
        </p:xfrm>
        <a:graphic>
          <a:graphicData uri="http://schemas.openxmlformats.org/drawingml/2006/table">
            <a:tbl>
              <a:tblPr firstRow="1" bandRow="1">
                <a:tableStyleId>{5C22544A-7EE6-4342-B048-85BDC9FD1C3A}</a:tableStyleId>
              </a:tblPr>
              <a:tblGrid>
                <a:gridCol w="5234609">
                  <a:extLst>
                    <a:ext uri="{9D8B030D-6E8A-4147-A177-3AD203B41FA5}">
                      <a16:colId xmlns:a16="http://schemas.microsoft.com/office/drawing/2014/main" xmlns="" val="3103559540"/>
                    </a:ext>
                  </a:extLst>
                </a:gridCol>
                <a:gridCol w="2628900">
                  <a:extLst>
                    <a:ext uri="{9D8B030D-6E8A-4147-A177-3AD203B41FA5}">
                      <a16:colId xmlns:a16="http://schemas.microsoft.com/office/drawing/2014/main" xmlns="" val="2330944159"/>
                    </a:ext>
                  </a:extLst>
                </a:gridCol>
                <a:gridCol w="2628900">
                  <a:extLst>
                    <a:ext uri="{9D8B030D-6E8A-4147-A177-3AD203B41FA5}">
                      <a16:colId xmlns:a16="http://schemas.microsoft.com/office/drawing/2014/main" xmlns="" val="2803603747"/>
                    </a:ext>
                  </a:extLst>
                </a:gridCol>
              </a:tblGrid>
              <a:tr h="185420">
                <a:tc rowSpan="2">
                  <a:txBody>
                    <a:bodyPr/>
                    <a:lstStyle/>
                    <a:p>
                      <a:r>
                        <a:rPr lang="es-MX" sz="2000" dirty="0">
                          <a:solidFill>
                            <a:schemeClr val="tx1"/>
                          </a:solidFill>
                        </a:rPr>
                        <a:t>CRITERIOS DE EVALUACIÓN POR UNIDAD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s-MX" dirty="0">
                          <a:solidFill>
                            <a:schemeClr val="tx1"/>
                          </a:solidFill>
                        </a:rPr>
                        <a:t> PORCENTAJES DE EVALUACIÓN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lang="es-MX" dirty="0">
                          <a:solidFill>
                            <a:schemeClr val="tx1"/>
                          </a:solidFill>
                        </a:rPr>
                        <a:t>                </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33330331"/>
                  </a:ext>
                </a:extLst>
              </a:tr>
              <a:tr h="185420">
                <a:tc vMerge="1">
                  <a:txBody>
                    <a:bodyPr/>
                    <a:lstStyle/>
                    <a:p>
                      <a:endParaRPr lang="es-MX"/>
                    </a:p>
                  </a:txBody>
                  <a:tcPr/>
                </a:tc>
                <a:tc>
                  <a:txBody>
                    <a:bodyPr/>
                    <a:lstStyle/>
                    <a:p>
                      <a:r>
                        <a:rPr lang="es-MX" dirty="0">
                          <a:solidFill>
                            <a:schemeClr val="tx1"/>
                          </a:solidFill>
                        </a:rPr>
                        <a:t>FORMATIVA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dirty="0">
                          <a:solidFill>
                            <a:schemeClr val="tx1"/>
                          </a:solidFill>
                        </a:rPr>
                        <a:t> SUMATIVA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67661314"/>
                  </a:ext>
                </a:extLst>
              </a:tr>
              <a:tr h="1005840">
                <a:tc>
                  <a:txBody>
                    <a:bodyPr/>
                    <a:lstStyle/>
                    <a:p>
                      <a:r>
                        <a:rPr lang="es-MX" dirty="0"/>
                        <a:t>Actividades y trabajos escritos,</a:t>
                      </a:r>
                    </a:p>
                    <a:p>
                      <a:r>
                        <a:rPr lang="es-MX" dirty="0"/>
                        <a:t>Evaluación por competencias, Observación de Prácticas, Ensayos, Reportes, Análisis.</a:t>
                      </a:r>
                    </a:p>
                    <a:p>
                      <a:r>
                        <a:rPr lang="es-MX" dirty="0"/>
                        <a:t>Vídeos, Proyectos, Cuadros comparativos , Mapas conceptuales, Mapas Mentales, Planeaciones , Instrumento de recolección de datos y de caso, Participación Asertiva y Proactiva.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dirty="0"/>
                        <a:t>60 %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98111245"/>
                  </a:ext>
                </a:extLst>
              </a:tr>
              <a:tr h="370840">
                <a:tc>
                  <a:txBody>
                    <a:bodyPr/>
                    <a:lstStyle/>
                    <a:p>
                      <a:r>
                        <a:rPr lang="es-MX" dirty="0"/>
                        <a:t> Evidencia de Unidad/Portafolio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s-MX" dirty="0"/>
                        <a:t>Heteroevaluación : 30%</a:t>
                      </a:r>
                    </a:p>
                    <a:p>
                      <a:r>
                        <a:rPr lang="es-MX" dirty="0"/>
                        <a:t>Coevaluación: 5 %</a:t>
                      </a:r>
                    </a:p>
                    <a:p>
                      <a:r>
                        <a:rPr lang="es-MX" dirty="0"/>
                        <a:t>Autoevaluación: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2393474195"/>
                  </a:ext>
                </a:extLst>
              </a:tr>
              <a:tr h="370840">
                <a:tc>
                  <a:txBody>
                    <a:bodyPr/>
                    <a:lstStyle/>
                    <a:p>
                      <a:r>
                        <a:rPr lang="es-MX" dirty="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s-MX" dirty="0"/>
                        <a:t>                              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1098644078"/>
                  </a:ext>
                </a:extLst>
              </a:tr>
            </a:tbl>
          </a:graphicData>
        </a:graphic>
      </p:graphicFrame>
    </p:spTree>
    <p:extLst>
      <p:ext uri="{BB962C8B-B14F-4D97-AF65-F5344CB8AC3E}">
        <p14:creationId xmlns:p14="http://schemas.microsoft.com/office/powerpoint/2010/main" val="14422099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a:t>EVALUACIÓN GLOBAL</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620334531"/>
              </p:ext>
            </p:extLst>
          </p:nvPr>
        </p:nvGraphicFramePr>
        <p:xfrm>
          <a:off x="2495600" y="1628801"/>
          <a:ext cx="7776864" cy="4392487"/>
        </p:xfrm>
        <a:graphic>
          <a:graphicData uri="http://schemas.openxmlformats.org/drawingml/2006/table">
            <a:tbl>
              <a:tblPr firstRow="1" firstCol="1" bandRow="1">
                <a:tableStyleId>{7DF18680-E054-41AD-8BC1-D1AEF772440D}</a:tableStyleId>
              </a:tblPr>
              <a:tblGrid>
                <a:gridCol w="3033047">
                  <a:extLst>
                    <a:ext uri="{9D8B030D-6E8A-4147-A177-3AD203B41FA5}">
                      <a16:colId xmlns:a16="http://schemas.microsoft.com/office/drawing/2014/main" xmlns="" val="20000"/>
                    </a:ext>
                  </a:extLst>
                </a:gridCol>
                <a:gridCol w="2191758">
                  <a:extLst>
                    <a:ext uri="{9D8B030D-6E8A-4147-A177-3AD203B41FA5}">
                      <a16:colId xmlns:a16="http://schemas.microsoft.com/office/drawing/2014/main" xmlns="" val="20001"/>
                    </a:ext>
                  </a:extLst>
                </a:gridCol>
                <a:gridCol w="2552059">
                  <a:extLst>
                    <a:ext uri="{9D8B030D-6E8A-4147-A177-3AD203B41FA5}">
                      <a16:colId xmlns:a16="http://schemas.microsoft.com/office/drawing/2014/main" xmlns="" val="20002"/>
                    </a:ext>
                  </a:extLst>
                </a:gridCol>
              </a:tblGrid>
              <a:tr h="1049771">
                <a:tc>
                  <a:txBody>
                    <a:bodyPr/>
                    <a:lstStyle/>
                    <a:p>
                      <a:pPr algn="ctr">
                        <a:lnSpc>
                          <a:spcPct val="115000"/>
                        </a:lnSpc>
                        <a:spcAft>
                          <a:spcPts val="0"/>
                        </a:spcAft>
                      </a:pPr>
                      <a:r>
                        <a:rPr lang="es-MX" sz="1800" dirty="0">
                          <a:solidFill>
                            <a:schemeClr val="tx1"/>
                          </a:solidFill>
                          <a:effectLst/>
                        </a:rPr>
                        <a:t>EVALUACIÓN</a:t>
                      </a:r>
                      <a:endParaRPr lang="es-MX" sz="1800" dirty="0">
                        <a:solidFill>
                          <a:schemeClr val="tx1"/>
                        </a:solidFill>
                        <a:effectLst/>
                        <a:latin typeface="Calibri"/>
                        <a:ea typeface="Calibri"/>
                        <a:cs typeface="Times New Roman"/>
                      </a:endParaRPr>
                    </a:p>
                  </a:txBody>
                  <a:tcPr marL="68580" marR="68580" marT="0" marB="0" anchor="ctr"/>
                </a:tc>
                <a:tc gridSpan="2">
                  <a:txBody>
                    <a:bodyPr/>
                    <a:lstStyle/>
                    <a:p>
                      <a:pPr algn="ctr">
                        <a:lnSpc>
                          <a:spcPct val="115000"/>
                        </a:lnSpc>
                        <a:spcAft>
                          <a:spcPts val="0"/>
                        </a:spcAft>
                      </a:pPr>
                      <a:r>
                        <a:rPr lang="es-MX" sz="1800" dirty="0">
                          <a:solidFill>
                            <a:schemeClr val="tx1"/>
                          </a:solidFill>
                          <a:effectLst/>
                        </a:rPr>
                        <a:t>GLOBAL</a:t>
                      </a:r>
                      <a:endParaRPr lang="es-MX" sz="1800" dirty="0">
                        <a:solidFill>
                          <a:schemeClr val="tx1"/>
                        </a:solidFill>
                        <a:effectLst/>
                        <a:latin typeface="Calibri"/>
                        <a:ea typeface="Calibri"/>
                        <a:cs typeface="Times New Roman"/>
                      </a:endParaRPr>
                    </a:p>
                  </a:txBody>
                  <a:tcPr marL="68580" marR="68580" marT="0" marB="0" anchor="ctr"/>
                </a:tc>
                <a:tc hMerge="1">
                  <a:txBody>
                    <a:bodyPr/>
                    <a:lstStyle/>
                    <a:p>
                      <a:endParaRPr lang="es-MX"/>
                    </a:p>
                  </a:txBody>
                  <a:tcPr/>
                </a:tc>
                <a:extLst>
                  <a:ext uri="{0D108BD9-81ED-4DB2-BD59-A6C34878D82A}">
                    <a16:rowId xmlns:a16="http://schemas.microsoft.com/office/drawing/2014/main" xmlns="" val="10000"/>
                  </a:ext>
                </a:extLst>
              </a:tr>
              <a:tr h="1081669">
                <a:tc>
                  <a:txBody>
                    <a:bodyPr/>
                    <a:lstStyle/>
                    <a:p>
                      <a:pPr algn="ctr">
                        <a:lnSpc>
                          <a:spcPct val="115000"/>
                        </a:lnSpc>
                        <a:spcAft>
                          <a:spcPts val="0"/>
                        </a:spcAft>
                      </a:pPr>
                      <a:r>
                        <a:rPr lang="es-MX" sz="1800" dirty="0">
                          <a:solidFill>
                            <a:schemeClr val="tx1"/>
                          </a:solidFill>
                          <a:effectLst/>
                        </a:rPr>
                        <a:t>Criterios de evaluación  Semestral por curso</a:t>
                      </a:r>
                      <a:endParaRPr lang="es-MX" sz="1800" dirty="0">
                        <a:solidFill>
                          <a:schemeClr val="tx1"/>
                        </a:solidFill>
                        <a:effectLst/>
                        <a:latin typeface="Calibri"/>
                        <a:ea typeface="Calibri"/>
                        <a:cs typeface="Times New Roman"/>
                      </a:endParaRPr>
                    </a:p>
                  </a:txBody>
                  <a:tcPr marL="68580" marR="68580" marT="0" marB="0" anchor="ctr"/>
                </a:tc>
                <a:tc gridSpan="2">
                  <a:txBody>
                    <a:bodyPr/>
                    <a:lstStyle/>
                    <a:p>
                      <a:pPr algn="ctr">
                        <a:lnSpc>
                          <a:spcPct val="115000"/>
                        </a:lnSpc>
                        <a:spcAft>
                          <a:spcPts val="0"/>
                        </a:spcAft>
                      </a:pPr>
                      <a:r>
                        <a:rPr lang="es-MX" sz="1800" dirty="0">
                          <a:solidFill>
                            <a:schemeClr val="tx1"/>
                          </a:solidFill>
                          <a:effectLst/>
                        </a:rPr>
                        <a:t>Porcentajes de Evaluación</a:t>
                      </a:r>
                      <a:endParaRPr lang="es-MX" sz="1800" dirty="0">
                        <a:solidFill>
                          <a:schemeClr val="tx1"/>
                        </a:solidFill>
                        <a:effectLst/>
                        <a:latin typeface="Calibri"/>
                        <a:ea typeface="Calibri"/>
                        <a:cs typeface="Times New Roman"/>
                      </a:endParaRPr>
                    </a:p>
                  </a:txBody>
                  <a:tcPr marL="68580" marR="68580" marT="0" marB="0" anchor="ctr"/>
                </a:tc>
                <a:tc hMerge="1">
                  <a:txBody>
                    <a:bodyPr/>
                    <a:lstStyle/>
                    <a:p>
                      <a:endParaRPr lang="es-MX"/>
                    </a:p>
                  </a:txBody>
                  <a:tcPr/>
                </a:tc>
                <a:extLst>
                  <a:ext uri="{0D108BD9-81ED-4DB2-BD59-A6C34878D82A}">
                    <a16:rowId xmlns:a16="http://schemas.microsoft.com/office/drawing/2014/main" xmlns="" val="10001"/>
                  </a:ext>
                </a:extLst>
              </a:tr>
              <a:tr h="1150712">
                <a:tc>
                  <a:txBody>
                    <a:bodyPr/>
                    <a:lstStyle/>
                    <a:p>
                      <a:pPr algn="just">
                        <a:lnSpc>
                          <a:spcPct val="115000"/>
                        </a:lnSpc>
                        <a:spcAft>
                          <a:spcPts val="0"/>
                        </a:spcAft>
                      </a:pPr>
                      <a:r>
                        <a:rPr lang="es-MX" sz="1800" dirty="0">
                          <a:solidFill>
                            <a:schemeClr val="tx1"/>
                          </a:solidFill>
                          <a:effectLst/>
                          <a:latin typeface="Calibri"/>
                          <a:ea typeface="Calibri"/>
                          <a:cs typeface="Times New Roman"/>
                        </a:rPr>
                        <a:t>El promedio de las Unidades</a:t>
                      </a:r>
                    </a:p>
                  </a:txBody>
                  <a:tcPr marL="68580" marR="68580" marT="0" marB="0" anchor="ctr"/>
                </a:tc>
                <a:tc>
                  <a:txBody>
                    <a:bodyPr/>
                    <a:lstStyle/>
                    <a:p>
                      <a:pPr algn="ctr">
                        <a:lnSpc>
                          <a:spcPct val="115000"/>
                        </a:lnSpc>
                        <a:spcAft>
                          <a:spcPts val="0"/>
                        </a:spcAft>
                      </a:pPr>
                      <a:r>
                        <a:rPr lang="es-MX" sz="1800" dirty="0">
                          <a:solidFill>
                            <a:schemeClr val="tx1"/>
                          </a:solidFill>
                          <a:effectLst/>
                        </a:rPr>
                        <a:t>50%</a:t>
                      </a:r>
                      <a:endParaRPr lang="es-MX" sz="1800" dirty="0">
                        <a:solidFill>
                          <a:schemeClr val="tx1"/>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MX" sz="1100" dirty="0">
                          <a:effectLst/>
                        </a:rPr>
                        <a:t> </a:t>
                      </a:r>
                      <a:endParaRPr lang="es-MX"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2"/>
                  </a:ext>
                </a:extLst>
              </a:tr>
              <a:tr h="1110335">
                <a:tc>
                  <a:txBody>
                    <a:bodyPr/>
                    <a:lstStyle/>
                    <a:p>
                      <a:pPr algn="just">
                        <a:lnSpc>
                          <a:spcPct val="115000"/>
                        </a:lnSpc>
                        <a:spcAft>
                          <a:spcPts val="0"/>
                        </a:spcAft>
                      </a:pPr>
                      <a:r>
                        <a:rPr lang="es-MX" sz="1800" dirty="0">
                          <a:solidFill>
                            <a:schemeClr val="tx1"/>
                          </a:solidFill>
                          <a:effectLst/>
                        </a:rPr>
                        <a:t>Evidencia final del curso</a:t>
                      </a:r>
                      <a:endParaRPr lang="es-MX" sz="1800" dirty="0">
                        <a:solidFill>
                          <a:schemeClr val="tx1"/>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MX" sz="1800" dirty="0">
                          <a:solidFill>
                            <a:schemeClr val="tx1"/>
                          </a:solidFill>
                          <a:effectLst/>
                        </a:rPr>
                        <a:t>50 %</a:t>
                      </a:r>
                      <a:endParaRPr lang="es-MX" sz="1800" dirty="0">
                        <a:solidFill>
                          <a:schemeClr val="tx1"/>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MX" sz="1100" dirty="0">
                          <a:effectLst/>
                        </a:rPr>
                        <a:t> </a:t>
                      </a:r>
                      <a:endParaRPr lang="es-MX"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8578010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4433888" y="404813"/>
            <a:ext cx="7758112" cy="814387"/>
          </a:xfrm>
        </p:spPr>
        <p:txBody>
          <a:bodyPr>
            <a:normAutofit fontScale="90000"/>
          </a:bodyPr>
          <a:lstStyle/>
          <a:p>
            <a:pPr lvl="0" algn="ctr"/>
            <a:r>
              <a:rPr lang="es-MX" altLang="es-ES" sz="2200" dirty="0">
                <a:latin typeface="Arial" panose="020B0604020202020204" pitchFamily="34" charset="0"/>
                <a:ea typeface="Calibri" panose="020F0502020204030204" pitchFamily="34" charset="0"/>
                <a:cs typeface="Arial" panose="020B0604020202020204" pitchFamily="34" charset="0"/>
              </a:rPr>
              <a:t/>
            </a:r>
            <a:br>
              <a:rPr lang="es-MX" altLang="es-ES" sz="2200" dirty="0">
                <a:latin typeface="Arial" panose="020B0604020202020204" pitchFamily="34" charset="0"/>
                <a:ea typeface="Calibri" panose="020F0502020204030204" pitchFamily="34" charset="0"/>
                <a:cs typeface="Arial" panose="020B0604020202020204" pitchFamily="34" charset="0"/>
              </a:rPr>
            </a:br>
            <a:r>
              <a:rPr lang="es-MX" altLang="es-ES" sz="2200" dirty="0">
                <a:latin typeface="Arial" panose="020B0604020202020204" pitchFamily="34" charset="0"/>
                <a:ea typeface="Calibri" panose="020F0502020204030204" pitchFamily="34" charset="0"/>
                <a:cs typeface="Arial" panose="020B0604020202020204" pitchFamily="34" charset="0"/>
              </a:rPr>
              <a:t/>
            </a:r>
            <a:br>
              <a:rPr lang="es-MX" altLang="es-ES" sz="2200" dirty="0">
                <a:latin typeface="Arial" panose="020B0604020202020204" pitchFamily="34" charset="0"/>
                <a:ea typeface="Calibri" panose="020F0502020204030204" pitchFamily="34" charset="0"/>
                <a:cs typeface="Arial" panose="020B0604020202020204" pitchFamily="34" charset="0"/>
              </a:rPr>
            </a:br>
            <a:r>
              <a:rPr lang="es-MX" altLang="es-ES" sz="2200" dirty="0">
                <a:latin typeface="Arial" panose="020B0604020202020204" pitchFamily="34" charset="0"/>
                <a:ea typeface="Calibri" panose="020F0502020204030204" pitchFamily="34" charset="0"/>
                <a:cs typeface="Arial" panose="020B0604020202020204" pitchFamily="34" charset="0"/>
              </a:rPr>
              <a:t>Fechas de evaluación y Jornadas de observación</a:t>
            </a:r>
            <a:r>
              <a:rPr lang="es-MX" altLang="es-ES" sz="2400" dirty="0"/>
              <a:t/>
            </a:r>
            <a:br>
              <a:rPr lang="es-MX" altLang="es-ES" sz="2400" dirty="0"/>
            </a:br>
            <a:endParaRPr lang="es-MX" dirty="0"/>
          </a:p>
        </p:txBody>
      </p:sp>
      <p:graphicFrame>
        <p:nvGraphicFramePr>
          <p:cNvPr id="4" name="3 Marcador de contenido"/>
          <p:cNvGraphicFramePr>
            <a:graphicFrameLocks noGrp="1"/>
          </p:cNvGraphicFramePr>
          <p:nvPr>
            <p:ph sz="quarter" idx="4294967295"/>
            <p:extLst>
              <p:ext uri="{D42A27DB-BD31-4B8C-83A1-F6EECF244321}">
                <p14:modId xmlns:p14="http://schemas.microsoft.com/office/powerpoint/2010/main" val="428771013"/>
              </p:ext>
            </p:extLst>
          </p:nvPr>
        </p:nvGraphicFramePr>
        <p:xfrm>
          <a:off x="3946525" y="1268413"/>
          <a:ext cx="8244780" cy="3627470"/>
        </p:xfrm>
        <a:graphic>
          <a:graphicData uri="http://schemas.openxmlformats.org/drawingml/2006/table">
            <a:tbl>
              <a:tblPr firstRow="1" firstCol="1" bandRow="1">
                <a:tableStyleId>{5C22544A-7EE6-4342-B048-85BDC9FD1C3A}</a:tableStyleId>
              </a:tblPr>
              <a:tblGrid>
                <a:gridCol w="3817641">
                  <a:extLst>
                    <a:ext uri="{9D8B030D-6E8A-4147-A177-3AD203B41FA5}">
                      <a16:colId xmlns:a16="http://schemas.microsoft.com/office/drawing/2014/main" xmlns="" val="20000"/>
                    </a:ext>
                  </a:extLst>
                </a:gridCol>
                <a:gridCol w="4427139">
                  <a:extLst>
                    <a:ext uri="{9D8B030D-6E8A-4147-A177-3AD203B41FA5}">
                      <a16:colId xmlns:a16="http://schemas.microsoft.com/office/drawing/2014/main" xmlns="" val="20001"/>
                    </a:ext>
                  </a:extLst>
                </a:gridCol>
              </a:tblGrid>
              <a:tr h="612340">
                <a:tc>
                  <a:txBody>
                    <a:bodyPr/>
                    <a:lstStyle/>
                    <a:p>
                      <a:pPr algn="ctr">
                        <a:lnSpc>
                          <a:spcPct val="115000"/>
                        </a:lnSpc>
                        <a:spcAft>
                          <a:spcPts val="0"/>
                        </a:spcAft>
                      </a:pPr>
                      <a:r>
                        <a:rPr lang="es-ES_tradnl" sz="1800" dirty="0">
                          <a:solidFill>
                            <a:schemeClr val="tx1"/>
                          </a:solidFill>
                          <a:effectLst/>
                          <a:latin typeface="+mn-lt"/>
                        </a:rPr>
                        <a:t>Semana/Fecha</a:t>
                      </a:r>
                    </a:p>
                    <a:p>
                      <a:pPr algn="ctr">
                        <a:lnSpc>
                          <a:spcPct val="115000"/>
                        </a:lnSpc>
                        <a:spcAft>
                          <a:spcPts val="0"/>
                        </a:spcAft>
                      </a:pPr>
                      <a:endParaRPr lang="es-MX" sz="1800" dirty="0">
                        <a:solidFill>
                          <a:schemeClr val="tx1"/>
                        </a:solidFill>
                        <a:effectLst/>
                        <a:latin typeface="+mn-lt"/>
                        <a:ea typeface="Calibri"/>
                        <a:cs typeface="Times New Roman"/>
                      </a:endParaRPr>
                    </a:p>
                  </a:txBody>
                  <a:tcPr marL="58763" marR="58763" marT="0" marB="0">
                    <a:solidFill>
                      <a:srgbClr val="92D050"/>
                    </a:solidFill>
                  </a:tcPr>
                </a:tc>
                <a:tc>
                  <a:txBody>
                    <a:bodyPr/>
                    <a:lstStyle/>
                    <a:p>
                      <a:pPr algn="ctr">
                        <a:lnSpc>
                          <a:spcPct val="115000"/>
                        </a:lnSpc>
                        <a:spcAft>
                          <a:spcPts val="0"/>
                        </a:spcAft>
                      </a:pPr>
                      <a:r>
                        <a:rPr lang="es-MX" sz="1600" dirty="0">
                          <a:solidFill>
                            <a:schemeClr val="tx1"/>
                          </a:solidFill>
                          <a:effectLst/>
                          <a:latin typeface="+mn-lt"/>
                          <a:ea typeface="Calibri"/>
                          <a:cs typeface="Times New Roman"/>
                        </a:rPr>
                        <a:t>ACTIVIDADES</a:t>
                      </a:r>
                    </a:p>
                  </a:txBody>
                  <a:tcPr marL="58763" marR="58763" marT="0" marB="0">
                    <a:solidFill>
                      <a:srgbClr val="92D050"/>
                    </a:solidFill>
                  </a:tcPr>
                </a:tc>
                <a:extLst>
                  <a:ext uri="{0D108BD9-81ED-4DB2-BD59-A6C34878D82A}">
                    <a16:rowId xmlns:a16="http://schemas.microsoft.com/office/drawing/2014/main" xmlns="" val="10000"/>
                  </a:ext>
                </a:extLst>
              </a:tr>
              <a:tr h="401368">
                <a:tc>
                  <a:txBody>
                    <a:bodyPr/>
                    <a:lstStyle/>
                    <a:p>
                      <a:pPr algn="l">
                        <a:lnSpc>
                          <a:spcPct val="115000"/>
                        </a:lnSpc>
                        <a:spcAft>
                          <a:spcPts val="0"/>
                        </a:spcAft>
                      </a:pPr>
                      <a:r>
                        <a:rPr lang="es-MX" sz="1800" kern="1200" dirty="0">
                          <a:solidFill>
                            <a:schemeClr val="dk1"/>
                          </a:solidFill>
                          <a:effectLst/>
                          <a:latin typeface="+mn-lt"/>
                          <a:ea typeface="+mn-ea"/>
                          <a:cs typeface="+mn-cs"/>
                        </a:rPr>
                        <a:t>27 de Septiembre al 01 de Octubre</a:t>
                      </a:r>
                      <a:endParaRPr lang="es-MX" sz="1800" b="0" dirty="0">
                        <a:solidFill>
                          <a:schemeClr val="tx1"/>
                        </a:solidFill>
                        <a:effectLst/>
                        <a:latin typeface="+mn-lt"/>
                        <a:ea typeface="Calibri"/>
                        <a:cs typeface="Times New Roman"/>
                      </a:endParaRPr>
                    </a:p>
                  </a:txBody>
                  <a:tcPr marL="58763" marR="58763" marT="0" marB="0">
                    <a:solidFill>
                      <a:srgbClr val="92D050"/>
                    </a:solid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s-MX" sz="1800" kern="1200" dirty="0">
                          <a:solidFill>
                            <a:schemeClr val="dk1"/>
                          </a:solidFill>
                          <a:effectLst/>
                          <a:latin typeface="+mn-lt"/>
                          <a:ea typeface="+mn-ea"/>
                          <a:cs typeface="+mn-cs"/>
                        </a:rPr>
                        <a:t> Se</a:t>
                      </a:r>
                      <a:r>
                        <a:rPr lang="es-MX" sz="1600" kern="1200" dirty="0">
                          <a:solidFill>
                            <a:schemeClr val="dk1"/>
                          </a:solidFill>
                          <a:effectLst/>
                          <a:latin typeface="+mn-lt"/>
                          <a:ea typeface="+mn-ea"/>
                          <a:cs typeface="+mn-cs"/>
                        </a:rPr>
                        <a:t>mana de </a:t>
                      </a:r>
                      <a:r>
                        <a:rPr lang="es-MX" sz="1600" b="1" kern="1200" dirty="0">
                          <a:solidFill>
                            <a:schemeClr val="dk1"/>
                          </a:solidFill>
                          <a:effectLst/>
                          <a:latin typeface="+mn-lt"/>
                          <a:ea typeface="+mn-ea"/>
                          <a:cs typeface="+mn-cs"/>
                        </a:rPr>
                        <a:t>Evaluación Unidad I</a:t>
                      </a:r>
                      <a:endParaRPr lang="es-MX" sz="1400" dirty="0">
                        <a:solidFill>
                          <a:schemeClr val="tx1"/>
                        </a:solidFill>
                        <a:effectLst/>
                        <a:latin typeface="+mn-lt"/>
                        <a:ea typeface="Calibri"/>
                        <a:cs typeface="Times New Roman"/>
                      </a:endParaRPr>
                    </a:p>
                    <a:p>
                      <a:pPr algn="l">
                        <a:lnSpc>
                          <a:spcPct val="115000"/>
                        </a:lnSpc>
                        <a:spcAft>
                          <a:spcPts val="0"/>
                        </a:spcAft>
                      </a:pPr>
                      <a:endParaRPr lang="es-MX" sz="1600" dirty="0">
                        <a:solidFill>
                          <a:schemeClr val="tx1"/>
                        </a:solidFill>
                        <a:effectLst/>
                        <a:latin typeface="+mn-lt"/>
                        <a:ea typeface="Calibri"/>
                        <a:cs typeface="Times New Roman"/>
                      </a:endParaRPr>
                    </a:p>
                  </a:txBody>
                  <a:tcPr marL="58763" marR="58763" marT="0" marB="0">
                    <a:solidFill>
                      <a:srgbClr val="92D050"/>
                    </a:solidFill>
                  </a:tcPr>
                </a:tc>
                <a:extLst>
                  <a:ext uri="{0D108BD9-81ED-4DB2-BD59-A6C34878D82A}">
                    <a16:rowId xmlns:a16="http://schemas.microsoft.com/office/drawing/2014/main" xmlns="" val="10001"/>
                  </a:ext>
                </a:extLst>
              </a:tr>
              <a:tr h="401368">
                <a:tc>
                  <a:txBody>
                    <a:bodyPr/>
                    <a:lstStyle/>
                    <a:p>
                      <a:pPr algn="l">
                        <a:lnSpc>
                          <a:spcPct val="115000"/>
                        </a:lnSpc>
                        <a:spcAft>
                          <a:spcPts val="0"/>
                        </a:spcAft>
                      </a:pPr>
                      <a:r>
                        <a:rPr lang="es-MX" sz="1800" b="1" dirty="0">
                          <a:solidFill>
                            <a:schemeClr val="tx1"/>
                          </a:solidFill>
                          <a:effectLst/>
                          <a:latin typeface="+mn-lt"/>
                          <a:ea typeface="Calibri"/>
                          <a:cs typeface="Times New Roman"/>
                        </a:rPr>
                        <a:t>4,5,6 de Octubre</a:t>
                      </a:r>
                    </a:p>
                  </a:txBody>
                  <a:tcPr marL="58763" marR="58763" marT="0" marB="0">
                    <a:solidFill>
                      <a:srgbClr val="92D050"/>
                    </a:solidFill>
                  </a:tcPr>
                </a:tc>
                <a:tc>
                  <a:txBody>
                    <a:bodyPr/>
                    <a:lstStyle/>
                    <a:p>
                      <a:pPr algn="l">
                        <a:lnSpc>
                          <a:spcPct val="115000"/>
                        </a:lnSpc>
                        <a:spcAft>
                          <a:spcPts val="0"/>
                        </a:spcAft>
                      </a:pPr>
                      <a:r>
                        <a:rPr lang="es-MX" sz="1600" kern="1200" dirty="0">
                          <a:solidFill>
                            <a:schemeClr val="dk1"/>
                          </a:solidFill>
                          <a:effectLst/>
                          <a:latin typeface="+mn-lt"/>
                          <a:ea typeface="+mn-ea"/>
                          <a:cs typeface="+mn-cs"/>
                        </a:rPr>
                        <a:t> Ayudantía </a:t>
                      </a:r>
                      <a:endParaRPr lang="es-MX" sz="1600" dirty="0">
                        <a:solidFill>
                          <a:schemeClr val="tx1"/>
                        </a:solidFill>
                        <a:effectLst/>
                        <a:latin typeface="+mn-lt"/>
                        <a:ea typeface="Calibri"/>
                        <a:cs typeface="Times New Roman"/>
                      </a:endParaRPr>
                    </a:p>
                  </a:txBody>
                  <a:tcPr marL="58763" marR="58763" marT="0" marB="0">
                    <a:solidFill>
                      <a:srgbClr val="92D050"/>
                    </a:solidFill>
                  </a:tcPr>
                </a:tc>
                <a:extLst>
                  <a:ext uri="{0D108BD9-81ED-4DB2-BD59-A6C34878D82A}">
                    <a16:rowId xmlns:a16="http://schemas.microsoft.com/office/drawing/2014/main" xmlns="" val="10002"/>
                  </a:ext>
                </a:extLst>
              </a:tr>
              <a:tr h="401368">
                <a:tc>
                  <a:txBody>
                    <a:bodyPr/>
                    <a:lstStyle/>
                    <a:p>
                      <a:pPr algn="l">
                        <a:lnSpc>
                          <a:spcPct val="115000"/>
                        </a:lnSpc>
                        <a:spcAft>
                          <a:spcPts val="0"/>
                        </a:spcAft>
                      </a:pPr>
                      <a:r>
                        <a:rPr lang="es-MX" sz="1600" baseline="0" dirty="0">
                          <a:solidFill>
                            <a:schemeClr val="tx1"/>
                          </a:solidFill>
                          <a:effectLst/>
                          <a:latin typeface="+mn-lt"/>
                          <a:ea typeface="Calibri"/>
                          <a:cs typeface="Times New Roman"/>
                        </a:rPr>
                        <a:t> </a:t>
                      </a:r>
                      <a:r>
                        <a:rPr lang="es-MX" sz="1800" kern="1200" baseline="0" dirty="0">
                          <a:solidFill>
                            <a:schemeClr val="dk1"/>
                          </a:solidFill>
                          <a:effectLst/>
                          <a:latin typeface="+mn-lt"/>
                          <a:ea typeface="+mn-ea"/>
                          <a:cs typeface="+mn-cs"/>
                        </a:rPr>
                        <a:t>08 al 12 de Noviembre</a:t>
                      </a:r>
                      <a:endParaRPr lang="es-MX" sz="1800" b="0" dirty="0">
                        <a:solidFill>
                          <a:schemeClr val="tx1"/>
                        </a:solidFill>
                        <a:effectLst/>
                        <a:latin typeface="+mn-lt"/>
                        <a:ea typeface="Calibri"/>
                        <a:cs typeface="Times New Roman"/>
                      </a:endParaRPr>
                    </a:p>
                  </a:txBody>
                  <a:tcPr marL="58763" marR="58763" marT="0" marB="0">
                    <a:solidFill>
                      <a:srgbClr val="92D050"/>
                    </a:solid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s-MX" sz="1600" kern="1200" dirty="0">
                          <a:solidFill>
                            <a:schemeClr val="dk1"/>
                          </a:solidFill>
                          <a:effectLst/>
                          <a:latin typeface="+mn-lt"/>
                          <a:ea typeface="+mn-ea"/>
                          <a:cs typeface="+mn-cs"/>
                        </a:rPr>
                        <a:t>Semana de </a:t>
                      </a:r>
                      <a:r>
                        <a:rPr lang="es-MX" sz="1600" b="1" kern="1200" dirty="0">
                          <a:solidFill>
                            <a:schemeClr val="dk1"/>
                          </a:solidFill>
                          <a:effectLst/>
                          <a:latin typeface="+mn-lt"/>
                          <a:ea typeface="+mn-ea"/>
                          <a:cs typeface="+mn-cs"/>
                        </a:rPr>
                        <a:t>Evaluación 2ª- Unidad.</a:t>
                      </a:r>
                      <a:endParaRPr lang="es-MX" sz="1400" dirty="0">
                        <a:solidFill>
                          <a:schemeClr val="tx1"/>
                        </a:solidFill>
                        <a:effectLst/>
                        <a:latin typeface="+mn-lt"/>
                        <a:ea typeface="Calibri"/>
                        <a:cs typeface="Times New Roman"/>
                      </a:endParaRPr>
                    </a:p>
                    <a:p>
                      <a:pPr algn="l">
                        <a:lnSpc>
                          <a:spcPct val="115000"/>
                        </a:lnSpc>
                        <a:spcAft>
                          <a:spcPts val="0"/>
                        </a:spcAft>
                      </a:pPr>
                      <a:endParaRPr lang="es-MX" sz="1600" dirty="0">
                        <a:solidFill>
                          <a:schemeClr val="tx1"/>
                        </a:solidFill>
                        <a:effectLst/>
                        <a:latin typeface="+mn-lt"/>
                        <a:ea typeface="Calibri"/>
                        <a:cs typeface="Times New Roman"/>
                      </a:endParaRPr>
                    </a:p>
                  </a:txBody>
                  <a:tcPr marL="58763" marR="58763" marT="0" marB="0">
                    <a:solidFill>
                      <a:srgbClr val="92D050"/>
                    </a:solidFill>
                  </a:tcPr>
                </a:tc>
                <a:extLst>
                  <a:ext uri="{0D108BD9-81ED-4DB2-BD59-A6C34878D82A}">
                    <a16:rowId xmlns:a16="http://schemas.microsoft.com/office/drawing/2014/main" xmlns="" val="10003"/>
                  </a:ext>
                </a:extLst>
              </a:tr>
              <a:tr h="401368">
                <a:tc>
                  <a:txBody>
                    <a:bodyPr/>
                    <a:lstStyle/>
                    <a:p>
                      <a:pPr algn="l">
                        <a:lnSpc>
                          <a:spcPct val="115000"/>
                        </a:lnSpc>
                        <a:spcAft>
                          <a:spcPts val="0"/>
                        </a:spcAft>
                      </a:pPr>
                      <a:r>
                        <a:rPr lang="es-MX" sz="1800" b="1" dirty="0">
                          <a:solidFill>
                            <a:schemeClr val="tx1"/>
                          </a:solidFill>
                          <a:effectLst/>
                          <a:latin typeface="+mn-lt"/>
                          <a:ea typeface="Calibri"/>
                          <a:cs typeface="Times New Roman"/>
                        </a:rPr>
                        <a:t>06 al 10 de Diciembre</a:t>
                      </a:r>
                    </a:p>
                  </a:txBody>
                  <a:tcPr marL="58763" marR="58763" marT="0" marB="0">
                    <a:solidFill>
                      <a:srgbClr val="92D050"/>
                    </a:solid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s-MX" sz="1600" kern="1200" dirty="0">
                          <a:solidFill>
                            <a:schemeClr val="dk1"/>
                          </a:solidFill>
                          <a:effectLst/>
                          <a:latin typeface="+mn-lt"/>
                          <a:ea typeface="+mn-ea"/>
                          <a:cs typeface="+mn-cs"/>
                        </a:rPr>
                        <a:t>Ayudantía  y práctica </a:t>
                      </a:r>
                      <a:endParaRPr lang="es-MX" sz="1400" dirty="0">
                        <a:solidFill>
                          <a:schemeClr val="tx1"/>
                        </a:solidFill>
                        <a:effectLst/>
                        <a:latin typeface="+mn-lt"/>
                        <a:ea typeface="Calibri"/>
                        <a:cs typeface="Times New Roman"/>
                      </a:endParaRPr>
                    </a:p>
                    <a:p>
                      <a:pPr algn="l">
                        <a:lnSpc>
                          <a:spcPct val="115000"/>
                        </a:lnSpc>
                        <a:spcAft>
                          <a:spcPts val="0"/>
                        </a:spcAft>
                      </a:pPr>
                      <a:endParaRPr lang="es-MX" sz="1600" dirty="0">
                        <a:solidFill>
                          <a:schemeClr val="tx1"/>
                        </a:solidFill>
                        <a:effectLst/>
                        <a:latin typeface="+mn-lt"/>
                        <a:ea typeface="Calibri"/>
                        <a:cs typeface="Times New Roman"/>
                      </a:endParaRPr>
                    </a:p>
                  </a:txBody>
                  <a:tcPr marL="58763" marR="58763" marT="0" marB="0">
                    <a:solidFill>
                      <a:srgbClr val="92D050"/>
                    </a:solidFill>
                  </a:tcPr>
                </a:tc>
                <a:extLst>
                  <a:ext uri="{0D108BD9-81ED-4DB2-BD59-A6C34878D82A}">
                    <a16:rowId xmlns:a16="http://schemas.microsoft.com/office/drawing/2014/main" xmlns="" val="10004"/>
                  </a:ext>
                </a:extLst>
              </a:tr>
              <a:tr h="401368">
                <a:tc>
                  <a:txBody>
                    <a:bodyPr/>
                    <a:lstStyle/>
                    <a:p>
                      <a:pPr marL="0" indent="0" algn="l">
                        <a:lnSpc>
                          <a:spcPct val="115000"/>
                        </a:lnSpc>
                        <a:spcAft>
                          <a:spcPts val="0"/>
                        </a:spcAft>
                        <a:buNone/>
                      </a:pPr>
                      <a:r>
                        <a:rPr lang="es-MX" sz="1800" b="1" dirty="0">
                          <a:solidFill>
                            <a:schemeClr val="tx1"/>
                          </a:solidFill>
                          <a:effectLst/>
                          <a:latin typeface="+mn-lt"/>
                          <a:ea typeface="Calibri"/>
                          <a:cs typeface="Times New Roman"/>
                        </a:rPr>
                        <a:t>10 al 14 de Enero</a:t>
                      </a:r>
                    </a:p>
                  </a:txBody>
                  <a:tcPr marL="58763" marR="58763" marT="0" marB="0">
                    <a:solidFill>
                      <a:srgbClr val="92D050"/>
                    </a:solidFill>
                  </a:tcPr>
                </a:tc>
                <a:tc>
                  <a:txBody>
                    <a:bodyPr/>
                    <a:lstStyle/>
                    <a:p>
                      <a:pPr algn="l">
                        <a:lnSpc>
                          <a:spcPct val="115000"/>
                        </a:lnSpc>
                        <a:spcAft>
                          <a:spcPts val="0"/>
                        </a:spcAft>
                      </a:pPr>
                      <a:r>
                        <a:rPr lang="es-MX" sz="1600" kern="1200" dirty="0">
                          <a:solidFill>
                            <a:schemeClr val="dk1"/>
                          </a:solidFill>
                          <a:effectLst/>
                          <a:latin typeface="+mn-lt"/>
                          <a:ea typeface="+mn-ea"/>
                          <a:cs typeface="+mn-cs"/>
                        </a:rPr>
                        <a:t>Semana de </a:t>
                      </a:r>
                      <a:r>
                        <a:rPr lang="es-MX" sz="1600" b="1" kern="1200" dirty="0">
                          <a:solidFill>
                            <a:schemeClr val="dk1"/>
                          </a:solidFill>
                          <a:effectLst/>
                          <a:latin typeface="+mn-lt"/>
                          <a:ea typeface="+mn-ea"/>
                          <a:cs typeface="+mn-cs"/>
                        </a:rPr>
                        <a:t>Evaluación 3ª</a:t>
                      </a:r>
                      <a:r>
                        <a:rPr lang="es-MX" sz="1600" b="1" kern="1200" baseline="0" dirty="0">
                          <a:solidFill>
                            <a:schemeClr val="dk1"/>
                          </a:solidFill>
                          <a:effectLst/>
                          <a:latin typeface="+mn-lt"/>
                          <a:ea typeface="+mn-ea"/>
                          <a:cs typeface="+mn-cs"/>
                        </a:rPr>
                        <a:t> Unidad</a:t>
                      </a:r>
                      <a:endParaRPr lang="es-MX" sz="1600" dirty="0">
                        <a:solidFill>
                          <a:schemeClr val="tx1"/>
                        </a:solidFill>
                        <a:effectLst/>
                        <a:latin typeface="+mn-lt"/>
                        <a:ea typeface="Calibri"/>
                        <a:cs typeface="Times New Roman"/>
                      </a:endParaRPr>
                    </a:p>
                  </a:txBody>
                  <a:tcPr marL="58763" marR="58763" marT="0" marB="0">
                    <a:solidFill>
                      <a:srgbClr val="92D050"/>
                    </a:solidFill>
                  </a:tcPr>
                </a:tc>
                <a:extLst>
                  <a:ext uri="{0D108BD9-81ED-4DB2-BD59-A6C34878D82A}">
                    <a16:rowId xmlns:a16="http://schemas.microsoft.com/office/drawing/2014/main" xmlns="" val="10005"/>
                  </a:ext>
                </a:extLst>
              </a:tr>
              <a:tr h="401368">
                <a:tc>
                  <a:txBody>
                    <a:bodyPr/>
                    <a:lstStyle/>
                    <a:p>
                      <a:pPr algn="l">
                        <a:lnSpc>
                          <a:spcPct val="115000"/>
                        </a:lnSpc>
                        <a:spcAft>
                          <a:spcPts val="0"/>
                        </a:spcAft>
                      </a:pPr>
                      <a:r>
                        <a:rPr lang="es-MX" sz="1800" b="1" dirty="0">
                          <a:solidFill>
                            <a:schemeClr val="tx1"/>
                          </a:solidFill>
                          <a:effectLst/>
                          <a:latin typeface="+mn-lt"/>
                          <a:ea typeface="Calibri"/>
                          <a:cs typeface="Times New Roman"/>
                        </a:rPr>
                        <a:t>17 al 21 de Enero </a:t>
                      </a:r>
                    </a:p>
                  </a:txBody>
                  <a:tcPr marL="58763" marR="58763" marT="0" marB="0">
                    <a:solidFill>
                      <a:srgbClr val="92D050"/>
                    </a:solid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s-MX" sz="1600" baseline="0" dirty="0">
                          <a:solidFill>
                            <a:schemeClr val="tx1"/>
                          </a:solidFill>
                          <a:effectLst/>
                          <a:latin typeface="+mn-lt"/>
                          <a:ea typeface="Calibri"/>
                          <a:cs typeface="Times New Roman"/>
                        </a:rPr>
                        <a:t> </a:t>
                      </a:r>
                      <a:r>
                        <a:rPr lang="es-MX" sz="1600" b="1" kern="1200" dirty="0">
                          <a:solidFill>
                            <a:schemeClr val="dk1"/>
                          </a:solidFill>
                          <a:effectLst/>
                          <a:latin typeface="+mn-lt"/>
                          <a:ea typeface="+mn-ea"/>
                          <a:cs typeface="+mn-cs"/>
                        </a:rPr>
                        <a:t> </a:t>
                      </a:r>
                      <a:r>
                        <a:rPr lang="es-MX" sz="1600" dirty="0">
                          <a:solidFill>
                            <a:schemeClr val="tx1"/>
                          </a:solidFill>
                          <a:effectLst/>
                          <a:latin typeface="+mn-lt"/>
                          <a:ea typeface="Calibri"/>
                          <a:cs typeface="Times New Roman"/>
                        </a:rPr>
                        <a:t>Evaluación global</a:t>
                      </a:r>
                    </a:p>
                    <a:p>
                      <a:pPr algn="l">
                        <a:lnSpc>
                          <a:spcPct val="115000"/>
                        </a:lnSpc>
                        <a:spcAft>
                          <a:spcPts val="0"/>
                        </a:spcAft>
                      </a:pPr>
                      <a:endParaRPr lang="es-MX" sz="1600" dirty="0">
                        <a:solidFill>
                          <a:schemeClr val="tx1"/>
                        </a:solidFill>
                        <a:effectLst/>
                        <a:latin typeface="+mn-lt"/>
                        <a:ea typeface="Calibri"/>
                        <a:cs typeface="Times New Roman"/>
                      </a:endParaRPr>
                    </a:p>
                  </a:txBody>
                  <a:tcPr marL="58763" marR="58763" marT="0" marB="0">
                    <a:solidFill>
                      <a:srgbClr val="92D050"/>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8544578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81200" y="548680"/>
            <a:ext cx="8229600" cy="936104"/>
          </a:xfrm>
        </p:spPr>
        <p:txBody>
          <a:bodyPr>
            <a:normAutofit fontScale="90000"/>
          </a:bodyPr>
          <a:lstStyle/>
          <a:p>
            <a:pPr algn="ctr"/>
            <a:r>
              <a:rPr lang="es-MX" sz="3100" dirty="0"/>
              <a:t/>
            </a:r>
            <a:br>
              <a:rPr lang="es-MX" sz="3100" dirty="0"/>
            </a:br>
            <a:r>
              <a:rPr lang="es-MX" sz="2700" dirty="0"/>
              <a:t>Bibliografía y Materiales de apoyo</a:t>
            </a:r>
            <a:br>
              <a:rPr lang="es-MX" sz="2700" dirty="0"/>
            </a:br>
            <a:r>
              <a:rPr lang="es-MX" sz="2000" dirty="0">
                <a:latin typeface="Arial" panose="020B0604020202020204" pitchFamily="34" charset="0"/>
                <a:cs typeface="Arial" panose="020B0604020202020204" pitchFamily="34" charset="0"/>
              </a:rPr>
              <a:t>Unidad de aprendizaje  I </a:t>
            </a:r>
            <a:br>
              <a:rPr lang="es-MX" sz="2000" dirty="0">
                <a:latin typeface="Arial" panose="020B0604020202020204" pitchFamily="34" charset="0"/>
                <a:cs typeface="Arial" panose="020B0604020202020204" pitchFamily="34" charset="0"/>
              </a:rPr>
            </a:br>
            <a:r>
              <a:rPr lang="es-MX" sz="2000" b="1" dirty="0"/>
              <a:t>Procesos de socialización y conocimiento del mundo social</a:t>
            </a:r>
            <a:r>
              <a:rPr lang="es-MX" sz="4000" dirty="0">
                <a:latin typeface="Arial" panose="020B0604020202020204" pitchFamily="34" charset="0"/>
                <a:cs typeface="Arial" panose="020B0604020202020204" pitchFamily="34" charset="0"/>
              </a:rPr>
              <a:t/>
            </a:r>
            <a:br>
              <a:rPr lang="es-MX" sz="4000" dirty="0">
                <a:latin typeface="Arial" panose="020B0604020202020204" pitchFamily="34" charset="0"/>
                <a:cs typeface="Arial" panose="020B0604020202020204" pitchFamily="34" charset="0"/>
              </a:rPr>
            </a:br>
            <a:r>
              <a:rPr lang="es-MX" sz="4000" dirty="0">
                <a:latin typeface="Arial" panose="020B0604020202020204" pitchFamily="34" charset="0"/>
                <a:cs typeface="Arial" panose="020B0604020202020204" pitchFamily="34" charset="0"/>
              </a:rPr>
              <a:t> </a:t>
            </a:r>
            <a:endParaRPr lang="es-MX" dirty="0"/>
          </a:p>
        </p:txBody>
      </p:sp>
      <p:sp>
        <p:nvSpPr>
          <p:cNvPr id="3" name="2 Marcador de contenido"/>
          <p:cNvSpPr>
            <a:spLocks noGrp="1"/>
          </p:cNvSpPr>
          <p:nvPr>
            <p:ph idx="1"/>
          </p:nvPr>
        </p:nvSpPr>
        <p:spPr/>
        <p:txBody>
          <a:bodyPr>
            <a:normAutofit lnSpcReduction="10000"/>
          </a:bodyPr>
          <a:lstStyle/>
          <a:p>
            <a:pPr marL="0" indent="0">
              <a:buNone/>
            </a:pPr>
            <a:r>
              <a:rPr lang="es-MX" sz="1400" b="1" dirty="0" err="1"/>
              <a:t>Delval</a:t>
            </a:r>
            <a:r>
              <a:rPr lang="es-MX" sz="1400" b="1" dirty="0"/>
              <a:t>, J. (2008). </a:t>
            </a:r>
            <a:r>
              <a:rPr lang="es-MX" sz="1400" dirty="0"/>
              <a:t>El mundo social: las relaciones con otros.. El conocimiento del mundo social, en el </a:t>
            </a:r>
            <a:r>
              <a:rPr lang="es-MX" sz="1400" dirty="0" err="1"/>
              <a:t>El</a:t>
            </a:r>
            <a:r>
              <a:rPr lang="es-MX" sz="1400" dirty="0"/>
              <a:t> desarrollo humano. Primera Edición. Siglo XXI de España Editores. España. pp.407- 437; 458-474.</a:t>
            </a:r>
          </a:p>
          <a:p>
            <a:pPr marL="0" indent="0">
              <a:buNone/>
            </a:pPr>
            <a:r>
              <a:rPr lang="es-MX" sz="1400" b="1" dirty="0"/>
              <a:t> Gaitán, L. (2006). </a:t>
            </a:r>
            <a:r>
              <a:rPr lang="es-MX" sz="1400" dirty="0"/>
              <a:t>La nueva sociología de la infancia. Aportaciones de una mirada distinta. Revista Política y Sociedad. Vol. 43. No. 1, pp. 9- 26. </a:t>
            </a:r>
            <a:r>
              <a:rPr lang="es-MX" sz="1400" dirty="0" err="1"/>
              <a:t>Disponibe</a:t>
            </a:r>
            <a:r>
              <a:rPr lang="es-MX" sz="1400" dirty="0"/>
              <a:t> en: https://revistas.ucm.es/index.php/POSO/article/view/23767 </a:t>
            </a:r>
            <a:r>
              <a:rPr lang="es-MX" sz="1400" b="1" dirty="0"/>
              <a:t>Lucas, A. (1986). </a:t>
            </a:r>
            <a:r>
              <a:rPr lang="es-MX" sz="1400" dirty="0"/>
              <a:t>El proceso de socialización: un enfoque sociológico. Revista Española de Pedagogía. No. 173. pp. 357- 370. Disponible en: https://revistadepedagogia.org/wp-content/uploads/2018/04/3-ElProceso-de-Socializaci%C3%B3n.pdf </a:t>
            </a:r>
          </a:p>
          <a:p>
            <a:pPr marL="0" indent="0">
              <a:buNone/>
            </a:pPr>
            <a:r>
              <a:rPr lang="es-MX" sz="1400" b="1" dirty="0" err="1"/>
              <a:t>Paves</a:t>
            </a:r>
            <a:r>
              <a:rPr lang="es-MX" sz="1400" b="1" dirty="0"/>
              <a:t>, I. (2012). </a:t>
            </a:r>
            <a:r>
              <a:rPr lang="es-MX" sz="1400" dirty="0"/>
              <a:t>Sociología de la infancia: las niñas y los niños como actores sociales. Revista de Sociología No. 27. </a:t>
            </a:r>
            <a:r>
              <a:rPr lang="es-MX" sz="1400" dirty="0" err="1"/>
              <a:t>pp</a:t>
            </a:r>
            <a:r>
              <a:rPr lang="es-MX" sz="1400" dirty="0"/>
              <a:t>- 81- 102. Disponible en: https://www.researchgate.net/publication/318839255_Sociologia_de_la_I </a:t>
            </a:r>
            <a:r>
              <a:rPr lang="es-MX" sz="1400" dirty="0" err="1"/>
              <a:t>nfancia_las_ninas_y_los_ninos_como_actores_sociales</a:t>
            </a:r>
            <a:r>
              <a:rPr lang="es-MX" sz="1400" dirty="0"/>
              <a:t> </a:t>
            </a:r>
          </a:p>
          <a:p>
            <a:pPr marL="0" indent="0">
              <a:buNone/>
            </a:pPr>
            <a:r>
              <a:rPr lang="es-MX" sz="1400" b="1" dirty="0"/>
              <a:t>Rodrigo, M. J. (1999</a:t>
            </a:r>
            <a:r>
              <a:rPr lang="es-MX" sz="1400" dirty="0"/>
              <a:t>). Etapas, contextos, dominios y teorías implícitas en el conocimiento social, en Contexto y desarrollo social. Editorial Síntesis. España. </a:t>
            </a:r>
            <a:r>
              <a:rPr lang="es-MX" sz="1400" dirty="0" err="1"/>
              <a:t>pp</a:t>
            </a:r>
            <a:r>
              <a:rPr lang="es-MX" sz="1400" dirty="0"/>
              <a:t> 21-43.</a:t>
            </a:r>
          </a:p>
          <a:p>
            <a:pPr marL="0" indent="0">
              <a:buNone/>
            </a:pPr>
            <a:r>
              <a:rPr lang="es-MX" sz="1400" b="1" dirty="0"/>
              <a:t> Secretaría de Educación Pública (2017). </a:t>
            </a:r>
            <a:r>
              <a:rPr lang="es-MX" sz="1400" dirty="0"/>
              <a:t>Aprendizajes clave para la educación integral. Educación preescolar. Plan y programas de estudio, orientaciones didácticas y sugerencias de evaluación. Licenciatura en Educación Preescolar. Plan de estudio 2018 22 </a:t>
            </a:r>
          </a:p>
          <a:p>
            <a:pPr marL="0" indent="0">
              <a:buNone/>
            </a:pPr>
            <a:r>
              <a:rPr lang="es-MX" sz="1400" b="1" dirty="0" err="1"/>
              <a:t>Turiel</a:t>
            </a:r>
            <a:r>
              <a:rPr lang="es-MX" sz="1400" b="1" dirty="0"/>
              <a:t>, E., </a:t>
            </a:r>
            <a:r>
              <a:rPr lang="es-MX" sz="1400" b="1" dirty="0" err="1"/>
              <a:t>Enesco</a:t>
            </a:r>
            <a:r>
              <a:rPr lang="es-MX" sz="1400" b="1" dirty="0"/>
              <a:t>, E., y Linaza, J. (1997</a:t>
            </a:r>
            <a:r>
              <a:rPr lang="es-MX" sz="1400" dirty="0"/>
              <a:t>). El conocimiento social y no social. Dominios y categorías en el desarrollo cognitivo y social., en El mundo social en la mente infantil. Compilación. Alianza Editorial. Madrid. pp. 21- 36 ; 37-68., </a:t>
            </a:r>
          </a:p>
          <a:p>
            <a:pPr marL="0" indent="0">
              <a:buNone/>
            </a:pPr>
            <a:r>
              <a:rPr lang="es-MX" sz="1400" b="1" dirty="0" err="1"/>
              <a:t>Yubero</a:t>
            </a:r>
            <a:r>
              <a:rPr lang="es-MX" sz="1400" b="1" dirty="0"/>
              <a:t>, S. (2005). </a:t>
            </a:r>
            <a:r>
              <a:rPr lang="es-MX" sz="1400" dirty="0"/>
              <a:t>Capítulo 24: Socialización y Aprendizaje Social. Revista Psicología Social, Cultura y Educación. s/f.[en línea]. Disponible en: https://www.ehu.eus/</a:t>
            </a:r>
            <a:r>
              <a:rPr lang="es-MX" sz="1400" dirty="0" err="1"/>
              <a:t>documents</a:t>
            </a:r>
            <a:r>
              <a:rPr lang="es-MX" sz="1400" dirty="0"/>
              <a:t>/1463215/1504276/Capítulo+XXIV.pdf</a:t>
            </a:r>
            <a:endParaRPr lang="es-MX"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2037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36648" y="692696"/>
            <a:ext cx="8153400" cy="720080"/>
          </a:xfrm>
        </p:spPr>
        <p:txBody>
          <a:bodyPr>
            <a:normAutofit/>
          </a:bodyPr>
          <a:lstStyle/>
          <a:p>
            <a:pPr algn="ctr"/>
            <a:r>
              <a:rPr lang="es-MX" sz="1800" dirty="0">
                <a:latin typeface="Arial" panose="020B0604020202020204" pitchFamily="34" charset="0"/>
                <a:cs typeface="Arial" panose="020B0604020202020204" pitchFamily="34" charset="0"/>
              </a:rPr>
              <a:t>UNIDAD DE APRENDIZAJE II</a:t>
            </a:r>
            <a:br>
              <a:rPr lang="es-MX" sz="1800" dirty="0">
                <a:latin typeface="Arial" panose="020B0604020202020204" pitchFamily="34" charset="0"/>
                <a:cs typeface="Arial" panose="020B0604020202020204" pitchFamily="34" charset="0"/>
              </a:rPr>
            </a:br>
            <a:r>
              <a:rPr lang="es-MX" sz="1800" dirty="0">
                <a:latin typeface="Arial" panose="020B0604020202020204" pitchFamily="34" charset="0"/>
                <a:cs typeface="Arial" panose="020B0604020202020204" pitchFamily="34" charset="0"/>
              </a:rPr>
              <a:t> </a:t>
            </a:r>
            <a:r>
              <a:rPr lang="es-MX" sz="1800" dirty="0"/>
              <a:t>Las representaciones del mundo social. Construcción de explicaciones en la infancia </a:t>
            </a:r>
            <a:endParaRPr lang="es-MX" sz="1800"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1981200" y="1412777"/>
            <a:ext cx="8229600" cy="4713387"/>
          </a:xfrm>
        </p:spPr>
        <p:txBody>
          <a:bodyPr>
            <a:noAutofit/>
          </a:bodyPr>
          <a:lstStyle/>
          <a:p>
            <a:pPr marL="0" indent="0">
              <a:buNone/>
            </a:pPr>
            <a:r>
              <a:rPr lang="es-MX" sz="1200" b="1" dirty="0"/>
              <a:t>Acuña Figueroa, M., Aguilera </a:t>
            </a:r>
            <a:r>
              <a:rPr lang="es-MX" sz="1200" b="1" dirty="0" err="1"/>
              <a:t>Sicot</a:t>
            </a:r>
            <a:r>
              <a:rPr lang="es-MX" sz="1200" b="1" dirty="0"/>
              <a:t>, R., Cesario, J., y </a:t>
            </a:r>
            <a:r>
              <a:rPr lang="es-MX" sz="1200" b="1" dirty="0" err="1"/>
              <a:t>Imhoff</a:t>
            </a:r>
            <a:r>
              <a:rPr lang="es-MX" sz="1200" b="1" dirty="0"/>
              <a:t>, D. (2016). </a:t>
            </a:r>
            <a:r>
              <a:rPr lang="es-MX" sz="1200" dirty="0"/>
              <a:t>Pertenencia social y comprensión de la desigualdad social en niños y niñas de grupos sociales contrastantes. Ciencias Psicológicas, 10 (1), 17-29. Disponible en: http://www.scielo.edu.uy/scielo.php?script=sci_arttext&amp;pid=S1688- 42212016000100003 </a:t>
            </a:r>
          </a:p>
          <a:p>
            <a:pPr marL="0" indent="0">
              <a:buNone/>
            </a:pPr>
            <a:r>
              <a:rPr lang="es-MX" sz="1200" b="1" dirty="0"/>
              <a:t>Amar, J., </a:t>
            </a:r>
            <a:r>
              <a:rPr lang="es-MX" sz="1200" b="1" dirty="0" err="1"/>
              <a:t>Denegri</a:t>
            </a:r>
            <a:r>
              <a:rPr lang="es-MX" sz="1200" b="1" dirty="0"/>
              <a:t> Coria, M., Llanos Martínez, M., Jiménez Gómez, G., y </a:t>
            </a:r>
            <a:r>
              <a:rPr lang="es-MX" sz="1200" b="1" dirty="0" err="1"/>
              <a:t>Abello</a:t>
            </a:r>
            <a:r>
              <a:rPr lang="es-MX" sz="1200" b="1" dirty="0"/>
              <a:t> Llanos, R. (2001). </a:t>
            </a:r>
            <a:r>
              <a:rPr lang="es-MX" sz="1200" dirty="0"/>
              <a:t>La construcción de representaciones sociales acerca de la pobreza y desigualdad social en los niños de la región caribe colombiana. Investigación &amp; Desarrollo, 09 (2), 592-613. Disponible en: http://www.redalyc.org/articulo.oa?id=26890206 </a:t>
            </a:r>
          </a:p>
          <a:p>
            <a:pPr marL="0" indent="0">
              <a:buNone/>
            </a:pPr>
            <a:r>
              <a:rPr lang="es-MX" sz="1200" b="1" dirty="0" err="1"/>
              <a:t>Delval</a:t>
            </a:r>
            <a:r>
              <a:rPr lang="es-MX" sz="1200" b="1" dirty="0"/>
              <a:t>, J. (1994). </a:t>
            </a:r>
            <a:r>
              <a:rPr lang="es-MX" sz="1200" dirty="0"/>
              <a:t>Cap.19 El conocimiento del mundo social, en El desarrollo humano Primera Edición. Siglo XXI de España Editores. España. pp.459- 498 Licenciatura en Educación Preescolar. Plan de estudio 2018 32 </a:t>
            </a:r>
          </a:p>
          <a:p>
            <a:pPr marL="0" indent="0">
              <a:buNone/>
            </a:pPr>
            <a:r>
              <a:rPr lang="es-MX" sz="1200" b="1" dirty="0" err="1"/>
              <a:t>Denegri</a:t>
            </a:r>
            <a:r>
              <a:rPr lang="es-MX" sz="1200" b="1" dirty="0"/>
              <a:t>, M. (2005). </a:t>
            </a:r>
            <a:r>
              <a:rPr lang="es-MX" sz="1200" dirty="0"/>
              <a:t>La construcción del conocimiento social en infancia: reflexiones para la investigación y la acción educativa. En REXE. “Revista de estudios y experiencias en educación”. UCSC número 8. Proyecto FONDECYT número 1030271 CONICYT Universidad La Frontera. 11-24. disponible en: http://www.rexe.cl/ojournal/index.php/rexe/article/view/207/214 </a:t>
            </a:r>
          </a:p>
          <a:p>
            <a:pPr marL="0" indent="0">
              <a:buNone/>
            </a:pPr>
            <a:r>
              <a:rPr lang="es-MX" sz="1200" b="1" dirty="0"/>
              <a:t>Díaz Barriga, F. et. al. (1992). </a:t>
            </a:r>
            <a:r>
              <a:rPr lang="es-MX" sz="1200" dirty="0"/>
              <a:t>Comprensión de nociones sobre organización social con niños y adolescentes mexicanos de nivel socioeconómico bajo. En Revista de Psicología Social· enero 1992 DOI: 10.1080/02134748.1992.10821660 Disponible en: https://dialnet.unirioja.es/descarga/articulo/111770.pdf </a:t>
            </a:r>
          </a:p>
          <a:p>
            <a:pPr marL="0" indent="0">
              <a:buNone/>
            </a:pPr>
            <a:r>
              <a:rPr lang="es-MX" sz="1200" b="1" dirty="0"/>
              <a:t>Diez-Martínez, E. (2003). </a:t>
            </a:r>
            <a:r>
              <a:rPr lang="es-MX" sz="1200" dirty="0"/>
              <a:t>La comprensión de la organización social en el niño y el adolescente. Disponible en revista Tramas no. 20, temáticas. Universidad Autónoma Metropolitana, Xochimilco, México. Disponible en: http://132.248.9.34/hevila/TramasMexicoDF/2003/no20/5.pdf </a:t>
            </a:r>
          </a:p>
          <a:p>
            <a:pPr marL="0" indent="0">
              <a:buNone/>
            </a:pPr>
            <a:r>
              <a:rPr lang="es-MX" sz="1200" b="1" dirty="0"/>
              <a:t>Imhoff, D., y </a:t>
            </a:r>
            <a:r>
              <a:rPr lang="es-MX" sz="1200" b="1" dirty="0" err="1"/>
              <a:t>Brussino</a:t>
            </a:r>
            <a:r>
              <a:rPr lang="es-MX" sz="1200" b="1" dirty="0"/>
              <a:t>, S. (2015). </a:t>
            </a:r>
            <a:r>
              <a:rPr lang="es-MX" sz="1200" dirty="0"/>
              <a:t>Nociones infantiles sobre desigualdad social: atravesamientos ideológicos y procesos de socialización política. Revista Latinoamericana de Ciencias Sociales, Niñez y Juventud, 13 (2), 687-700. Disponible en: http://www.scielo.org.co/pdf/rlcs/v13n2/v13n2a10.pdf </a:t>
            </a:r>
          </a:p>
          <a:p>
            <a:pPr marL="0" indent="0">
              <a:buNone/>
            </a:pPr>
            <a:r>
              <a:rPr lang="es-MX" sz="1200" b="1" dirty="0"/>
              <a:t>Rojas, L G., y Urrego Romero, J. E. (2016). </a:t>
            </a:r>
            <a:r>
              <a:rPr lang="es-MX" sz="1200" dirty="0"/>
              <a:t>Aproximaciones a la comprensión de las representaciones sociales sobre el ahorro y el uso del dinero en niños de 6 a 7 años. Revista </a:t>
            </a:r>
            <a:r>
              <a:rPr lang="es-MX" sz="1200" dirty="0" err="1"/>
              <a:t>Finnova</a:t>
            </a:r>
            <a:r>
              <a:rPr lang="es-MX" sz="1200" dirty="0"/>
              <a:t>. 2(4), 13 - 22. Disponible en: http://revistas.sena.edu.co/index.php/finn/article/view/1383 </a:t>
            </a:r>
          </a:p>
          <a:p>
            <a:pPr marL="0" indent="0">
              <a:buNone/>
            </a:pPr>
            <a:r>
              <a:rPr lang="es-MX" sz="1200" b="1" dirty="0" err="1"/>
              <a:t>Yubero</a:t>
            </a:r>
            <a:r>
              <a:rPr lang="es-MX" sz="1200" b="1" dirty="0"/>
              <a:t>, S. (2005). </a:t>
            </a:r>
            <a:r>
              <a:rPr lang="es-MX" sz="1200" dirty="0"/>
              <a:t>Capítulo 24: Socialización y Aprendizaje Social. Revista Psicología Social, Cultura y Educación. s/f.[en línea]. Disponible en: https://www.ehu.eus/</a:t>
            </a:r>
            <a:r>
              <a:rPr lang="es-MX" sz="1200" dirty="0" err="1"/>
              <a:t>documents</a:t>
            </a:r>
            <a:r>
              <a:rPr lang="es-MX" sz="1200" dirty="0"/>
              <a:t>/1463215/1504276/Capítulo+XXIV.pdf</a:t>
            </a:r>
            <a:endParaRPr lang="es-MX"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5871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2000" dirty="0">
                <a:latin typeface="Arial" panose="020B0604020202020204" pitchFamily="34" charset="0"/>
                <a:cs typeface="Arial" panose="020B0604020202020204" pitchFamily="34" charset="0"/>
              </a:rPr>
              <a:t/>
            </a:r>
            <a:br>
              <a:rPr lang="es-MX" sz="2000" dirty="0">
                <a:latin typeface="Arial" panose="020B0604020202020204" pitchFamily="34" charset="0"/>
                <a:cs typeface="Arial" panose="020B0604020202020204" pitchFamily="34" charset="0"/>
              </a:rPr>
            </a:br>
            <a:r>
              <a:rPr lang="es-MX" sz="2000" dirty="0">
                <a:latin typeface="Arial" panose="020B0604020202020204" pitchFamily="34" charset="0"/>
                <a:cs typeface="Arial" panose="020B0604020202020204" pitchFamily="34" charset="0"/>
              </a:rPr>
              <a:t>UNIDAD DE APRENDIZAJE III</a:t>
            </a:r>
            <a:br>
              <a:rPr lang="es-MX" sz="2000" dirty="0">
                <a:latin typeface="Arial" panose="020B0604020202020204" pitchFamily="34" charset="0"/>
                <a:cs typeface="Arial" panose="020B0604020202020204" pitchFamily="34" charset="0"/>
              </a:rPr>
            </a:br>
            <a:r>
              <a:rPr lang="es-MX" sz="2000" dirty="0"/>
              <a:t>Procesos de adaptación y apropiación: nuevos roles y conocimientos</a:t>
            </a:r>
            <a:endParaRPr lang="es-MX" sz="2000"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normAutofit fontScale="92500" lnSpcReduction="10000"/>
          </a:bodyPr>
          <a:lstStyle/>
          <a:p>
            <a:pPr marL="0" indent="0">
              <a:buNone/>
            </a:pPr>
            <a:r>
              <a:rPr lang="es-MX" sz="1600" b="1" dirty="0" err="1"/>
              <a:t>Delval</a:t>
            </a:r>
            <a:r>
              <a:rPr lang="es-MX" sz="1600" b="1" dirty="0"/>
              <a:t>, J. (2007). </a:t>
            </a:r>
            <a:r>
              <a:rPr lang="es-MX" sz="1600" dirty="0"/>
              <a:t>Aspectos de la construcción del conocimiento sobre la sociedad. Educar, Curitiba, 30. Disponible en; http://www.scielo.br/pdf/er/n30/a04n30 </a:t>
            </a:r>
          </a:p>
          <a:p>
            <a:pPr marL="0" indent="0">
              <a:buNone/>
            </a:pPr>
            <a:r>
              <a:rPr lang="es-MX" sz="1600" b="1" dirty="0" err="1"/>
              <a:t>Delval</a:t>
            </a:r>
            <a:r>
              <a:rPr lang="es-MX" sz="1600" b="1" dirty="0"/>
              <a:t>, J. y Lomelí, P. (2013). </a:t>
            </a:r>
            <a:r>
              <a:rPr lang="es-MX" sz="1600" dirty="0"/>
              <a:t>La educación democrática para el siglo XXI. México: Siglo XXI editores </a:t>
            </a:r>
          </a:p>
          <a:p>
            <a:pPr marL="0" indent="0">
              <a:buNone/>
            </a:pPr>
            <a:r>
              <a:rPr lang="es-MX" sz="1600" b="1" dirty="0"/>
              <a:t>Secretaría de Educación Pública (2017). </a:t>
            </a:r>
            <a:r>
              <a:rPr lang="es-MX" sz="1600" dirty="0"/>
              <a:t>Aprendizajes clave para la educación integral: Plan y programas de estudio para la Educación Básica. México: SEP _______ (2017). Fichero de actividades didácticas para preescolar. México: SEP.</a:t>
            </a:r>
          </a:p>
          <a:p>
            <a:pPr marL="0" indent="0">
              <a:buNone/>
            </a:pPr>
            <a:r>
              <a:rPr lang="es-MX" sz="1600" b="1" dirty="0"/>
              <a:t>Amar, J., Denegri, M., Llanos, M., Jiménez, G., y Abello, R. (2001). </a:t>
            </a:r>
            <a:r>
              <a:rPr lang="es-MX" sz="1600" dirty="0"/>
              <a:t>La construcción de representaciones sociales acerca de la pobreza y desigualdad social en los niños de la región caribe colombiana. Investigación &amp; desarrollo, 9(2). Disponible en: </a:t>
            </a:r>
            <a:r>
              <a:rPr lang="es-MX" sz="1600" dirty="0">
                <a:hlinkClick r:id="rId2"/>
              </a:rPr>
              <a:t>http://www.redalyc.org/articulo.oa?id=26890206</a:t>
            </a:r>
            <a:endParaRPr lang="es-MX" sz="1600" dirty="0"/>
          </a:p>
          <a:p>
            <a:pPr marL="0" indent="0">
              <a:buNone/>
            </a:pPr>
            <a:r>
              <a:rPr lang="es-MX" sz="1600" dirty="0"/>
              <a:t> </a:t>
            </a:r>
            <a:r>
              <a:rPr lang="es-MX" sz="1600" b="1" dirty="0"/>
              <a:t>AMEI WAECE (s/f). </a:t>
            </a:r>
            <a:r>
              <a:rPr lang="es-MX" sz="1600" dirty="0"/>
              <a:t>El descubrimiento y conocimiento del entorno social y natural. Enciclopedia WAECE. Disponible en http://www.waece.org/encicloped/indice.php?volumen=300000 </a:t>
            </a:r>
          </a:p>
          <a:p>
            <a:pPr marL="0" indent="0">
              <a:buNone/>
            </a:pPr>
            <a:r>
              <a:rPr lang="es-MX" sz="1600" b="1" dirty="0" err="1"/>
              <a:t>Delval</a:t>
            </a:r>
            <a:r>
              <a:rPr lang="es-MX" sz="1600" b="1" dirty="0"/>
              <a:t>, J. (1994). </a:t>
            </a:r>
            <a:r>
              <a:rPr lang="es-MX" sz="1600" dirty="0"/>
              <a:t>El desarrollo humano. México: Siglo XXI editores ________ (2007). Aspectos de la construcción del conocimiento sobre la sociedad. Educar, 30. Disponible en: http://www.scielo.br/pdf/er/n30/a04n30 Nájera, E. (2003). Las educaciones sociales en los albores del siglo XXI. Polis, 6. Disponible en: https://journals.openedition.org/polis/6765 </a:t>
            </a:r>
          </a:p>
          <a:p>
            <a:pPr marL="0" indent="0">
              <a:buNone/>
            </a:pPr>
            <a:r>
              <a:rPr lang="es-MX" sz="1600" b="1" dirty="0" err="1"/>
              <a:t>Turiel</a:t>
            </a:r>
            <a:r>
              <a:rPr lang="es-MX" sz="1600" b="1" dirty="0"/>
              <a:t>, E., </a:t>
            </a:r>
            <a:r>
              <a:rPr lang="es-MX" sz="1600" b="1" dirty="0" err="1"/>
              <a:t>Enesco</a:t>
            </a:r>
            <a:r>
              <a:rPr lang="es-MX" sz="1600" b="1" dirty="0"/>
              <a:t>, I., y Linaza, J. (Comp.) (1997)</a:t>
            </a:r>
            <a:r>
              <a:rPr lang="es-MX" sz="1600" dirty="0"/>
              <a:t>. El mundo social en la mente infantil. España: Alianza</a:t>
            </a:r>
            <a:endParaRPr lang="es-MX"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1851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C12520A2-905F-421A-83F5-B59674F1ABC6}"/>
              </a:ext>
            </a:extLst>
          </p:cNvPr>
          <p:cNvSpPr>
            <a:spLocks noGrp="1"/>
          </p:cNvSpPr>
          <p:nvPr>
            <p:ph idx="1"/>
          </p:nvPr>
        </p:nvSpPr>
        <p:spPr>
          <a:xfrm>
            <a:off x="1035627" y="163080"/>
            <a:ext cx="10515600" cy="6559838"/>
          </a:xfrm>
        </p:spPr>
        <p:txBody>
          <a:bodyPr>
            <a:normAutofit fontScale="70000" lnSpcReduction="20000"/>
          </a:bodyPr>
          <a:lstStyle/>
          <a:p>
            <a:pPr algn="ctr"/>
            <a:r>
              <a:rPr lang="es-MX"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t>PROPÓSITOS</a:t>
            </a:r>
            <a:endParaRPr lang="es-MX" dirty="0"/>
          </a:p>
          <a:p>
            <a:pPr marL="285750" indent="-285750" algn="just">
              <a:buFont typeface="Wingdings" panose="05000000000000000000" pitchFamily="2" charset="2"/>
              <a:buChar char="ü"/>
            </a:pPr>
            <a:r>
              <a:rPr lang="es-MX" sz="4000" dirty="0"/>
              <a:t>Conocer los planteamientos teórico metodológicos  y planifiquen su intervención pedagógica incorporando los nuevos paradigmas en torno a la infancia, los procesos de socialización y el conocimiento del mundo social en etapas tempranas</a:t>
            </a:r>
          </a:p>
          <a:p>
            <a:pPr marL="285750" indent="-285750" algn="just">
              <a:buFont typeface="Wingdings" panose="05000000000000000000" pitchFamily="2" charset="2"/>
              <a:buChar char="ü"/>
            </a:pPr>
            <a:r>
              <a:rPr lang="es-MX" sz="4000" dirty="0"/>
              <a:t>Proporcionar  a los estudiantes de conocimientos disciplinares de diferentes campos de conocimiento para conformar un bagaje teórico-metodológico que le permita comprender la forma en que los niños construyen su relación con el mundo social.</a:t>
            </a:r>
          </a:p>
          <a:p>
            <a:pPr marL="285750" indent="-285750" algn="just">
              <a:buFont typeface="Wingdings" panose="05000000000000000000" pitchFamily="2" charset="2"/>
              <a:buChar char="ü"/>
            </a:pPr>
            <a:r>
              <a:rPr lang="es-MX" sz="4000" dirty="0"/>
              <a:t>Ofrecer aportaciones científicas y didácticas para implementarlas durante las jornadas de la práctica docente en el nivel preescolar, su finalidad es impulsar el análisis de los procesos de socialización infantil y el estudio del mundo social que conduzcan al diseño de situaciones didácticas con una visión integradora.</a:t>
            </a:r>
          </a:p>
          <a:p>
            <a:pPr marL="285750" indent="-285750" algn="just">
              <a:buFont typeface="Wingdings" panose="05000000000000000000" pitchFamily="2" charset="2"/>
              <a:buChar char="ü"/>
            </a:pPr>
            <a:r>
              <a:rPr lang="es-MX" sz="4000" dirty="0"/>
              <a:t>Implementar  herramientas teórico-metodológicas que permitirán diseñar propuestas de enseñanza-aprendizaje que fortalezcan el desarrollo de capacidades de desenvolvimiento social y personal del niño, para la adquisición de reglas o normas que regulan su relación con los otros y el conocimiento de las instituciones.</a:t>
            </a:r>
            <a:endParaRPr lang="es-MX" sz="4000" b="1" cap="all" dirty="0">
              <a:ln w="0"/>
              <a:effectLst>
                <a:reflection blurRad="12700" stA="50000" endPos="50000" dist="5000" dir="5400000" sy="-100000" rotWithShape="0"/>
              </a:effectLst>
              <a:latin typeface="Arial" pitchFamily="34" charset="0"/>
              <a:cs typeface="Arial" pitchFamily="34" charset="0"/>
            </a:endParaRPr>
          </a:p>
          <a:p>
            <a:pPr algn="ctr"/>
            <a:endParaRPr lang="es-MX"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endParaRPr>
          </a:p>
        </p:txBody>
      </p:sp>
    </p:spTree>
    <p:extLst>
      <p:ext uri="{BB962C8B-B14F-4D97-AF65-F5344CB8AC3E}">
        <p14:creationId xmlns:p14="http://schemas.microsoft.com/office/powerpoint/2010/main" val="1517496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F1DA9F18-D767-46FD-91B8-EC47D82BCE35}"/>
              </a:ext>
            </a:extLst>
          </p:cNvPr>
          <p:cNvSpPr>
            <a:spLocks noGrp="1"/>
          </p:cNvSpPr>
          <p:nvPr>
            <p:ph idx="1"/>
          </p:nvPr>
        </p:nvSpPr>
        <p:spPr>
          <a:xfrm>
            <a:off x="1004455" y="495589"/>
            <a:ext cx="10515600" cy="5666220"/>
          </a:xfrm>
        </p:spPr>
        <p:txBody>
          <a:bodyPr>
            <a:normAutofit fontScale="92500" lnSpcReduction="10000"/>
          </a:bodyPr>
          <a:lstStyle/>
          <a:p>
            <a:pPr marL="0" indent="0" algn="ctr">
              <a:buNone/>
            </a:pPr>
            <a:r>
              <a:rPr lang="es-MX" sz="3300" b="1" dirty="0" smtClean="0"/>
              <a:t>CURSOS QUE ANTECEDEN</a:t>
            </a:r>
          </a:p>
          <a:p>
            <a:pPr marL="0" indent="0">
              <a:buNone/>
            </a:pPr>
            <a:endParaRPr lang="es-MX" b="1" dirty="0"/>
          </a:p>
          <a:p>
            <a:pPr>
              <a:buFont typeface="Wingdings" panose="05000000000000000000" pitchFamily="2" charset="2"/>
              <a:buChar char="q"/>
            </a:pPr>
            <a:r>
              <a:rPr lang="es-MX" dirty="0"/>
              <a:t>Estrategias para la exploración del mundo </a:t>
            </a:r>
            <a:r>
              <a:rPr lang="es-MX" dirty="0" smtClean="0"/>
              <a:t>natural</a:t>
            </a:r>
          </a:p>
          <a:p>
            <a:pPr marL="0" indent="0">
              <a:buNone/>
            </a:pPr>
            <a:endParaRPr lang="es-MX" dirty="0"/>
          </a:p>
          <a:p>
            <a:pPr>
              <a:buFont typeface="Wingdings" panose="05000000000000000000" pitchFamily="2" charset="2"/>
              <a:buChar char="q"/>
            </a:pPr>
            <a:r>
              <a:rPr lang="es-MX" dirty="0"/>
              <a:t>Desarrollo y </a:t>
            </a:r>
            <a:r>
              <a:rPr lang="es-MX" dirty="0" smtClean="0"/>
              <a:t>aprendizaje</a:t>
            </a:r>
          </a:p>
          <a:p>
            <a:pPr marL="0" indent="0">
              <a:buNone/>
            </a:pPr>
            <a:endParaRPr lang="es-MX" dirty="0"/>
          </a:p>
          <a:p>
            <a:pPr>
              <a:buFont typeface="Wingdings" panose="05000000000000000000" pitchFamily="2" charset="2"/>
              <a:buChar char="q"/>
            </a:pPr>
            <a:r>
              <a:rPr lang="es-MX" dirty="0"/>
              <a:t>Herramientas para la observación y análisis de la práctica </a:t>
            </a:r>
            <a:r>
              <a:rPr lang="es-MX" dirty="0" smtClean="0"/>
              <a:t>educativa</a:t>
            </a:r>
          </a:p>
          <a:p>
            <a:pPr marL="0" indent="0">
              <a:buNone/>
            </a:pPr>
            <a:endParaRPr lang="es-MX" dirty="0"/>
          </a:p>
          <a:p>
            <a:pPr>
              <a:buFont typeface="Wingdings" panose="05000000000000000000" pitchFamily="2" charset="2"/>
              <a:buChar char="q"/>
            </a:pPr>
            <a:r>
              <a:rPr lang="es-MX" b="1" dirty="0"/>
              <a:t>Cursos subsecuentes: </a:t>
            </a:r>
            <a:r>
              <a:rPr lang="es-MX" dirty="0"/>
              <a:t>Estrategias para la exploración del mundo </a:t>
            </a:r>
            <a:r>
              <a:rPr lang="es-MX" dirty="0" smtClean="0"/>
              <a:t>social</a:t>
            </a:r>
          </a:p>
          <a:p>
            <a:pPr marL="0" indent="0">
              <a:buNone/>
            </a:pPr>
            <a:endParaRPr lang="es-MX" dirty="0"/>
          </a:p>
          <a:p>
            <a:pPr>
              <a:buFont typeface="Wingdings" panose="05000000000000000000" pitchFamily="2" charset="2"/>
              <a:buChar char="q"/>
            </a:pPr>
            <a:r>
              <a:rPr lang="es-MX" dirty="0"/>
              <a:t>Estrategias para el desarrollo socioemocional y trayecto de práctica </a:t>
            </a:r>
            <a:r>
              <a:rPr lang="es-MX" dirty="0" smtClean="0"/>
              <a:t>profesional</a:t>
            </a:r>
          </a:p>
          <a:p>
            <a:pPr marL="0" indent="0">
              <a:buNone/>
            </a:pPr>
            <a:endParaRPr lang="es-MX" dirty="0"/>
          </a:p>
          <a:p>
            <a:pPr>
              <a:buFont typeface="Wingdings" panose="05000000000000000000" pitchFamily="2" charset="2"/>
              <a:buChar char="q"/>
            </a:pPr>
            <a:r>
              <a:rPr lang="es-MX" b="1" dirty="0"/>
              <a:t>Vinculación con otras asignaturas del mismo semestre: </a:t>
            </a:r>
            <a:r>
              <a:rPr lang="es-MX" dirty="0"/>
              <a:t>Iniciación al trabajo docente y Educación socioemocional.</a:t>
            </a:r>
          </a:p>
          <a:p>
            <a:pPr>
              <a:buFont typeface="Wingdings" panose="05000000000000000000" pitchFamily="2" charset="2"/>
              <a:buChar char="q"/>
            </a:pPr>
            <a:endParaRPr lang="es-MX" dirty="0"/>
          </a:p>
        </p:txBody>
      </p:sp>
    </p:spTree>
    <p:extLst>
      <p:ext uri="{BB962C8B-B14F-4D97-AF65-F5344CB8AC3E}">
        <p14:creationId xmlns:p14="http://schemas.microsoft.com/office/powerpoint/2010/main" val="242975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634D509-84E4-48F7-BB0B-77602ED07ED5}"/>
              </a:ext>
            </a:extLst>
          </p:cNvPr>
          <p:cNvSpPr>
            <a:spLocks noGrp="1"/>
          </p:cNvSpPr>
          <p:nvPr>
            <p:ph type="title"/>
          </p:nvPr>
        </p:nvSpPr>
        <p:spPr/>
        <p:txBody>
          <a:bodyPr/>
          <a:lstStyle/>
          <a:p>
            <a:r>
              <a:rPr lang="es-MX" dirty="0"/>
              <a:t>Descripción de la asignatura/curso</a:t>
            </a:r>
          </a:p>
        </p:txBody>
      </p:sp>
      <p:sp>
        <p:nvSpPr>
          <p:cNvPr id="3" name="Marcador de contenido 2">
            <a:extLst>
              <a:ext uri="{FF2B5EF4-FFF2-40B4-BE49-F238E27FC236}">
                <a16:creationId xmlns:a16="http://schemas.microsoft.com/office/drawing/2014/main" xmlns="" id="{0FACA278-A157-4E32-89F7-936270CA3C76}"/>
              </a:ext>
            </a:extLst>
          </p:cNvPr>
          <p:cNvSpPr>
            <a:spLocks noGrp="1"/>
          </p:cNvSpPr>
          <p:nvPr>
            <p:ph idx="1"/>
          </p:nvPr>
        </p:nvSpPr>
        <p:spPr/>
        <p:txBody>
          <a:bodyPr>
            <a:normAutofit/>
          </a:bodyPr>
          <a:lstStyle/>
          <a:p>
            <a:r>
              <a:rPr lang="es-MX" sz="4000" dirty="0"/>
              <a:t>El curso “Estudio del mundo social” está organizado en tres unidades, se ubica en el tercer semestre de la Licenciatura en Educación Preescolar en el trayecto de Formación para la enseñanza y el aprendizaje.</a:t>
            </a:r>
          </a:p>
          <a:p>
            <a:endParaRPr lang="es-MX" dirty="0"/>
          </a:p>
        </p:txBody>
      </p:sp>
    </p:spTree>
    <p:extLst>
      <p:ext uri="{BB962C8B-B14F-4D97-AF65-F5344CB8AC3E}">
        <p14:creationId xmlns:p14="http://schemas.microsoft.com/office/powerpoint/2010/main" val="2380657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79F82C8-E697-40D3-BD7B-6047B4213A6B}"/>
              </a:ext>
            </a:extLst>
          </p:cNvPr>
          <p:cNvSpPr>
            <a:spLocks noGrp="1"/>
          </p:cNvSpPr>
          <p:nvPr>
            <p:ph type="title"/>
          </p:nvPr>
        </p:nvSpPr>
        <p:spPr/>
        <p:txBody>
          <a:bodyPr/>
          <a:lstStyle/>
          <a:p>
            <a:r>
              <a:rPr lang="es-MX" dirty="0"/>
              <a:t>Competencias del perfil de egreso a las que contribuye  el curso</a:t>
            </a:r>
          </a:p>
        </p:txBody>
      </p:sp>
      <p:sp>
        <p:nvSpPr>
          <p:cNvPr id="3" name="Marcador de contenido 2">
            <a:extLst>
              <a:ext uri="{FF2B5EF4-FFF2-40B4-BE49-F238E27FC236}">
                <a16:creationId xmlns:a16="http://schemas.microsoft.com/office/drawing/2014/main" xmlns="" id="{E3907206-A01F-4FF5-A5B9-A1EF66AE4F01}"/>
              </a:ext>
            </a:extLst>
          </p:cNvPr>
          <p:cNvSpPr>
            <a:spLocks noGrp="1"/>
          </p:cNvSpPr>
          <p:nvPr>
            <p:ph idx="1"/>
          </p:nvPr>
        </p:nvSpPr>
        <p:spPr/>
        <p:txBody>
          <a:bodyPr>
            <a:normAutofit fontScale="62500" lnSpcReduction="20000"/>
          </a:bodyPr>
          <a:lstStyle/>
          <a:p>
            <a:pPr marL="0" indent="0">
              <a:buNone/>
            </a:pPr>
            <a:r>
              <a:rPr lang="es-MX" b="1" dirty="0"/>
              <a:t>Competencias genéricas </a:t>
            </a:r>
          </a:p>
          <a:p>
            <a:pPr>
              <a:buFont typeface="Wingdings" panose="05000000000000000000" pitchFamily="2" charset="2"/>
              <a:buChar char="ü"/>
            </a:pPr>
            <a:r>
              <a:rPr lang="es-MX" dirty="0"/>
              <a:t> Soluciona problemas y toma decisiones utilizando su pensamiento crítico y creativo.</a:t>
            </a:r>
          </a:p>
          <a:p>
            <a:pPr>
              <a:buFont typeface="Wingdings" panose="05000000000000000000" pitchFamily="2" charset="2"/>
              <a:buChar char="ü"/>
            </a:pPr>
            <a:r>
              <a:rPr lang="es-MX" dirty="0"/>
              <a:t>  Aprende de manera autónoma y muestra iniciativa para </a:t>
            </a:r>
            <a:r>
              <a:rPr lang="es-MX" dirty="0" err="1"/>
              <a:t>auto-regularse</a:t>
            </a:r>
            <a:r>
              <a:rPr lang="es-MX" dirty="0"/>
              <a:t> y fortalecer su desarrollo personal.</a:t>
            </a:r>
          </a:p>
          <a:p>
            <a:pPr>
              <a:buFont typeface="Wingdings" panose="05000000000000000000" pitchFamily="2" charset="2"/>
              <a:buChar char="ü"/>
            </a:pPr>
            <a:r>
              <a:rPr lang="es-MX" dirty="0"/>
              <a:t>  Utiliza las tecnologías de la información y la comunicación de manera crítica.</a:t>
            </a:r>
          </a:p>
          <a:p>
            <a:pPr>
              <a:buFont typeface="Wingdings" panose="05000000000000000000" pitchFamily="2" charset="2"/>
              <a:buChar char="ü"/>
            </a:pPr>
            <a:r>
              <a:rPr lang="es-MX" dirty="0"/>
              <a:t>  Aplica sus habilidades lingüísticas y comunicativas en diversos contextos.</a:t>
            </a:r>
          </a:p>
          <a:p>
            <a:pPr>
              <a:buFont typeface="Wingdings" panose="05000000000000000000" pitchFamily="2" charset="2"/>
              <a:buChar char="ü"/>
            </a:pPr>
            <a:endParaRPr lang="es-MX" dirty="0">
              <a:latin typeface="Arial" panose="020B0604020202020204" pitchFamily="34" charset="0"/>
              <a:cs typeface="Arial" panose="020B0604020202020204" pitchFamily="34" charset="0"/>
            </a:endParaRPr>
          </a:p>
          <a:p>
            <a:pPr marL="0" indent="0">
              <a:buNone/>
            </a:pPr>
            <a:r>
              <a:rPr lang="es-MX" b="1" dirty="0"/>
              <a:t>Competencias profesionales </a:t>
            </a:r>
          </a:p>
          <a:p>
            <a:pPr>
              <a:buFont typeface="Wingdings" panose="05000000000000000000" pitchFamily="2" charset="2"/>
              <a:buChar char="ü"/>
            </a:pPr>
            <a:r>
              <a:rPr lang="es-MX" dirty="0"/>
              <a:t>● Detecta los procesos de aprendizaje de sus alumnos para favorecer su desarrollo cognitivo y socioemocional.</a:t>
            </a:r>
          </a:p>
          <a:p>
            <a:pPr>
              <a:buFont typeface="Wingdings" panose="05000000000000000000" pitchFamily="2" charset="2"/>
              <a:buChar char="ü"/>
            </a:pPr>
            <a:r>
              <a:rPr lang="es-MX" dirty="0"/>
              <a:t> ● Aplica el plan y programas de estudio para alcanzar los propósitos educativos y contribuir al pleno desenvolvimiento de las capacidades de sus alumnos.</a:t>
            </a:r>
          </a:p>
          <a:p>
            <a:pPr>
              <a:buFont typeface="Wingdings" panose="05000000000000000000" pitchFamily="2" charset="2"/>
              <a:buChar char="ü"/>
            </a:pPr>
            <a:r>
              <a:rPr lang="es-MX" dirty="0"/>
              <a:t> ● Diseña planeaciones aplicando sus conocimientos curriculares, psicopedagógicos, disciplinares, didácticos y tecnológicos para propiciar espacios de aprendizaje incluyentes que respondan a las necesidades de todos los alumnos en el marco del plan y programas de estudio. </a:t>
            </a:r>
          </a:p>
          <a:p>
            <a:pPr>
              <a:buFont typeface="Wingdings" panose="05000000000000000000" pitchFamily="2" charset="2"/>
              <a:buChar char="ü"/>
            </a:pPr>
            <a:r>
              <a:rPr lang="es-MX" dirty="0"/>
              <a:t>● Integra recursos de la investigación educativa para enriquecer su práctica profesional, expresando su interés por el conocimiento, la ciencia y la mejora de la educación</a:t>
            </a:r>
            <a:endParaRPr lang="es-MX"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3359903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B7F6061-221C-44D9-904F-DFCF14A9F84C}"/>
              </a:ext>
            </a:extLst>
          </p:cNvPr>
          <p:cNvSpPr>
            <a:spLocks noGrp="1"/>
          </p:cNvSpPr>
          <p:nvPr>
            <p:ph type="title"/>
          </p:nvPr>
        </p:nvSpPr>
        <p:spPr/>
        <p:txBody>
          <a:bodyPr/>
          <a:lstStyle/>
          <a:p>
            <a:r>
              <a:rPr lang="es-MX" b="1" dirty="0"/>
              <a:t>Unidades de competencia que se desarrollan en el curso</a:t>
            </a:r>
            <a:endParaRPr lang="es-MX" dirty="0"/>
          </a:p>
        </p:txBody>
      </p:sp>
      <p:sp>
        <p:nvSpPr>
          <p:cNvPr id="3" name="Marcador de contenido 2">
            <a:extLst>
              <a:ext uri="{FF2B5EF4-FFF2-40B4-BE49-F238E27FC236}">
                <a16:creationId xmlns:a16="http://schemas.microsoft.com/office/drawing/2014/main" xmlns="" id="{D6D7A405-C62A-4A20-AF40-068F43EB1F17}"/>
              </a:ext>
            </a:extLst>
          </p:cNvPr>
          <p:cNvSpPr>
            <a:spLocks noGrp="1"/>
          </p:cNvSpPr>
          <p:nvPr>
            <p:ph idx="1"/>
          </p:nvPr>
        </p:nvSpPr>
        <p:spPr/>
        <p:txBody>
          <a:bodyPr>
            <a:normAutofit fontScale="85000" lnSpcReduction="20000"/>
          </a:bodyPr>
          <a:lstStyle/>
          <a:p>
            <a:r>
              <a:rPr lang="es-MX" dirty="0"/>
              <a:t>Plantea las necesidades formativas de los alumnos de acuerdo con sus procesos de desarrollo y de aprendizaje, con base en los nuevos enfoques pedagógicos.</a:t>
            </a:r>
          </a:p>
          <a:p>
            <a:r>
              <a:rPr lang="es-MX" dirty="0"/>
              <a:t> Establece relaciones entre los principios, conceptos disciplinarios y contenidos del plan y programas de estudio en función del logro de aprendizaje de sus alumnos, asegurando la coherencia y continuidad entre los distintos grados y niveles educativos.</a:t>
            </a:r>
          </a:p>
          <a:p>
            <a:r>
              <a:rPr lang="es-MX" dirty="0"/>
              <a:t>Utiliza metodologías pertinentes y actualizadas para promover el aprendizaje de los alumnos en los diferentes campos, áreas y ámbitos que propone el currículum, considerando los contextos y su desarrollo. </a:t>
            </a:r>
          </a:p>
          <a:p>
            <a:r>
              <a:rPr lang="es-MX" dirty="0"/>
              <a:t> Incorpora los recursos y medios didácticos idóneos para favorecer el aprendizaje de acuerdo con el conocimiento de los procesos de desarrollo cognitivo y socioemocional de los alumnos. </a:t>
            </a:r>
          </a:p>
          <a:p>
            <a:r>
              <a:rPr lang="es-MX" dirty="0"/>
              <a:t>Selecciona estrategias que favorecen el desarrollo intelectual, físico, social y emocional de los alumnos para procurar el logro de los aprendizajes. </a:t>
            </a:r>
          </a:p>
          <a:p>
            <a:r>
              <a:rPr lang="es-MX" dirty="0"/>
              <a:t> Emplea los medios tecnológicos y las fuentes de información científica disponibles para mantenerse actualizado respecto a los diversos campos de conocimiento que intervienen en su trabajo docente. </a:t>
            </a:r>
          </a:p>
          <a:p>
            <a:r>
              <a:rPr lang="es-MX" dirty="0"/>
              <a:t>Usa los resultados de la investigación para profundizar en el conocimiento y los procesos de aprendizaje de sus alumnos</a:t>
            </a:r>
          </a:p>
          <a:p>
            <a:endParaRPr lang="es-MX" dirty="0"/>
          </a:p>
        </p:txBody>
      </p:sp>
    </p:spTree>
    <p:extLst>
      <p:ext uri="{BB962C8B-B14F-4D97-AF65-F5344CB8AC3E}">
        <p14:creationId xmlns:p14="http://schemas.microsoft.com/office/powerpoint/2010/main" val="754010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BA6687E-2649-4C36-B99E-C6008F783BAC}"/>
              </a:ext>
            </a:extLst>
          </p:cNvPr>
          <p:cNvSpPr>
            <a:spLocks noGrp="1"/>
          </p:cNvSpPr>
          <p:nvPr>
            <p:ph type="title"/>
          </p:nvPr>
        </p:nvSpPr>
        <p:spPr/>
        <p:txBody>
          <a:bodyPr/>
          <a:lstStyle/>
          <a:p>
            <a:pPr algn="ctr"/>
            <a:r>
              <a:rPr lang="es-MX" dirty="0"/>
              <a:t>Estructura del Curso</a:t>
            </a:r>
          </a:p>
        </p:txBody>
      </p:sp>
      <p:sp>
        <p:nvSpPr>
          <p:cNvPr id="3" name="Marcador de contenido 2">
            <a:extLst>
              <a:ext uri="{FF2B5EF4-FFF2-40B4-BE49-F238E27FC236}">
                <a16:creationId xmlns:a16="http://schemas.microsoft.com/office/drawing/2014/main" xmlns="" id="{C0CC6EA6-9A40-4EB5-9EFF-82B3AF96FA23}"/>
              </a:ext>
            </a:extLst>
          </p:cNvPr>
          <p:cNvSpPr>
            <a:spLocks noGrp="1"/>
          </p:cNvSpPr>
          <p:nvPr>
            <p:ph idx="1"/>
          </p:nvPr>
        </p:nvSpPr>
        <p:spPr/>
        <p:txBody>
          <a:bodyPr>
            <a:normAutofit fontScale="55000" lnSpcReduction="20000"/>
          </a:bodyPr>
          <a:lstStyle/>
          <a:p>
            <a:pPr marL="0" indent="0">
              <a:buNone/>
            </a:pPr>
            <a:r>
              <a:rPr lang="es-MX" dirty="0"/>
              <a:t>Este curso se divide en tres unidades de aprendizaje que, en conjunto, tienen como propósito movilizar los conocimientos previos de los estudiantes y enriquecerlos con aportes teóricos sobre el proceso de socialización del niño y la manera en que interactúa con el mundo social</a:t>
            </a:r>
            <a:r>
              <a:rPr lang="es-MX" dirty="0">
                <a:latin typeface="Arial" panose="020B0604020202020204" pitchFamily="34" charset="0"/>
                <a:cs typeface="Arial" panose="020B0604020202020204" pitchFamily="34" charset="0"/>
              </a:rPr>
              <a:t>.</a:t>
            </a:r>
          </a:p>
          <a:p>
            <a:pPr marL="0" indent="0">
              <a:buNone/>
            </a:pPr>
            <a:endParaRPr lang="es-MX" dirty="0">
              <a:latin typeface="Arial" panose="020B0604020202020204" pitchFamily="34" charset="0"/>
              <a:cs typeface="Arial" panose="020B0604020202020204" pitchFamily="34" charset="0"/>
            </a:endParaRPr>
          </a:p>
          <a:p>
            <a:pPr marL="0" indent="0">
              <a:buNone/>
            </a:pPr>
            <a:r>
              <a:rPr lang="es-MX" b="1" dirty="0"/>
              <a:t>Unidad de aprendizaje I Procesos de socialización y conocimiento del mundo social </a:t>
            </a:r>
          </a:p>
          <a:p>
            <a:pPr marL="0" indent="0">
              <a:buNone/>
            </a:pPr>
            <a:r>
              <a:rPr lang="es-MX" dirty="0"/>
              <a:t>● Perspectivas teóricas de la socialización y el desarrollo social del niño. </a:t>
            </a:r>
          </a:p>
          <a:p>
            <a:pPr marL="0" indent="0">
              <a:buNone/>
            </a:pPr>
            <a:r>
              <a:rPr lang="es-MX" dirty="0"/>
              <a:t>● Procesos y prácticas de la socialización de los infantes. </a:t>
            </a:r>
          </a:p>
          <a:p>
            <a:pPr marL="0" indent="0">
              <a:buNone/>
            </a:pPr>
            <a:r>
              <a:rPr lang="es-MX" dirty="0"/>
              <a:t>● El mundo social: estructura y funcionamiento.</a:t>
            </a:r>
          </a:p>
          <a:p>
            <a:pPr marL="0" indent="0">
              <a:buNone/>
            </a:pPr>
            <a:r>
              <a:rPr lang="es-MX" b="1" dirty="0"/>
              <a:t>Unidad de aprendizaje II Las representaciones del mundo social. Construcción de explicaciones en la infancia. </a:t>
            </a:r>
          </a:p>
          <a:p>
            <a:pPr marL="0" indent="0">
              <a:buNone/>
            </a:pPr>
            <a:r>
              <a:rPr lang="es-MX" dirty="0"/>
              <a:t>● Aspectos que forman parte de la representación del mundo social. </a:t>
            </a:r>
          </a:p>
          <a:p>
            <a:pPr marL="0" indent="0">
              <a:buNone/>
            </a:pPr>
            <a:r>
              <a:rPr lang="es-MX" dirty="0"/>
              <a:t>El desarrollo de las nociones económicas. </a:t>
            </a:r>
          </a:p>
          <a:p>
            <a:pPr marL="0" indent="0">
              <a:buNone/>
            </a:pPr>
            <a:r>
              <a:rPr lang="es-MX" dirty="0"/>
              <a:t>La formación de las nociones políticas. </a:t>
            </a:r>
          </a:p>
          <a:p>
            <a:pPr marL="0" indent="0">
              <a:buNone/>
            </a:pPr>
            <a:r>
              <a:rPr lang="es-MX" dirty="0"/>
              <a:t>La formulación de las nociones sobre estratificación social. </a:t>
            </a:r>
          </a:p>
          <a:p>
            <a:pPr marL="0" indent="0">
              <a:buNone/>
            </a:pPr>
            <a:r>
              <a:rPr lang="es-MX" dirty="0"/>
              <a:t>● La indagación como recurso para la aproximación a la representación del mundo social en la infancia. </a:t>
            </a:r>
          </a:p>
          <a:p>
            <a:pPr marL="0" indent="0">
              <a:buNone/>
            </a:pPr>
            <a:r>
              <a:rPr lang="es-MX" dirty="0"/>
              <a:t>La construcción de explicaciones del mundo social en la infancia.</a:t>
            </a:r>
            <a:endParaRPr lang="es-ES_tradnl"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7290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D64E3A7-94CC-4F8B-9562-2128444D6574}"/>
              </a:ext>
            </a:extLst>
          </p:cNvPr>
          <p:cNvSpPr>
            <a:spLocks noGrp="1"/>
          </p:cNvSpPr>
          <p:nvPr>
            <p:ph type="title"/>
          </p:nvPr>
        </p:nvSpPr>
        <p:spPr/>
        <p:txBody>
          <a:bodyPr/>
          <a:lstStyle/>
          <a:p>
            <a:pPr algn="ctr"/>
            <a:r>
              <a:rPr lang="es-MX" dirty="0"/>
              <a:t>Secuencia de Contenidos</a:t>
            </a:r>
          </a:p>
        </p:txBody>
      </p:sp>
      <p:sp>
        <p:nvSpPr>
          <p:cNvPr id="3" name="Marcador de contenido 2">
            <a:extLst>
              <a:ext uri="{FF2B5EF4-FFF2-40B4-BE49-F238E27FC236}">
                <a16:creationId xmlns:a16="http://schemas.microsoft.com/office/drawing/2014/main" xmlns="" id="{BFA22D0B-31BE-4337-936B-02EE978905E6}"/>
              </a:ext>
            </a:extLst>
          </p:cNvPr>
          <p:cNvSpPr>
            <a:spLocks noGrp="1"/>
          </p:cNvSpPr>
          <p:nvPr>
            <p:ph idx="1"/>
          </p:nvPr>
        </p:nvSpPr>
        <p:spPr/>
        <p:txBody>
          <a:bodyPr>
            <a:normAutofit/>
          </a:bodyPr>
          <a:lstStyle/>
          <a:p>
            <a:pPr marL="0" indent="0">
              <a:buNone/>
            </a:pPr>
            <a:r>
              <a:rPr lang="es-MX" dirty="0"/>
              <a:t>Unidad de aprendizaje I Procesos de socialización y conocimiento del mundo social </a:t>
            </a:r>
          </a:p>
          <a:p>
            <a:pPr marL="0" indent="0" algn="ctr">
              <a:buNone/>
            </a:pPr>
            <a:r>
              <a:rPr lang="es-MX" b="1" dirty="0"/>
              <a:t>Competencias de la unidad de aprendizaje  I</a:t>
            </a:r>
          </a:p>
          <a:p>
            <a:pPr marL="0" indent="0">
              <a:buNone/>
            </a:pPr>
            <a:r>
              <a:rPr lang="es-MX" dirty="0"/>
              <a:t>● Plantea las necesidades formativas de los alumnos de acuerdo con sus procesos de desarrollo y de aprendizaje, con base en los nuevos enfoques pedagógicos. </a:t>
            </a:r>
          </a:p>
          <a:p>
            <a:pPr marL="0" indent="0">
              <a:buNone/>
            </a:pPr>
            <a:r>
              <a:rPr lang="es-MX" dirty="0"/>
              <a:t>● Usa los resultados de la investigación para profundizar en el conocimiento y los procesos de aprendizaje de sus alumnos. </a:t>
            </a:r>
          </a:p>
          <a:p>
            <a:pPr marL="0" indent="0">
              <a:buNone/>
            </a:pPr>
            <a:r>
              <a:rPr lang="es-MX" dirty="0"/>
              <a:t>● Utiliza los recursos metodológicos y técnicos de la investigación para explicar, comprender situaciones educativas y mejorar su docencia</a:t>
            </a:r>
          </a:p>
          <a:p>
            <a:pPr algn="ctr"/>
            <a:endParaRPr lang="es-MX" dirty="0"/>
          </a:p>
        </p:txBody>
      </p:sp>
    </p:spTree>
    <p:extLst>
      <p:ext uri="{BB962C8B-B14F-4D97-AF65-F5344CB8AC3E}">
        <p14:creationId xmlns:p14="http://schemas.microsoft.com/office/powerpoint/2010/main" val="3037696571"/>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315</TotalTime>
  <Words>3080</Words>
  <Application>Microsoft Office PowerPoint</Application>
  <PresentationFormat>Panorámica</PresentationFormat>
  <Paragraphs>198</Paragraphs>
  <Slides>26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26</vt:i4>
      </vt:variant>
    </vt:vector>
  </HeadingPairs>
  <TitlesOfParts>
    <vt:vector size="33" baseType="lpstr">
      <vt:lpstr>Arial</vt:lpstr>
      <vt:lpstr>Calibri</vt:lpstr>
      <vt:lpstr>Calibri Light</vt:lpstr>
      <vt:lpstr>Century Gothic</vt:lpstr>
      <vt:lpstr>Times New Roman</vt:lpstr>
      <vt:lpstr>Wingdings</vt:lpstr>
      <vt:lpstr>Retrospección</vt:lpstr>
      <vt:lpstr>Presentación de PowerPoint</vt:lpstr>
      <vt:lpstr>Presentación de PowerPoint</vt:lpstr>
      <vt:lpstr>Presentación de PowerPoint</vt:lpstr>
      <vt:lpstr>Presentación de PowerPoint</vt:lpstr>
      <vt:lpstr>Descripción de la asignatura/curso</vt:lpstr>
      <vt:lpstr>Competencias del perfil de egreso a las que contribuye  el curso</vt:lpstr>
      <vt:lpstr>Unidades de competencia que se desarrollan en el curso</vt:lpstr>
      <vt:lpstr>Estructura del Curso</vt:lpstr>
      <vt:lpstr>Secuencia de Contenidos</vt:lpstr>
      <vt:lpstr>Propósito de la unidad de aprendizaje I</vt:lpstr>
      <vt:lpstr>Contenidos de la Unidad I</vt:lpstr>
      <vt:lpstr>Unidad de aprendizaje II Las representaciones del mundo social. Construcción de explicaciones en la infancia </vt:lpstr>
      <vt:lpstr>Propósito de la unidad de aprendizaje II</vt:lpstr>
      <vt:lpstr>Contenidos de la Unidad II</vt:lpstr>
      <vt:lpstr>Unidad de aprendizaje III Procesos de adaptación y apropiación: nuevos roles y conocimientos</vt:lpstr>
      <vt:lpstr>Propósito de la unidad de aprendizaje III</vt:lpstr>
      <vt:lpstr>Contenidos de la Unidad III</vt:lpstr>
      <vt:lpstr>REGLAMENTO Y ACUERDOS INTERNOS</vt:lpstr>
      <vt:lpstr>Metodología de la Clase</vt:lpstr>
      <vt:lpstr>REGLAMENTO DE CLASE VIRTUAL</vt:lpstr>
      <vt:lpstr>CRITERIOS DE EVALUACIÓN</vt:lpstr>
      <vt:lpstr>EVALUACIÓN GLOBAL</vt:lpstr>
      <vt:lpstr>  Fechas de evaluación y Jornadas de observación </vt:lpstr>
      <vt:lpstr> Bibliografía y Materiales de apoyo Unidad de aprendizaje  I  Procesos de socialización y conocimiento del mundo social  </vt:lpstr>
      <vt:lpstr>UNIDAD DE APRENDIZAJE II  Las representaciones del mundo social. Construcción de explicaciones en la infancia </vt:lpstr>
      <vt:lpstr> UNIDAD DE APRENDIZAJE III Procesos de adaptación y apropiación: nuevos roles y conocimientos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Roberto Acosta</dc:creator>
  <cp:lastModifiedBy>joel rodriguez pinal</cp:lastModifiedBy>
  <cp:revision>19</cp:revision>
  <dcterms:created xsi:type="dcterms:W3CDTF">2020-09-14T19:36:39Z</dcterms:created>
  <dcterms:modified xsi:type="dcterms:W3CDTF">2021-08-20T03:12:19Z</dcterms:modified>
</cp:coreProperties>
</file>