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76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LuisGarcia1376/61-estrategias-didacticas-en-educacion-fisica-8316045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LuisGarcia1376/61-estrategias-didacticas-en-educacion-fisica-8316045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LuisGarcia1376/61-estrategias-didacticas-en-educacion-fisica-831604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053899"/>
            <a:ext cx="864096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 DE LA ASIGATURA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" sz="1200" b="1" dirty="0"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</a:t>
            </a:r>
            <a:r>
              <a:rPr kumimoji="0" lang="es-ES_tradnl" altLang="es-E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s-ES_tradnl" altLang="es-ES" sz="1200" b="1" u="sng" dirty="0">
                <a:ea typeface="Calibri" panose="020F0502020204030204" pitchFamily="34" charset="0"/>
                <a:cs typeface="Arial" panose="020B0604020202020204" pitchFamily="34" charset="0"/>
              </a:rPr>
              <a:t>°</a:t>
            </a:r>
            <a:r>
              <a:rPr kumimoji="0" lang="es-ES_tradnl" altLang="es-E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_tradnl" altLang="es-ES" sz="1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Curso: ESTRATEGIAS</a:t>
            </a:r>
            <a:r>
              <a:rPr kumimoji="0" lang="es-ES_tradnl" altLang="es-E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EDUCACIÓN FÍSICA EN EDUCACIÓN </a:t>
            </a:r>
            <a:r>
              <a:rPr lang="es-ES_tradnl" altLang="es-ES" sz="1200" b="1" dirty="0">
                <a:ea typeface="Calibri" panose="020F0502020204030204" pitchFamily="34" charset="0"/>
                <a:cs typeface="Arial" panose="020B0604020202020204" pitchFamily="34" charset="0"/>
              </a:rPr>
              <a:t>PREESCOLAR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r>
              <a:rPr lang="es-MX" b="1" dirty="0"/>
              <a:t> </a:t>
            </a:r>
            <a:r>
              <a:rPr lang="es-MX" b="1" dirty="0" err="1"/>
              <a:t>Jesus</a:t>
            </a:r>
            <a:r>
              <a:rPr lang="es-MX" b="1" dirty="0"/>
              <a:t> Armando Villanueva Villarreal</a:t>
            </a:r>
          </a:p>
          <a:p>
            <a:pPr lvl="0" algn="ctr"/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H</a:t>
            </a:r>
            <a:r>
              <a:rPr lang="es-ES_tradnl" sz="1200" noProof="1">
                <a:solidFill>
                  <a:prstClr val="black"/>
                </a:solidFill>
                <a:cs typeface="Arial" panose="020B0604020202020204" pitchFamily="34" charset="0"/>
              </a:rPr>
              <a:t>oras</a:t>
            </a:r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/ s</a:t>
            </a:r>
            <a:r>
              <a:rPr lang="es-ES_tradnl" sz="1200" noProof="1">
                <a:solidFill>
                  <a:prstClr val="black"/>
                </a:solidFill>
                <a:cs typeface="Arial" panose="020B0604020202020204" pitchFamily="34" charset="0"/>
              </a:rPr>
              <a:t>emana: 1 hora por cada Grupo por semana por Sección: “A” “B” “C” “D”</a:t>
            </a:r>
          </a:p>
          <a:p>
            <a:pPr lvl="0" algn="ctr"/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9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8" name="Imagen 7" descr="Dibujo animado de un animal con la boca abierta&#10;&#10;Descripción generada automáticamente con confianza media">
            <a:extLst>
              <a:ext uri="{FF2B5EF4-FFF2-40B4-BE49-F238E27FC236}">
                <a16:creationId xmlns:a16="http://schemas.microsoft.com/office/drawing/2014/main" id="{7AB3F98A-01BE-4699-94BA-02805FA7E3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85" y="3429000"/>
            <a:ext cx="3367261" cy="175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360040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48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4800" dirty="0">
                <a:solidFill>
                  <a:srgbClr val="444D26"/>
                </a:solidFill>
                <a:latin typeface="Comic Sans MS" panose="030F0702030302020204" pitchFamily="66" charset="0"/>
              </a:rPr>
              <a:t>UNIDAD II</a:t>
            </a:r>
            <a:endParaRPr lang="es-MX" sz="4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endParaRPr lang="es-MX" sz="4800" dirty="0">
              <a:solidFill>
                <a:srgbClr val="0000FF"/>
              </a:solidFill>
              <a:latin typeface="Comic Sans MS" panose="030F0702030302020204" pitchFamily="66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MX" sz="60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https://www.slideshare.net/LuisGarcia1376/61-estrategias-didacticas-en-educacion-fisica-83160450</a:t>
            </a:r>
            <a:r>
              <a:rPr lang="es-MX" sz="6000" dirty="0"/>
              <a:t> </a:t>
            </a:r>
          </a:p>
          <a:p>
            <a:r>
              <a:rPr lang="es-MX" sz="6000" dirty="0"/>
              <a:t>Estrategias didácticas de Educación </a:t>
            </a:r>
            <a:r>
              <a:rPr lang="es-MX" sz="6000" dirty="0" err="1"/>
              <a:t>Fisica</a:t>
            </a:r>
            <a:r>
              <a:rPr lang="es-MX" sz="6000" dirty="0"/>
              <a:t>. </a:t>
            </a:r>
          </a:p>
          <a:p>
            <a:r>
              <a:rPr lang="es-MX" sz="6000" dirty="0"/>
              <a:t>Se estará trabajando a lo largo de esta unidad con las estrategias didácticas que se tienen de educación física. </a:t>
            </a:r>
          </a:p>
          <a:p>
            <a:endParaRPr lang="es-MX" sz="6000" dirty="0"/>
          </a:p>
          <a:p>
            <a:endParaRPr lang="es-MX" sz="5600" dirty="0"/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3226" y="1109370"/>
            <a:ext cx="8835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428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6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600" dirty="0">
                <a:solidFill>
                  <a:srgbClr val="444D26"/>
                </a:solidFill>
                <a:latin typeface="Comic Sans MS" panose="030F0702030302020204" pitchFamily="66" charset="0"/>
              </a:rPr>
              <a:t>UNIDAD III</a:t>
            </a:r>
            <a:endParaRPr lang="es-MX" sz="2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79512" y="1268760"/>
            <a:ext cx="87638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8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https://www.slideshare.net/LuisGarcia1376/61-estrategias-didacticas-en-educacion-fisica-83160450</a:t>
            </a:r>
            <a:r>
              <a:rPr lang="es-MX" sz="1800" dirty="0"/>
              <a:t> </a:t>
            </a:r>
          </a:p>
          <a:p>
            <a:r>
              <a:rPr lang="es-MX" sz="1800" dirty="0"/>
              <a:t>Estrategias didácticas de Educación </a:t>
            </a:r>
            <a:r>
              <a:rPr lang="es-MX" sz="1800" dirty="0" err="1"/>
              <a:t>Fisica</a:t>
            </a:r>
            <a:r>
              <a:rPr lang="es-MX" sz="1800" dirty="0"/>
              <a:t>. </a:t>
            </a:r>
          </a:p>
          <a:p>
            <a:r>
              <a:rPr lang="es-MX" sz="1800" dirty="0"/>
              <a:t>Se estará trabajando a lo largo de esta unidad con las estrategias didácticas que se tienen de educación física.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047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1695869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 1:</a:t>
            </a:r>
          </a:p>
          <a:p>
            <a:pPr lvl="0"/>
            <a:r>
              <a:rPr lang="es-MX" dirty="0"/>
              <a:t>Que las alumnas conozcan las diferentes estrategias didácticas que se tienen en la educación física. </a:t>
            </a:r>
          </a:p>
          <a:p>
            <a:pPr lvl="0"/>
            <a:endParaRPr lang="es-MX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75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7544" y="191683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 1:</a:t>
            </a:r>
          </a:p>
          <a:p>
            <a:pPr lvl="0"/>
            <a:r>
              <a:rPr lang="es-MX" sz="2000" dirty="0"/>
              <a:t>Diseño de una estrategia didáctica de educación física para niños y niñas de la educación preescolar. </a:t>
            </a:r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15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III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9552" y="2459504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APRENDIZAJE: </a:t>
            </a:r>
          </a:p>
          <a:p>
            <a:pPr lvl="0"/>
            <a:r>
              <a:rPr lang="es-MX" sz="2000" dirty="0"/>
              <a:t>Realización de estrategias didácticas en niños de preescolar así como su aplicación. </a:t>
            </a:r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255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2123728" y="169342"/>
            <a:ext cx="6336704" cy="66737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s-MX" dirty="0">
                <a:solidFill>
                  <a:prstClr val="black"/>
                </a:solidFill>
                <a:latin typeface="Comic Sans MS" panose="030F0702030302020204" pitchFamily="66" charset="0"/>
              </a:rPr>
              <a:t>CRITERIOS DE EVALUACIÓN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363571"/>
              </p:ext>
            </p:extLst>
          </p:nvPr>
        </p:nvGraphicFramePr>
        <p:xfrm>
          <a:off x="290659" y="1315080"/>
          <a:ext cx="8640960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omic Sans MS" panose="030F0702030302020204" pitchFamily="66" charset="0"/>
                        </a:rPr>
                        <a:t>CRITERIOS DE EVALUACIÓN POR UNIDAD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omic Sans MS" panose="030F0702030302020204" pitchFamily="66" charset="0"/>
                        </a:rPr>
                        <a:t>FORMATIVA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omic Sans MS" panose="030F0702030302020204" pitchFamily="66" charset="0"/>
                        </a:rPr>
                        <a:t>SUMATIVA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ACTIVCIDADES</a:t>
                      </a:r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 Y TRABAJOS ESCRITOS</a:t>
                      </a:r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s-MX" sz="1400" dirty="0">
                          <a:latin typeface="Comic Sans MS" panose="030F0702030302020204" pitchFamily="66" charset="0"/>
                        </a:rPr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EVIDENCIA</a:t>
                      </a:r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 DE UNIDAD/PORTAFOLIO</a:t>
                      </a:r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HETEROEVALUACION:</a:t>
                      </a:r>
                    </a:p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30%</a:t>
                      </a:r>
                    </a:p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COEVALUACION</a:t>
                      </a:r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 5%</a:t>
                      </a:r>
                    </a:p>
                    <a:p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AUTOEVALUACION 5%</a:t>
                      </a:r>
                    </a:p>
                    <a:p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TOTAL 40%</a:t>
                      </a:r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65146"/>
              </p:ext>
            </p:extLst>
          </p:nvPr>
        </p:nvGraphicFramePr>
        <p:xfrm>
          <a:off x="251520" y="4005064"/>
          <a:ext cx="8640960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8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omic Sans MS" panose="030F0702030302020204" pitchFamily="66" charset="0"/>
                        </a:rPr>
                        <a:t>EVALUACION GLOBAL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omic Sans MS" panose="030F0702030302020204" pitchFamily="66" charset="0"/>
                        </a:rPr>
                        <a:t>PORCENTAJES DE EVALUACIÓN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PROMEDIO</a:t>
                      </a:r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 DE UNIDADES</a:t>
                      </a:r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aseline="0" dirty="0">
                          <a:latin typeface="Comic Sans MS" panose="030F0702030302020204" pitchFamily="66" charset="0"/>
                        </a:rPr>
                        <a:t>EVIDENCIA 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            50%</a:t>
                      </a:r>
                    </a:p>
                    <a:p>
                      <a:r>
                        <a:rPr lang="es-MX" sz="1400" dirty="0">
                          <a:latin typeface="Comic Sans MS" panose="030F0702030302020204" pitchFamily="66" charset="0"/>
                        </a:rPr>
                        <a:t>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930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Texto, Pizarra&#10;&#10;Descripción generada automáticamente">
            <a:extLst>
              <a:ext uri="{FF2B5EF4-FFF2-40B4-BE49-F238E27FC236}">
                <a16:creationId xmlns:a16="http://schemas.microsoft.com/office/drawing/2014/main" id="{82AFC348-2DF3-4A38-A089-D620D25FA9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7"/>
          <a:stretch/>
        </p:blipFill>
        <p:spPr>
          <a:xfrm>
            <a:off x="2123728" y="116632"/>
            <a:ext cx="4762500" cy="446449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395536" y="4797152"/>
            <a:ext cx="84969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EXCELENTE INICIO DE SEMESTRE</a:t>
            </a: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7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990600"/>
          </a:xfrm>
        </p:spPr>
        <p:txBody>
          <a:bodyPr/>
          <a:lstStyle/>
          <a:p>
            <a:r>
              <a:rPr lang="es-MX" dirty="0">
                <a:solidFill>
                  <a:schemeClr val="tx1"/>
                </a:solidFill>
                <a:latin typeface="Comic Sans MS" panose="030F0702030302020204" pitchFamily="66" charset="0"/>
              </a:rPr>
              <a:t>PROPÓSITOS DEL CURSO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600200"/>
            <a:ext cx="880147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latin typeface="Comic Sans MS" panose="030F0702030302020204" pitchFamily="66" charset="0"/>
              </a:rPr>
              <a:t>Que las alumnas y alumnos de la Escuela Normal de Educación Preescolar conozcan y empleen mas a fondo el concepto de Educación Física mediante una estrategia didáctica.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latin typeface="Comic Sans MS" panose="030F0702030302020204" pitchFamily="66" charset="0"/>
              </a:rPr>
              <a:t>En educación física, en la actualidad el concepto de estrategia didáctica se emplea de manera impertinente; lo mismo se aplica a las actividades recreativas, que a la autoevaluación, al circuito de acción motriz o a la coevaluación, refiriéndose, de manera equivocada, como estrategias didácticas. </a:t>
            </a:r>
          </a:p>
        </p:txBody>
      </p:sp>
    </p:spTree>
    <p:extLst>
      <p:ext uri="{BB962C8B-B14F-4D97-AF65-F5344CB8AC3E}">
        <p14:creationId xmlns:p14="http://schemas.microsoft.com/office/powerpoint/2010/main" val="171011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990600"/>
          </a:xfrm>
        </p:spPr>
        <p:txBody>
          <a:bodyPr>
            <a:normAutofit/>
          </a:bodyPr>
          <a:lstStyle/>
          <a:p>
            <a:r>
              <a:rPr lang="es-ES_tradnl" sz="3600" noProof="1">
                <a:solidFill>
                  <a:srgbClr val="444D26"/>
                </a:solidFill>
                <a:latin typeface="Comic Sans MS" panose="030F0702030302020204" pitchFamily="66" charset="0"/>
              </a:rPr>
              <a:t>COMPETENCIAS PROFESIONALES</a:t>
            </a:r>
            <a:endParaRPr lang="es-MX" sz="36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251248"/>
            <a:ext cx="8801472" cy="487491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s-ES_tradnl" sz="1900" noProof="1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Diseña planeaciones didácticas, aplicando sus conocimientos pedagógicos y disciplinares para responder a las necesidades del contexto en el marco del plan y programas de estudio de la educación básica. Y que puedan genera ambientes formativos para propiciar la autonomía y promover el desarrollo de las competencias en los alumnos de educación básica.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illSans"/>
              </a:rPr>
              <a:t>Identifiquen las características del juego y las funciones que éste desempeña en la formación de los alumnos de educación básica y puedan conocer los diferentes tipos de juego y aprendan a clasificarlos de acuerdo con sus características; asimismo, que conozcan la manera en que responden a las necesidades de los alumnos en los distintos niveles y contextos escolares.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621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1A270-B7C6-403F-953F-2C533AF6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 DEL 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8B5BA5-07F4-4344-B340-626898D6E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illSans"/>
              </a:rPr>
              <a:t>Poner en práctica los aspectos metodológicos esenciales para organizar actividades en ambientes lúdicos favorables para el aprendizaje.</a:t>
            </a: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GillSans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Adquieran los conocimientos necesarios para saber organizar y aplicar actividades lúdicas, en ambientes favorables, que promuevan los procesos de desarrollo cognitivo, socioafectivo y motor del educando. Además que aprendan a diseñar juegos motores y sepan observar las manifestaciones motrices y las actitudes de los alumnos cuando juegan, con el fin de obtener criterios para evaluar el proceso de adquisición de aprendizajes.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221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611560" y="398089"/>
            <a:ext cx="8153400" cy="2088232"/>
          </a:xfrm>
        </p:spPr>
        <p:txBody>
          <a:bodyPr>
            <a:normAutofit fontScale="90000"/>
          </a:bodyPr>
          <a:lstStyle/>
          <a:p>
            <a:r>
              <a:rPr lang="es-ES_tradnl" sz="36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 </a:t>
            </a:r>
            <a:br>
              <a:rPr lang="es-ES_tradnl" sz="36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sz="3100" dirty="0"/>
              <a:t>El Juego, su significado y sus aportaciones al desarrollo integral de los niños en el contexto educativo. </a:t>
            </a:r>
            <a:br>
              <a:rPr lang="es-MX" dirty="0"/>
            </a:br>
            <a:endParaRPr lang="es-MX" sz="36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84193" y="2352863"/>
            <a:ext cx="8801472" cy="338437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1.-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¿Qué es el juego?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a)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El valor del juego para el niño y el adolescente.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b)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Diversas clasificaciones y funciones.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c)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Tipos de juego.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2.- Juego motor y Actividades Recreativas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3.- Circuito de acción motriz y Cuento Motor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4.- Formas juagadas y Juego motor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70000"/>
              </a:lnSpc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873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62584" y="425103"/>
            <a:ext cx="8542586" cy="1377578"/>
          </a:xfrm>
        </p:spPr>
        <p:txBody>
          <a:bodyPr>
            <a:noAutofit/>
          </a:bodyPr>
          <a:lstStyle/>
          <a:p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II</a:t>
            </a: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ES_tradnl" sz="2800" noProof="1"/>
              <a:t>El juego motor como medio fundamental para aprender y desarrollar competencias</a:t>
            </a:r>
            <a:r>
              <a:rPr lang="es-ES_tradnl" sz="2800" b="1" noProof="1"/>
              <a:t>.</a:t>
            </a: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endParaRPr lang="es-MX" sz="32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8" cy="2998657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1.-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La importancia de enseñar a aprender jugando.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4015" marR="0">
              <a:spcBef>
                <a:spcPts val="0"/>
              </a:spcBef>
              <a:spcAft>
                <a:spcPts val="0"/>
              </a:spcAft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a)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La necesidad de conservar en el niño y recuperar en el educador físico el deseo de jugar.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b)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Cómo motivar al niño y al adolescente para aprender jugando. La metodología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	del juego.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2.- Juego con reglas y Juegos cooperativos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3.- Juegos de integración, Juegos de invasión y Juegos de persecución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s-MX" sz="3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47800" y="392336"/>
            <a:ext cx="8513440" cy="1236464"/>
          </a:xfrm>
        </p:spPr>
        <p:txBody>
          <a:bodyPr>
            <a:noAutofit/>
          </a:bodyPr>
          <a:lstStyle/>
          <a:p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III </a:t>
            </a:r>
            <a:br>
              <a:rPr lang="es-ES_tradnl" sz="40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sz="2800" dirty="0"/>
              <a:t>El Juego motor y las tareas educativas: el rol docente.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394107" y="2348880"/>
            <a:ext cx="8355786" cy="251152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1.-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El juego motor en las sesiones de educación física para la educación básica.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a)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La organización y el diseño del juego motor en la sesión de educación   física.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115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-Italic"/>
              </a:rPr>
              <a:t>	b)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illSans"/>
              </a:rPr>
              <a:t>La aplicación de juegos motores y la evaluación de los aprendizajes en la sesión de educación física.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2.- Juegos sensoriales y Juego tradicional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3.- Rally, Ronda y Rutina de activación física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MX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326934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  </a:t>
            </a: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CURSOS QUE ANTECEDEN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Estrategia de Educación Física en Educación Preescolar.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Se relaciona con el Trayecto “</a:t>
            </a:r>
            <a:r>
              <a:rPr lang="es-MX" sz="2800" dirty="0"/>
              <a:t>Trayecto Práctica profesional”</a:t>
            </a:r>
            <a:endParaRPr lang="es-MX" sz="2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CURSOS SUBSECUENTES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6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  NINGUNO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5148064" y="5176744"/>
            <a:ext cx="2182213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/>
          <p:cNvSpPr/>
          <p:nvPr/>
        </p:nvSpPr>
        <p:spPr>
          <a:xfrm rot="10800000">
            <a:off x="1938282" y="5165668"/>
            <a:ext cx="227367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4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443260"/>
            <a:ext cx="8352928" cy="550602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9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 UNIDAD I</a:t>
            </a:r>
          </a:p>
          <a:p>
            <a:r>
              <a:rPr lang="es-MX" sz="4800" dirty="0"/>
              <a:t>A continuación, se presentan un conjunto de fuentes como sugerencias para abordar los contenidos de esta unidad, pero el profesorado puede determinar cuáles de ellas abordar durante las sesiones del curso o proponer otras. Bibliografía básica </a:t>
            </a:r>
          </a:p>
          <a:p>
            <a:r>
              <a:rPr lang="es-MX" sz="4800" dirty="0">
                <a:hlinkClick r:id="rId4"/>
              </a:rPr>
              <a:t>https://www.slideshare.net/LuisGarcia1376/61-estrategias-didacticas-en-educacion-fisica-83160450</a:t>
            </a:r>
            <a:r>
              <a:rPr lang="es-MX" sz="4800" dirty="0"/>
              <a:t> </a:t>
            </a:r>
          </a:p>
          <a:p>
            <a:r>
              <a:rPr lang="es-MX" sz="4800" dirty="0"/>
              <a:t>Estrategias didácticas de Educación </a:t>
            </a:r>
            <a:r>
              <a:rPr lang="es-MX" sz="4800" dirty="0" err="1"/>
              <a:t>Fisica</a:t>
            </a:r>
            <a:r>
              <a:rPr lang="es-MX" sz="4800" dirty="0"/>
              <a:t>. </a:t>
            </a:r>
          </a:p>
          <a:p>
            <a:endParaRPr lang="es-MX" sz="4800" dirty="0"/>
          </a:p>
          <a:p>
            <a:pPr marL="0" indent="0">
              <a:buNone/>
            </a:pPr>
            <a:endParaRPr lang="es-MX" sz="4800" dirty="0"/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s-MX" sz="29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3528" y="1493526"/>
            <a:ext cx="8035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7257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948</Words>
  <Application>Microsoft Office PowerPoint</Application>
  <PresentationFormat>Presentación en pantalla (4:3)</PresentationFormat>
  <Paragraphs>156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Tema de Office</vt:lpstr>
      <vt:lpstr>Presentación de PowerPoint</vt:lpstr>
      <vt:lpstr>PROPÓSITOS DEL CURSO</vt:lpstr>
      <vt:lpstr>COMPETENCIAS PROFESIONALES</vt:lpstr>
      <vt:lpstr>COMPETENCIAS DEL CURSO</vt:lpstr>
      <vt:lpstr>UNIDAD I  El Juego, su significado y sus aportaciones al desarrollo integral de los niños en el contexto educativo.  </vt:lpstr>
      <vt:lpstr>    UNIDAD II El juego motor como medio fundamental para aprender y desarrollar competencias.    </vt:lpstr>
      <vt:lpstr>UNIDAD III  El Juego motor y las tareas educativas: el rol docente.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Yamile Romero Sifuentes</cp:lastModifiedBy>
  <cp:revision>46</cp:revision>
  <dcterms:created xsi:type="dcterms:W3CDTF">2015-02-09T15:06:54Z</dcterms:created>
  <dcterms:modified xsi:type="dcterms:W3CDTF">2021-08-21T23:23:08Z</dcterms:modified>
</cp:coreProperties>
</file>