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>
        <p:scale>
          <a:sx n="69" d="100"/>
          <a:sy n="69" d="100"/>
        </p:scale>
        <p:origin x="2244" y="-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144C-DD12-4ECF-9B1D-7B47264255F2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9F61-EFA6-4A0D-9363-14CCFF3BD3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726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144C-DD12-4ECF-9B1D-7B47264255F2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9F61-EFA6-4A0D-9363-14CCFF3BD3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30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144C-DD12-4ECF-9B1D-7B47264255F2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9F61-EFA6-4A0D-9363-14CCFF3BD3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578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144C-DD12-4ECF-9B1D-7B47264255F2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9F61-EFA6-4A0D-9363-14CCFF3BD3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934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144C-DD12-4ECF-9B1D-7B47264255F2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9F61-EFA6-4A0D-9363-14CCFF3BD3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317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144C-DD12-4ECF-9B1D-7B47264255F2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9F61-EFA6-4A0D-9363-14CCFF3BD3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109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144C-DD12-4ECF-9B1D-7B47264255F2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9F61-EFA6-4A0D-9363-14CCFF3BD3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338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144C-DD12-4ECF-9B1D-7B47264255F2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9F61-EFA6-4A0D-9363-14CCFF3BD3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858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144C-DD12-4ECF-9B1D-7B47264255F2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9F61-EFA6-4A0D-9363-14CCFF3BD3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186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144C-DD12-4ECF-9B1D-7B47264255F2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9F61-EFA6-4A0D-9363-14CCFF3BD3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407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144C-DD12-4ECF-9B1D-7B47264255F2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9F61-EFA6-4A0D-9363-14CCFF3BD3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496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6144C-DD12-4ECF-9B1D-7B47264255F2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89F61-EFA6-4A0D-9363-14CCFF3BD3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573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3173C-6AFA-4160-B528-114A0FBE6E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4718AE-B77C-4865-8E3E-BBF1EC386B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0E1F4AE-C962-4A1D-A139-64AF3B294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83718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26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CE77BF1-6812-498A-906F-713DAF802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0" y="102870"/>
            <a:ext cx="6758570" cy="1208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EDB773D-AB57-4566-A329-D14DE194EB06}"/>
              </a:ext>
            </a:extLst>
          </p:cNvPr>
          <p:cNvSpPr/>
          <p:nvPr/>
        </p:nvSpPr>
        <p:spPr>
          <a:xfrm>
            <a:off x="260302" y="7428845"/>
            <a:ext cx="64368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MIÉRCOLES 25 DE AGOSTO</a:t>
            </a:r>
          </a:p>
          <a:p>
            <a:pPr algn="ctr"/>
            <a:r>
              <a:rPr lang="es-E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 DÍA</a:t>
            </a:r>
            <a:endParaRPr lang="es-E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092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AA7A7-D7E0-4F88-9892-35951BBC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38494-46AA-4E06-B861-CB0651360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11B79D-7A0F-416E-908E-7B12E8A8C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9428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36BB1F-9F26-48AF-8EA7-DCF1148FDEA3}"/>
              </a:ext>
            </a:extLst>
          </p:cNvPr>
          <p:cNvSpPr txBox="1"/>
          <p:nvPr/>
        </p:nvSpPr>
        <p:spPr>
          <a:xfrm>
            <a:off x="4732020" y="781998"/>
            <a:ext cx="21259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25     08   2021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D88D5F3-D034-4490-9495-8E9A041F256E}"/>
              </a:ext>
            </a:extLst>
          </p:cNvPr>
          <p:cNvSpPr/>
          <p:nvPr/>
        </p:nvSpPr>
        <p:spPr>
          <a:xfrm>
            <a:off x="5144452" y="1152520"/>
            <a:ext cx="400050" cy="4945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7601E2-BA35-4AAE-AD38-5FF7491CC004}"/>
              </a:ext>
            </a:extLst>
          </p:cNvPr>
          <p:cNvSpPr/>
          <p:nvPr/>
        </p:nvSpPr>
        <p:spPr>
          <a:xfrm>
            <a:off x="2929022" y="1608156"/>
            <a:ext cx="1402948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“Así soy yo”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DC47805-9FC7-4284-B9BB-54091EA1E5F3}"/>
              </a:ext>
            </a:extLst>
          </p:cNvPr>
          <p:cNvSpPr/>
          <p:nvPr/>
        </p:nvSpPr>
        <p:spPr>
          <a:xfrm>
            <a:off x="471488" y="2788920"/>
            <a:ext cx="191452" cy="2167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ACEB219-8374-47CD-9F0B-308D23E9ACBD}"/>
              </a:ext>
            </a:extLst>
          </p:cNvPr>
          <p:cNvSpPr/>
          <p:nvPr/>
        </p:nvSpPr>
        <p:spPr>
          <a:xfrm>
            <a:off x="4331970" y="3534542"/>
            <a:ext cx="658178" cy="3200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9AF9C1F-D38F-4688-B89D-6927438C45C7}"/>
              </a:ext>
            </a:extLst>
          </p:cNvPr>
          <p:cNvSpPr txBox="1"/>
          <p:nvPr/>
        </p:nvSpPr>
        <p:spPr>
          <a:xfrm>
            <a:off x="1154430" y="3874770"/>
            <a:ext cx="578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Mediante el juego de la caja mágica busque que el alumno identificará los nombres de diferentes alumnos.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2820307-3E95-44CD-AA25-11CC391C1BEF}"/>
              </a:ext>
            </a:extLst>
          </p:cNvPr>
          <p:cNvSpPr/>
          <p:nvPr/>
        </p:nvSpPr>
        <p:spPr>
          <a:xfrm>
            <a:off x="5943600" y="4720591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B4AC10A-1089-4C16-9886-638C2709AAF1}"/>
              </a:ext>
            </a:extLst>
          </p:cNvPr>
          <p:cNvSpPr/>
          <p:nvPr/>
        </p:nvSpPr>
        <p:spPr>
          <a:xfrm>
            <a:off x="5101590" y="5297328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5EC095B-6428-44D3-ACAD-BBA5FAA76FD7}"/>
              </a:ext>
            </a:extLst>
          </p:cNvPr>
          <p:cNvSpPr/>
          <p:nvPr/>
        </p:nvSpPr>
        <p:spPr>
          <a:xfrm>
            <a:off x="5953602" y="5850045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7F0CF2D-4CAF-43E5-A145-AA313EB6456D}"/>
              </a:ext>
            </a:extLst>
          </p:cNvPr>
          <p:cNvSpPr/>
          <p:nvPr/>
        </p:nvSpPr>
        <p:spPr>
          <a:xfrm>
            <a:off x="1718310" y="6906408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4B173D0-F13C-4E89-8CBA-556C786EBF49}"/>
              </a:ext>
            </a:extLst>
          </p:cNvPr>
          <p:cNvSpPr/>
          <p:nvPr/>
        </p:nvSpPr>
        <p:spPr>
          <a:xfrm>
            <a:off x="1718310" y="7526461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0BCEFF-5A47-457A-BD89-3DC9C0092212}"/>
              </a:ext>
            </a:extLst>
          </p:cNvPr>
          <p:cNvSpPr txBox="1"/>
          <p:nvPr/>
        </p:nvSpPr>
        <p:spPr>
          <a:xfrm>
            <a:off x="2161222" y="8172450"/>
            <a:ext cx="4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Mariana,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450F057-8890-40F4-9B64-E0219BE1075F}"/>
              </a:ext>
            </a:extLst>
          </p:cNvPr>
          <p:cNvSpPr txBox="1"/>
          <p:nvPr/>
        </p:nvSpPr>
        <p:spPr>
          <a:xfrm>
            <a:off x="436717" y="8695861"/>
            <a:ext cx="347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Carlos Emiliano, Fabian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CB4BAA1-EC66-4BFB-A5F8-45E005E1FC21}"/>
              </a:ext>
            </a:extLst>
          </p:cNvPr>
          <p:cNvSpPr txBox="1"/>
          <p:nvPr/>
        </p:nvSpPr>
        <p:spPr>
          <a:xfrm>
            <a:off x="2913696" y="8896117"/>
            <a:ext cx="361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Lía Fernanda, Mariana, Carlos Jesús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ED141AC-4708-475D-AC88-C04E78F250F2}"/>
              </a:ext>
            </a:extLst>
          </p:cNvPr>
          <p:cNvSpPr txBox="1"/>
          <p:nvPr/>
        </p:nvSpPr>
        <p:spPr>
          <a:xfrm>
            <a:off x="3923822" y="8437728"/>
            <a:ext cx="224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3FFEC94-FB62-42A4-80AA-6210D87AAF3B}"/>
              </a:ext>
            </a:extLst>
          </p:cNvPr>
          <p:cNvSpPr txBox="1"/>
          <p:nvPr/>
        </p:nvSpPr>
        <p:spPr>
          <a:xfrm>
            <a:off x="590074" y="9129905"/>
            <a:ext cx="361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Giovana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587F92A-E9A1-42A2-AD79-F6908CC72C46}"/>
              </a:ext>
            </a:extLst>
          </p:cNvPr>
          <p:cNvSpPr txBox="1"/>
          <p:nvPr/>
        </p:nvSpPr>
        <p:spPr>
          <a:xfrm>
            <a:off x="1328736" y="10017564"/>
            <a:ext cx="483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En vez de ser 4 salas se realizó una sola sala de casi 30 alumnos, siendo difícil el control de grupo.</a:t>
            </a:r>
          </a:p>
        </p:txBody>
      </p:sp>
    </p:spTree>
    <p:extLst>
      <p:ext uri="{BB962C8B-B14F-4D97-AF65-F5344CB8AC3E}">
        <p14:creationId xmlns:p14="http://schemas.microsoft.com/office/powerpoint/2010/main" val="4261817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F836128-211B-4248-B1FE-E416F0C2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9" b="96676" l="887" r="98759">
                        <a14:foregroundMark x1="4078" y1="89894" x2="4787" y2="55585"/>
                        <a14:foregroundMark x1="4787" y1="55585" x2="10106" y2="48803"/>
                        <a14:foregroundMark x1="10106" y1="48803" x2="17021" y2="48005"/>
                        <a14:foregroundMark x1="12943" y1="94681" x2="48759" y2="92952"/>
                        <a14:foregroundMark x1="48759" y1="92952" x2="59929" y2="95479"/>
                        <a14:foregroundMark x1="59929" y1="95479" x2="84929" y2="93617"/>
                        <a14:foregroundMark x1="84929" y1="93617" x2="99113" y2="93617"/>
                        <a14:foregroundMark x1="48050" y1="76862" x2="52837" y2="84840"/>
                        <a14:foregroundMark x1="52837" y1="84840" x2="45035" y2="80319"/>
                        <a14:foregroundMark x1="45035" y1="80319" x2="40071" y2="69814"/>
                        <a14:foregroundMark x1="40071" y1="69814" x2="46277" y2="85372"/>
                        <a14:foregroundMark x1="46277" y1="85372" x2="38298" y2="90293"/>
                        <a14:foregroundMark x1="38298" y1="90293" x2="26064" y2="87500"/>
                        <a14:foregroundMark x1="26064" y1="87500" x2="15957" y2="78989"/>
                        <a14:foregroundMark x1="15957" y1="78989" x2="23227" y2="68617"/>
                        <a14:foregroundMark x1="23227" y1="68617" x2="35461" y2="67819"/>
                        <a14:foregroundMark x1="35461" y1="67819" x2="47163" y2="79521"/>
                        <a14:foregroundMark x1="47163" y1="79521" x2="50709" y2="91755"/>
                        <a14:foregroundMark x1="50709" y1="91755" x2="38652" y2="93218"/>
                        <a14:foregroundMark x1="38652" y1="93218" x2="29078" y2="83112"/>
                        <a14:foregroundMark x1="29078" y1="83112" x2="28901" y2="75798"/>
                        <a14:foregroundMark x1="28901" y1="75798" x2="37057" y2="82846"/>
                        <a14:foregroundMark x1="37057" y1="82846" x2="32801" y2="88830"/>
                        <a14:foregroundMark x1="32801" y1="88830" x2="16844" y2="85239"/>
                        <a14:foregroundMark x1="16844" y1="85239" x2="12234" y2="79388"/>
                        <a14:foregroundMark x1="12234" y1="79388" x2="12766" y2="90824"/>
                        <a14:foregroundMark x1="12766" y1="90824" x2="17021" y2="97739"/>
                        <a14:foregroundMark x1="17021" y1="97739" x2="42376" y2="99734"/>
                        <a14:foregroundMark x1="42376" y1="99734" x2="85461" y2="96676"/>
                        <a14:foregroundMark x1="85461" y1="96676" x2="93794" y2="92287"/>
                        <a14:foregroundMark x1="93794" y1="92287" x2="90957" y2="85904"/>
                        <a14:foregroundMark x1="90957" y1="85904" x2="86879" y2="84043"/>
                        <a14:foregroundMark x1="58511" y1="78989" x2="58511" y2="78989"/>
                        <a14:foregroundMark x1="54965" y1="68484" x2="55319" y2="79388"/>
                        <a14:foregroundMark x1="55319" y1="79388" x2="50355" y2="58777"/>
                        <a14:foregroundMark x1="50355" y1="58777" x2="61702" y2="79255"/>
                        <a14:foregroundMark x1="61702" y1="79255" x2="56206" y2="63431"/>
                        <a14:foregroundMark x1="56206" y1="63431" x2="58333" y2="91223"/>
                        <a14:foregroundMark x1="1950" y1="55319" x2="11525" y2="51596"/>
                        <a14:foregroundMark x1="11525" y1="51596" x2="2660" y2="51330"/>
                        <a14:foregroundMark x1="2660" y1="51330" x2="7801" y2="45479"/>
                        <a14:foregroundMark x1="7801" y1="45479" x2="3901" y2="52394"/>
                        <a14:foregroundMark x1="3901" y1="52394" x2="6206" y2="50532"/>
                        <a14:foregroundMark x1="1773" y1="49335" x2="24468" y2="47739"/>
                        <a14:foregroundMark x1="24468" y1="47739" x2="44504" y2="51729"/>
                        <a14:foregroundMark x1="44504" y1="51729" x2="50355" y2="57979"/>
                        <a14:foregroundMark x1="50355" y1="57979" x2="59397" y2="75798"/>
                        <a14:foregroundMark x1="80496" y1="99601" x2="90780" y2="98670"/>
                        <a14:foregroundMark x1="90780" y1="98670" x2="26596" y2="90691"/>
                        <a14:foregroundMark x1="26596" y1="90691" x2="42908" y2="87766"/>
                        <a14:foregroundMark x1="42908" y1="87766" x2="55142" y2="90160"/>
                        <a14:foregroundMark x1="55142" y1="90160" x2="41489" y2="95745"/>
                        <a14:foregroundMark x1="41489" y1="95745" x2="26773" y2="93484"/>
                        <a14:foregroundMark x1="26773" y1="93484" x2="46454" y2="87633"/>
                        <a14:foregroundMark x1="46454" y1="87633" x2="56383" y2="89362"/>
                        <a14:foregroundMark x1="56383" y1="89362" x2="38652" y2="85505"/>
                        <a14:foregroundMark x1="38652" y1="85505" x2="35993" y2="79122"/>
                        <a14:foregroundMark x1="35993" y1="79122" x2="50177" y2="86037"/>
                        <a14:foregroundMark x1="50177" y1="86037" x2="64894" y2="85239"/>
                        <a14:foregroundMark x1="64894" y1="85239" x2="50532" y2="85239"/>
                        <a14:foregroundMark x1="50532" y1="85239" x2="70035" y2="88165"/>
                        <a14:foregroundMark x1="70035" y1="88165" x2="52128" y2="87633"/>
                        <a14:foregroundMark x1="52128" y1="87633" x2="65603" y2="86968"/>
                        <a14:foregroundMark x1="65603" y1="86968" x2="78723" y2="91223"/>
                        <a14:foregroundMark x1="78723" y1="91223" x2="82624" y2="97207"/>
                        <a14:foregroundMark x1="82624" y1="97207" x2="92730" y2="95878"/>
                        <a14:foregroundMark x1="92730" y1="95878" x2="74468" y2="98138"/>
                        <a14:foregroundMark x1="74468" y1="98138" x2="66667" y2="94947"/>
                        <a14:foregroundMark x1="66667" y1="94947" x2="80674" y2="94149"/>
                        <a14:foregroundMark x1="80674" y1="94149" x2="70922" y2="98138"/>
                        <a14:foregroundMark x1="70922" y1="98138" x2="887" y2="89495"/>
                        <a14:foregroundMark x1="887" y1="89495" x2="20035" y2="88165"/>
                        <a14:foregroundMark x1="20035" y1="88165" x2="42199" y2="94548"/>
                        <a14:foregroundMark x1="42199" y1="94548" x2="28546" y2="97207"/>
                        <a14:foregroundMark x1="28546" y1="97207" x2="39894" y2="96543"/>
                        <a14:foregroundMark x1="39894" y1="96543" x2="19504" y2="90293"/>
                        <a14:foregroundMark x1="19504" y1="90293" x2="1241" y2="79255"/>
                        <a14:foregroundMark x1="1241" y1="79255" x2="887" y2="41223"/>
                        <a14:foregroundMark x1="887" y1="41223" x2="10638" y2="46543"/>
                        <a14:foregroundMark x1="10638" y1="46543" x2="29433" y2="48271"/>
                        <a14:foregroundMark x1="29433" y1="48271" x2="32979" y2="51197"/>
                        <a14:foregroundMark x1="8865" y1="46410" x2="18085" y2="44016"/>
                        <a14:foregroundMark x1="18085" y1="44016" x2="36702" y2="46410"/>
                        <a14:foregroundMark x1="36702" y1="46410" x2="38298" y2="47074"/>
                        <a14:foregroundMark x1="24291" y1="44681" x2="24291" y2="44681"/>
                        <a14:foregroundMark x1="92199" y1="83777" x2="92199" y2="83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685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9D4269D-D534-4F95-ADEA-D6D19B464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3" b="94894"/>
          <a:stretch/>
        </p:blipFill>
        <p:spPr bwMode="auto">
          <a:xfrm>
            <a:off x="-2" y="22859"/>
            <a:ext cx="6857999" cy="4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B4FFD1CA-7788-4BA0-BAD7-BDDB7F6B4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925519"/>
              </p:ext>
            </p:extLst>
          </p:nvPr>
        </p:nvGraphicFramePr>
        <p:xfrm>
          <a:off x="245742" y="457200"/>
          <a:ext cx="6366510" cy="839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260">
                  <a:extLst>
                    <a:ext uri="{9D8B030D-6E8A-4147-A177-3AD203B41FA5}">
                      <a16:colId xmlns:a16="http://schemas.microsoft.com/office/drawing/2014/main" val="1702575229"/>
                    </a:ext>
                  </a:extLst>
                </a:gridCol>
                <a:gridCol w="4286250">
                  <a:extLst>
                    <a:ext uri="{9D8B030D-6E8A-4147-A177-3AD203B41FA5}">
                      <a16:colId xmlns:a16="http://schemas.microsoft.com/office/drawing/2014/main" val="766548758"/>
                    </a:ext>
                  </a:extLst>
                </a:gridCol>
              </a:tblGrid>
              <a:tr h="60273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08793"/>
                  </a:ext>
                </a:extLst>
              </a:tr>
              <a:tr h="22975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planeación fue adecuada a las necesidades y características del grupo y favoreció los aprendizajes esperados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Debido al imprevisto de cambio de docente titular, no se puso realizar una sala en pequeños grupos, por lo cual al participar no se podían escuchar o ver a todos los alumnos.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804410"/>
                  </a:ext>
                </a:extLst>
              </a:tr>
              <a:tr h="222881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fue mi intervención docente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Recurrí a cuestionamientos y debido  la situación a estrategias de control de grupo como modulación de voz, canciones y ademanes.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19036"/>
                  </a:ext>
                </a:extLst>
              </a:tr>
              <a:tr h="81741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que otra manera podría intervenir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medio de comentarios para retroalimentar la evidencia de cada alumno y más cuestionamientos.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261233"/>
                  </a:ext>
                </a:extLst>
              </a:tr>
              <a:tr h="11518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consignas o indicaciones fueron claras.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Fueron muchas indicaciones para tan poco tiempo, el audio se distorsionaba debido a la cantidad de alumnos, por lo cual no se escuchaban bien las consignas.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04052"/>
                  </a:ext>
                </a:extLst>
              </a:tr>
              <a:tr h="12937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materiales empleados fueron</a:t>
                      </a:r>
                    </a:p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Fueron llamativos, pero no tan enriquecedores puesto que al cambiar y compartir pantalla se perdía tiempo y por ende la atención.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55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682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F836128-211B-4248-B1FE-E416F0C2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9" b="96676" l="887" r="98759">
                        <a14:foregroundMark x1="4078" y1="89894" x2="4787" y2="55585"/>
                        <a14:foregroundMark x1="4787" y1="55585" x2="10106" y2="48803"/>
                        <a14:foregroundMark x1="10106" y1="48803" x2="17021" y2="48005"/>
                        <a14:foregroundMark x1="12943" y1="94681" x2="48759" y2="92952"/>
                        <a14:foregroundMark x1="48759" y1="92952" x2="59929" y2="95479"/>
                        <a14:foregroundMark x1="59929" y1="95479" x2="84929" y2="93617"/>
                        <a14:foregroundMark x1="84929" y1="93617" x2="99113" y2="93617"/>
                        <a14:foregroundMark x1="48050" y1="76862" x2="52837" y2="84840"/>
                        <a14:foregroundMark x1="52837" y1="84840" x2="45035" y2="80319"/>
                        <a14:foregroundMark x1="45035" y1="80319" x2="40071" y2="69814"/>
                        <a14:foregroundMark x1="40071" y1="69814" x2="46277" y2="85372"/>
                        <a14:foregroundMark x1="46277" y1="85372" x2="38298" y2="90293"/>
                        <a14:foregroundMark x1="38298" y1="90293" x2="26064" y2="87500"/>
                        <a14:foregroundMark x1="26064" y1="87500" x2="15957" y2="78989"/>
                        <a14:foregroundMark x1="15957" y1="78989" x2="23227" y2="68617"/>
                        <a14:foregroundMark x1="23227" y1="68617" x2="35461" y2="67819"/>
                        <a14:foregroundMark x1="35461" y1="67819" x2="47163" y2="79521"/>
                        <a14:foregroundMark x1="47163" y1="79521" x2="50709" y2="91755"/>
                        <a14:foregroundMark x1="50709" y1="91755" x2="38652" y2="93218"/>
                        <a14:foregroundMark x1="38652" y1="93218" x2="29078" y2="83112"/>
                        <a14:foregroundMark x1="29078" y1="83112" x2="28901" y2="75798"/>
                        <a14:foregroundMark x1="28901" y1="75798" x2="37057" y2="82846"/>
                        <a14:foregroundMark x1="37057" y1="82846" x2="32801" y2="88830"/>
                        <a14:foregroundMark x1="32801" y1="88830" x2="16844" y2="85239"/>
                        <a14:foregroundMark x1="16844" y1="85239" x2="12234" y2="79388"/>
                        <a14:foregroundMark x1="12234" y1="79388" x2="12766" y2="90824"/>
                        <a14:foregroundMark x1="12766" y1="90824" x2="17021" y2="97739"/>
                        <a14:foregroundMark x1="17021" y1="97739" x2="42376" y2="99734"/>
                        <a14:foregroundMark x1="42376" y1="99734" x2="85461" y2="96676"/>
                        <a14:foregroundMark x1="85461" y1="96676" x2="93794" y2="92287"/>
                        <a14:foregroundMark x1="93794" y1="92287" x2="90957" y2="85904"/>
                        <a14:foregroundMark x1="90957" y1="85904" x2="86879" y2="84043"/>
                        <a14:foregroundMark x1="58511" y1="78989" x2="58511" y2="78989"/>
                        <a14:foregroundMark x1="54965" y1="68484" x2="55319" y2="79388"/>
                        <a14:foregroundMark x1="55319" y1="79388" x2="50355" y2="58777"/>
                        <a14:foregroundMark x1="50355" y1="58777" x2="61702" y2="79255"/>
                        <a14:foregroundMark x1="61702" y1="79255" x2="56206" y2="63431"/>
                        <a14:foregroundMark x1="56206" y1="63431" x2="58333" y2="91223"/>
                        <a14:foregroundMark x1="1950" y1="55319" x2="11525" y2="51596"/>
                        <a14:foregroundMark x1="11525" y1="51596" x2="2660" y2="51330"/>
                        <a14:foregroundMark x1="2660" y1="51330" x2="7801" y2="45479"/>
                        <a14:foregroundMark x1="7801" y1="45479" x2="3901" y2="52394"/>
                        <a14:foregroundMark x1="3901" y1="52394" x2="6206" y2="50532"/>
                        <a14:foregroundMark x1="1773" y1="49335" x2="24468" y2="47739"/>
                        <a14:foregroundMark x1="24468" y1="47739" x2="44504" y2="51729"/>
                        <a14:foregroundMark x1="44504" y1="51729" x2="50355" y2="57979"/>
                        <a14:foregroundMark x1="50355" y1="57979" x2="59397" y2="75798"/>
                        <a14:foregroundMark x1="80496" y1="99601" x2="90780" y2="98670"/>
                        <a14:foregroundMark x1="90780" y1="98670" x2="26596" y2="90691"/>
                        <a14:foregroundMark x1="26596" y1="90691" x2="42908" y2="87766"/>
                        <a14:foregroundMark x1="42908" y1="87766" x2="55142" y2="90160"/>
                        <a14:foregroundMark x1="55142" y1="90160" x2="41489" y2="95745"/>
                        <a14:foregroundMark x1="41489" y1="95745" x2="26773" y2="93484"/>
                        <a14:foregroundMark x1="26773" y1="93484" x2="46454" y2="87633"/>
                        <a14:foregroundMark x1="46454" y1="87633" x2="56383" y2="89362"/>
                        <a14:foregroundMark x1="56383" y1="89362" x2="38652" y2="85505"/>
                        <a14:foregroundMark x1="38652" y1="85505" x2="35993" y2="79122"/>
                        <a14:foregroundMark x1="35993" y1="79122" x2="50177" y2="86037"/>
                        <a14:foregroundMark x1="50177" y1="86037" x2="64894" y2="85239"/>
                        <a14:foregroundMark x1="64894" y1="85239" x2="50532" y2="85239"/>
                        <a14:foregroundMark x1="50532" y1="85239" x2="70035" y2="88165"/>
                        <a14:foregroundMark x1="70035" y1="88165" x2="52128" y2="87633"/>
                        <a14:foregroundMark x1="52128" y1="87633" x2="65603" y2="86968"/>
                        <a14:foregroundMark x1="65603" y1="86968" x2="78723" y2="91223"/>
                        <a14:foregroundMark x1="78723" y1="91223" x2="82624" y2="97207"/>
                        <a14:foregroundMark x1="82624" y1="97207" x2="92730" y2="95878"/>
                        <a14:foregroundMark x1="92730" y1="95878" x2="74468" y2="98138"/>
                        <a14:foregroundMark x1="74468" y1="98138" x2="66667" y2="94947"/>
                        <a14:foregroundMark x1="66667" y1="94947" x2="80674" y2="94149"/>
                        <a14:foregroundMark x1="80674" y1="94149" x2="70922" y2="98138"/>
                        <a14:foregroundMark x1="70922" y1="98138" x2="887" y2="89495"/>
                        <a14:foregroundMark x1="887" y1="89495" x2="20035" y2="88165"/>
                        <a14:foregroundMark x1="20035" y1="88165" x2="42199" y2="94548"/>
                        <a14:foregroundMark x1="42199" y1="94548" x2="28546" y2="97207"/>
                        <a14:foregroundMark x1="28546" y1="97207" x2="39894" y2="96543"/>
                        <a14:foregroundMark x1="39894" y1="96543" x2="19504" y2="90293"/>
                        <a14:foregroundMark x1="19504" y1="90293" x2="1241" y2="79255"/>
                        <a14:foregroundMark x1="1241" y1="79255" x2="887" y2="41223"/>
                        <a14:foregroundMark x1="887" y1="41223" x2="10638" y2="46543"/>
                        <a14:foregroundMark x1="10638" y1="46543" x2="29433" y2="48271"/>
                        <a14:foregroundMark x1="29433" y1="48271" x2="32979" y2="51197"/>
                        <a14:foregroundMark x1="8865" y1="46410" x2="18085" y2="44016"/>
                        <a14:foregroundMark x1="18085" y1="44016" x2="36702" y2="46410"/>
                        <a14:foregroundMark x1="36702" y1="46410" x2="38298" y2="47074"/>
                        <a14:foregroundMark x1="24291" y1="44681" x2="24291" y2="44681"/>
                        <a14:foregroundMark x1="92199" y1="83777" x2="92199" y2="83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685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9D4269D-D534-4F95-ADEA-D6D19B464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3" b="94894"/>
          <a:stretch/>
        </p:blipFill>
        <p:spPr bwMode="auto">
          <a:xfrm>
            <a:off x="-2" y="22859"/>
            <a:ext cx="6857999" cy="4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B4FFD1CA-7788-4BA0-BAD7-BDDB7F6B4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902494"/>
              </p:ext>
            </p:extLst>
          </p:nvPr>
        </p:nvGraphicFramePr>
        <p:xfrm>
          <a:off x="245742" y="457200"/>
          <a:ext cx="6366510" cy="963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1702575229"/>
                    </a:ext>
                  </a:extLst>
                </a:gridCol>
                <a:gridCol w="4423410">
                  <a:extLst>
                    <a:ext uri="{9D8B030D-6E8A-4147-A177-3AD203B41FA5}">
                      <a16:colId xmlns:a16="http://schemas.microsoft.com/office/drawing/2014/main" val="766548758"/>
                    </a:ext>
                  </a:extLst>
                </a:gridCol>
              </a:tblGrid>
              <a:tr h="60273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08793"/>
                  </a:ext>
                </a:extLst>
              </a:tr>
              <a:tr h="155753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qué manera involucre a los alumnos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Preguntaba al grupo acerca de nombres de compañeros que tuvieran la letra encontrada en la caja mágica y de manera personal preguntaba a  los alumnos que caja querían descubrir.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804410"/>
                  </a:ext>
                </a:extLst>
              </a:tr>
              <a:tr h="106299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interesaron en las actividades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sin embargo se perdía algo de tiempo al compartir la actividad y no causaba el mismo impacto.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19036"/>
                  </a:ext>
                </a:extLst>
              </a:tr>
              <a:tr h="81741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realice o rescate la evaluación del aprendizaje esperado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medio de la observación de la evidencia donde plasman su nombre y los cuestionamientos realizados durante la clase.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261233"/>
                  </a:ext>
                </a:extLst>
              </a:tr>
              <a:tr h="11518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qué manera puedo mejorar mi intervención (darle fundamentación teórica)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la sala en pequeños grupos.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04052"/>
                  </a:ext>
                </a:extLst>
              </a:tr>
              <a:tr h="129379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no debe olvidar al desempeñar mi intervención.</a:t>
                      </a:r>
                    </a:p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valores y respeto al realizar cada retroalimentación y comentario, además de alentar al alumno a seguir trabajando.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55351"/>
                  </a:ext>
                </a:extLst>
              </a:tr>
              <a:tr h="12937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de oportunidad:</a:t>
                      </a:r>
                    </a:p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Planear con anticipación y practicar la clase pese a los retos.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191733"/>
                  </a:ext>
                </a:extLst>
              </a:tr>
              <a:tr h="129379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Estrategias: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Crear un enfoque lúdico en el aprendiz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74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064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CE77BF1-6812-498A-906F-713DAF802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0" y="102870"/>
            <a:ext cx="6758570" cy="1208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EDB773D-AB57-4566-A329-D14DE194EB06}"/>
              </a:ext>
            </a:extLst>
          </p:cNvPr>
          <p:cNvSpPr/>
          <p:nvPr/>
        </p:nvSpPr>
        <p:spPr>
          <a:xfrm>
            <a:off x="751528" y="7428845"/>
            <a:ext cx="54543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JUEVES 26 DE AGOSTO</a:t>
            </a:r>
          </a:p>
          <a:p>
            <a:pPr algn="ctr"/>
            <a:r>
              <a:rPr lang="es-E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 DÍA</a:t>
            </a:r>
            <a:endParaRPr lang="es-E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661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AA7A7-D7E0-4F88-9892-35951BBC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38494-46AA-4E06-B861-CB0651360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11B79D-7A0F-416E-908E-7B12E8A8C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02"/>
            <a:ext cx="6849428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36BB1F-9F26-48AF-8EA7-DCF1148FDEA3}"/>
              </a:ext>
            </a:extLst>
          </p:cNvPr>
          <p:cNvSpPr txBox="1"/>
          <p:nvPr/>
        </p:nvSpPr>
        <p:spPr>
          <a:xfrm>
            <a:off x="4732020" y="781998"/>
            <a:ext cx="21259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26     08   2021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D88D5F3-D034-4490-9495-8E9A041F256E}"/>
              </a:ext>
            </a:extLst>
          </p:cNvPr>
          <p:cNvSpPr/>
          <p:nvPr/>
        </p:nvSpPr>
        <p:spPr>
          <a:xfrm>
            <a:off x="5543550" y="1134879"/>
            <a:ext cx="400050" cy="4945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7601E2-BA35-4AAE-AD38-5FF7491CC004}"/>
              </a:ext>
            </a:extLst>
          </p:cNvPr>
          <p:cNvSpPr/>
          <p:nvPr/>
        </p:nvSpPr>
        <p:spPr>
          <a:xfrm>
            <a:off x="2929022" y="1608156"/>
            <a:ext cx="1402948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“Así soy yo”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DC47805-9FC7-4284-B9BB-54091EA1E5F3}"/>
              </a:ext>
            </a:extLst>
          </p:cNvPr>
          <p:cNvSpPr/>
          <p:nvPr/>
        </p:nvSpPr>
        <p:spPr>
          <a:xfrm>
            <a:off x="3923822" y="2996450"/>
            <a:ext cx="191452" cy="2167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ACEB219-8374-47CD-9F0B-308D23E9ACBD}"/>
              </a:ext>
            </a:extLst>
          </p:cNvPr>
          <p:cNvSpPr/>
          <p:nvPr/>
        </p:nvSpPr>
        <p:spPr>
          <a:xfrm>
            <a:off x="2067402" y="3560671"/>
            <a:ext cx="658178" cy="3200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9AF9C1F-D38F-4688-B89D-6927438C45C7}"/>
              </a:ext>
            </a:extLst>
          </p:cNvPr>
          <p:cNvSpPr txBox="1"/>
          <p:nvPr/>
        </p:nvSpPr>
        <p:spPr>
          <a:xfrm>
            <a:off x="1154430" y="3874770"/>
            <a:ext cx="578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Fue una clase dinámica, enriquecedora y permitió romper el hielo con los alumnos.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2820307-3E95-44CD-AA25-11CC391C1BEF}"/>
              </a:ext>
            </a:extLst>
          </p:cNvPr>
          <p:cNvSpPr/>
          <p:nvPr/>
        </p:nvSpPr>
        <p:spPr>
          <a:xfrm>
            <a:off x="5100638" y="4728379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B4AC10A-1089-4C16-9886-638C2709AAF1}"/>
              </a:ext>
            </a:extLst>
          </p:cNvPr>
          <p:cNvSpPr/>
          <p:nvPr/>
        </p:nvSpPr>
        <p:spPr>
          <a:xfrm>
            <a:off x="5101590" y="5297328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5EC095B-6428-44D3-ACAD-BBA5FAA76FD7}"/>
              </a:ext>
            </a:extLst>
          </p:cNvPr>
          <p:cNvSpPr/>
          <p:nvPr/>
        </p:nvSpPr>
        <p:spPr>
          <a:xfrm>
            <a:off x="5083494" y="5832243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7F0CF2D-4CAF-43E5-A145-AA313EB6456D}"/>
              </a:ext>
            </a:extLst>
          </p:cNvPr>
          <p:cNvSpPr/>
          <p:nvPr/>
        </p:nvSpPr>
        <p:spPr>
          <a:xfrm>
            <a:off x="1718310" y="6906408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4B173D0-F13C-4E89-8CBA-556C786EBF49}"/>
              </a:ext>
            </a:extLst>
          </p:cNvPr>
          <p:cNvSpPr/>
          <p:nvPr/>
        </p:nvSpPr>
        <p:spPr>
          <a:xfrm>
            <a:off x="651034" y="7555180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0BCEFF-5A47-457A-BD89-3DC9C0092212}"/>
              </a:ext>
            </a:extLst>
          </p:cNvPr>
          <p:cNvSpPr txBox="1"/>
          <p:nvPr/>
        </p:nvSpPr>
        <p:spPr>
          <a:xfrm>
            <a:off x="2161222" y="8172450"/>
            <a:ext cx="4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Yurem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450F057-8890-40F4-9B64-E0219BE1075F}"/>
              </a:ext>
            </a:extLst>
          </p:cNvPr>
          <p:cNvSpPr txBox="1"/>
          <p:nvPr/>
        </p:nvSpPr>
        <p:spPr>
          <a:xfrm>
            <a:off x="436717" y="8695861"/>
            <a:ext cx="347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Carlos Emiliano, Fabian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CB4BAA1-EC66-4BFB-A5F8-45E005E1FC21}"/>
              </a:ext>
            </a:extLst>
          </p:cNvPr>
          <p:cNvSpPr txBox="1"/>
          <p:nvPr/>
        </p:nvSpPr>
        <p:spPr>
          <a:xfrm>
            <a:off x="2913696" y="8896117"/>
            <a:ext cx="361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Lía Fernanda, Mariana, Romina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ED141AC-4708-475D-AC88-C04E78F250F2}"/>
              </a:ext>
            </a:extLst>
          </p:cNvPr>
          <p:cNvSpPr txBox="1"/>
          <p:nvPr/>
        </p:nvSpPr>
        <p:spPr>
          <a:xfrm>
            <a:off x="3923822" y="8437728"/>
            <a:ext cx="224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3FFEC94-FB62-42A4-80AA-6210D87AAF3B}"/>
              </a:ext>
            </a:extLst>
          </p:cNvPr>
          <p:cNvSpPr txBox="1"/>
          <p:nvPr/>
        </p:nvSpPr>
        <p:spPr>
          <a:xfrm>
            <a:off x="590074" y="9129905"/>
            <a:ext cx="361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Giovana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587F92A-E9A1-42A2-AD79-F6908CC72C46}"/>
              </a:ext>
            </a:extLst>
          </p:cNvPr>
          <p:cNvSpPr txBox="1"/>
          <p:nvPr/>
        </p:nvSpPr>
        <p:spPr>
          <a:xfrm>
            <a:off x="1328736" y="10017564"/>
            <a:ext cx="4836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docente titular firmo su renuncia el día de ayer 25 de agosto del 2021, los alumnos se pusieron tristes. Por lo cual quise realizar una clase más dinámica y divertida.</a:t>
            </a:r>
          </a:p>
        </p:txBody>
      </p:sp>
    </p:spTree>
    <p:extLst>
      <p:ext uri="{BB962C8B-B14F-4D97-AF65-F5344CB8AC3E}">
        <p14:creationId xmlns:p14="http://schemas.microsoft.com/office/powerpoint/2010/main" val="2038922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F836128-211B-4248-B1FE-E416F0C2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9" b="96676" l="887" r="98759">
                        <a14:foregroundMark x1="4078" y1="89894" x2="4787" y2="55585"/>
                        <a14:foregroundMark x1="4787" y1="55585" x2="10106" y2="48803"/>
                        <a14:foregroundMark x1="10106" y1="48803" x2="17021" y2="48005"/>
                        <a14:foregroundMark x1="12943" y1="94681" x2="48759" y2="92952"/>
                        <a14:foregroundMark x1="48759" y1="92952" x2="59929" y2="95479"/>
                        <a14:foregroundMark x1="59929" y1="95479" x2="84929" y2="93617"/>
                        <a14:foregroundMark x1="84929" y1="93617" x2="99113" y2="93617"/>
                        <a14:foregroundMark x1="48050" y1="76862" x2="52837" y2="84840"/>
                        <a14:foregroundMark x1="52837" y1="84840" x2="45035" y2="80319"/>
                        <a14:foregroundMark x1="45035" y1="80319" x2="40071" y2="69814"/>
                        <a14:foregroundMark x1="40071" y1="69814" x2="46277" y2="85372"/>
                        <a14:foregroundMark x1="46277" y1="85372" x2="38298" y2="90293"/>
                        <a14:foregroundMark x1="38298" y1="90293" x2="26064" y2="87500"/>
                        <a14:foregroundMark x1="26064" y1="87500" x2="15957" y2="78989"/>
                        <a14:foregroundMark x1="15957" y1="78989" x2="23227" y2="68617"/>
                        <a14:foregroundMark x1="23227" y1="68617" x2="35461" y2="67819"/>
                        <a14:foregroundMark x1="35461" y1="67819" x2="47163" y2="79521"/>
                        <a14:foregroundMark x1="47163" y1="79521" x2="50709" y2="91755"/>
                        <a14:foregroundMark x1="50709" y1="91755" x2="38652" y2="93218"/>
                        <a14:foregroundMark x1="38652" y1="93218" x2="29078" y2="83112"/>
                        <a14:foregroundMark x1="29078" y1="83112" x2="28901" y2="75798"/>
                        <a14:foregroundMark x1="28901" y1="75798" x2="37057" y2="82846"/>
                        <a14:foregroundMark x1="37057" y1="82846" x2="32801" y2="88830"/>
                        <a14:foregroundMark x1="32801" y1="88830" x2="16844" y2="85239"/>
                        <a14:foregroundMark x1="16844" y1="85239" x2="12234" y2="79388"/>
                        <a14:foregroundMark x1="12234" y1="79388" x2="12766" y2="90824"/>
                        <a14:foregroundMark x1="12766" y1="90824" x2="17021" y2="97739"/>
                        <a14:foregroundMark x1="17021" y1="97739" x2="42376" y2="99734"/>
                        <a14:foregroundMark x1="42376" y1="99734" x2="85461" y2="96676"/>
                        <a14:foregroundMark x1="85461" y1="96676" x2="93794" y2="92287"/>
                        <a14:foregroundMark x1="93794" y1="92287" x2="90957" y2="85904"/>
                        <a14:foregroundMark x1="90957" y1="85904" x2="86879" y2="84043"/>
                        <a14:foregroundMark x1="58511" y1="78989" x2="58511" y2="78989"/>
                        <a14:foregroundMark x1="54965" y1="68484" x2="55319" y2="79388"/>
                        <a14:foregroundMark x1="55319" y1="79388" x2="50355" y2="58777"/>
                        <a14:foregroundMark x1="50355" y1="58777" x2="61702" y2="79255"/>
                        <a14:foregroundMark x1="61702" y1="79255" x2="56206" y2="63431"/>
                        <a14:foregroundMark x1="56206" y1="63431" x2="58333" y2="91223"/>
                        <a14:foregroundMark x1="1950" y1="55319" x2="11525" y2="51596"/>
                        <a14:foregroundMark x1="11525" y1="51596" x2="2660" y2="51330"/>
                        <a14:foregroundMark x1="2660" y1="51330" x2="7801" y2="45479"/>
                        <a14:foregroundMark x1="7801" y1="45479" x2="3901" y2="52394"/>
                        <a14:foregroundMark x1="3901" y1="52394" x2="6206" y2="50532"/>
                        <a14:foregroundMark x1="1773" y1="49335" x2="24468" y2="47739"/>
                        <a14:foregroundMark x1="24468" y1="47739" x2="44504" y2="51729"/>
                        <a14:foregroundMark x1="44504" y1="51729" x2="50355" y2="57979"/>
                        <a14:foregroundMark x1="50355" y1="57979" x2="59397" y2="75798"/>
                        <a14:foregroundMark x1="80496" y1="99601" x2="90780" y2="98670"/>
                        <a14:foregroundMark x1="90780" y1="98670" x2="26596" y2="90691"/>
                        <a14:foregroundMark x1="26596" y1="90691" x2="42908" y2="87766"/>
                        <a14:foregroundMark x1="42908" y1="87766" x2="55142" y2="90160"/>
                        <a14:foregroundMark x1="55142" y1="90160" x2="41489" y2="95745"/>
                        <a14:foregroundMark x1="41489" y1="95745" x2="26773" y2="93484"/>
                        <a14:foregroundMark x1="26773" y1="93484" x2="46454" y2="87633"/>
                        <a14:foregroundMark x1="46454" y1="87633" x2="56383" y2="89362"/>
                        <a14:foregroundMark x1="56383" y1="89362" x2="38652" y2="85505"/>
                        <a14:foregroundMark x1="38652" y1="85505" x2="35993" y2="79122"/>
                        <a14:foregroundMark x1="35993" y1="79122" x2="50177" y2="86037"/>
                        <a14:foregroundMark x1="50177" y1="86037" x2="64894" y2="85239"/>
                        <a14:foregroundMark x1="64894" y1="85239" x2="50532" y2="85239"/>
                        <a14:foregroundMark x1="50532" y1="85239" x2="70035" y2="88165"/>
                        <a14:foregroundMark x1="70035" y1="88165" x2="52128" y2="87633"/>
                        <a14:foregroundMark x1="52128" y1="87633" x2="65603" y2="86968"/>
                        <a14:foregroundMark x1="65603" y1="86968" x2="78723" y2="91223"/>
                        <a14:foregroundMark x1="78723" y1="91223" x2="82624" y2="97207"/>
                        <a14:foregroundMark x1="82624" y1="97207" x2="92730" y2="95878"/>
                        <a14:foregroundMark x1="92730" y1="95878" x2="74468" y2="98138"/>
                        <a14:foregroundMark x1="74468" y1="98138" x2="66667" y2="94947"/>
                        <a14:foregroundMark x1="66667" y1="94947" x2="80674" y2="94149"/>
                        <a14:foregroundMark x1="80674" y1="94149" x2="70922" y2="98138"/>
                        <a14:foregroundMark x1="70922" y1="98138" x2="887" y2="89495"/>
                        <a14:foregroundMark x1="887" y1="89495" x2="20035" y2="88165"/>
                        <a14:foregroundMark x1="20035" y1="88165" x2="42199" y2="94548"/>
                        <a14:foregroundMark x1="42199" y1="94548" x2="28546" y2="97207"/>
                        <a14:foregroundMark x1="28546" y1="97207" x2="39894" y2="96543"/>
                        <a14:foregroundMark x1="39894" y1="96543" x2="19504" y2="90293"/>
                        <a14:foregroundMark x1="19504" y1="90293" x2="1241" y2="79255"/>
                        <a14:foregroundMark x1="1241" y1="79255" x2="887" y2="41223"/>
                        <a14:foregroundMark x1="887" y1="41223" x2="10638" y2="46543"/>
                        <a14:foregroundMark x1="10638" y1="46543" x2="29433" y2="48271"/>
                        <a14:foregroundMark x1="29433" y1="48271" x2="32979" y2="51197"/>
                        <a14:foregroundMark x1="8865" y1="46410" x2="18085" y2="44016"/>
                        <a14:foregroundMark x1="18085" y1="44016" x2="36702" y2="46410"/>
                        <a14:foregroundMark x1="36702" y1="46410" x2="38298" y2="47074"/>
                        <a14:foregroundMark x1="24291" y1="44681" x2="24291" y2="44681"/>
                        <a14:foregroundMark x1="92199" y1="83777" x2="92199" y2="83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685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9D4269D-D534-4F95-ADEA-D6D19B464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3" b="94894"/>
          <a:stretch/>
        </p:blipFill>
        <p:spPr bwMode="auto">
          <a:xfrm>
            <a:off x="-2" y="22859"/>
            <a:ext cx="6857999" cy="4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B4FFD1CA-7788-4BA0-BAD7-BDDB7F6B4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318371"/>
              </p:ext>
            </p:extLst>
          </p:nvPr>
        </p:nvGraphicFramePr>
        <p:xfrm>
          <a:off x="245742" y="457200"/>
          <a:ext cx="6366510" cy="8896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260">
                  <a:extLst>
                    <a:ext uri="{9D8B030D-6E8A-4147-A177-3AD203B41FA5}">
                      <a16:colId xmlns:a16="http://schemas.microsoft.com/office/drawing/2014/main" val="1702575229"/>
                    </a:ext>
                  </a:extLst>
                </a:gridCol>
                <a:gridCol w="4286250">
                  <a:extLst>
                    <a:ext uri="{9D8B030D-6E8A-4147-A177-3AD203B41FA5}">
                      <a16:colId xmlns:a16="http://schemas.microsoft.com/office/drawing/2014/main" val="766548758"/>
                    </a:ext>
                  </a:extLst>
                </a:gridCol>
              </a:tblGrid>
              <a:tr h="60273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08793"/>
                  </a:ext>
                </a:extLst>
              </a:tr>
              <a:tr h="22975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planeación fue adecuada a las necesidades y características del grupo y favoreció los aprendizajes esperados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Originalmente se planeo la actividad como una tarea, sin embargo se adecuo a la situación siendo una actividad dinámica y didáctica, donde el alumno bailo, jugo con la ruleta y se expreso oralmente. Aprendizaje que requiere reforzarse.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804410"/>
                  </a:ext>
                </a:extLst>
              </a:tr>
              <a:tr h="222881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fue mi intervención docente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a conocer las consignas de la clase y la tarea. Asigne turnos de participación y coordine la clase.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19036"/>
                  </a:ext>
                </a:extLst>
              </a:tr>
              <a:tr h="81741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que otra manera podría intervenir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medio de cuestionamientos más enriquecedores como sentimientos, situaciones más personales.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261233"/>
                  </a:ext>
                </a:extLst>
              </a:tr>
              <a:tr h="11518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consignas o indicaciones fueron claras.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Si, sin embargo algunos padres de familia tuvieron duda de la tarea.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04052"/>
                  </a:ext>
                </a:extLst>
              </a:tr>
              <a:tr h="12937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materiales empleados fueron</a:t>
                      </a:r>
                    </a:p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vídeo del monstruo de la laguna, el cual implemente como una pausa activa para que los alumnos realizarán algo diferente y fuera de la rutina, posteriormente realizamos un juego para conocernos. Donde giraban la ruleta y respondían la pregunta que les tocará. En casa también en conjunto con los padres de familia realizaron un juego de preguntas para conocerse mejor.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55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716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F836128-211B-4248-B1FE-E416F0C2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9" b="96676" l="887" r="98759">
                        <a14:foregroundMark x1="4078" y1="89894" x2="4787" y2="55585"/>
                        <a14:foregroundMark x1="4787" y1="55585" x2="10106" y2="48803"/>
                        <a14:foregroundMark x1="10106" y1="48803" x2="17021" y2="48005"/>
                        <a14:foregroundMark x1="12943" y1="94681" x2="48759" y2="92952"/>
                        <a14:foregroundMark x1="48759" y1="92952" x2="59929" y2="95479"/>
                        <a14:foregroundMark x1="59929" y1="95479" x2="84929" y2="93617"/>
                        <a14:foregroundMark x1="84929" y1="93617" x2="99113" y2="93617"/>
                        <a14:foregroundMark x1="48050" y1="76862" x2="52837" y2="84840"/>
                        <a14:foregroundMark x1="52837" y1="84840" x2="45035" y2="80319"/>
                        <a14:foregroundMark x1="45035" y1="80319" x2="40071" y2="69814"/>
                        <a14:foregroundMark x1="40071" y1="69814" x2="46277" y2="85372"/>
                        <a14:foregroundMark x1="46277" y1="85372" x2="38298" y2="90293"/>
                        <a14:foregroundMark x1="38298" y1="90293" x2="26064" y2="87500"/>
                        <a14:foregroundMark x1="26064" y1="87500" x2="15957" y2="78989"/>
                        <a14:foregroundMark x1="15957" y1="78989" x2="23227" y2="68617"/>
                        <a14:foregroundMark x1="23227" y1="68617" x2="35461" y2="67819"/>
                        <a14:foregroundMark x1="35461" y1="67819" x2="47163" y2="79521"/>
                        <a14:foregroundMark x1="47163" y1="79521" x2="50709" y2="91755"/>
                        <a14:foregroundMark x1="50709" y1="91755" x2="38652" y2="93218"/>
                        <a14:foregroundMark x1="38652" y1="93218" x2="29078" y2="83112"/>
                        <a14:foregroundMark x1="29078" y1="83112" x2="28901" y2="75798"/>
                        <a14:foregroundMark x1="28901" y1="75798" x2="37057" y2="82846"/>
                        <a14:foregroundMark x1="37057" y1="82846" x2="32801" y2="88830"/>
                        <a14:foregroundMark x1="32801" y1="88830" x2="16844" y2="85239"/>
                        <a14:foregroundMark x1="16844" y1="85239" x2="12234" y2="79388"/>
                        <a14:foregroundMark x1="12234" y1="79388" x2="12766" y2="90824"/>
                        <a14:foregroundMark x1="12766" y1="90824" x2="17021" y2="97739"/>
                        <a14:foregroundMark x1="17021" y1="97739" x2="42376" y2="99734"/>
                        <a14:foregroundMark x1="42376" y1="99734" x2="85461" y2="96676"/>
                        <a14:foregroundMark x1="85461" y1="96676" x2="93794" y2="92287"/>
                        <a14:foregroundMark x1="93794" y1="92287" x2="90957" y2="85904"/>
                        <a14:foregroundMark x1="90957" y1="85904" x2="86879" y2="84043"/>
                        <a14:foregroundMark x1="58511" y1="78989" x2="58511" y2="78989"/>
                        <a14:foregroundMark x1="54965" y1="68484" x2="55319" y2="79388"/>
                        <a14:foregroundMark x1="55319" y1="79388" x2="50355" y2="58777"/>
                        <a14:foregroundMark x1="50355" y1="58777" x2="61702" y2="79255"/>
                        <a14:foregroundMark x1="61702" y1="79255" x2="56206" y2="63431"/>
                        <a14:foregroundMark x1="56206" y1="63431" x2="58333" y2="91223"/>
                        <a14:foregroundMark x1="1950" y1="55319" x2="11525" y2="51596"/>
                        <a14:foregroundMark x1="11525" y1="51596" x2="2660" y2="51330"/>
                        <a14:foregroundMark x1="2660" y1="51330" x2="7801" y2="45479"/>
                        <a14:foregroundMark x1="7801" y1="45479" x2="3901" y2="52394"/>
                        <a14:foregroundMark x1="3901" y1="52394" x2="6206" y2="50532"/>
                        <a14:foregroundMark x1="1773" y1="49335" x2="24468" y2="47739"/>
                        <a14:foregroundMark x1="24468" y1="47739" x2="44504" y2="51729"/>
                        <a14:foregroundMark x1="44504" y1="51729" x2="50355" y2="57979"/>
                        <a14:foregroundMark x1="50355" y1="57979" x2="59397" y2="75798"/>
                        <a14:foregroundMark x1="80496" y1="99601" x2="90780" y2="98670"/>
                        <a14:foregroundMark x1="90780" y1="98670" x2="26596" y2="90691"/>
                        <a14:foregroundMark x1="26596" y1="90691" x2="42908" y2="87766"/>
                        <a14:foregroundMark x1="42908" y1="87766" x2="55142" y2="90160"/>
                        <a14:foregroundMark x1="55142" y1="90160" x2="41489" y2="95745"/>
                        <a14:foregroundMark x1="41489" y1="95745" x2="26773" y2="93484"/>
                        <a14:foregroundMark x1="26773" y1="93484" x2="46454" y2="87633"/>
                        <a14:foregroundMark x1="46454" y1="87633" x2="56383" y2="89362"/>
                        <a14:foregroundMark x1="56383" y1="89362" x2="38652" y2="85505"/>
                        <a14:foregroundMark x1="38652" y1="85505" x2="35993" y2="79122"/>
                        <a14:foregroundMark x1="35993" y1="79122" x2="50177" y2="86037"/>
                        <a14:foregroundMark x1="50177" y1="86037" x2="64894" y2="85239"/>
                        <a14:foregroundMark x1="64894" y1="85239" x2="50532" y2="85239"/>
                        <a14:foregroundMark x1="50532" y1="85239" x2="70035" y2="88165"/>
                        <a14:foregroundMark x1="70035" y1="88165" x2="52128" y2="87633"/>
                        <a14:foregroundMark x1="52128" y1="87633" x2="65603" y2="86968"/>
                        <a14:foregroundMark x1="65603" y1="86968" x2="78723" y2="91223"/>
                        <a14:foregroundMark x1="78723" y1="91223" x2="82624" y2="97207"/>
                        <a14:foregroundMark x1="82624" y1="97207" x2="92730" y2="95878"/>
                        <a14:foregroundMark x1="92730" y1="95878" x2="74468" y2="98138"/>
                        <a14:foregroundMark x1="74468" y1="98138" x2="66667" y2="94947"/>
                        <a14:foregroundMark x1="66667" y1="94947" x2="80674" y2="94149"/>
                        <a14:foregroundMark x1="80674" y1="94149" x2="70922" y2="98138"/>
                        <a14:foregroundMark x1="70922" y1="98138" x2="887" y2="89495"/>
                        <a14:foregroundMark x1="887" y1="89495" x2="20035" y2="88165"/>
                        <a14:foregroundMark x1="20035" y1="88165" x2="42199" y2="94548"/>
                        <a14:foregroundMark x1="42199" y1="94548" x2="28546" y2="97207"/>
                        <a14:foregroundMark x1="28546" y1="97207" x2="39894" y2="96543"/>
                        <a14:foregroundMark x1="39894" y1="96543" x2="19504" y2="90293"/>
                        <a14:foregroundMark x1="19504" y1="90293" x2="1241" y2="79255"/>
                        <a14:foregroundMark x1="1241" y1="79255" x2="887" y2="41223"/>
                        <a14:foregroundMark x1="887" y1="41223" x2="10638" y2="46543"/>
                        <a14:foregroundMark x1="10638" y1="46543" x2="29433" y2="48271"/>
                        <a14:foregroundMark x1="29433" y1="48271" x2="32979" y2="51197"/>
                        <a14:foregroundMark x1="8865" y1="46410" x2="18085" y2="44016"/>
                        <a14:foregroundMark x1="18085" y1="44016" x2="36702" y2="46410"/>
                        <a14:foregroundMark x1="36702" y1="46410" x2="38298" y2="47074"/>
                        <a14:foregroundMark x1="24291" y1="44681" x2="24291" y2="44681"/>
                        <a14:foregroundMark x1="92199" y1="83777" x2="92199" y2="83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685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9D4269D-D534-4F95-ADEA-D6D19B464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3" b="94894"/>
          <a:stretch/>
        </p:blipFill>
        <p:spPr bwMode="auto">
          <a:xfrm>
            <a:off x="-2" y="22859"/>
            <a:ext cx="6857999" cy="4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B4FFD1CA-7788-4BA0-BAD7-BDDB7F6B4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807910"/>
              </p:ext>
            </p:extLst>
          </p:nvPr>
        </p:nvGraphicFramePr>
        <p:xfrm>
          <a:off x="245742" y="457200"/>
          <a:ext cx="6366510" cy="1048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1702575229"/>
                    </a:ext>
                  </a:extLst>
                </a:gridCol>
                <a:gridCol w="4423410">
                  <a:extLst>
                    <a:ext uri="{9D8B030D-6E8A-4147-A177-3AD203B41FA5}">
                      <a16:colId xmlns:a16="http://schemas.microsoft.com/office/drawing/2014/main" val="766548758"/>
                    </a:ext>
                  </a:extLst>
                </a:gridCol>
              </a:tblGrid>
              <a:tr h="60273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08793"/>
                  </a:ext>
                </a:extLst>
              </a:tr>
              <a:tr h="155753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qué manera involucre a los alumnos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Preguntaba al grupo acerca de sus gustos y disgustos. Comparando las respuestas con las de otros alumnos.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804410"/>
                  </a:ext>
                </a:extLst>
              </a:tr>
              <a:tr h="106299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interesaron en las actividades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Si, estuvieron muy atentos a las indicaciones. Además de participativos a excepción de Jesús Emiliano, quien no activaba su micrófono.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19036"/>
                  </a:ext>
                </a:extLst>
              </a:tr>
              <a:tr h="81741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realice o rescate la evaluación del aprendizaje esperado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medio de la observación de la evidencia donde plasman su nombre, como son físicamente, su familia y gustos. Además del vídeo del juego con padres de familia y por medio de los cuestionamientos realizados durante la clase.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261233"/>
                  </a:ext>
                </a:extLst>
              </a:tr>
              <a:tr h="11518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qué manera puedo mejorar mi intervención (darle fundamentación teórica)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la sala en pequeños grupos.</a:t>
                      </a:r>
                    </a:p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una sala de las cuatro ingresaron cuatro alumnos y pusimos retroalimentar, comparar e intervenir de una mejor manera.</a:t>
                      </a:r>
                    </a:p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Consiste en el intercambio mutuo de ideas y de opiniones entre los integrantes de un grupo relativamente pequeño.</a:t>
                      </a:r>
                    </a:p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 técnica permite el máximo de acción y de estimulación recíproca entre los integrantes.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04052"/>
                  </a:ext>
                </a:extLst>
              </a:tr>
              <a:tr h="129379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no debe olvidar al desempeñar mi intervención.</a:t>
                      </a:r>
                    </a:p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valores y respeto al realizar cada retroalimentación y comentario, además de alentar al alumno a seguir trabajando.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55351"/>
                  </a:ext>
                </a:extLst>
              </a:tr>
              <a:tr h="12937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de oportunidad:</a:t>
                      </a:r>
                    </a:p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manejo de compartir pantalla. En la primera clase no se pudo observar bien el vídeo.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191733"/>
                  </a:ext>
                </a:extLst>
              </a:tr>
              <a:tr h="129379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Estrategias: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Crear un enfoque lúdico en el aprendiz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74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866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CE77BF1-6812-498A-906F-713DAF802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0" y="102870"/>
            <a:ext cx="6758570" cy="1208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EDB773D-AB57-4566-A329-D14DE194EB06}"/>
              </a:ext>
            </a:extLst>
          </p:cNvPr>
          <p:cNvSpPr/>
          <p:nvPr/>
        </p:nvSpPr>
        <p:spPr>
          <a:xfrm>
            <a:off x="609664" y="7428845"/>
            <a:ext cx="57381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VIERNES 27 DE AGOSTO</a:t>
            </a:r>
          </a:p>
          <a:p>
            <a:pPr algn="ctr"/>
            <a:r>
              <a:rPr lang="es-E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 DÍA</a:t>
            </a:r>
            <a:endParaRPr lang="es-E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4389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AA7A7-D7E0-4F88-9892-35951BBC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38494-46AA-4E06-B861-CB0651360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11B79D-7A0F-416E-908E-7B12E8A8C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02"/>
            <a:ext cx="6849428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36BB1F-9F26-48AF-8EA7-DCF1148FDEA3}"/>
              </a:ext>
            </a:extLst>
          </p:cNvPr>
          <p:cNvSpPr txBox="1"/>
          <p:nvPr/>
        </p:nvSpPr>
        <p:spPr>
          <a:xfrm>
            <a:off x="4732020" y="781998"/>
            <a:ext cx="21259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26     08   2021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D88D5F3-D034-4490-9495-8E9A041F256E}"/>
              </a:ext>
            </a:extLst>
          </p:cNvPr>
          <p:cNvSpPr/>
          <p:nvPr/>
        </p:nvSpPr>
        <p:spPr>
          <a:xfrm>
            <a:off x="5543550" y="1134879"/>
            <a:ext cx="400050" cy="4945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7601E2-BA35-4AAE-AD38-5FF7491CC004}"/>
              </a:ext>
            </a:extLst>
          </p:cNvPr>
          <p:cNvSpPr/>
          <p:nvPr/>
        </p:nvSpPr>
        <p:spPr>
          <a:xfrm>
            <a:off x="2929022" y="1608156"/>
            <a:ext cx="1402948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“Así soy yo”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DC47805-9FC7-4284-B9BB-54091EA1E5F3}"/>
              </a:ext>
            </a:extLst>
          </p:cNvPr>
          <p:cNvSpPr/>
          <p:nvPr/>
        </p:nvSpPr>
        <p:spPr>
          <a:xfrm>
            <a:off x="3923822" y="2996450"/>
            <a:ext cx="191452" cy="2167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ACEB219-8374-47CD-9F0B-308D23E9ACBD}"/>
              </a:ext>
            </a:extLst>
          </p:cNvPr>
          <p:cNvSpPr/>
          <p:nvPr/>
        </p:nvSpPr>
        <p:spPr>
          <a:xfrm>
            <a:off x="3255642" y="3505168"/>
            <a:ext cx="658178" cy="3200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9AF9C1F-D38F-4688-B89D-6927438C45C7}"/>
              </a:ext>
            </a:extLst>
          </p:cNvPr>
          <p:cNvSpPr txBox="1"/>
          <p:nvPr/>
        </p:nvSpPr>
        <p:spPr>
          <a:xfrm>
            <a:off x="1154430" y="3874770"/>
            <a:ext cx="578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Realizaron de forma creativa la actividad, sin embargo batallaron en subir la actividad.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2820307-3E95-44CD-AA25-11CC391C1BEF}"/>
              </a:ext>
            </a:extLst>
          </p:cNvPr>
          <p:cNvSpPr/>
          <p:nvPr/>
        </p:nvSpPr>
        <p:spPr>
          <a:xfrm>
            <a:off x="5103020" y="4748500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B4AC10A-1089-4C16-9886-638C2709AAF1}"/>
              </a:ext>
            </a:extLst>
          </p:cNvPr>
          <p:cNvSpPr/>
          <p:nvPr/>
        </p:nvSpPr>
        <p:spPr>
          <a:xfrm>
            <a:off x="5101590" y="5297328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5EC095B-6428-44D3-ACAD-BBA5FAA76FD7}"/>
              </a:ext>
            </a:extLst>
          </p:cNvPr>
          <p:cNvSpPr/>
          <p:nvPr/>
        </p:nvSpPr>
        <p:spPr>
          <a:xfrm>
            <a:off x="5083494" y="5832243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7F0CF2D-4CAF-43E5-A145-AA313EB6456D}"/>
              </a:ext>
            </a:extLst>
          </p:cNvPr>
          <p:cNvSpPr/>
          <p:nvPr/>
        </p:nvSpPr>
        <p:spPr>
          <a:xfrm>
            <a:off x="1718310" y="6906408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4B173D0-F13C-4E89-8CBA-556C786EBF49}"/>
              </a:ext>
            </a:extLst>
          </p:cNvPr>
          <p:cNvSpPr/>
          <p:nvPr/>
        </p:nvSpPr>
        <p:spPr>
          <a:xfrm>
            <a:off x="651034" y="7555180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0BCEFF-5A47-457A-BD89-3DC9C0092212}"/>
              </a:ext>
            </a:extLst>
          </p:cNvPr>
          <p:cNvSpPr txBox="1"/>
          <p:nvPr/>
        </p:nvSpPr>
        <p:spPr>
          <a:xfrm>
            <a:off x="2161222" y="8172450"/>
            <a:ext cx="4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Yurem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450F057-8890-40F4-9B64-E0219BE1075F}"/>
              </a:ext>
            </a:extLst>
          </p:cNvPr>
          <p:cNvSpPr txBox="1"/>
          <p:nvPr/>
        </p:nvSpPr>
        <p:spPr>
          <a:xfrm>
            <a:off x="436717" y="8695861"/>
            <a:ext cx="3477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Carlos Emiliano, Fabian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ED141AC-4708-475D-AC88-C04E78F250F2}"/>
              </a:ext>
            </a:extLst>
          </p:cNvPr>
          <p:cNvSpPr txBox="1"/>
          <p:nvPr/>
        </p:nvSpPr>
        <p:spPr>
          <a:xfrm>
            <a:off x="3923822" y="8437728"/>
            <a:ext cx="224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587F92A-E9A1-42A2-AD79-F6908CC72C46}"/>
              </a:ext>
            </a:extLst>
          </p:cNvPr>
          <p:cNvSpPr txBox="1"/>
          <p:nvPr/>
        </p:nvSpPr>
        <p:spPr>
          <a:xfrm>
            <a:off x="1328736" y="10017564"/>
            <a:ext cx="4836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Debido al cambio de docente hubo confusión en la entrega de tareas. Por lo cual muchos alumnos tuvieron dudas al entregar el trabajo.</a:t>
            </a:r>
          </a:p>
        </p:txBody>
      </p:sp>
    </p:spTree>
    <p:extLst>
      <p:ext uri="{BB962C8B-B14F-4D97-AF65-F5344CB8AC3E}">
        <p14:creationId xmlns:p14="http://schemas.microsoft.com/office/powerpoint/2010/main" val="184123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39214-DAD9-4D0E-B092-1AB996344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D95CFE-A116-4D22-87D7-F4850F01E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6E0C4A4-1B7A-4D9C-BC38-84D14F8D2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0" t="20916" r="44167" b="10833"/>
          <a:stretch/>
        </p:blipFill>
        <p:spPr>
          <a:xfrm>
            <a:off x="-1" y="5222"/>
            <a:ext cx="6872577" cy="1218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63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F836128-211B-4248-B1FE-E416F0C2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9" b="96676" l="887" r="98759">
                        <a14:foregroundMark x1="4078" y1="89894" x2="4787" y2="55585"/>
                        <a14:foregroundMark x1="4787" y1="55585" x2="10106" y2="48803"/>
                        <a14:foregroundMark x1="10106" y1="48803" x2="17021" y2="48005"/>
                        <a14:foregroundMark x1="12943" y1="94681" x2="48759" y2="92952"/>
                        <a14:foregroundMark x1="48759" y1="92952" x2="59929" y2="95479"/>
                        <a14:foregroundMark x1="59929" y1="95479" x2="84929" y2="93617"/>
                        <a14:foregroundMark x1="84929" y1="93617" x2="99113" y2="93617"/>
                        <a14:foregroundMark x1="48050" y1="76862" x2="52837" y2="84840"/>
                        <a14:foregroundMark x1="52837" y1="84840" x2="45035" y2="80319"/>
                        <a14:foregroundMark x1="45035" y1="80319" x2="40071" y2="69814"/>
                        <a14:foregroundMark x1="40071" y1="69814" x2="46277" y2="85372"/>
                        <a14:foregroundMark x1="46277" y1="85372" x2="38298" y2="90293"/>
                        <a14:foregroundMark x1="38298" y1="90293" x2="26064" y2="87500"/>
                        <a14:foregroundMark x1="26064" y1="87500" x2="15957" y2="78989"/>
                        <a14:foregroundMark x1="15957" y1="78989" x2="23227" y2="68617"/>
                        <a14:foregroundMark x1="23227" y1="68617" x2="35461" y2="67819"/>
                        <a14:foregroundMark x1="35461" y1="67819" x2="47163" y2="79521"/>
                        <a14:foregroundMark x1="47163" y1="79521" x2="50709" y2="91755"/>
                        <a14:foregroundMark x1="50709" y1="91755" x2="38652" y2="93218"/>
                        <a14:foregroundMark x1="38652" y1="93218" x2="29078" y2="83112"/>
                        <a14:foregroundMark x1="29078" y1="83112" x2="28901" y2="75798"/>
                        <a14:foregroundMark x1="28901" y1="75798" x2="37057" y2="82846"/>
                        <a14:foregroundMark x1="37057" y1="82846" x2="32801" y2="88830"/>
                        <a14:foregroundMark x1="32801" y1="88830" x2="16844" y2="85239"/>
                        <a14:foregroundMark x1="16844" y1="85239" x2="12234" y2="79388"/>
                        <a14:foregroundMark x1="12234" y1="79388" x2="12766" y2="90824"/>
                        <a14:foregroundMark x1="12766" y1="90824" x2="17021" y2="97739"/>
                        <a14:foregroundMark x1="17021" y1="97739" x2="42376" y2="99734"/>
                        <a14:foregroundMark x1="42376" y1="99734" x2="85461" y2="96676"/>
                        <a14:foregroundMark x1="85461" y1="96676" x2="93794" y2="92287"/>
                        <a14:foregroundMark x1="93794" y1="92287" x2="90957" y2="85904"/>
                        <a14:foregroundMark x1="90957" y1="85904" x2="86879" y2="84043"/>
                        <a14:foregroundMark x1="58511" y1="78989" x2="58511" y2="78989"/>
                        <a14:foregroundMark x1="54965" y1="68484" x2="55319" y2="79388"/>
                        <a14:foregroundMark x1="55319" y1="79388" x2="50355" y2="58777"/>
                        <a14:foregroundMark x1="50355" y1="58777" x2="61702" y2="79255"/>
                        <a14:foregroundMark x1="61702" y1="79255" x2="56206" y2="63431"/>
                        <a14:foregroundMark x1="56206" y1="63431" x2="58333" y2="91223"/>
                        <a14:foregroundMark x1="1950" y1="55319" x2="11525" y2="51596"/>
                        <a14:foregroundMark x1="11525" y1="51596" x2="2660" y2="51330"/>
                        <a14:foregroundMark x1="2660" y1="51330" x2="7801" y2="45479"/>
                        <a14:foregroundMark x1="7801" y1="45479" x2="3901" y2="52394"/>
                        <a14:foregroundMark x1="3901" y1="52394" x2="6206" y2="50532"/>
                        <a14:foregroundMark x1="1773" y1="49335" x2="24468" y2="47739"/>
                        <a14:foregroundMark x1="24468" y1="47739" x2="44504" y2="51729"/>
                        <a14:foregroundMark x1="44504" y1="51729" x2="50355" y2="57979"/>
                        <a14:foregroundMark x1="50355" y1="57979" x2="59397" y2="75798"/>
                        <a14:foregroundMark x1="80496" y1="99601" x2="90780" y2="98670"/>
                        <a14:foregroundMark x1="90780" y1="98670" x2="26596" y2="90691"/>
                        <a14:foregroundMark x1="26596" y1="90691" x2="42908" y2="87766"/>
                        <a14:foregroundMark x1="42908" y1="87766" x2="55142" y2="90160"/>
                        <a14:foregroundMark x1="55142" y1="90160" x2="41489" y2="95745"/>
                        <a14:foregroundMark x1="41489" y1="95745" x2="26773" y2="93484"/>
                        <a14:foregroundMark x1="26773" y1="93484" x2="46454" y2="87633"/>
                        <a14:foregroundMark x1="46454" y1="87633" x2="56383" y2="89362"/>
                        <a14:foregroundMark x1="56383" y1="89362" x2="38652" y2="85505"/>
                        <a14:foregroundMark x1="38652" y1="85505" x2="35993" y2="79122"/>
                        <a14:foregroundMark x1="35993" y1="79122" x2="50177" y2="86037"/>
                        <a14:foregroundMark x1="50177" y1="86037" x2="64894" y2="85239"/>
                        <a14:foregroundMark x1="64894" y1="85239" x2="50532" y2="85239"/>
                        <a14:foregroundMark x1="50532" y1="85239" x2="70035" y2="88165"/>
                        <a14:foregroundMark x1="70035" y1="88165" x2="52128" y2="87633"/>
                        <a14:foregroundMark x1="52128" y1="87633" x2="65603" y2="86968"/>
                        <a14:foregroundMark x1="65603" y1="86968" x2="78723" y2="91223"/>
                        <a14:foregroundMark x1="78723" y1="91223" x2="82624" y2="97207"/>
                        <a14:foregroundMark x1="82624" y1="97207" x2="92730" y2="95878"/>
                        <a14:foregroundMark x1="92730" y1="95878" x2="74468" y2="98138"/>
                        <a14:foregroundMark x1="74468" y1="98138" x2="66667" y2="94947"/>
                        <a14:foregroundMark x1="66667" y1="94947" x2="80674" y2="94149"/>
                        <a14:foregroundMark x1="80674" y1="94149" x2="70922" y2="98138"/>
                        <a14:foregroundMark x1="70922" y1="98138" x2="887" y2="89495"/>
                        <a14:foregroundMark x1="887" y1="89495" x2="20035" y2="88165"/>
                        <a14:foregroundMark x1="20035" y1="88165" x2="42199" y2="94548"/>
                        <a14:foregroundMark x1="42199" y1="94548" x2="28546" y2="97207"/>
                        <a14:foregroundMark x1="28546" y1="97207" x2="39894" y2="96543"/>
                        <a14:foregroundMark x1="39894" y1="96543" x2="19504" y2="90293"/>
                        <a14:foregroundMark x1="19504" y1="90293" x2="1241" y2="79255"/>
                        <a14:foregroundMark x1="1241" y1="79255" x2="887" y2="41223"/>
                        <a14:foregroundMark x1="887" y1="41223" x2="10638" y2="46543"/>
                        <a14:foregroundMark x1="10638" y1="46543" x2="29433" y2="48271"/>
                        <a14:foregroundMark x1="29433" y1="48271" x2="32979" y2="51197"/>
                        <a14:foregroundMark x1="8865" y1="46410" x2="18085" y2="44016"/>
                        <a14:foregroundMark x1="18085" y1="44016" x2="36702" y2="46410"/>
                        <a14:foregroundMark x1="36702" y1="46410" x2="38298" y2="47074"/>
                        <a14:foregroundMark x1="24291" y1="44681" x2="24291" y2="44681"/>
                        <a14:foregroundMark x1="92199" y1="83777" x2="92199" y2="83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685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9D4269D-D534-4F95-ADEA-D6D19B464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3" b="94894"/>
          <a:stretch/>
        </p:blipFill>
        <p:spPr bwMode="auto">
          <a:xfrm>
            <a:off x="-2" y="22859"/>
            <a:ext cx="6857999" cy="4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B4FFD1CA-7788-4BA0-BAD7-BDDB7F6B4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502341"/>
              </p:ext>
            </p:extLst>
          </p:nvPr>
        </p:nvGraphicFramePr>
        <p:xfrm>
          <a:off x="245742" y="457200"/>
          <a:ext cx="6366510" cy="8896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260">
                  <a:extLst>
                    <a:ext uri="{9D8B030D-6E8A-4147-A177-3AD203B41FA5}">
                      <a16:colId xmlns:a16="http://schemas.microsoft.com/office/drawing/2014/main" val="1702575229"/>
                    </a:ext>
                  </a:extLst>
                </a:gridCol>
                <a:gridCol w="4286250">
                  <a:extLst>
                    <a:ext uri="{9D8B030D-6E8A-4147-A177-3AD203B41FA5}">
                      <a16:colId xmlns:a16="http://schemas.microsoft.com/office/drawing/2014/main" val="766548758"/>
                    </a:ext>
                  </a:extLst>
                </a:gridCol>
              </a:tblGrid>
              <a:tr h="60273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08793"/>
                  </a:ext>
                </a:extLst>
              </a:tr>
              <a:tr h="22975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planeación fue adecuada a las necesidades y características del grupo y favoreció los aprendizajes esperados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Realizaron un títere de ellos mismos, utilizando su creatividad. Materiales desde colores, hasta fomy y estambre. Desarrollando en cada alumno su creatividad.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804410"/>
                  </a:ext>
                </a:extLst>
              </a:tr>
              <a:tr h="222881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fue mi intervención docente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Mediante el grupo de WhatsApp aclare las dudas de los padres de familia, ya que el viernes solamente se mandan tareas, no se realiza una sala.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19036"/>
                  </a:ext>
                </a:extLst>
              </a:tr>
              <a:tr h="81741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que otra manera podría intervenir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medio de comentarios y felicitaciones por su trabajo.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261233"/>
                  </a:ext>
                </a:extLst>
              </a:tr>
              <a:tr h="11518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consignas o indicaciones fueron claras.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Si, pero fueron diferentes a las consignas de la maestra titular por lo cual hubo mucha confusión.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04052"/>
                  </a:ext>
                </a:extLst>
              </a:tr>
              <a:tr h="102931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materiales empleados fueron</a:t>
                      </a:r>
                    </a:p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Palo abate lengua (si no se cuenta con este material puede ser un lápiz)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Anexo 3 (silueta)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Colores y/o marcadores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Hojas de colores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Tijeras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Cinta y/o pegamento.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Liston y/o estambre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55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278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F836128-211B-4248-B1FE-E416F0C2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9" b="96676" l="887" r="98759">
                        <a14:foregroundMark x1="4078" y1="89894" x2="4787" y2="55585"/>
                        <a14:foregroundMark x1="4787" y1="55585" x2="10106" y2="48803"/>
                        <a14:foregroundMark x1="10106" y1="48803" x2="17021" y2="48005"/>
                        <a14:foregroundMark x1="12943" y1="94681" x2="48759" y2="92952"/>
                        <a14:foregroundMark x1="48759" y1="92952" x2="59929" y2="95479"/>
                        <a14:foregroundMark x1="59929" y1="95479" x2="84929" y2="93617"/>
                        <a14:foregroundMark x1="84929" y1="93617" x2="99113" y2="93617"/>
                        <a14:foregroundMark x1="48050" y1="76862" x2="52837" y2="84840"/>
                        <a14:foregroundMark x1="52837" y1="84840" x2="45035" y2="80319"/>
                        <a14:foregroundMark x1="45035" y1="80319" x2="40071" y2="69814"/>
                        <a14:foregroundMark x1="40071" y1="69814" x2="46277" y2="85372"/>
                        <a14:foregroundMark x1="46277" y1="85372" x2="38298" y2="90293"/>
                        <a14:foregroundMark x1="38298" y1="90293" x2="26064" y2="87500"/>
                        <a14:foregroundMark x1="26064" y1="87500" x2="15957" y2="78989"/>
                        <a14:foregroundMark x1="15957" y1="78989" x2="23227" y2="68617"/>
                        <a14:foregroundMark x1="23227" y1="68617" x2="35461" y2="67819"/>
                        <a14:foregroundMark x1="35461" y1="67819" x2="47163" y2="79521"/>
                        <a14:foregroundMark x1="47163" y1="79521" x2="50709" y2="91755"/>
                        <a14:foregroundMark x1="50709" y1="91755" x2="38652" y2="93218"/>
                        <a14:foregroundMark x1="38652" y1="93218" x2="29078" y2="83112"/>
                        <a14:foregroundMark x1="29078" y1="83112" x2="28901" y2="75798"/>
                        <a14:foregroundMark x1="28901" y1="75798" x2="37057" y2="82846"/>
                        <a14:foregroundMark x1="37057" y1="82846" x2="32801" y2="88830"/>
                        <a14:foregroundMark x1="32801" y1="88830" x2="16844" y2="85239"/>
                        <a14:foregroundMark x1="16844" y1="85239" x2="12234" y2="79388"/>
                        <a14:foregroundMark x1="12234" y1="79388" x2="12766" y2="90824"/>
                        <a14:foregroundMark x1="12766" y1="90824" x2="17021" y2="97739"/>
                        <a14:foregroundMark x1="17021" y1="97739" x2="42376" y2="99734"/>
                        <a14:foregroundMark x1="42376" y1="99734" x2="85461" y2="96676"/>
                        <a14:foregroundMark x1="85461" y1="96676" x2="93794" y2="92287"/>
                        <a14:foregroundMark x1="93794" y1="92287" x2="90957" y2="85904"/>
                        <a14:foregroundMark x1="90957" y1="85904" x2="86879" y2="84043"/>
                        <a14:foregroundMark x1="58511" y1="78989" x2="58511" y2="78989"/>
                        <a14:foregroundMark x1="54965" y1="68484" x2="55319" y2="79388"/>
                        <a14:foregroundMark x1="55319" y1="79388" x2="50355" y2="58777"/>
                        <a14:foregroundMark x1="50355" y1="58777" x2="61702" y2="79255"/>
                        <a14:foregroundMark x1="61702" y1="79255" x2="56206" y2="63431"/>
                        <a14:foregroundMark x1="56206" y1="63431" x2="58333" y2="91223"/>
                        <a14:foregroundMark x1="1950" y1="55319" x2="11525" y2="51596"/>
                        <a14:foregroundMark x1="11525" y1="51596" x2="2660" y2="51330"/>
                        <a14:foregroundMark x1="2660" y1="51330" x2="7801" y2="45479"/>
                        <a14:foregroundMark x1="7801" y1="45479" x2="3901" y2="52394"/>
                        <a14:foregroundMark x1="3901" y1="52394" x2="6206" y2="50532"/>
                        <a14:foregroundMark x1="1773" y1="49335" x2="24468" y2="47739"/>
                        <a14:foregroundMark x1="24468" y1="47739" x2="44504" y2="51729"/>
                        <a14:foregroundMark x1="44504" y1="51729" x2="50355" y2="57979"/>
                        <a14:foregroundMark x1="50355" y1="57979" x2="59397" y2="75798"/>
                        <a14:foregroundMark x1="80496" y1="99601" x2="90780" y2="98670"/>
                        <a14:foregroundMark x1="90780" y1="98670" x2="26596" y2="90691"/>
                        <a14:foregroundMark x1="26596" y1="90691" x2="42908" y2="87766"/>
                        <a14:foregroundMark x1="42908" y1="87766" x2="55142" y2="90160"/>
                        <a14:foregroundMark x1="55142" y1="90160" x2="41489" y2="95745"/>
                        <a14:foregroundMark x1="41489" y1="95745" x2="26773" y2="93484"/>
                        <a14:foregroundMark x1="26773" y1="93484" x2="46454" y2="87633"/>
                        <a14:foregroundMark x1="46454" y1="87633" x2="56383" y2="89362"/>
                        <a14:foregroundMark x1="56383" y1="89362" x2="38652" y2="85505"/>
                        <a14:foregroundMark x1="38652" y1="85505" x2="35993" y2="79122"/>
                        <a14:foregroundMark x1="35993" y1="79122" x2="50177" y2="86037"/>
                        <a14:foregroundMark x1="50177" y1="86037" x2="64894" y2="85239"/>
                        <a14:foregroundMark x1="64894" y1="85239" x2="50532" y2="85239"/>
                        <a14:foregroundMark x1="50532" y1="85239" x2="70035" y2="88165"/>
                        <a14:foregroundMark x1="70035" y1="88165" x2="52128" y2="87633"/>
                        <a14:foregroundMark x1="52128" y1="87633" x2="65603" y2="86968"/>
                        <a14:foregroundMark x1="65603" y1="86968" x2="78723" y2="91223"/>
                        <a14:foregroundMark x1="78723" y1="91223" x2="82624" y2="97207"/>
                        <a14:foregroundMark x1="82624" y1="97207" x2="92730" y2="95878"/>
                        <a14:foregroundMark x1="92730" y1="95878" x2="74468" y2="98138"/>
                        <a14:foregroundMark x1="74468" y1="98138" x2="66667" y2="94947"/>
                        <a14:foregroundMark x1="66667" y1="94947" x2="80674" y2="94149"/>
                        <a14:foregroundMark x1="80674" y1="94149" x2="70922" y2="98138"/>
                        <a14:foregroundMark x1="70922" y1="98138" x2="887" y2="89495"/>
                        <a14:foregroundMark x1="887" y1="89495" x2="20035" y2="88165"/>
                        <a14:foregroundMark x1="20035" y1="88165" x2="42199" y2="94548"/>
                        <a14:foregroundMark x1="42199" y1="94548" x2="28546" y2="97207"/>
                        <a14:foregroundMark x1="28546" y1="97207" x2="39894" y2="96543"/>
                        <a14:foregroundMark x1="39894" y1="96543" x2="19504" y2="90293"/>
                        <a14:foregroundMark x1="19504" y1="90293" x2="1241" y2="79255"/>
                        <a14:foregroundMark x1="1241" y1="79255" x2="887" y2="41223"/>
                        <a14:foregroundMark x1="887" y1="41223" x2="10638" y2="46543"/>
                        <a14:foregroundMark x1="10638" y1="46543" x2="29433" y2="48271"/>
                        <a14:foregroundMark x1="29433" y1="48271" x2="32979" y2="51197"/>
                        <a14:foregroundMark x1="8865" y1="46410" x2="18085" y2="44016"/>
                        <a14:foregroundMark x1="18085" y1="44016" x2="36702" y2="46410"/>
                        <a14:foregroundMark x1="36702" y1="46410" x2="38298" y2="47074"/>
                        <a14:foregroundMark x1="24291" y1="44681" x2="24291" y2="44681"/>
                        <a14:foregroundMark x1="92199" y1="83777" x2="92199" y2="83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685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9D4269D-D534-4F95-ADEA-D6D19B464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3" b="94894"/>
          <a:stretch/>
        </p:blipFill>
        <p:spPr bwMode="auto">
          <a:xfrm>
            <a:off x="-2" y="22859"/>
            <a:ext cx="6857999" cy="4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B4FFD1CA-7788-4BA0-BAD7-BDDB7F6B4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866920"/>
              </p:ext>
            </p:extLst>
          </p:nvPr>
        </p:nvGraphicFramePr>
        <p:xfrm>
          <a:off x="245742" y="457200"/>
          <a:ext cx="6366510" cy="1015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1702575229"/>
                    </a:ext>
                  </a:extLst>
                </a:gridCol>
                <a:gridCol w="4423410">
                  <a:extLst>
                    <a:ext uri="{9D8B030D-6E8A-4147-A177-3AD203B41FA5}">
                      <a16:colId xmlns:a16="http://schemas.microsoft.com/office/drawing/2014/main" val="766548758"/>
                    </a:ext>
                  </a:extLst>
                </a:gridCol>
              </a:tblGrid>
              <a:tr h="60273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08793"/>
                  </a:ext>
                </a:extLst>
              </a:tr>
              <a:tr h="155753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qué manera involucre a los alumnos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Pidiéndoles que realizaran su títere según su gusto y creatividad. Con la finalidad que desarrollaran su creatividad.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804410"/>
                  </a:ext>
                </a:extLst>
              </a:tr>
              <a:tr h="106299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interesaron en las actividades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Si, en las evidencias se observaron las caras de emoción los alumnos, además de la explicación de su títere. 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19036"/>
                  </a:ext>
                </a:extLst>
              </a:tr>
              <a:tr h="81741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realice o rescate la evaluación del aprendizaje esperado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medio de la observación de la evidencia donde plasman su títere y realizaron una pequeña exposición respondiendo a los cuestionamientos de:</a:t>
                      </a: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¿De que color son tus ojos?</a:t>
                      </a:r>
                    </a:p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¿Eres alto o pequeño?</a:t>
                      </a:r>
                    </a:p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¿De que color es tu cabello?</a:t>
                      </a:r>
                    </a:p>
                    <a:p>
                      <a:pPr marL="171450" indent="-1714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¿Tienes el cabello corto o largo?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261233"/>
                  </a:ext>
                </a:extLst>
              </a:tr>
              <a:tr h="11518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qué manera puedo mejorar mi intervención (darle fundamentación teórica)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Crear una junta con padres de familia donde se hable de la modalidad de trabajo. La comunicación efectiva y empática lleva a mejores resultados.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04052"/>
                  </a:ext>
                </a:extLst>
              </a:tr>
              <a:tr h="129379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no debe olvidar al desempeñar mi intervención.</a:t>
                      </a:r>
                    </a:p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comentarios pertinentes y que aporten.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55351"/>
                  </a:ext>
                </a:extLst>
              </a:tr>
              <a:tr h="12937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de oportunidad:</a:t>
                      </a:r>
                    </a:p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Comunicación y dinámica con padres de familia.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191733"/>
                  </a:ext>
                </a:extLst>
              </a:tr>
              <a:tr h="129379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Estrategias: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Crear una rubrica </a:t>
                      </a:r>
                      <a:r>
                        <a:rPr lang="es-MX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evaluación.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74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9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AA7A7-D7E0-4F88-9892-35951BBC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38494-46AA-4E06-B861-CB0651360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11B79D-7A0F-416E-908E-7B12E8A8C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9428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36BB1F-9F26-48AF-8EA7-DCF1148FDEA3}"/>
              </a:ext>
            </a:extLst>
          </p:cNvPr>
          <p:cNvSpPr txBox="1"/>
          <p:nvPr/>
        </p:nvSpPr>
        <p:spPr>
          <a:xfrm>
            <a:off x="4732020" y="781998"/>
            <a:ext cx="21259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23     08   2021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D88D5F3-D034-4490-9495-8E9A041F256E}"/>
              </a:ext>
            </a:extLst>
          </p:cNvPr>
          <p:cNvSpPr/>
          <p:nvPr/>
        </p:nvSpPr>
        <p:spPr>
          <a:xfrm>
            <a:off x="4331970" y="1151330"/>
            <a:ext cx="400050" cy="4945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7601E2-BA35-4AAE-AD38-5FF7491CC004}"/>
              </a:ext>
            </a:extLst>
          </p:cNvPr>
          <p:cNvSpPr/>
          <p:nvPr/>
        </p:nvSpPr>
        <p:spPr>
          <a:xfrm>
            <a:off x="2929022" y="1608156"/>
            <a:ext cx="1402948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“Así soy yo”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DC47805-9FC7-4284-B9BB-54091EA1E5F3}"/>
              </a:ext>
            </a:extLst>
          </p:cNvPr>
          <p:cNvSpPr/>
          <p:nvPr/>
        </p:nvSpPr>
        <p:spPr>
          <a:xfrm>
            <a:off x="471488" y="2788920"/>
            <a:ext cx="191452" cy="2167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558AC4D-4E40-444C-AEAC-D511E861C136}"/>
              </a:ext>
            </a:extLst>
          </p:cNvPr>
          <p:cNvSpPr/>
          <p:nvPr/>
        </p:nvSpPr>
        <p:spPr>
          <a:xfrm>
            <a:off x="3938588" y="2973633"/>
            <a:ext cx="191452" cy="2167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ACEB219-8374-47CD-9F0B-308D23E9ACBD}"/>
              </a:ext>
            </a:extLst>
          </p:cNvPr>
          <p:cNvSpPr/>
          <p:nvPr/>
        </p:nvSpPr>
        <p:spPr>
          <a:xfrm>
            <a:off x="3280410" y="3554730"/>
            <a:ext cx="658178" cy="3200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9AF9C1F-D38F-4688-B89D-6927438C45C7}"/>
              </a:ext>
            </a:extLst>
          </p:cNvPr>
          <p:cNvSpPr txBox="1"/>
          <p:nvPr/>
        </p:nvSpPr>
        <p:spPr>
          <a:xfrm>
            <a:off x="1154430" y="3874770"/>
            <a:ext cx="5783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Rescate información de cada alumno, tuve un buen acercamiento 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2820307-3E95-44CD-AA25-11CC391C1BEF}"/>
              </a:ext>
            </a:extLst>
          </p:cNvPr>
          <p:cNvSpPr/>
          <p:nvPr/>
        </p:nvSpPr>
        <p:spPr>
          <a:xfrm>
            <a:off x="5943600" y="4720591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B4AC10A-1089-4C16-9886-638C2709AAF1}"/>
              </a:ext>
            </a:extLst>
          </p:cNvPr>
          <p:cNvSpPr/>
          <p:nvPr/>
        </p:nvSpPr>
        <p:spPr>
          <a:xfrm>
            <a:off x="5101590" y="5297328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5EC095B-6428-44D3-ACAD-BBA5FAA76FD7}"/>
              </a:ext>
            </a:extLst>
          </p:cNvPr>
          <p:cNvSpPr/>
          <p:nvPr/>
        </p:nvSpPr>
        <p:spPr>
          <a:xfrm>
            <a:off x="5943600" y="5913120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7F0CF2D-4CAF-43E5-A145-AA313EB6456D}"/>
              </a:ext>
            </a:extLst>
          </p:cNvPr>
          <p:cNvSpPr/>
          <p:nvPr/>
        </p:nvSpPr>
        <p:spPr>
          <a:xfrm>
            <a:off x="1718310" y="6906408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4B173D0-F13C-4E89-8CBA-556C786EBF49}"/>
              </a:ext>
            </a:extLst>
          </p:cNvPr>
          <p:cNvSpPr/>
          <p:nvPr/>
        </p:nvSpPr>
        <p:spPr>
          <a:xfrm>
            <a:off x="1718310" y="7511774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0BCEFF-5A47-457A-BD89-3DC9C0092212}"/>
              </a:ext>
            </a:extLst>
          </p:cNvPr>
          <p:cNvSpPr txBox="1"/>
          <p:nvPr/>
        </p:nvSpPr>
        <p:spPr>
          <a:xfrm>
            <a:off x="2161222" y="8172450"/>
            <a:ext cx="422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Mariana, Dominick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450F057-8890-40F4-9B64-E0219BE1075F}"/>
              </a:ext>
            </a:extLst>
          </p:cNvPr>
          <p:cNvSpPr txBox="1"/>
          <p:nvPr/>
        </p:nvSpPr>
        <p:spPr>
          <a:xfrm>
            <a:off x="436718" y="8695861"/>
            <a:ext cx="224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Alex Fabian, Mateo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CB4BAA1-EC66-4BFB-A5F8-45E005E1FC21}"/>
              </a:ext>
            </a:extLst>
          </p:cNvPr>
          <p:cNvSpPr txBox="1"/>
          <p:nvPr/>
        </p:nvSpPr>
        <p:spPr>
          <a:xfrm>
            <a:off x="2913696" y="8896117"/>
            <a:ext cx="361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Lía Fernanda, Mariana, Carlos Jesús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ED141AC-4708-475D-AC88-C04E78F250F2}"/>
              </a:ext>
            </a:extLst>
          </p:cNvPr>
          <p:cNvSpPr txBox="1"/>
          <p:nvPr/>
        </p:nvSpPr>
        <p:spPr>
          <a:xfrm>
            <a:off x="3923822" y="8437728"/>
            <a:ext cx="224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Emiliano, Madeleyn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3FFEC94-FB62-42A4-80AA-6210D87AAF3B}"/>
              </a:ext>
            </a:extLst>
          </p:cNvPr>
          <p:cNvSpPr txBox="1"/>
          <p:nvPr/>
        </p:nvSpPr>
        <p:spPr>
          <a:xfrm>
            <a:off x="590074" y="9129905"/>
            <a:ext cx="361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Giovana,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587F92A-E9A1-42A2-AD79-F6908CC72C46}"/>
              </a:ext>
            </a:extLst>
          </p:cNvPr>
          <p:cNvSpPr txBox="1"/>
          <p:nvPr/>
        </p:nvSpPr>
        <p:spPr>
          <a:xfrm>
            <a:off x="1328736" y="10017564"/>
            <a:ext cx="4836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asigno media hora a cada sala sin embargo no fue tiempo suficiente para que todos participaran por lo cual se realizó una adecuación. </a:t>
            </a:r>
          </a:p>
        </p:txBody>
      </p:sp>
    </p:spTree>
    <p:extLst>
      <p:ext uri="{BB962C8B-B14F-4D97-AF65-F5344CB8AC3E}">
        <p14:creationId xmlns:p14="http://schemas.microsoft.com/office/powerpoint/2010/main" val="1629676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F58FCFC-DE5E-437D-B116-E7A9F7314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9" b="96676" l="887" r="98759">
                        <a14:foregroundMark x1="4078" y1="89894" x2="4787" y2="55585"/>
                        <a14:foregroundMark x1="4787" y1="55585" x2="10106" y2="48803"/>
                        <a14:foregroundMark x1="10106" y1="48803" x2="17021" y2="48005"/>
                        <a14:foregroundMark x1="12943" y1="94681" x2="48759" y2="92952"/>
                        <a14:foregroundMark x1="48759" y1="92952" x2="59929" y2="95479"/>
                        <a14:foregroundMark x1="59929" y1="95479" x2="84929" y2="93617"/>
                        <a14:foregroundMark x1="84929" y1="93617" x2="99113" y2="93617"/>
                        <a14:foregroundMark x1="48050" y1="76862" x2="52837" y2="84840"/>
                        <a14:foregroundMark x1="52837" y1="84840" x2="45035" y2="80319"/>
                        <a14:foregroundMark x1="45035" y1="80319" x2="40071" y2="69814"/>
                        <a14:foregroundMark x1="40071" y1="69814" x2="46277" y2="85372"/>
                        <a14:foregroundMark x1="46277" y1="85372" x2="38298" y2="90293"/>
                        <a14:foregroundMark x1="38298" y1="90293" x2="26064" y2="87500"/>
                        <a14:foregroundMark x1="26064" y1="87500" x2="15957" y2="78989"/>
                        <a14:foregroundMark x1="15957" y1="78989" x2="23227" y2="68617"/>
                        <a14:foregroundMark x1="23227" y1="68617" x2="35461" y2="67819"/>
                        <a14:foregroundMark x1="35461" y1="67819" x2="47163" y2="79521"/>
                        <a14:foregroundMark x1="47163" y1="79521" x2="50709" y2="91755"/>
                        <a14:foregroundMark x1="50709" y1="91755" x2="38652" y2="93218"/>
                        <a14:foregroundMark x1="38652" y1="93218" x2="29078" y2="83112"/>
                        <a14:foregroundMark x1="29078" y1="83112" x2="28901" y2="75798"/>
                        <a14:foregroundMark x1="28901" y1="75798" x2="37057" y2="82846"/>
                        <a14:foregroundMark x1="37057" y1="82846" x2="32801" y2="88830"/>
                        <a14:foregroundMark x1="32801" y1="88830" x2="16844" y2="85239"/>
                        <a14:foregroundMark x1="16844" y1="85239" x2="12234" y2="79388"/>
                        <a14:foregroundMark x1="12234" y1="79388" x2="12766" y2="90824"/>
                        <a14:foregroundMark x1="12766" y1="90824" x2="17021" y2="97739"/>
                        <a14:foregroundMark x1="17021" y1="97739" x2="42376" y2="99734"/>
                        <a14:foregroundMark x1="42376" y1="99734" x2="85461" y2="96676"/>
                        <a14:foregroundMark x1="85461" y1="96676" x2="93794" y2="92287"/>
                        <a14:foregroundMark x1="93794" y1="92287" x2="90957" y2="85904"/>
                        <a14:foregroundMark x1="90957" y1="85904" x2="86879" y2="84043"/>
                        <a14:foregroundMark x1="58511" y1="78989" x2="58511" y2="78989"/>
                        <a14:foregroundMark x1="54965" y1="68484" x2="55319" y2="79388"/>
                        <a14:foregroundMark x1="55319" y1="79388" x2="50355" y2="58777"/>
                        <a14:foregroundMark x1="50355" y1="58777" x2="61702" y2="79255"/>
                        <a14:foregroundMark x1="61702" y1="79255" x2="56206" y2="63431"/>
                        <a14:foregroundMark x1="56206" y1="63431" x2="58333" y2="91223"/>
                        <a14:foregroundMark x1="1950" y1="55319" x2="11525" y2="51596"/>
                        <a14:foregroundMark x1="11525" y1="51596" x2="2660" y2="51330"/>
                        <a14:foregroundMark x1="2660" y1="51330" x2="7801" y2="45479"/>
                        <a14:foregroundMark x1="7801" y1="45479" x2="3901" y2="52394"/>
                        <a14:foregroundMark x1="3901" y1="52394" x2="6206" y2="50532"/>
                        <a14:foregroundMark x1="1773" y1="49335" x2="24468" y2="47739"/>
                        <a14:foregroundMark x1="24468" y1="47739" x2="44504" y2="51729"/>
                        <a14:foregroundMark x1="44504" y1="51729" x2="50355" y2="57979"/>
                        <a14:foregroundMark x1="50355" y1="57979" x2="59397" y2="75798"/>
                        <a14:foregroundMark x1="80496" y1="99601" x2="90780" y2="98670"/>
                        <a14:foregroundMark x1="90780" y1="98670" x2="26596" y2="90691"/>
                        <a14:foregroundMark x1="26596" y1="90691" x2="42908" y2="87766"/>
                        <a14:foregroundMark x1="42908" y1="87766" x2="55142" y2="90160"/>
                        <a14:foregroundMark x1="55142" y1="90160" x2="41489" y2="95745"/>
                        <a14:foregroundMark x1="41489" y1="95745" x2="26773" y2="93484"/>
                        <a14:foregroundMark x1="26773" y1="93484" x2="46454" y2="87633"/>
                        <a14:foregroundMark x1="46454" y1="87633" x2="56383" y2="89362"/>
                        <a14:foregroundMark x1="56383" y1="89362" x2="38652" y2="85505"/>
                        <a14:foregroundMark x1="38652" y1="85505" x2="35993" y2="79122"/>
                        <a14:foregroundMark x1="35993" y1="79122" x2="50177" y2="86037"/>
                        <a14:foregroundMark x1="50177" y1="86037" x2="64894" y2="85239"/>
                        <a14:foregroundMark x1="64894" y1="85239" x2="50532" y2="85239"/>
                        <a14:foregroundMark x1="50532" y1="85239" x2="70035" y2="88165"/>
                        <a14:foregroundMark x1="70035" y1="88165" x2="52128" y2="87633"/>
                        <a14:foregroundMark x1="52128" y1="87633" x2="65603" y2="86968"/>
                        <a14:foregroundMark x1="65603" y1="86968" x2="78723" y2="91223"/>
                        <a14:foregroundMark x1="78723" y1="91223" x2="82624" y2="97207"/>
                        <a14:foregroundMark x1="82624" y1="97207" x2="92730" y2="95878"/>
                        <a14:foregroundMark x1="92730" y1="95878" x2="74468" y2="98138"/>
                        <a14:foregroundMark x1="74468" y1="98138" x2="66667" y2="94947"/>
                        <a14:foregroundMark x1="66667" y1="94947" x2="80674" y2="94149"/>
                        <a14:foregroundMark x1="80674" y1="94149" x2="70922" y2="98138"/>
                        <a14:foregroundMark x1="70922" y1="98138" x2="887" y2="89495"/>
                        <a14:foregroundMark x1="887" y1="89495" x2="20035" y2="88165"/>
                        <a14:foregroundMark x1="20035" y1="88165" x2="42199" y2="94548"/>
                        <a14:foregroundMark x1="42199" y1="94548" x2="28546" y2="97207"/>
                        <a14:foregroundMark x1="28546" y1="97207" x2="39894" y2="96543"/>
                        <a14:foregroundMark x1="39894" y1="96543" x2="19504" y2="90293"/>
                        <a14:foregroundMark x1="19504" y1="90293" x2="1241" y2="79255"/>
                        <a14:foregroundMark x1="1241" y1="79255" x2="887" y2="41223"/>
                        <a14:foregroundMark x1="887" y1="41223" x2="10638" y2="46543"/>
                        <a14:foregroundMark x1="10638" y1="46543" x2="29433" y2="48271"/>
                        <a14:foregroundMark x1="29433" y1="48271" x2="32979" y2="51197"/>
                        <a14:foregroundMark x1="8865" y1="46410" x2="18085" y2="44016"/>
                        <a14:foregroundMark x1="18085" y1="44016" x2="36702" y2="46410"/>
                        <a14:foregroundMark x1="36702" y1="46410" x2="38298" y2="47074"/>
                        <a14:foregroundMark x1="24291" y1="44681" x2="24291" y2="44681"/>
                        <a14:foregroundMark x1="92199" y1="83777" x2="92199" y2="83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685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C4DFF3-162A-4506-A911-83706925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8630"/>
            <a:ext cx="6857997" cy="105126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La planeación fue adecuada a las necesidades y características del grupo y favoreció los aprendizajes esperados</a:t>
            </a: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realizaron 4 salas vía Facebook con 7-8 alumnos en cada sala. En cada sala se dio la bienvenida al ciclo escolar y cada alumno expuso un cartelón con su nombre donde daba a conocer el significado del mismo, porque le pusieron así, entre otros datos, además de describirse físicamente, sus gustos, disgustos, en que son buenos y en que no tanto. Desarrollando los aprendizajes esperados de:</a:t>
            </a:r>
          </a:p>
          <a:p>
            <a:pPr>
              <a:lnSpc>
                <a:spcPct val="107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Reconoce y expresa características personales: su nombre, cómo es físicamente, qué le gusta, qué no le gusta, qué se le facilita y qué se le dificulta.</a:t>
            </a:r>
          </a:p>
          <a:p>
            <a:pPr>
              <a:lnSpc>
                <a:spcPct val="107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Escribe su nombre con diversos propósitos e identifica el de algunos compañeros</a:t>
            </a:r>
          </a:p>
          <a:p>
            <a:pPr>
              <a:lnSpc>
                <a:spcPct val="107000"/>
              </a:lnSpc>
            </a:pP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Campo y área de: Educación socioemocional y Lenguaje y comunicación 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  Como fue mi intervención docente</a:t>
            </a: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Fui de apoyo para los alumnos y guía. Realizaba cuestionamientos como: ¿Como se sienten al regresar a clases?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¿Qué significa mi nombre?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¿Por qué me llamo así?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¿Cómo soy?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¿Qué me gusta?, ¿Qué no me gusta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¿En que soy bueno?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¿Qué se me dificulta hacer?</a:t>
            </a:r>
          </a:p>
          <a:p>
            <a:pPr marL="0" indent="0">
              <a:buNone/>
            </a:pPr>
            <a:endParaRPr lang="es-MX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De que otra manera podría intervenir</a:t>
            </a:r>
          </a:p>
          <a:p>
            <a:pPr marL="0" indent="0" algn="r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Cuestionando de situaciones personales y sentimientos, no cuestionando lo mismo a cada alumno. </a:t>
            </a:r>
          </a:p>
          <a:p>
            <a:pPr marL="0" indent="0" algn="r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Las consignas o indicaciones fueron claras</a:t>
            </a:r>
          </a:p>
          <a:p>
            <a:pPr marL="0" indent="0" algn="r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su mayoría, trataba de dar ejemplos y sinónimos de palabras complejas como que se te dificulta/ en que batallas/ en que no eres muy bueno(a)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1714AB6-82F3-48E2-9925-FBBFA4FBF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3" b="94894"/>
          <a:stretch/>
        </p:blipFill>
        <p:spPr bwMode="auto">
          <a:xfrm>
            <a:off x="-2" y="22859"/>
            <a:ext cx="6857999" cy="4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05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F836128-211B-4248-B1FE-E416F0C2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9" b="96676" l="887" r="98759">
                        <a14:foregroundMark x1="4078" y1="89894" x2="4787" y2="55585"/>
                        <a14:foregroundMark x1="4787" y1="55585" x2="10106" y2="48803"/>
                        <a14:foregroundMark x1="10106" y1="48803" x2="17021" y2="48005"/>
                        <a14:foregroundMark x1="12943" y1="94681" x2="48759" y2="92952"/>
                        <a14:foregroundMark x1="48759" y1="92952" x2="59929" y2="95479"/>
                        <a14:foregroundMark x1="59929" y1="95479" x2="84929" y2="93617"/>
                        <a14:foregroundMark x1="84929" y1="93617" x2="99113" y2="93617"/>
                        <a14:foregroundMark x1="48050" y1="76862" x2="52837" y2="84840"/>
                        <a14:foregroundMark x1="52837" y1="84840" x2="45035" y2="80319"/>
                        <a14:foregroundMark x1="45035" y1="80319" x2="40071" y2="69814"/>
                        <a14:foregroundMark x1="40071" y1="69814" x2="46277" y2="85372"/>
                        <a14:foregroundMark x1="46277" y1="85372" x2="38298" y2="90293"/>
                        <a14:foregroundMark x1="38298" y1="90293" x2="26064" y2="87500"/>
                        <a14:foregroundMark x1="26064" y1="87500" x2="15957" y2="78989"/>
                        <a14:foregroundMark x1="15957" y1="78989" x2="23227" y2="68617"/>
                        <a14:foregroundMark x1="23227" y1="68617" x2="35461" y2="67819"/>
                        <a14:foregroundMark x1="35461" y1="67819" x2="47163" y2="79521"/>
                        <a14:foregroundMark x1="47163" y1="79521" x2="50709" y2="91755"/>
                        <a14:foregroundMark x1="50709" y1="91755" x2="38652" y2="93218"/>
                        <a14:foregroundMark x1="38652" y1="93218" x2="29078" y2="83112"/>
                        <a14:foregroundMark x1="29078" y1="83112" x2="28901" y2="75798"/>
                        <a14:foregroundMark x1="28901" y1="75798" x2="37057" y2="82846"/>
                        <a14:foregroundMark x1="37057" y1="82846" x2="32801" y2="88830"/>
                        <a14:foregroundMark x1="32801" y1="88830" x2="16844" y2="85239"/>
                        <a14:foregroundMark x1="16844" y1="85239" x2="12234" y2="79388"/>
                        <a14:foregroundMark x1="12234" y1="79388" x2="12766" y2="90824"/>
                        <a14:foregroundMark x1="12766" y1="90824" x2="17021" y2="97739"/>
                        <a14:foregroundMark x1="17021" y1="97739" x2="42376" y2="99734"/>
                        <a14:foregroundMark x1="42376" y1="99734" x2="85461" y2="96676"/>
                        <a14:foregroundMark x1="85461" y1="96676" x2="93794" y2="92287"/>
                        <a14:foregroundMark x1="93794" y1="92287" x2="90957" y2="85904"/>
                        <a14:foregroundMark x1="90957" y1="85904" x2="86879" y2="84043"/>
                        <a14:foregroundMark x1="58511" y1="78989" x2="58511" y2="78989"/>
                        <a14:foregroundMark x1="54965" y1="68484" x2="55319" y2="79388"/>
                        <a14:foregroundMark x1="55319" y1="79388" x2="50355" y2="58777"/>
                        <a14:foregroundMark x1="50355" y1="58777" x2="61702" y2="79255"/>
                        <a14:foregroundMark x1="61702" y1="79255" x2="56206" y2="63431"/>
                        <a14:foregroundMark x1="56206" y1="63431" x2="58333" y2="91223"/>
                        <a14:foregroundMark x1="1950" y1="55319" x2="11525" y2="51596"/>
                        <a14:foregroundMark x1="11525" y1="51596" x2="2660" y2="51330"/>
                        <a14:foregroundMark x1="2660" y1="51330" x2="7801" y2="45479"/>
                        <a14:foregroundMark x1="7801" y1="45479" x2="3901" y2="52394"/>
                        <a14:foregroundMark x1="3901" y1="52394" x2="6206" y2="50532"/>
                        <a14:foregroundMark x1="1773" y1="49335" x2="24468" y2="47739"/>
                        <a14:foregroundMark x1="24468" y1="47739" x2="44504" y2="51729"/>
                        <a14:foregroundMark x1="44504" y1="51729" x2="50355" y2="57979"/>
                        <a14:foregroundMark x1="50355" y1="57979" x2="59397" y2="75798"/>
                        <a14:foregroundMark x1="80496" y1="99601" x2="90780" y2="98670"/>
                        <a14:foregroundMark x1="90780" y1="98670" x2="26596" y2="90691"/>
                        <a14:foregroundMark x1="26596" y1="90691" x2="42908" y2="87766"/>
                        <a14:foregroundMark x1="42908" y1="87766" x2="55142" y2="90160"/>
                        <a14:foregroundMark x1="55142" y1="90160" x2="41489" y2="95745"/>
                        <a14:foregroundMark x1="41489" y1="95745" x2="26773" y2="93484"/>
                        <a14:foregroundMark x1="26773" y1="93484" x2="46454" y2="87633"/>
                        <a14:foregroundMark x1="46454" y1="87633" x2="56383" y2="89362"/>
                        <a14:foregroundMark x1="56383" y1="89362" x2="38652" y2="85505"/>
                        <a14:foregroundMark x1="38652" y1="85505" x2="35993" y2="79122"/>
                        <a14:foregroundMark x1="35993" y1="79122" x2="50177" y2="86037"/>
                        <a14:foregroundMark x1="50177" y1="86037" x2="64894" y2="85239"/>
                        <a14:foregroundMark x1="64894" y1="85239" x2="50532" y2="85239"/>
                        <a14:foregroundMark x1="50532" y1="85239" x2="70035" y2="88165"/>
                        <a14:foregroundMark x1="70035" y1="88165" x2="52128" y2="87633"/>
                        <a14:foregroundMark x1="52128" y1="87633" x2="65603" y2="86968"/>
                        <a14:foregroundMark x1="65603" y1="86968" x2="78723" y2="91223"/>
                        <a14:foregroundMark x1="78723" y1="91223" x2="82624" y2="97207"/>
                        <a14:foregroundMark x1="82624" y1="97207" x2="92730" y2="95878"/>
                        <a14:foregroundMark x1="92730" y1="95878" x2="74468" y2="98138"/>
                        <a14:foregroundMark x1="74468" y1="98138" x2="66667" y2="94947"/>
                        <a14:foregroundMark x1="66667" y1="94947" x2="80674" y2="94149"/>
                        <a14:foregroundMark x1="80674" y1="94149" x2="70922" y2="98138"/>
                        <a14:foregroundMark x1="70922" y1="98138" x2="887" y2="89495"/>
                        <a14:foregroundMark x1="887" y1="89495" x2="20035" y2="88165"/>
                        <a14:foregroundMark x1="20035" y1="88165" x2="42199" y2="94548"/>
                        <a14:foregroundMark x1="42199" y1="94548" x2="28546" y2="97207"/>
                        <a14:foregroundMark x1="28546" y1="97207" x2="39894" y2="96543"/>
                        <a14:foregroundMark x1="39894" y1="96543" x2="19504" y2="90293"/>
                        <a14:foregroundMark x1="19504" y1="90293" x2="1241" y2="79255"/>
                        <a14:foregroundMark x1="1241" y1="79255" x2="887" y2="41223"/>
                        <a14:foregroundMark x1="887" y1="41223" x2="10638" y2="46543"/>
                        <a14:foregroundMark x1="10638" y1="46543" x2="29433" y2="48271"/>
                        <a14:foregroundMark x1="29433" y1="48271" x2="32979" y2="51197"/>
                        <a14:foregroundMark x1="8865" y1="46410" x2="18085" y2="44016"/>
                        <a14:foregroundMark x1="18085" y1="44016" x2="36702" y2="46410"/>
                        <a14:foregroundMark x1="36702" y1="46410" x2="38298" y2="47074"/>
                        <a14:foregroundMark x1="24291" y1="44681" x2="24291" y2="44681"/>
                        <a14:foregroundMark x1="92199" y1="83777" x2="92199" y2="83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685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544252-3A0D-466E-A1BD-D726DBEA8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93" y="457200"/>
            <a:ext cx="6043613" cy="89924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Los materiales empleados fueron</a:t>
            </a: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Realice una ruleta sin embargo debido al tiempo tuve que realizar una adecuación en el momento y asignar turnos. 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De qué manera involucre a los alumnos</a:t>
            </a: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Media te la exposición d ellos cartelones los alumnos manifestaron su opinión y se presentaron. 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Se interesaron en las actividades</a:t>
            </a: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Si sin embargo duro mucho tiempo por lo cual perdieron después de cierto tiempo la curiosidad. 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Como realice o rescate la evaluación del aprendizaje esperado</a:t>
            </a: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Mediante anotaciones en mi diario de físico, escribí cada una de las explicaciones de cada alumno. Siendo un inicio de diagnostico muy enriquecedor. 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De qué manera puedo mejorar mi intervención (darle fundamentación teórica)</a:t>
            </a: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Hacer comparaciones entre alumnos de gustos y disgustos. Adeás de una breve explicación que cada uno somos únicos pero que el ser diferentes no es malo. 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Que no debe olvidar al desempeñar mi intervención.</a:t>
            </a: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Un lenguaje adecuado a su edad, comprensible y sin modismos. 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Área de oportunidad:</a:t>
            </a:r>
          </a:p>
          <a:p>
            <a:pPr marL="0" indent="0" algn="r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tiempo, ser más dinámica, atraer más la atención del alumno. </a:t>
            </a:r>
          </a:p>
          <a:p>
            <a:pPr marL="0" indent="0" algn="r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Estrategias:</a:t>
            </a:r>
          </a:p>
          <a:p>
            <a:pPr marL="0" indent="0" algn="r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Actividades más concisas y rápidas. 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9D4269D-D534-4F95-ADEA-D6D19B464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3" b="94894"/>
          <a:stretch/>
        </p:blipFill>
        <p:spPr bwMode="auto">
          <a:xfrm>
            <a:off x="-2" y="22859"/>
            <a:ext cx="6857999" cy="4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37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CE77BF1-6812-498A-906F-713DAF802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0" y="102870"/>
            <a:ext cx="6758570" cy="1208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EDB773D-AB57-4566-A329-D14DE194EB06}"/>
              </a:ext>
            </a:extLst>
          </p:cNvPr>
          <p:cNvSpPr/>
          <p:nvPr/>
        </p:nvSpPr>
        <p:spPr>
          <a:xfrm>
            <a:off x="621234" y="7428845"/>
            <a:ext cx="57149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MARTES 24 DE AGOSTO</a:t>
            </a:r>
          </a:p>
          <a:p>
            <a:pPr algn="ctr"/>
            <a:r>
              <a:rPr lang="es-E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 DÍA</a:t>
            </a:r>
            <a:endParaRPr lang="es-E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69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AA7A7-D7E0-4F88-9892-35951BBC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438494-46AA-4E06-B861-CB0651360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11B79D-7A0F-416E-908E-7B12E8A8C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9428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E36BB1F-9F26-48AF-8EA7-DCF1148FDEA3}"/>
              </a:ext>
            </a:extLst>
          </p:cNvPr>
          <p:cNvSpPr txBox="1"/>
          <p:nvPr/>
        </p:nvSpPr>
        <p:spPr>
          <a:xfrm>
            <a:off x="4732020" y="781998"/>
            <a:ext cx="21259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24     08   2021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D88D5F3-D034-4490-9495-8E9A041F256E}"/>
              </a:ext>
            </a:extLst>
          </p:cNvPr>
          <p:cNvSpPr/>
          <p:nvPr/>
        </p:nvSpPr>
        <p:spPr>
          <a:xfrm>
            <a:off x="4777740" y="1175067"/>
            <a:ext cx="400050" cy="4945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7601E2-BA35-4AAE-AD38-5FF7491CC004}"/>
              </a:ext>
            </a:extLst>
          </p:cNvPr>
          <p:cNvSpPr/>
          <p:nvPr/>
        </p:nvSpPr>
        <p:spPr>
          <a:xfrm>
            <a:off x="2929022" y="1608156"/>
            <a:ext cx="1402948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“Así soy yo”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DC47805-9FC7-4284-B9BB-54091EA1E5F3}"/>
              </a:ext>
            </a:extLst>
          </p:cNvPr>
          <p:cNvSpPr/>
          <p:nvPr/>
        </p:nvSpPr>
        <p:spPr>
          <a:xfrm>
            <a:off x="471488" y="2788920"/>
            <a:ext cx="191452" cy="21675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Signo de multiplicación 7">
            <a:extLst>
              <a:ext uri="{FF2B5EF4-FFF2-40B4-BE49-F238E27FC236}">
                <a16:creationId xmlns:a16="http://schemas.microsoft.com/office/drawing/2014/main" id="{5ACEB219-8374-47CD-9F0B-308D23E9ACBD}"/>
              </a:ext>
            </a:extLst>
          </p:cNvPr>
          <p:cNvSpPr/>
          <p:nvPr/>
        </p:nvSpPr>
        <p:spPr>
          <a:xfrm>
            <a:off x="2067402" y="3520435"/>
            <a:ext cx="658178" cy="3200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9AF9C1F-D38F-4688-B89D-6927438C45C7}"/>
              </a:ext>
            </a:extLst>
          </p:cNvPr>
          <p:cNvSpPr txBox="1"/>
          <p:nvPr/>
        </p:nvSpPr>
        <p:spPr>
          <a:xfrm>
            <a:off x="1154430" y="3874770"/>
            <a:ext cx="578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Reforcé la escritura de los alumnos, identificación de letras y conformación de su nombre (cantidad de letras)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2820307-3E95-44CD-AA25-11CC391C1BEF}"/>
              </a:ext>
            </a:extLst>
          </p:cNvPr>
          <p:cNvSpPr/>
          <p:nvPr/>
        </p:nvSpPr>
        <p:spPr>
          <a:xfrm>
            <a:off x="5943600" y="4720591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5B4AC10A-1089-4C16-9886-638C2709AAF1}"/>
              </a:ext>
            </a:extLst>
          </p:cNvPr>
          <p:cNvSpPr/>
          <p:nvPr/>
        </p:nvSpPr>
        <p:spPr>
          <a:xfrm>
            <a:off x="5101590" y="5297328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5EC095B-6428-44D3-ACAD-BBA5FAA76FD7}"/>
              </a:ext>
            </a:extLst>
          </p:cNvPr>
          <p:cNvSpPr/>
          <p:nvPr/>
        </p:nvSpPr>
        <p:spPr>
          <a:xfrm>
            <a:off x="5083015" y="5893748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97F0CF2D-4CAF-43E5-A145-AA313EB6456D}"/>
              </a:ext>
            </a:extLst>
          </p:cNvPr>
          <p:cNvSpPr/>
          <p:nvPr/>
        </p:nvSpPr>
        <p:spPr>
          <a:xfrm>
            <a:off x="1718310" y="6906408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4B173D0-F13C-4E89-8CBA-556C786EBF49}"/>
              </a:ext>
            </a:extLst>
          </p:cNvPr>
          <p:cNvSpPr/>
          <p:nvPr/>
        </p:nvSpPr>
        <p:spPr>
          <a:xfrm>
            <a:off x="1718310" y="7526461"/>
            <a:ext cx="442912" cy="49191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0BCEFF-5A47-457A-BD89-3DC9C0092212}"/>
              </a:ext>
            </a:extLst>
          </p:cNvPr>
          <p:cNvSpPr txBox="1"/>
          <p:nvPr/>
        </p:nvSpPr>
        <p:spPr>
          <a:xfrm>
            <a:off x="2161222" y="8172450"/>
            <a:ext cx="45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realizó la clase vía Facebook no por salas.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450F057-8890-40F4-9B64-E0219BE1075F}"/>
              </a:ext>
            </a:extLst>
          </p:cNvPr>
          <p:cNvSpPr txBox="1"/>
          <p:nvPr/>
        </p:nvSpPr>
        <p:spPr>
          <a:xfrm>
            <a:off x="436718" y="8695861"/>
            <a:ext cx="224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Alex Fabian,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CB4BAA1-EC66-4BFB-A5F8-45E005E1FC21}"/>
              </a:ext>
            </a:extLst>
          </p:cNvPr>
          <p:cNvSpPr txBox="1"/>
          <p:nvPr/>
        </p:nvSpPr>
        <p:spPr>
          <a:xfrm>
            <a:off x="2913696" y="8896117"/>
            <a:ext cx="361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Lía Fernanda, Mariana, Carlos Jesús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ED141AC-4708-475D-AC88-C04E78F250F2}"/>
              </a:ext>
            </a:extLst>
          </p:cNvPr>
          <p:cNvSpPr txBox="1"/>
          <p:nvPr/>
        </p:nvSpPr>
        <p:spPr>
          <a:xfrm>
            <a:off x="3923822" y="8437728"/>
            <a:ext cx="224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3FFEC94-FB62-42A4-80AA-6210D87AAF3B}"/>
              </a:ext>
            </a:extLst>
          </p:cNvPr>
          <p:cNvSpPr txBox="1"/>
          <p:nvPr/>
        </p:nvSpPr>
        <p:spPr>
          <a:xfrm>
            <a:off x="590074" y="9129905"/>
            <a:ext cx="361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Giovana,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587F92A-E9A1-42A2-AD79-F6908CC72C46}"/>
              </a:ext>
            </a:extLst>
          </p:cNvPr>
          <p:cNvSpPr txBox="1"/>
          <p:nvPr/>
        </p:nvSpPr>
        <p:spPr>
          <a:xfrm>
            <a:off x="1328736" y="10017564"/>
            <a:ext cx="483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No se pudo realizar la transmisión en vivo por lo cual se envío vía Facebook como tarea.</a:t>
            </a:r>
          </a:p>
        </p:txBody>
      </p:sp>
    </p:spTree>
    <p:extLst>
      <p:ext uri="{BB962C8B-B14F-4D97-AF65-F5344CB8AC3E}">
        <p14:creationId xmlns:p14="http://schemas.microsoft.com/office/powerpoint/2010/main" val="3223453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F836128-211B-4248-B1FE-E416F0C2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9" b="96676" l="887" r="98759">
                        <a14:foregroundMark x1="4078" y1="89894" x2="4787" y2="55585"/>
                        <a14:foregroundMark x1="4787" y1="55585" x2="10106" y2="48803"/>
                        <a14:foregroundMark x1="10106" y1="48803" x2="17021" y2="48005"/>
                        <a14:foregroundMark x1="12943" y1="94681" x2="48759" y2="92952"/>
                        <a14:foregroundMark x1="48759" y1="92952" x2="59929" y2="95479"/>
                        <a14:foregroundMark x1="59929" y1="95479" x2="84929" y2="93617"/>
                        <a14:foregroundMark x1="84929" y1="93617" x2="99113" y2="93617"/>
                        <a14:foregroundMark x1="48050" y1="76862" x2="52837" y2="84840"/>
                        <a14:foregroundMark x1="52837" y1="84840" x2="45035" y2="80319"/>
                        <a14:foregroundMark x1="45035" y1="80319" x2="40071" y2="69814"/>
                        <a14:foregroundMark x1="40071" y1="69814" x2="46277" y2="85372"/>
                        <a14:foregroundMark x1="46277" y1="85372" x2="38298" y2="90293"/>
                        <a14:foregroundMark x1="38298" y1="90293" x2="26064" y2="87500"/>
                        <a14:foregroundMark x1="26064" y1="87500" x2="15957" y2="78989"/>
                        <a14:foregroundMark x1="15957" y1="78989" x2="23227" y2="68617"/>
                        <a14:foregroundMark x1="23227" y1="68617" x2="35461" y2="67819"/>
                        <a14:foregroundMark x1="35461" y1="67819" x2="47163" y2="79521"/>
                        <a14:foregroundMark x1="47163" y1="79521" x2="50709" y2="91755"/>
                        <a14:foregroundMark x1="50709" y1="91755" x2="38652" y2="93218"/>
                        <a14:foregroundMark x1="38652" y1="93218" x2="29078" y2="83112"/>
                        <a14:foregroundMark x1="29078" y1="83112" x2="28901" y2="75798"/>
                        <a14:foregroundMark x1="28901" y1="75798" x2="37057" y2="82846"/>
                        <a14:foregroundMark x1="37057" y1="82846" x2="32801" y2="88830"/>
                        <a14:foregroundMark x1="32801" y1="88830" x2="16844" y2="85239"/>
                        <a14:foregroundMark x1="16844" y1="85239" x2="12234" y2="79388"/>
                        <a14:foregroundMark x1="12234" y1="79388" x2="12766" y2="90824"/>
                        <a14:foregroundMark x1="12766" y1="90824" x2="17021" y2="97739"/>
                        <a14:foregroundMark x1="17021" y1="97739" x2="42376" y2="99734"/>
                        <a14:foregroundMark x1="42376" y1="99734" x2="85461" y2="96676"/>
                        <a14:foregroundMark x1="85461" y1="96676" x2="93794" y2="92287"/>
                        <a14:foregroundMark x1="93794" y1="92287" x2="90957" y2="85904"/>
                        <a14:foregroundMark x1="90957" y1="85904" x2="86879" y2="84043"/>
                        <a14:foregroundMark x1="58511" y1="78989" x2="58511" y2="78989"/>
                        <a14:foregroundMark x1="54965" y1="68484" x2="55319" y2="79388"/>
                        <a14:foregroundMark x1="55319" y1="79388" x2="50355" y2="58777"/>
                        <a14:foregroundMark x1="50355" y1="58777" x2="61702" y2="79255"/>
                        <a14:foregroundMark x1="61702" y1="79255" x2="56206" y2="63431"/>
                        <a14:foregroundMark x1="56206" y1="63431" x2="58333" y2="91223"/>
                        <a14:foregroundMark x1="1950" y1="55319" x2="11525" y2="51596"/>
                        <a14:foregroundMark x1="11525" y1="51596" x2="2660" y2="51330"/>
                        <a14:foregroundMark x1="2660" y1="51330" x2="7801" y2="45479"/>
                        <a14:foregroundMark x1="7801" y1="45479" x2="3901" y2="52394"/>
                        <a14:foregroundMark x1="3901" y1="52394" x2="6206" y2="50532"/>
                        <a14:foregroundMark x1="1773" y1="49335" x2="24468" y2="47739"/>
                        <a14:foregroundMark x1="24468" y1="47739" x2="44504" y2="51729"/>
                        <a14:foregroundMark x1="44504" y1="51729" x2="50355" y2="57979"/>
                        <a14:foregroundMark x1="50355" y1="57979" x2="59397" y2="75798"/>
                        <a14:foregroundMark x1="80496" y1="99601" x2="90780" y2="98670"/>
                        <a14:foregroundMark x1="90780" y1="98670" x2="26596" y2="90691"/>
                        <a14:foregroundMark x1="26596" y1="90691" x2="42908" y2="87766"/>
                        <a14:foregroundMark x1="42908" y1="87766" x2="55142" y2="90160"/>
                        <a14:foregroundMark x1="55142" y1="90160" x2="41489" y2="95745"/>
                        <a14:foregroundMark x1="41489" y1="95745" x2="26773" y2="93484"/>
                        <a14:foregroundMark x1="26773" y1="93484" x2="46454" y2="87633"/>
                        <a14:foregroundMark x1="46454" y1="87633" x2="56383" y2="89362"/>
                        <a14:foregroundMark x1="56383" y1="89362" x2="38652" y2="85505"/>
                        <a14:foregroundMark x1="38652" y1="85505" x2="35993" y2="79122"/>
                        <a14:foregroundMark x1="35993" y1="79122" x2="50177" y2="86037"/>
                        <a14:foregroundMark x1="50177" y1="86037" x2="64894" y2="85239"/>
                        <a14:foregroundMark x1="64894" y1="85239" x2="50532" y2="85239"/>
                        <a14:foregroundMark x1="50532" y1="85239" x2="70035" y2="88165"/>
                        <a14:foregroundMark x1="70035" y1="88165" x2="52128" y2="87633"/>
                        <a14:foregroundMark x1="52128" y1="87633" x2="65603" y2="86968"/>
                        <a14:foregroundMark x1="65603" y1="86968" x2="78723" y2="91223"/>
                        <a14:foregroundMark x1="78723" y1="91223" x2="82624" y2="97207"/>
                        <a14:foregroundMark x1="82624" y1="97207" x2="92730" y2="95878"/>
                        <a14:foregroundMark x1="92730" y1="95878" x2="74468" y2="98138"/>
                        <a14:foregroundMark x1="74468" y1="98138" x2="66667" y2="94947"/>
                        <a14:foregroundMark x1="66667" y1="94947" x2="80674" y2="94149"/>
                        <a14:foregroundMark x1="80674" y1="94149" x2="70922" y2="98138"/>
                        <a14:foregroundMark x1="70922" y1="98138" x2="887" y2="89495"/>
                        <a14:foregroundMark x1="887" y1="89495" x2="20035" y2="88165"/>
                        <a14:foregroundMark x1="20035" y1="88165" x2="42199" y2="94548"/>
                        <a14:foregroundMark x1="42199" y1="94548" x2="28546" y2="97207"/>
                        <a14:foregroundMark x1="28546" y1="97207" x2="39894" y2="96543"/>
                        <a14:foregroundMark x1="39894" y1="96543" x2="19504" y2="90293"/>
                        <a14:foregroundMark x1="19504" y1="90293" x2="1241" y2="79255"/>
                        <a14:foregroundMark x1="1241" y1="79255" x2="887" y2="41223"/>
                        <a14:foregroundMark x1="887" y1="41223" x2="10638" y2="46543"/>
                        <a14:foregroundMark x1="10638" y1="46543" x2="29433" y2="48271"/>
                        <a14:foregroundMark x1="29433" y1="48271" x2="32979" y2="51197"/>
                        <a14:foregroundMark x1="8865" y1="46410" x2="18085" y2="44016"/>
                        <a14:foregroundMark x1="18085" y1="44016" x2="36702" y2="46410"/>
                        <a14:foregroundMark x1="36702" y1="46410" x2="38298" y2="47074"/>
                        <a14:foregroundMark x1="24291" y1="44681" x2="24291" y2="44681"/>
                        <a14:foregroundMark x1="92199" y1="83777" x2="92199" y2="83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685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9D4269D-D534-4F95-ADEA-D6D19B464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3" b="94894"/>
          <a:stretch/>
        </p:blipFill>
        <p:spPr bwMode="auto">
          <a:xfrm>
            <a:off x="-2" y="22859"/>
            <a:ext cx="6857999" cy="4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B4FFD1CA-7788-4BA0-BAD7-BDDB7F6B4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88774"/>
              </p:ext>
            </p:extLst>
          </p:nvPr>
        </p:nvGraphicFramePr>
        <p:xfrm>
          <a:off x="245742" y="457200"/>
          <a:ext cx="6366510" cy="839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260">
                  <a:extLst>
                    <a:ext uri="{9D8B030D-6E8A-4147-A177-3AD203B41FA5}">
                      <a16:colId xmlns:a16="http://schemas.microsoft.com/office/drawing/2014/main" val="1702575229"/>
                    </a:ext>
                  </a:extLst>
                </a:gridCol>
                <a:gridCol w="4286250">
                  <a:extLst>
                    <a:ext uri="{9D8B030D-6E8A-4147-A177-3AD203B41FA5}">
                      <a16:colId xmlns:a16="http://schemas.microsoft.com/office/drawing/2014/main" val="766548758"/>
                    </a:ext>
                  </a:extLst>
                </a:gridCol>
              </a:tblGrid>
              <a:tr h="60273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08793"/>
                  </a:ext>
                </a:extLst>
              </a:tr>
              <a:tr h="22975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planeación fue adecuada a las necesidades y características del grupo y favoreció los aprendizajes esperados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Originalmente se planeo una sesión en vivo vía Facebook, pero por razones externas se enviaron las indicaciones por medio de Facebook, pese a este imprevistos los alumnos fueron capaces de escribir su primer e incluso segundo nombre. Identificando la letra con la cual inicia, la ultima letra, cantidad de letras que la conforman e incluso objetos y/o animales que empiezan con la letra inicial de su nombre.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804410"/>
                  </a:ext>
                </a:extLst>
              </a:tr>
              <a:tr h="222881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fue mi intervención docente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asigno la actividad y se publico vía Facebook. Mediante los cuestionamientos: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¿Cuál es la primera letra de tu nombre?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¿qué letra sigue?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¿Cuál es la ultima letra de tu nombre?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¿Cuántas letras tiene tu nombre?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¿Qué animal tiene la misma letra que tu nombre?</a:t>
                      </a:r>
                    </a:p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19036"/>
                  </a:ext>
                </a:extLst>
              </a:tr>
              <a:tr h="81741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que otra manera podría intervenir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medio de comentarios para retroalimentar la evidencia de cada alumno.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261233"/>
                  </a:ext>
                </a:extLst>
              </a:tr>
              <a:tr h="11518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consignas o indicaciones fueron claras.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Si, sin embargo algunos padres de familia no enviaron el vídeo del cuestionamiento, puesto que no se especifico.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04052"/>
                  </a:ext>
                </a:extLst>
              </a:tr>
              <a:tr h="12937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materiales empleados fueron</a:t>
                      </a:r>
                    </a:p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anexo donde el cual consta de recuadros donde el alumno escribió cada una de las letras de su nombre, Números para contar la letra y recuadro para escribir su letra inicial y un objeto que empiece con su letra.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55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155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F836128-211B-4248-B1FE-E416F0C2F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9" b="96676" l="887" r="98759">
                        <a14:foregroundMark x1="4078" y1="89894" x2="4787" y2="55585"/>
                        <a14:foregroundMark x1="4787" y1="55585" x2="10106" y2="48803"/>
                        <a14:foregroundMark x1="10106" y1="48803" x2="17021" y2="48005"/>
                        <a14:foregroundMark x1="12943" y1="94681" x2="48759" y2="92952"/>
                        <a14:foregroundMark x1="48759" y1="92952" x2="59929" y2="95479"/>
                        <a14:foregroundMark x1="59929" y1="95479" x2="84929" y2="93617"/>
                        <a14:foregroundMark x1="84929" y1="93617" x2="99113" y2="93617"/>
                        <a14:foregroundMark x1="48050" y1="76862" x2="52837" y2="84840"/>
                        <a14:foregroundMark x1="52837" y1="84840" x2="45035" y2="80319"/>
                        <a14:foregroundMark x1="45035" y1="80319" x2="40071" y2="69814"/>
                        <a14:foregroundMark x1="40071" y1="69814" x2="46277" y2="85372"/>
                        <a14:foregroundMark x1="46277" y1="85372" x2="38298" y2="90293"/>
                        <a14:foregroundMark x1="38298" y1="90293" x2="26064" y2="87500"/>
                        <a14:foregroundMark x1="26064" y1="87500" x2="15957" y2="78989"/>
                        <a14:foregroundMark x1="15957" y1="78989" x2="23227" y2="68617"/>
                        <a14:foregroundMark x1="23227" y1="68617" x2="35461" y2="67819"/>
                        <a14:foregroundMark x1="35461" y1="67819" x2="47163" y2="79521"/>
                        <a14:foregroundMark x1="47163" y1="79521" x2="50709" y2="91755"/>
                        <a14:foregroundMark x1="50709" y1="91755" x2="38652" y2="93218"/>
                        <a14:foregroundMark x1="38652" y1="93218" x2="29078" y2="83112"/>
                        <a14:foregroundMark x1="29078" y1="83112" x2="28901" y2="75798"/>
                        <a14:foregroundMark x1="28901" y1="75798" x2="37057" y2="82846"/>
                        <a14:foregroundMark x1="37057" y1="82846" x2="32801" y2="88830"/>
                        <a14:foregroundMark x1="32801" y1="88830" x2="16844" y2="85239"/>
                        <a14:foregroundMark x1="16844" y1="85239" x2="12234" y2="79388"/>
                        <a14:foregroundMark x1="12234" y1="79388" x2="12766" y2="90824"/>
                        <a14:foregroundMark x1="12766" y1="90824" x2="17021" y2="97739"/>
                        <a14:foregroundMark x1="17021" y1="97739" x2="42376" y2="99734"/>
                        <a14:foregroundMark x1="42376" y1="99734" x2="85461" y2="96676"/>
                        <a14:foregroundMark x1="85461" y1="96676" x2="93794" y2="92287"/>
                        <a14:foregroundMark x1="93794" y1="92287" x2="90957" y2="85904"/>
                        <a14:foregroundMark x1="90957" y1="85904" x2="86879" y2="84043"/>
                        <a14:foregroundMark x1="58511" y1="78989" x2="58511" y2="78989"/>
                        <a14:foregroundMark x1="54965" y1="68484" x2="55319" y2="79388"/>
                        <a14:foregroundMark x1="55319" y1="79388" x2="50355" y2="58777"/>
                        <a14:foregroundMark x1="50355" y1="58777" x2="61702" y2="79255"/>
                        <a14:foregroundMark x1="61702" y1="79255" x2="56206" y2="63431"/>
                        <a14:foregroundMark x1="56206" y1="63431" x2="58333" y2="91223"/>
                        <a14:foregroundMark x1="1950" y1="55319" x2="11525" y2="51596"/>
                        <a14:foregroundMark x1="11525" y1="51596" x2="2660" y2="51330"/>
                        <a14:foregroundMark x1="2660" y1="51330" x2="7801" y2="45479"/>
                        <a14:foregroundMark x1="7801" y1="45479" x2="3901" y2="52394"/>
                        <a14:foregroundMark x1="3901" y1="52394" x2="6206" y2="50532"/>
                        <a14:foregroundMark x1="1773" y1="49335" x2="24468" y2="47739"/>
                        <a14:foregroundMark x1="24468" y1="47739" x2="44504" y2="51729"/>
                        <a14:foregroundMark x1="44504" y1="51729" x2="50355" y2="57979"/>
                        <a14:foregroundMark x1="50355" y1="57979" x2="59397" y2="75798"/>
                        <a14:foregroundMark x1="80496" y1="99601" x2="90780" y2="98670"/>
                        <a14:foregroundMark x1="90780" y1="98670" x2="26596" y2="90691"/>
                        <a14:foregroundMark x1="26596" y1="90691" x2="42908" y2="87766"/>
                        <a14:foregroundMark x1="42908" y1="87766" x2="55142" y2="90160"/>
                        <a14:foregroundMark x1="55142" y1="90160" x2="41489" y2="95745"/>
                        <a14:foregroundMark x1="41489" y1="95745" x2="26773" y2="93484"/>
                        <a14:foregroundMark x1="26773" y1="93484" x2="46454" y2="87633"/>
                        <a14:foregroundMark x1="46454" y1="87633" x2="56383" y2="89362"/>
                        <a14:foregroundMark x1="56383" y1="89362" x2="38652" y2="85505"/>
                        <a14:foregroundMark x1="38652" y1="85505" x2="35993" y2="79122"/>
                        <a14:foregroundMark x1="35993" y1="79122" x2="50177" y2="86037"/>
                        <a14:foregroundMark x1="50177" y1="86037" x2="64894" y2="85239"/>
                        <a14:foregroundMark x1="64894" y1="85239" x2="50532" y2="85239"/>
                        <a14:foregroundMark x1="50532" y1="85239" x2="70035" y2="88165"/>
                        <a14:foregroundMark x1="70035" y1="88165" x2="52128" y2="87633"/>
                        <a14:foregroundMark x1="52128" y1="87633" x2="65603" y2="86968"/>
                        <a14:foregroundMark x1="65603" y1="86968" x2="78723" y2="91223"/>
                        <a14:foregroundMark x1="78723" y1="91223" x2="82624" y2="97207"/>
                        <a14:foregroundMark x1="82624" y1="97207" x2="92730" y2="95878"/>
                        <a14:foregroundMark x1="92730" y1="95878" x2="74468" y2="98138"/>
                        <a14:foregroundMark x1="74468" y1="98138" x2="66667" y2="94947"/>
                        <a14:foregroundMark x1="66667" y1="94947" x2="80674" y2="94149"/>
                        <a14:foregroundMark x1="80674" y1="94149" x2="70922" y2="98138"/>
                        <a14:foregroundMark x1="70922" y1="98138" x2="887" y2="89495"/>
                        <a14:foregroundMark x1="887" y1="89495" x2="20035" y2="88165"/>
                        <a14:foregroundMark x1="20035" y1="88165" x2="42199" y2="94548"/>
                        <a14:foregroundMark x1="42199" y1="94548" x2="28546" y2="97207"/>
                        <a14:foregroundMark x1="28546" y1="97207" x2="39894" y2="96543"/>
                        <a14:foregroundMark x1="39894" y1="96543" x2="19504" y2="90293"/>
                        <a14:foregroundMark x1="19504" y1="90293" x2="1241" y2="79255"/>
                        <a14:foregroundMark x1="1241" y1="79255" x2="887" y2="41223"/>
                        <a14:foregroundMark x1="887" y1="41223" x2="10638" y2="46543"/>
                        <a14:foregroundMark x1="10638" y1="46543" x2="29433" y2="48271"/>
                        <a14:foregroundMark x1="29433" y1="48271" x2="32979" y2="51197"/>
                        <a14:foregroundMark x1="8865" y1="46410" x2="18085" y2="44016"/>
                        <a14:foregroundMark x1="18085" y1="44016" x2="36702" y2="46410"/>
                        <a14:foregroundMark x1="36702" y1="46410" x2="38298" y2="47074"/>
                        <a14:foregroundMark x1="24291" y1="44681" x2="24291" y2="44681"/>
                        <a14:foregroundMark x1="92199" y1="83777" x2="92199" y2="83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685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99D4269D-D534-4F95-ADEA-D6D19B464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3" b="94894"/>
          <a:stretch/>
        </p:blipFill>
        <p:spPr bwMode="auto">
          <a:xfrm>
            <a:off x="-2" y="22859"/>
            <a:ext cx="6857999" cy="4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B4FFD1CA-7788-4BA0-BAD7-BDDB7F6B4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012971"/>
              </p:ext>
            </p:extLst>
          </p:nvPr>
        </p:nvGraphicFramePr>
        <p:xfrm>
          <a:off x="245742" y="457200"/>
          <a:ext cx="6366510" cy="963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1702575229"/>
                    </a:ext>
                  </a:extLst>
                </a:gridCol>
                <a:gridCol w="4423410">
                  <a:extLst>
                    <a:ext uri="{9D8B030D-6E8A-4147-A177-3AD203B41FA5}">
                      <a16:colId xmlns:a16="http://schemas.microsoft.com/office/drawing/2014/main" val="766548758"/>
                    </a:ext>
                  </a:extLst>
                </a:gridCol>
              </a:tblGrid>
              <a:tr h="602737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</a:p>
                  </a:txBody>
                  <a:tcPr anchor="ctr">
                    <a:solidFill>
                      <a:srgbClr val="89C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08793"/>
                  </a:ext>
                </a:extLst>
              </a:tr>
              <a:tr h="155753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qué manera involucre a los alumnos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manera personal cada alumno realizó su trabajo, escribiendo su nombre, contando las letras que la conforman, identificando las letras que lo componen y algunos objetos Y7o animales que empiezan con la letra inicial de su nombre. De manera autónoma, reforzando con cuestionamientos.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804410"/>
                  </a:ext>
                </a:extLst>
              </a:tr>
              <a:tr h="106299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interesaron en las actividades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 observan en los vídeos la atención y concentración que tienen los alumnos al responder cada cuestionamiento.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19036"/>
                  </a:ext>
                </a:extLst>
              </a:tr>
              <a:tr h="81741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 realice o rescate la evaluación del aprendizaje esperado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medio de la observación del anexo 1 contestado y los videos subidos en el álbum de cada alumno por medio de Facebook.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261233"/>
                  </a:ext>
                </a:extLst>
              </a:tr>
              <a:tr h="11518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qué manera puedo mejorar mi intervención (darle fundamentación teórica)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Implementar material concreto para que sea un aprendizaje significativo.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04052"/>
                  </a:ext>
                </a:extLst>
              </a:tr>
              <a:tr h="129379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MX" sz="14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no debe olvidar al desempeñar mi intervención.</a:t>
                      </a:r>
                    </a:p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valores y respeto al realizar cada retroalimentación y comentario, además de alentar al alumno a seguir trabajando.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755351"/>
                  </a:ext>
                </a:extLst>
              </a:tr>
              <a:tr h="12937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 de oportunidad:</a:t>
                      </a:r>
                    </a:p>
                    <a:p>
                      <a:pPr algn="ctr"/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 de aviso al dar la tarea.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191733"/>
                  </a:ext>
                </a:extLst>
              </a:tr>
              <a:tr h="129379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Estrategias: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Crear un enfoque lúdico en el aprendiz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74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3267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1447</TotalTime>
  <Words>2366</Words>
  <Application>Microsoft Office PowerPoint</Application>
  <PresentationFormat>Panorámica</PresentationFormat>
  <Paragraphs>224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DAIVA RAMIREZ TREVIÑO</dc:creator>
  <cp:lastModifiedBy>DAIVA RAMIREZ TREVIÑO</cp:lastModifiedBy>
  <cp:revision>9</cp:revision>
  <dcterms:created xsi:type="dcterms:W3CDTF">2021-08-24T04:00:36Z</dcterms:created>
  <dcterms:modified xsi:type="dcterms:W3CDTF">2021-08-27T23:04:22Z</dcterms:modified>
</cp:coreProperties>
</file>