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5" r:id="rId5"/>
    <p:sldId id="266" r:id="rId6"/>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42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53255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263924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45944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42485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DE0FDD-A9DF-4109-8AC2-94FF87E0E812}" type="datetimeFigureOut">
              <a:rPr lang="es-MX" smtClean="0"/>
              <a:t>27/08/2021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33420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E0FDD-A9DF-4109-8AC2-94FF87E0E812}"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24800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DE0FDD-A9DF-4109-8AC2-94FF87E0E812}" type="datetimeFigureOut">
              <a:rPr lang="es-MX" smtClean="0"/>
              <a:t>27/08/2021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40299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DE0FDD-A9DF-4109-8AC2-94FF87E0E812}" type="datetimeFigureOut">
              <a:rPr lang="es-MX" smtClean="0"/>
              <a:t>27/08/2021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50091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E0FDD-A9DF-4109-8AC2-94FF87E0E812}" type="datetimeFigureOut">
              <a:rPr lang="es-MX" smtClean="0"/>
              <a:t>27/08/2021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62985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DE0FDD-A9DF-4109-8AC2-94FF87E0E812}"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9951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DE0FDD-A9DF-4109-8AC2-94FF87E0E812}" type="datetimeFigureOut">
              <a:rPr lang="es-MX" smtClean="0"/>
              <a:t>27/08/2021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72728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3BDE0FDD-A9DF-4109-8AC2-94FF87E0E812}" type="datetimeFigureOut">
              <a:rPr lang="es-MX" smtClean="0"/>
              <a:t>27/08/2021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01AEED95-8B31-4916-A0FE-4FADB34BA62F}" type="slidenum">
              <a:rPr lang="es-MX" smtClean="0"/>
              <a:t>‹Nº›</a:t>
            </a:fld>
            <a:endParaRPr lang="es-MX"/>
          </a:p>
        </p:txBody>
      </p:sp>
    </p:spTree>
    <p:extLst>
      <p:ext uri="{BB962C8B-B14F-4D97-AF65-F5344CB8AC3E}">
        <p14:creationId xmlns:p14="http://schemas.microsoft.com/office/powerpoint/2010/main" val="274743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75A27C7-49FA-4021-BC86-8B6E8BFED1E5}"/>
              </a:ext>
            </a:extLst>
          </p:cNvPr>
          <p:cNvSpPr>
            <a:spLocks noChangeArrowheads="1"/>
          </p:cNvSpPr>
          <p:nvPr/>
        </p:nvSpPr>
        <p:spPr bwMode="auto">
          <a:xfrm>
            <a:off x="384008" y="1276058"/>
            <a:ext cx="677502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ESCUELA NORMAL DE EDUCACION PREESCOLAR DEL ESTADO DE COAHUILA</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LICENCIATURA EN EDUCACION PREESCOLAR</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CICLO ESCOLAR 2021-2022</a:t>
            </a:r>
            <a:endParaRPr kumimoji="0" lang="es-MX" altLang="es-MX"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3" name="image1.png">
            <a:extLst>
              <a:ext uri="{FF2B5EF4-FFF2-40B4-BE49-F238E27FC236}">
                <a16:creationId xmlns:a16="http://schemas.microsoft.com/office/drawing/2014/main" id="{34E550A2-440F-4E78-AE0F-ED34442CD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856" y="2876496"/>
            <a:ext cx="2128900" cy="152334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90A1F9-3B78-4C38-A982-4747AAB1FF96}"/>
              </a:ext>
            </a:extLst>
          </p:cNvPr>
          <p:cNvSpPr txBox="1"/>
          <p:nvPr/>
        </p:nvSpPr>
        <p:spPr>
          <a:xfrm>
            <a:off x="618130" y="4629334"/>
            <a:ext cx="6540901" cy="438581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Séptimo semestre secci</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s-MX" altLang="es-MX" dirty="0">
                <a:latin typeface="Arial" panose="020B0604020202020204" pitchFamily="34" charset="0"/>
                <a:ea typeface="Calibri" panose="020F0502020204030204" pitchFamily="34" charset="0"/>
                <a:cs typeface="Arial" panose="020B0604020202020204" pitchFamily="34" charset="0"/>
              </a:rPr>
              <a:t>Aprendizaje en el servicio</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Titular:</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s-MX" altLang="es-MX" dirty="0">
                <a:latin typeface="Arial" panose="020B0604020202020204" pitchFamily="34" charset="0"/>
                <a:ea typeface="Calibri" panose="020F0502020204030204" pitchFamily="34" charset="0"/>
                <a:cs typeface="Arial" panose="020B0604020202020204" pitchFamily="34" charset="0"/>
              </a:rPr>
              <a:t>Sonia Yvonne Garza Flores</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Daniela Jaquelin Ram</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rez Orej</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9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rPr>
              <a:t>Diario vierne</a:t>
            </a:r>
            <a:r>
              <a:rPr lang="es-MX" altLang="es-MX" b="1" u="sng" dirty="0">
                <a:latin typeface="Arial" panose="020B0604020202020204" pitchFamily="34" charset="0"/>
                <a:cs typeface="Arial" panose="020B0604020202020204" pitchFamily="34" charset="0"/>
              </a:rPr>
              <a:t>s</a:t>
            </a:r>
            <a:r>
              <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rPr>
              <a:t> 25 de agosto del 2021</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trike="noStrike" cap="none" normalizeH="0" baseline="0" dirty="0">
                <a:ln>
                  <a:noFill/>
                </a:ln>
                <a:solidFill>
                  <a:schemeClr val="tx1"/>
                </a:solidFill>
                <a:effectLst/>
                <a:latin typeface="Arial" panose="020B0604020202020204" pitchFamily="34" charset="0"/>
                <a:cs typeface="Arial" panose="020B0604020202020204" pitchFamily="34" charset="0"/>
              </a:rPr>
              <a:t>Saltillo Coahuila                                      27 de agosto del 2021</a:t>
            </a:r>
            <a:endParaRPr kumimoji="0" lang="es-MX" altLang="es-MX" strike="noStrike" cap="none" normalizeH="0" baseline="0" dirty="0">
              <a:ln>
                <a:noFill/>
              </a:ln>
              <a:solidFill>
                <a:schemeClr val="tx1"/>
              </a:solidFill>
              <a:effectLst/>
            </a:endParaRPr>
          </a:p>
        </p:txBody>
      </p:sp>
    </p:spTree>
    <p:extLst>
      <p:ext uri="{BB962C8B-B14F-4D97-AF65-F5344CB8AC3E}">
        <p14:creationId xmlns:p14="http://schemas.microsoft.com/office/powerpoint/2010/main" val="338106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2">
            <a:extLst>
              <a:ext uri="{FF2B5EF4-FFF2-40B4-BE49-F238E27FC236}">
                <a16:creationId xmlns:a16="http://schemas.microsoft.com/office/drawing/2014/main" id="{080DFEA0-C245-40A3-BC3A-1C72E6575EBE}"/>
              </a:ext>
            </a:extLst>
          </p:cNvPr>
          <p:cNvSpPr txBox="1">
            <a:spLocks noChangeArrowheads="1"/>
          </p:cNvSpPr>
          <p:nvPr/>
        </p:nvSpPr>
        <p:spPr bwMode="auto">
          <a:xfrm>
            <a:off x="2213610" y="342184"/>
            <a:ext cx="4732179" cy="19542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JARDIN DE NIÑOS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GRAL. TOMAS SANCHEZ HERNANDEZ</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CCT. 05DJN0054F</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GRADO: 3 “B”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EDUCADORA TITULAR: NORA GRACIELA CHAVARRIA SALAZAR.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PRACTICANTE: DANIELA JAQUELIN RAMIREZ OREJON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400" b="1" kern="1200" dirty="0">
                <a:solidFill>
                  <a:srgbClr val="000000"/>
                </a:solidFill>
                <a:effectLst/>
                <a:latin typeface="Bodoni MT Condensed" panose="02070606080606020203"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072CDBAC-C178-4831-B3F6-268C6B37C2E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374" y="825340"/>
            <a:ext cx="1313815" cy="1310005"/>
          </a:xfrm>
          <a:prstGeom prst="rect">
            <a:avLst/>
          </a:prstGeom>
        </p:spPr>
      </p:pic>
      <p:graphicFrame>
        <p:nvGraphicFramePr>
          <p:cNvPr id="2" name="Tabla 1">
            <a:extLst>
              <a:ext uri="{FF2B5EF4-FFF2-40B4-BE49-F238E27FC236}">
                <a16:creationId xmlns:a16="http://schemas.microsoft.com/office/drawing/2014/main" id="{CE9360AA-7D71-45AC-9DF6-88776544C98B}"/>
              </a:ext>
            </a:extLst>
          </p:cNvPr>
          <p:cNvGraphicFramePr>
            <a:graphicFrameLocks noGrp="1"/>
          </p:cNvGraphicFramePr>
          <p:nvPr>
            <p:extLst>
              <p:ext uri="{D42A27DB-BD31-4B8C-83A1-F6EECF244321}">
                <p14:modId xmlns:p14="http://schemas.microsoft.com/office/powerpoint/2010/main" val="1738049314"/>
              </p:ext>
            </p:extLst>
          </p:nvPr>
        </p:nvGraphicFramePr>
        <p:xfrm>
          <a:off x="534988" y="2996034"/>
          <a:ext cx="6671355" cy="6224325"/>
        </p:xfrm>
        <a:graphic>
          <a:graphicData uri="http://schemas.openxmlformats.org/drawingml/2006/table">
            <a:tbl>
              <a:tblPr firstRow="1" firstCol="1" bandRow="1">
                <a:tableStyleId>{5940675A-B579-460E-94D1-54222C63F5DA}</a:tableStyleId>
              </a:tblPr>
              <a:tblGrid>
                <a:gridCol w="3329517">
                  <a:extLst>
                    <a:ext uri="{9D8B030D-6E8A-4147-A177-3AD203B41FA5}">
                      <a16:colId xmlns:a16="http://schemas.microsoft.com/office/drawing/2014/main" val="3434600602"/>
                    </a:ext>
                  </a:extLst>
                </a:gridCol>
                <a:gridCol w="3341838">
                  <a:extLst>
                    <a:ext uri="{9D8B030D-6E8A-4147-A177-3AD203B41FA5}">
                      <a16:colId xmlns:a16="http://schemas.microsoft.com/office/drawing/2014/main" val="2367115914"/>
                    </a:ext>
                  </a:extLst>
                </a:gridCol>
              </a:tblGrid>
              <a:tr h="245235">
                <a:tc>
                  <a:txBody>
                    <a:bodyPr/>
                    <a:lstStyle/>
                    <a:p>
                      <a:pPr algn="l">
                        <a:lnSpc>
                          <a:spcPct val="107000"/>
                        </a:lnSpc>
                        <a:spcAft>
                          <a:spcPts val="800"/>
                        </a:spcAft>
                      </a:pPr>
                      <a:r>
                        <a:rPr lang="es-ES" sz="900">
                          <a:effectLst/>
                        </a:rPr>
                        <a:t>Título:  Hábitos de higiene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a:txBody>
                    <a:bodyPr/>
                    <a:lstStyle/>
                    <a:p>
                      <a:pPr algn="l">
                        <a:lnSpc>
                          <a:spcPct val="107000"/>
                        </a:lnSpc>
                        <a:spcAft>
                          <a:spcPts val="800"/>
                        </a:spcAft>
                      </a:pPr>
                      <a:r>
                        <a:rPr lang="es-ES" sz="900">
                          <a:effectLst/>
                        </a:rPr>
                        <a:t>Tiempo: 90 minutos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extLst>
                  <a:ext uri="{0D108BD9-81ED-4DB2-BD59-A6C34878D82A}">
                    <a16:rowId xmlns:a16="http://schemas.microsoft.com/office/drawing/2014/main" val="3025303333"/>
                  </a:ext>
                </a:extLst>
              </a:tr>
              <a:tr h="717227">
                <a:tc>
                  <a:txBody>
                    <a:bodyPr/>
                    <a:lstStyle/>
                    <a:p>
                      <a:pPr algn="l">
                        <a:lnSpc>
                          <a:spcPct val="107000"/>
                        </a:lnSpc>
                        <a:spcAft>
                          <a:spcPts val="800"/>
                        </a:spcAft>
                      </a:pPr>
                      <a:r>
                        <a:rPr lang="es-ES" sz="900">
                          <a:effectLst/>
                        </a:rPr>
                        <a:t> </a:t>
                      </a:r>
                      <a:endParaRPr lang="es-MX" sz="900">
                        <a:effectLst/>
                      </a:endParaRPr>
                    </a:p>
                    <a:p>
                      <a:pPr algn="l">
                        <a:lnSpc>
                          <a:spcPct val="107000"/>
                        </a:lnSpc>
                        <a:spcAft>
                          <a:spcPts val="800"/>
                        </a:spcAft>
                      </a:pPr>
                      <a:r>
                        <a:rPr lang="es-ES" sz="900">
                          <a:effectLst/>
                        </a:rPr>
                        <a:t>Campo/área: Lenguaje y comunicación. </a:t>
                      </a:r>
                      <a:endParaRPr lang="es-MX" sz="900">
                        <a:effectLst/>
                      </a:endParaRPr>
                    </a:p>
                    <a:p>
                      <a:pPr marL="457200" algn="l">
                        <a:lnSpc>
                          <a:spcPct val="107000"/>
                        </a:lnSpc>
                        <a:spcAft>
                          <a:spcPts val="8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a:txBody>
                    <a:bodyPr/>
                    <a:lstStyle/>
                    <a:p>
                      <a:pPr algn="l">
                        <a:lnSpc>
                          <a:spcPct val="107000"/>
                        </a:lnSpc>
                        <a:spcAft>
                          <a:spcPts val="800"/>
                        </a:spcAft>
                      </a:pPr>
                      <a:r>
                        <a:rPr lang="es-ES" sz="900">
                          <a:effectLst/>
                        </a:rPr>
                        <a:t>Organizador curricular 1: Oralidad.</a:t>
                      </a:r>
                      <a:endParaRPr lang="es-MX" sz="900">
                        <a:effectLst/>
                      </a:endParaRPr>
                    </a:p>
                    <a:p>
                      <a:pPr algn="l">
                        <a:lnSpc>
                          <a:spcPct val="107000"/>
                        </a:lnSpc>
                        <a:spcAft>
                          <a:spcPts val="800"/>
                        </a:spcAft>
                      </a:pPr>
                      <a:r>
                        <a:rPr lang="es-ES" sz="900">
                          <a:effectLst/>
                        </a:rPr>
                        <a:t>Organizador curricular 2: Descripción. </a:t>
                      </a:r>
                      <a:endParaRPr lang="es-MX" sz="900">
                        <a:effectLst/>
                      </a:endParaRPr>
                    </a:p>
                    <a:p>
                      <a:pPr marL="457200" algn="l">
                        <a:lnSpc>
                          <a:spcPct val="107000"/>
                        </a:lnSpc>
                        <a:spcAft>
                          <a:spcPts val="8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extLst>
                  <a:ext uri="{0D108BD9-81ED-4DB2-BD59-A6C34878D82A}">
                    <a16:rowId xmlns:a16="http://schemas.microsoft.com/office/drawing/2014/main" val="194724957"/>
                  </a:ext>
                </a:extLst>
              </a:tr>
              <a:tr h="1326882">
                <a:tc>
                  <a:txBody>
                    <a:bodyPr/>
                    <a:lstStyle/>
                    <a:p>
                      <a:pPr algn="l">
                        <a:lnSpc>
                          <a:spcPct val="107000"/>
                        </a:lnSpc>
                        <a:spcAft>
                          <a:spcPts val="800"/>
                        </a:spcAft>
                      </a:pPr>
                      <a:r>
                        <a:rPr lang="es-ES" sz="900">
                          <a:effectLst/>
                        </a:rPr>
                        <a:t>Aprendizaje esperado:</a:t>
                      </a:r>
                      <a:endParaRPr lang="es-MX" sz="900">
                        <a:effectLst/>
                      </a:endParaRPr>
                    </a:p>
                    <a:p>
                      <a:pPr marL="457200" algn="l">
                        <a:lnSpc>
                          <a:spcPct val="107000"/>
                        </a:lnSpc>
                        <a:spcAft>
                          <a:spcPts val="800"/>
                        </a:spcAft>
                      </a:pPr>
                      <a:r>
                        <a:rPr lang="es-MX" sz="900">
                          <a:effectLst/>
                        </a:rPr>
                        <a:t>Menciona características de objetos y personas que conoce y observa.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a:txBody>
                    <a:bodyPr/>
                    <a:lstStyle/>
                    <a:p>
                      <a:pPr algn="l">
                        <a:lnSpc>
                          <a:spcPct val="107000"/>
                        </a:lnSpc>
                        <a:spcAft>
                          <a:spcPts val="800"/>
                        </a:spcAft>
                      </a:pPr>
                      <a:r>
                        <a:rPr lang="es-ES" sz="900">
                          <a:effectLst/>
                        </a:rPr>
                        <a:t>Rasgos de evaluación que se observarán durante las actividades:</a:t>
                      </a:r>
                      <a:endParaRPr lang="es-MX" sz="900">
                        <a:effectLst/>
                      </a:endParaRPr>
                    </a:p>
                    <a:p>
                      <a:pPr marL="342900" lvl="0" indent="-342900" algn="l">
                        <a:lnSpc>
                          <a:spcPct val="107000"/>
                        </a:lnSpc>
                        <a:buFont typeface="Symbol" panose="05050102010706020507" pitchFamily="18" charset="2"/>
                        <a:buChar char=""/>
                      </a:pPr>
                      <a:r>
                        <a:rPr lang="es-MX" sz="900">
                          <a:effectLst/>
                        </a:rPr>
                        <a:t>Practica acciones de cuidado personal. </a:t>
                      </a:r>
                    </a:p>
                    <a:p>
                      <a:pPr marL="342900" lvl="0" indent="-342900" algn="l">
                        <a:lnSpc>
                          <a:spcPct val="107000"/>
                        </a:lnSpc>
                        <a:buFont typeface="Symbol" panose="05050102010706020507" pitchFamily="18" charset="2"/>
                        <a:buChar char=""/>
                      </a:pPr>
                      <a:r>
                        <a:rPr lang="es-MX" sz="900">
                          <a:effectLst/>
                        </a:rPr>
                        <a:t>Describe objetos.</a:t>
                      </a:r>
                    </a:p>
                    <a:p>
                      <a:pPr marL="342900" lvl="0" indent="-342900" algn="l">
                        <a:lnSpc>
                          <a:spcPct val="107000"/>
                        </a:lnSpc>
                        <a:spcAft>
                          <a:spcPts val="800"/>
                        </a:spcAft>
                        <a:buFont typeface="Symbol" panose="05050102010706020507" pitchFamily="18" charset="2"/>
                        <a:buChar char=""/>
                      </a:pPr>
                      <a:r>
                        <a:rPr lang="es-MX" sz="900">
                          <a:effectLst/>
                        </a:rPr>
                        <a:t>Solicita y proporciona ayuda para llevar a cabo diferentes tareas.</a:t>
                      </a:r>
                    </a:p>
                    <a:p>
                      <a:pPr algn="l">
                        <a:lnSpc>
                          <a:spcPct val="107000"/>
                        </a:lnSpc>
                        <a:spcAft>
                          <a:spcPts val="8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extLst>
                  <a:ext uri="{0D108BD9-81ED-4DB2-BD59-A6C34878D82A}">
                    <a16:rowId xmlns:a16="http://schemas.microsoft.com/office/drawing/2014/main" val="2359995338"/>
                  </a:ext>
                </a:extLst>
              </a:tr>
              <a:tr h="1918373">
                <a:tc gridSpan="2">
                  <a:txBody>
                    <a:bodyPr/>
                    <a:lstStyle/>
                    <a:p>
                      <a:pPr algn="l">
                        <a:lnSpc>
                          <a:spcPct val="107000"/>
                        </a:lnSpc>
                        <a:spcAft>
                          <a:spcPts val="800"/>
                        </a:spcAft>
                      </a:pPr>
                      <a:r>
                        <a:rPr lang="es-ES" sz="1000">
                          <a:effectLst/>
                        </a:rPr>
                        <a:t>Actividades:</a:t>
                      </a:r>
                      <a:endParaRPr lang="es-MX" sz="900">
                        <a:effectLst/>
                      </a:endParaRPr>
                    </a:p>
                    <a:p>
                      <a:pPr algn="l">
                        <a:lnSpc>
                          <a:spcPct val="107000"/>
                        </a:lnSpc>
                        <a:spcAft>
                          <a:spcPts val="800"/>
                        </a:spcAft>
                      </a:pPr>
                      <a:r>
                        <a:rPr lang="es-ES" sz="1000">
                          <a:effectLst/>
                        </a:rPr>
                        <a:t>Inicio: Observa las imágenes y responde:</a:t>
                      </a:r>
                      <a:endParaRPr lang="es-MX" sz="900">
                        <a:effectLst/>
                      </a:endParaRPr>
                    </a:p>
                    <a:p>
                      <a:pPr algn="l">
                        <a:lnSpc>
                          <a:spcPct val="107000"/>
                        </a:lnSpc>
                        <a:spcAft>
                          <a:spcPts val="800"/>
                        </a:spcAft>
                      </a:pPr>
                      <a:r>
                        <a:rPr lang="es-ES" sz="1000">
                          <a:effectLst/>
                        </a:rPr>
                        <a:t>¿Cuántas imágenes hay?, ¿qué observaste en la imagen 1?, describe al niño de la imagen 2, ¿Cómo es físicamente?, ¿Qué esta haciendo?, ¿Cómo es el lugar donde esta?, ¿Por qué es importante realizar la acción de la imagen 3?, ¿tú la realizas?,¿Cuántas veces al día?, en la imagen 4 ¿la niña se parece a la de la imagen 1?, ¿en que son diferentes?</a:t>
                      </a:r>
                      <a:endParaRPr lang="es-MX" sz="900">
                        <a:effectLst/>
                      </a:endParaRPr>
                    </a:p>
                    <a:p>
                      <a:pPr algn="l">
                        <a:lnSpc>
                          <a:spcPct val="107000"/>
                        </a:lnSpc>
                        <a:spcAft>
                          <a:spcPts val="800"/>
                        </a:spcAft>
                      </a:pPr>
                      <a:r>
                        <a:rPr lang="es-ES" sz="1000">
                          <a:effectLst/>
                        </a:rPr>
                        <a:t>Desarrollo: Responde ¿Por qué es importante practicar los hábitos de higiene?, ¿Qué hábitos de higiene prácticas en casa?, dibuja 2 objetos de hábitos de higiene que se encuentren en casa, menciona características de los objetos.</a:t>
                      </a:r>
                      <a:endParaRPr lang="es-MX" sz="900">
                        <a:effectLst/>
                      </a:endParaRPr>
                    </a:p>
                    <a:p>
                      <a:pPr algn="l">
                        <a:lnSpc>
                          <a:spcPct val="107000"/>
                        </a:lnSpc>
                        <a:spcAft>
                          <a:spcPts val="800"/>
                        </a:spcAft>
                      </a:pPr>
                      <a:r>
                        <a:rPr lang="es-ES"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hMerge="1">
                  <a:txBody>
                    <a:bodyPr/>
                    <a:lstStyle/>
                    <a:p>
                      <a:endParaRPr lang="es-MX"/>
                    </a:p>
                  </a:txBody>
                  <a:tcPr/>
                </a:tc>
                <a:extLst>
                  <a:ext uri="{0D108BD9-81ED-4DB2-BD59-A6C34878D82A}">
                    <a16:rowId xmlns:a16="http://schemas.microsoft.com/office/drawing/2014/main" val="635353195"/>
                  </a:ext>
                </a:extLst>
              </a:tr>
              <a:tr h="473480">
                <a:tc gridSpan="2">
                  <a:txBody>
                    <a:bodyPr/>
                    <a:lstStyle/>
                    <a:p>
                      <a:pPr algn="l">
                        <a:lnSpc>
                          <a:spcPct val="107000"/>
                        </a:lnSpc>
                        <a:spcAft>
                          <a:spcPts val="800"/>
                        </a:spcAft>
                      </a:pPr>
                      <a:r>
                        <a:rPr lang="es-ES" sz="1000">
                          <a:effectLst/>
                        </a:rPr>
                        <a:t>Cierre: Escucha atentamente las adivinanzas de los hábitos de higiene y responde correctamente.</a:t>
                      </a:r>
                      <a:endParaRPr lang="es-MX" sz="900">
                        <a:effectLst/>
                      </a:endParaRPr>
                    </a:p>
                    <a:p>
                      <a:pPr marL="457200" algn="l">
                        <a:lnSpc>
                          <a:spcPct val="107000"/>
                        </a:lnSpc>
                        <a:spcAft>
                          <a:spcPts val="80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hMerge="1">
                  <a:txBody>
                    <a:bodyPr/>
                    <a:lstStyle/>
                    <a:p>
                      <a:endParaRPr lang="es-MX"/>
                    </a:p>
                  </a:txBody>
                  <a:tcPr/>
                </a:tc>
                <a:extLst>
                  <a:ext uri="{0D108BD9-81ED-4DB2-BD59-A6C34878D82A}">
                    <a16:rowId xmlns:a16="http://schemas.microsoft.com/office/drawing/2014/main" val="1659835166"/>
                  </a:ext>
                </a:extLst>
              </a:tr>
              <a:tr h="1069512">
                <a:tc>
                  <a:txBody>
                    <a:bodyPr/>
                    <a:lstStyle/>
                    <a:p>
                      <a:pPr algn="l">
                        <a:lnSpc>
                          <a:spcPct val="107000"/>
                        </a:lnSpc>
                        <a:spcAft>
                          <a:spcPts val="800"/>
                        </a:spcAft>
                      </a:pPr>
                      <a:r>
                        <a:rPr lang="es-ES" sz="1000">
                          <a:effectLst/>
                        </a:rPr>
                        <a:t>Recursos materiales:</a:t>
                      </a:r>
                      <a:endParaRPr lang="es-MX" sz="900">
                        <a:effectLst/>
                      </a:endParaRPr>
                    </a:p>
                    <a:p>
                      <a:pPr algn="l">
                        <a:lnSpc>
                          <a:spcPct val="107000"/>
                        </a:lnSpc>
                        <a:spcAft>
                          <a:spcPts val="800"/>
                        </a:spcAft>
                      </a:pPr>
                      <a:r>
                        <a:rPr lang="es-ES" sz="1000">
                          <a:effectLst/>
                        </a:rPr>
                        <a:t>Imágenes</a:t>
                      </a:r>
                      <a:endParaRPr lang="es-MX" sz="900">
                        <a:effectLst/>
                      </a:endParaRPr>
                    </a:p>
                    <a:p>
                      <a:pPr algn="l">
                        <a:lnSpc>
                          <a:spcPct val="107000"/>
                        </a:lnSpc>
                        <a:spcAft>
                          <a:spcPts val="800"/>
                        </a:spcAft>
                      </a:pPr>
                      <a:r>
                        <a:rPr lang="es-ES" sz="1000">
                          <a:effectLst/>
                        </a:rPr>
                        <a:t>hoja en blanco</a:t>
                      </a:r>
                      <a:endParaRPr lang="es-MX" sz="900">
                        <a:effectLst/>
                      </a:endParaRPr>
                    </a:p>
                    <a:p>
                      <a:pPr algn="l">
                        <a:lnSpc>
                          <a:spcPct val="107000"/>
                        </a:lnSpc>
                        <a:spcAft>
                          <a:spcPts val="800"/>
                        </a:spcAft>
                      </a:pPr>
                      <a:r>
                        <a:rPr lang="es-ES" sz="1000">
                          <a:effectLst/>
                        </a:rPr>
                        <a:t>colores y/o crayones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a:txBody>
                    <a:bodyPr/>
                    <a:lstStyle/>
                    <a:p>
                      <a:pPr algn="l">
                        <a:lnSpc>
                          <a:spcPct val="107000"/>
                        </a:lnSpc>
                        <a:spcAft>
                          <a:spcPts val="800"/>
                        </a:spcAft>
                      </a:pPr>
                      <a:r>
                        <a:rPr lang="es-ES" sz="1000">
                          <a:effectLst/>
                        </a:rPr>
                        <a:t>Observaciones: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extLst>
                  <a:ext uri="{0D108BD9-81ED-4DB2-BD59-A6C34878D82A}">
                    <a16:rowId xmlns:a16="http://schemas.microsoft.com/office/drawing/2014/main" val="3457388700"/>
                  </a:ext>
                </a:extLst>
              </a:tr>
              <a:tr h="473616">
                <a:tc gridSpan="2">
                  <a:txBody>
                    <a:bodyPr/>
                    <a:lstStyle/>
                    <a:p>
                      <a:pPr algn="l">
                        <a:lnSpc>
                          <a:spcPct val="107000"/>
                        </a:lnSpc>
                        <a:spcAft>
                          <a:spcPts val="800"/>
                        </a:spcAft>
                      </a:pPr>
                      <a:r>
                        <a:rPr lang="es-ES" sz="1000" dirty="0">
                          <a:effectLst/>
                        </a:rPr>
                        <a:t>Evidencia o instrumento a recuperar:</a:t>
                      </a:r>
                      <a:endParaRPr lang="es-MX" sz="900" dirty="0">
                        <a:effectLst/>
                      </a:endParaRPr>
                    </a:p>
                    <a:p>
                      <a:pPr algn="l">
                        <a:lnSpc>
                          <a:spcPct val="107000"/>
                        </a:lnSpc>
                        <a:spcAft>
                          <a:spcPts val="800"/>
                        </a:spcAft>
                      </a:pPr>
                      <a:r>
                        <a:rPr lang="es-ES" sz="1000" dirty="0">
                          <a:effectLst/>
                        </a:rPr>
                        <a:t>Observación y bitácora.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38" marR="55738" marT="0" marB="0"/>
                </a:tc>
                <a:tc hMerge="1">
                  <a:txBody>
                    <a:bodyPr/>
                    <a:lstStyle/>
                    <a:p>
                      <a:endParaRPr lang="es-MX"/>
                    </a:p>
                  </a:txBody>
                  <a:tcPr/>
                </a:tc>
                <a:extLst>
                  <a:ext uri="{0D108BD9-81ED-4DB2-BD59-A6C34878D82A}">
                    <a16:rowId xmlns:a16="http://schemas.microsoft.com/office/drawing/2014/main" val="2926533008"/>
                  </a:ext>
                </a:extLst>
              </a:tr>
            </a:tbl>
          </a:graphicData>
        </a:graphic>
      </p:graphicFrame>
    </p:spTree>
    <p:extLst>
      <p:ext uri="{BB962C8B-B14F-4D97-AF65-F5344CB8AC3E}">
        <p14:creationId xmlns:p14="http://schemas.microsoft.com/office/powerpoint/2010/main" val="86748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3447" y="175848"/>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27</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Agosto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Hábitos de higiene</a:t>
              </a:r>
              <a:r>
                <a:rPr lang="es-MX" u="sng" dirty="0"/>
                <a:t>.</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4776990"/>
              <a:chOff x="-104586" y="3258293"/>
              <a:chExt cx="7866108" cy="4776990"/>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522252" y="6834954"/>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8299" y="8494191"/>
              <a:ext cx="3901420" cy="707886"/>
            </a:xfrm>
            <a:prstGeom prst="rect">
              <a:avLst/>
            </a:prstGeom>
            <a:noFill/>
          </p:spPr>
          <p:txBody>
            <a:bodyPr wrap="square">
              <a:spAutoFit/>
            </a:bodyPr>
            <a:lstStyle/>
            <a:p>
              <a:r>
                <a:rPr lang="es-MX" dirty="0">
                  <a:latin typeface="Comic Sans MS" panose="030F0702030302020204" pitchFamily="66" charset="0"/>
                </a:rPr>
                <a:t> </a:t>
              </a:r>
              <a:r>
                <a:rPr lang="es-MX" sz="1100" dirty="0">
                  <a:latin typeface="Comic Sans MS" panose="030F0702030302020204" pitchFamily="66" charset="0"/>
                </a:rPr>
                <a:t>El día de hoy durante la práctica consideró que fue muy bien, los niños mostraron atención e interés en la actividad, participaron de la manera esperada.</a:t>
              </a:r>
              <a:endParaRPr lang="es-MX" sz="1800" dirty="0">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91915" y="8782805"/>
              <a:ext cx="3901420" cy="461665"/>
            </a:xfrm>
            <a:prstGeom prst="rect">
              <a:avLst/>
            </a:prstGeom>
            <a:noFill/>
          </p:spPr>
          <p:txBody>
            <a:bodyPr wrap="square">
              <a:spAutoFit/>
            </a:bodyPr>
            <a:lstStyle/>
            <a:p>
              <a:r>
                <a:rPr lang="es-MX" sz="1200" dirty="0">
                  <a:latin typeface="Comic Sans MS" panose="030F0702030302020204" pitchFamily="66" charset="0"/>
                </a:rPr>
                <a:t>Una de las dificultades es que algunos niños aun no se conectan por videollamadas.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pic>
        <p:nvPicPr>
          <p:cNvPr id="3" name="Gráfico 6" descr="Marca de verificación">
            <a:extLst>
              <a:ext uri="{FF2B5EF4-FFF2-40B4-BE49-F238E27FC236}">
                <a16:creationId xmlns:a16="http://schemas.microsoft.com/office/drawing/2014/main" id="{659A2DAC-D705-D043-B836-5823682F406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8037" y="6389594"/>
            <a:ext cx="273997" cy="273997"/>
          </a:xfrm>
          <a:prstGeom prst="rect">
            <a:avLst/>
          </a:prstGeom>
        </p:spPr>
      </p:pic>
      <p:pic>
        <p:nvPicPr>
          <p:cNvPr id="7" name="Gráfico 8" descr="Marca de verificación">
            <a:extLst>
              <a:ext uri="{FF2B5EF4-FFF2-40B4-BE49-F238E27FC236}">
                <a16:creationId xmlns:a16="http://schemas.microsoft.com/office/drawing/2014/main" id="{64679467-5D04-F94F-87AC-9D72C20DACF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4189" y="6503098"/>
            <a:ext cx="247625" cy="247625"/>
          </a:xfrm>
          <a:prstGeom prst="rect">
            <a:avLst/>
          </a:prstGeom>
        </p:spPr>
      </p:pic>
      <p:pic>
        <p:nvPicPr>
          <p:cNvPr id="9" name="Gráfico 13" descr="Marca de verificación">
            <a:extLst>
              <a:ext uri="{FF2B5EF4-FFF2-40B4-BE49-F238E27FC236}">
                <a16:creationId xmlns:a16="http://schemas.microsoft.com/office/drawing/2014/main" id="{A2F73AB1-D61A-4A4D-94E4-A43D18B6BB1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2444" y="7487062"/>
            <a:ext cx="279427" cy="279427"/>
          </a:xfrm>
          <a:prstGeom prst="rect">
            <a:avLst/>
          </a:prstGeom>
        </p:spPr>
      </p:pic>
      <p:pic>
        <p:nvPicPr>
          <p:cNvPr id="14" name="Gráfico 16" descr="Marca de verificación">
            <a:extLst>
              <a:ext uri="{FF2B5EF4-FFF2-40B4-BE49-F238E27FC236}">
                <a16:creationId xmlns:a16="http://schemas.microsoft.com/office/drawing/2014/main" id="{92F6D28A-0191-124C-910C-D194C4CE8E3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22663" y="753594"/>
            <a:ext cx="429982" cy="429982"/>
          </a:xfrm>
          <a:prstGeom prst="rect">
            <a:avLst/>
          </a:prstGeom>
        </p:spPr>
      </p:pic>
      <p:pic>
        <p:nvPicPr>
          <p:cNvPr id="17" name="Gráfico 19" descr="Marca de verificación">
            <a:extLst>
              <a:ext uri="{FF2B5EF4-FFF2-40B4-BE49-F238E27FC236}">
                <a16:creationId xmlns:a16="http://schemas.microsoft.com/office/drawing/2014/main" id="{F8405097-C2CD-2A4C-A4E5-B7C7DF95FDF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3511" y="6027417"/>
            <a:ext cx="215406" cy="215406"/>
          </a:xfrm>
          <a:prstGeom prst="rect">
            <a:avLst/>
          </a:prstGeom>
        </p:spPr>
      </p:pic>
      <p:pic>
        <p:nvPicPr>
          <p:cNvPr id="20" name="Gráfico 22" descr="Marca de verificación">
            <a:extLst>
              <a:ext uri="{FF2B5EF4-FFF2-40B4-BE49-F238E27FC236}">
                <a16:creationId xmlns:a16="http://schemas.microsoft.com/office/drawing/2014/main" id="{6B759419-767B-9E47-8870-A0AF8DFFC15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5092012"/>
            <a:ext cx="260411" cy="260411"/>
          </a:xfrm>
          <a:prstGeom prst="rect">
            <a:avLst/>
          </a:prstGeom>
        </p:spPr>
      </p:pic>
      <p:pic>
        <p:nvPicPr>
          <p:cNvPr id="23" name="Gráfico 25" descr="Marca de verificación">
            <a:extLst>
              <a:ext uri="{FF2B5EF4-FFF2-40B4-BE49-F238E27FC236}">
                <a16:creationId xmlns:a16="http://schemas.microsoft.com/office/drawing/2014/main" id="{5F418F6F-9817-994C-A3AE-98671A6A373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952" y="4882886"/>
            <a:ext cx="296428" cy="296428"/>
          </a:xfrm>
          <a:prstGeom prst="rect">
            <a:avLst/>
          </a:prstGeom>
        </p:spPr>
      </p:pic>
      <p:pic>
        <p:nvPicPr>
          <p:cNvPr id="26" name="Gráfico 26" descr="Marca de verificación">
            <a:extLst>
              <a:ext uri="{FF2B5EF4-FFF2-40B4-BE49-F238E27FC236}">
                <a16:creationId xmlns:a16="http://schemas.microsoft.com/office/drawing/2014/main" id="{721EB8BC-7D7B-0842-BAFF-6A35FCFF7137}"/>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4563106"/>
            <a:ext cx="226102" cy="226102"/>
          </a:xfrm>
          <a:prstGeom prst="rect">
            <a:avLst/>
          </a:prstGeom>
        </p:spPr>
      </p:pic>
      <p:pic>
        <p:nvPicPr>
          <p:cNvPr id="27" name="Gráfico 28" descr="Marca de verificación">
            <a:extLst>
              <a:ext uri="{FF2B5EF4-FFF2-40B4-BE49-F238E27FC236}">
                <a16:creationId xmlns:a16="http://schemas.microsoft.com/office/drawing/2014/main" id="{5FB6A981-F340-EF49-8DDC-0447FB196B6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532" y="2396623"/>
            <a:ext cx="638459" cy="638459"/>
          </a:xfrm>
          <a:prstGeom prst="rect">
            <a:avLst/>
          </a:prstGeom>
        </p:spPr>
      </p:pic>
      <p:pic>
        <p:nvPicPr>
          <p:cNvPr id="29" name="Gráfico 30" descr="Marca de verificación">
            <a:extLst>
              <a:ext uri="{FF2B5EF4-FFF2-40B4-BE49-F238E27FC236}">
                <a16:creationId xmlns:a16="http://schemas.microsoft.com/office/drawing/2014/main" id="{AC67F07E-5676-A74C-8B03-08AE8B00C67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0170" y="3025933"/>
            <a:ext cx="631079" cy="631079"/>
          </a:xfrm>
          <a:prstGeom prst="rect">
            <a:avLst/>
          </a:prstGeom>
        </p:spPr>
      </p:pic>
      <p:pic>
        <p:nvPicPr>
          <p:cNvPr id="31" name="Gráfico 22" descr="Marca de verificación">
            <a:extLst>
              <a:ext uri="{FF2B5EF4-FFF2-40B4-BE49-F238E27FC236}">
                <a16:creationId xmlns:a16="http://schemas.microsoft.com/office/drawing/2014/main" id="{205CF28C-33A0-FB46-AD69-D479DD3D966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4734898"/>
            <a:ext cx="260411" cy="260411"/>
          </a:xfrm>
          <a:prstGeom prst="rect">
            <a:avLst/>
          </a:prstGeom>
        </p:spPr>
      </p:pic>
      <p:pic>
        <p:nvPicPr>
          <p:cNvPr id="33" name="Gráfico 22" descr="Marca de verificación">
            <a:extLst>
              <a:ext uri="{FF2B5EF4-FFF2-40B4-BE49-F238E27FC236}">
                <a16:creationId xmlns:a16="http://schemas.microsoft.com/office/drawing/2014/main" id="{EDE891FB-D4AF-FB4D-8C13-AF3A12109485}"/>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087" y="4347345"/>
            <a:ext cx="260411" cy="260411"/>
          </a:xfrm>
          <a:prstGeom prst="rect">
            <a:avLst/>
          </a:prstGeom>
        </p:spPr>
      </p:pic>
      <p:pic>
        <p:nvPicPr>
          <p:cNvPr id="35" name="Gráfico 13" descr="Marca de verificación">
            <a:extLst>
              <a:ext uri="{FF2B5EF4-FFF2-40B4-BE49-F238E27FC236}">
                <a16:creationId xmlns:a16="http://schemas.microsoft.com/office/drawing/2014/main" id="{37DE5EC3-72AE-5E4A-A377-5430771E2B0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0571" y="6225939"/>
            <a:ext cx="225955" cy="225955"/>
          </a:xfrm>
          <a:prstGeom prst="rect">
            <a:avLst/>
          </a:prstGeom>
        </p:spPr>
      </p:pic>
      <p:pic>
        <p:nvPicPr>
          <p:cNvPr id="36" name="Gráfico 13" descr="Marca de verificación">
            <a:extLst>
              <a:ext uri="{FF2B5EF4-FFF2-40B4-BE49-F238E27FC236}">
                <a16:creationId xmlns:a16="http://schemas.microsoft.com/office/drawing/2014/main" id="{A9B5D29E-B699-0E46-A84D-016529F1A284}"/>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6493" y="7320038"/>
            <a:ext cx="235597" cy="235597"/>
          </a:xfrm>
          <a:prstGeom prst="rect">
            <a:avLst/>
          </a:prstGeom>
        </p:spPr>
      </p:pic>
      <p:pic>
        <p:nvPicPr>
          <p:cNvPr id="41" name="Gráfico 13" descr="Marca de verificación">
            <a:extLst>
              <a:ext uri="{FF2B5EF4-FFF2-40B4-BE49-F238E27FC236}">
                <a16:creationId xmlns:a16="http://schemas.microsoft.com/office/drawing/2014/main" id="{8BA3CA15-C48B-9946-BF12-CDD52D4CBF26}"/>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6183" y="7742594"/>
            <a:ext cx="235597" cy="235597"/>
          </a:xfrm>
          <a:prstGeom prst="rect">
            <a:avLst/>
          </a:prstGeom>
        </p:spPr>
      </p:pic>
      <p:pic>
        <p:nvPicPr>
          <p:cNvPr id="45" name="Gráfico 13" descr="Marca de verificación">
            <a:extLst>
              <a:ext uri="{FF2B5EF4-FFF2-40B4-BE49-F238E27FC236}">
                <a16:creationId xmlns:a16="http://schemas.microsoft.com/office/drawing/2014/main" id="{8A73A979-DA2B-ED40-AD6D-BA7FEDF69D3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9307" y="7893331"/>
            <a:ext cx="279427" cy="279427"/>
          </a:xfrm>
          <a:prstGeom prst="rect">
            <a:avLst/>
          </a:prstGeom>
        </p:spPr>
      </p:pic>
      <p:pic>
        <p:nvPicPr>
          <p:cNvPr id="46" name="Gráfico 13" descr="Marca de verificación">
            <a:extLst>
              <a:ext uri="{FF2B5EF4-FFF2-40B4-BE49-F238E27FC236}">
                <a16:creationId xmlns:a16="http://schemas.microsoft.com/office/drawing/2014/main" id="{F7A40145-1ACE-C14B-BEA5-8537D921E0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2443" y="8078528"/>
            <a:ext cx="279427" cy="279427"/>
          </a:xfrm>
          <a:prstGeom prst="rect">
            <a:avLst/>
          </a:prstGeom>
        </p:spPr>
      </p:pic>
      <p:pic>
        <p:nvPicPr>
          <p:cNvPr id="47" name="Gráfico 13" descr="Marca de verificación">
            <a:extLst>
              <a:ext uri="{FF2B5EF4-FFF2-40B4-BE49-F238E27FC236}">
                <a16:creationId xmlns:a16="http://schemas.microsoft.com/office/drawing/2014/main" id="{4C9DB7BB-FEC4-B145-8959-A02A777E83A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2598" y="8266318"/>
            <a:ext cx="279427" cy="279427"/>
          </a:xfrm>
          <a:prstGeom prst="rect">
            <a:avLst/>
          </a:prstGeom>
        </p:spPr>
      </p:pic>
      <p:pic>
        <p:nvPicPr>
          <p:cNvPr id="156" name="Gráfico 22" descr="Marca de verificación">
            <a:extLst>
              <a:ext uri="{FF2B5EF4-FFF2-40B4-BE49-F238E27FC236}">
                <a16:creationId xmlns:a16="http://schemas.microsoft.com/office/drawing/2014/main" id="{3D0DEBB0-088F-469D-9D92-F38900DC9D8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782" y="4147180"/>
            <a:ext cx="260411" cy="260411"/>
          </a:xfrm>
          <a:prstGeom prst="rect">
            <a:avLst/>
          </a:prstGeom>
        </p:spPr>
      </p:pic>
      <p:sp>
        <p:nvSpPr>
          <p:cNvPr id="157" name="CuadroTexto 156">
            <a:extLst>
              <a:ext uri="{FF2B5EF4-FFF2-40B4-BE49-F238E27FC236}">
                <a16:creationId xmlns:a16="http://schemas.microsoft.com/office/drawing/2014/main" id="{C8974797-BFC1-4B68-BC5C-05AF87B4886B}"/>
              </a:ext>
            </a:extLst>
          </p:cNvPr>
          <p:cNvSpPr txBox="1"/>
          <p:nvPr/>
        </p:nvSpPr>
        <p:spPr>
          <a:xfrm>
            <a:off x="4965" y="9143009"/>
            <a:ext cx="3901420" cy="769441"/>
          </a:xfrm>
          <a:prstGeom prst="rect">
            <a:avLst/>
          </a:prstGeom>
          <a:noFill/>
        </p:spPr>
        <p:txBody>
          <a:bodyPr wrap="square">
            <a:spAutoFit/>
          </a:bodyPr>
          <a:lstStyle/>
          <a:p>
            <a:r>
              <a:rPr lang="es-MX" sz="1100" dirty="0">
                <a:latin typeface="Comic Sans MS" panose="030F0702030302020204" pitchFamily="66" charset="0"/>
              </a:rPr>
              <a:t>Se obtuvieron de muy buena manera cada una de las evidencias, realizaron la actividad muy bien se tornaron muy participativos en cuanto a las actividades mencionaron que les gusto mucho la actividad.</a:t>
            </a:r>
          </a:p>
        </p:txBody>
      </p:sp>
    </p:spTree>
    <p:extLst>
      <p:ext uri="{BB962C8B-B14F-4D97-AF65-F5344CB8AC3E}">
        <p14:creationId xmlns:p14="http://schemas.microsoft.com/office/powerpoint/2010/main" val="257337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4778947-E17A-433B-9CE2-D4BA197E317C}"/>
              </a:ext>
            </a:extLst>
          </p:cNvPr>
          <p:cNvSpPr txBox="1">
            <a:spLocks/>
          </p:cNvSpPr>
          <p:nvPr/>
        </p:nvSpPr>
        <p:spPr>
          <a:xfrm>
            <a:off x="335896" y="2868769"/>
            <a:ext cx="7105369" cy="5582652"/>
          </a:xfrm>
          <a:prstGeom prst="rect">
            <a:avLst/>
          </a:prstGeom>
        </p:spPr>
        <p:txBody>
          <a:bodyPr vert="horz" lIns="91440" tIns="45720" rIns="91440" bIns="45720" rtlCol="0" anchor="ctr">
            <a:noAutofit/>
          </a:bodyPr>
          <a:lstStyle>
            <a:lvl1pPr algn="l" defTabSz="777697" rtl="0" eaLnBrk="1" latinLnBrk="0" hangingPunct="1">
              <a:lnSpc>
                <a:spcPct val="90000"/>
              </a:lnSpc>
              <a:spcBef>
                <a:spcPct val="0"/>
              </a:spcBef>
              <a:buNone/>
              <a:defRPr sz="3742" kern="1200">
                <a:solidFill>
                  <a:schemeClr val="tx1"/>
                </a:solidFill>
                <a:latin typeface="+mj-lt"/>
                <a:ea typeface="+mj-ea"/>
                <a:cs typeface="+mj-cs"/>
              </a:defRPr>
            </a:lvl1pPr>
          </a:lstStyle>
          <a:p>
            <a:pPr>
              <a:lnSpc>
                <a:spcPct val="150000"/>
              </a:lnSpc>
            </a:pPr>
            <a:r>
              <a:rPr lang="es-MX" sz="1600" b="1" dirty="0">
                <a:latin typeface="Arial" panose="020B0604020202020204" pitchFamily="34" charset="0"/>
                <a:cs typeface="Arial" panose="020B0604020202020204" pitchFamily="34" charset="0"/>
              </a:rPr>
              <a:t>Viernes 27 de agosto del 2021</a:t>
            </a:r>
            <a:br>
              <a:rPr lang="es-MX" sz="1600" b="1" dirty="0">
                <a:latin typeface="Arial" panose="020B0604020202020204" pitchFamily="34" charset="0"/>
                <a:cs typeface="Arial" panose="020B0604020202020204" pitchFamily="34" charset="0"/>
              </a:rPr>
            </a:br>
            <a:r>
              <a:rPr lang="es-MX" sz="1600" b="1" dirty="0">
                <a:latin typeface="Arial" panose="020B0604020202020204" pitchFamily="34" charset="0"/>
                <a:cs typeface="Arial" panose="020B0604020202020204" pitchFamily="34" charset="0"/>
              </a:rPr>
              <a:t>Los hábitos de higiene.</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De acuerdo con la práctica profesional llevada a cabo el  viernes 27 de agosto del presente año, en el Jardín de niños Tomas Sánchez Hernández con clave </a:t>
            </a:r>
            <a:r>
              <a:rPr lang="es-MX" sz="1400" kern="1200" dirty="0">
                <a:solidFill>
                  <a:srgbClr val="000000"/>
                </a:solidFill>
                <a:effectLst/>
                <a:latin typeface="Arial" panose="020B0604020202020204" pitchFamily="34" charset="0"/>
                <a:ea typeface="Calibri" panose="020F0502020204030204" pitchFamily="34" charset="0"/>
              </a:rPr>
              <a:t>05DJN0054F</a:t>
            </a:r>
            <a:r>
              <a:rPr lang="es-MX" sz="1400" dirty="0">
                <a:latin typeface="Arial" panose="020B0604020202020204" pitchFamily="34" charset="0"/>
                <a:cs typeface="Arial" panose="020B0604020202020204" pitchFamily="34" charset="0"/>
              </a:rPr>
              <a:t> en el grupo de 3º B en forma virtual por videollamada vía zoom, a una totalidad de 15 niños en el cual todos mostraron participación y la mayoría de niñas y niños participaron en la actividad a distancia, respondiendo de acuerdo a los cuestionamientos de forma mental con fluidez, de acuerdo a los 11 niños que asistieron a la videollamada  muestran un buen dominio de los contenidos de aprendizaje abordados destacando el campo formativo de lenguaje y comunicación. </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Cabe destacar que la actividad destaco los hábitos de higiene en los niños por lo que se tenia el conocimiento de ellos, lo que mas les gusto fueron las adivinanzas de cada uno de los hábitos de higiene</a:t>
            </a:r>
            <a:br>
              <a:rPr lang="es-MX" sz="1200" dirty="0">
                <a:latin typeface="Arial" panose="020B0604020202020204" pitchFamily="34" charset="0"/>
                <a:cs typeface="Arial" panose="020B0604020202020204" pitchFamily="34" charset="0"/>
              </a:rPr>
            </a:br>
            <a:r>
              <a:rPr lang="es-MX" sz="1400" b="0" i="0" dirty="0">
                <a:solidFill>
                  <a:srgbClr val="000000"/>
                </a:solidFill>
                <a:effectLst/>
                <a:latin typeface="Arial" panose="020B0604020202020204" pitchFamily="34" charset="0"/>
                <a:cs typeface="Arial" panose="020B0604020202020204" pitchFamily="34" charset="0"/>
              </a:rPr>
              <a:t>Con la aplicación de técnicas educativas a corto plazo dirigidas a madres, se puede lograr una mejora de las condiciones de salud oral de los niños preescolares, esto es posible gracias a una adecuada higiene oral (Gonzáles et al., 2006).</a:t>
            </a:r>
            <a:br>
              <a:rPr lang="es-MX" sz="1400" dirty="0">
                <a:latin typeface="Arial" panose="020B0604020202020204" pitchFamily="34" charset="0"/>
                <a:cs typeface="Arial" panose="020B0604020202020204" pitchFamily="34" charset="0"/>
              </a:rPr>
            </a:br>
            <a:r>
              <a:rPr lang="es-MX" sz="1400" b="0" i="0" dirty="0">
                <a:solidFill>
                  <a:srgbClr val="000000"/>
                </a:solidFill>
                <a:effectLst/>
                <a:latin typeface="Arial" panose="020B0604020202020204" pitchFamily="34" charset="0"/>
                <a:cs typeface="Arial" panose="020B0604020202020204" pitchFamily="34" charset="0"/>
              </a:rPr>
              <a:t>La motivación del niño es necesaria para que su tome conciencia de su participación en el proceso de promoción de salud. Y este trabajo de motivación y educación debe realizarse con entusiasmo, pues lo que se hace con creencia y placer tiene el poder de contagiar a las personas</a:t>
            </a:r>
            <a:r>
              <a:rPr lang="es-MX" sz="1400" baseline="30000" dirty="0">
                <a:solidFill>
                  <a:srgbClr val="000000"/>
                </a:solidFill>
                <a:latin typeface="Arial" panose="020B0604020202020204" pitchFamily="34" charset="0"/>
                <a:cs typeface="Arial" panose="020B0604020202020204" pitchFamily="34" charset="0"/>
              </a:rPr>
              <a:t>.</a:t>
            </a:r>
            <a:r>
              <a:rPr lang="es-MX" sz="1400" b="0" i="0" dirty="0">
                <a:solidFill>
                  <a:srgbClr val="000000"/>
                </a:solidFill>
                <a:effectLst/>
                <a:latin typeface="Arial" panose="020B0604020202020204" pitchFamily="34" charset="0"/>
                <a:cs typeface="Arial" panose="020B0604020202020204" pitchFamily="34" charset="0"/>
              </a:rPr>
              <a:t> Sin embargo, este proceso debe ser continuo, pues en una única sesión de enseñanza, no se lograría alterar un viejo hábito del paciente. La motivación del paciente es necesaria para que su tome conciencia de su participación en el proceso de promoción de salud. Y este trabajo de motivación y educación debe realizarse con entusiasmo, pues lo que se hace con creencia y placer tiene el poder de contagiar a las personas</a:t>
            </a:r>
            <a:r>
              <a:rPr lang="es-MX" sz="1400" b="0" i="0" baseline="30000" dirty="0">
                <a:solidFill>
                  <a:srgbClr val="000000"/>
                </a:solidFill>
                <a:effectLst/>
                <a:latin typeface="Arial" panose="020B0604020202020204" pitchFamily="34" charset="0"/>
                <a:cs typeface="Arial" panose="020B0604020202020204" pitchFamily="34" charset="0"/>
              </a:rPr>
              <a:t>4,5</a:t>
            </a:r>
            <a:r>
              <a:rPr lang="es-MX" sz="1400" b="0" i="0" dirty="0">
                <a:solidFill>
                  <a:srgbClr val="000000"/>
                </a:solidFill>
                <a:effectLst/>
                <a:latin typeface="Arial" panose="020B0604020202020204" pitchFamily="34" charset="0"/>
                <a:cs typeface="Arial" panose="020B0604020202020204" pitchFamily="34" charset="0"/>
              </a:rPr>
              <a:t>. Sin embargo, este proceso debe ser continuo, pues en una única sesión de enseñanza, no se lograría alterar un viejo hábito del paciente.</a:t>
            </a:r>
            <a:br>
              <a:rPr lang="es-MX" sz="14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1200" b="0" i="0" dirty="0">
                <a:solidFill>
                  <a:srgbClr val="444444"/>
                </a:solidFill>
                <a:effectLst/>
                <a:latin typeface="Arial" panose="020B0604020202020204" pitchFamily="34" charset="0"/>
              </a:rPr>
              <a:t> </a:t>
            </a:r>
            <a:r>
              <a:rPr lang="es-MX" sz="1000" b="0" i="0" dirty="0">
                <a:solidFill>
                  <a:srgbClr val="222222"/>
                </a:solidFill>
                <a:effectLst/>
                <a:latin typeface="Arial" panose="020B0604020202020204" pitchFamily="34" charset="0"/>
              </a:rPr>
              <a:t>Muñoz-Cabrera, W. E., &amp; Mattos-Vela, M. A. (2015). Técnica educativa para mejorar los conocimientos de salud oral de madres y reducir el índice de higiene oral de preescolares. </a:t>
            </a:r>
            <a:r>
              <a:rPr lang="es-MX" sz="1000" b="0" i="1" dirty="0">
                <a:solidFill>
                  <a:srgbClr val="222222"/>
                </a:solidFill>
                <a:effectLst/>
                <a:latin typeface="Arial" panose="020B0604020202020204" pitchFamily="34" charset="0"/>
              </a:rPr>
              <a:t>International </a:t>
            </a:r>
            <a:r>
              <a:rPr lang="es-MX" sz="1000" b="0" i="1" dirty="0" err="1">
                <a:solidFill>
                  <a:srgbClr val="222222"/>
                </a:solidFill>
                <a:effectLst/>
                <a:latin typeface="Arial" panose="020B0604020202020204" pitchFamily="34" charset="0"/>
              </a:rPr>
              <a:t>journal</a:t>
            </a:r>
            <a:r>
              <a:rPr lang="es-MX" sz="1000" b="0" i="1" dirty="0">
                <a:solidFill>
                  <a:srgbClr val="222222"/>
                </a:solidFill>
                <a:effectLst/>
                <a:latin typeface="Arial" panose="020B0604020202020204" pitchFamily="34" charset="0"/>
              </a:rPr>
              <a:t> </a:t>
            </a:r>
            <a:r>
              <a:rPr lang="es-MX" sz="1000" b="0" i="1" dirty="0" err="1">
                <a:solidFill>
                  <a:srgbClr val="222222"/>
                </a:solidFill>
                <a:effectLst/>
                <a:latin typeface="Arial" panose="020B0604020202020204" pitchFamily="34" charset="0"/>
              </a:rPr>
              <a:t>of</a:t>
            </a:r>
            <a:r>
              <a:rPr lang="es-MX" sz="1000" b="0" i="1" dirty="0">
                <a:solidFill>
                  <a:srgbClr val="222222"/>
                </a:solidFill>
                <a:effectLst/>
                <a:latin typeface="Arial" panose="020B0604020202020204" pitchFamily="34" charset="0"/>
              </a:rPr>
              <a:t> </a:t>
            </a:r>
            <a:r>
              <a:rPr lang="es-MX" sz="1000" b="0" i="1" dirty="0" err="1">
                <a:solidFill>
                  <a:srgbClr val="222222"/>
                </a:solidFill>
                <a:effectLst/>
                <a:latin typeface="Arial" panose="020B0604020202020204" pitchFamily="34" charset="0"/>
              </a:rPr>
              <a:t>odontostomatology</a:t>
            </a:r>
            <a:r>
              <a:rPr lang="es-MX" sz="1000" b="0" i="0" dirty="0">
                <a:solidFill>
                  <a:srgbClr val="222222"/>
                </a:solidFill>
                <a:effectLst/>
                <a:latin typeface="Arial" panose="020B0604020202020204" pitchFamily="34" charset="0"/>
              </a:rPr>
              <a:t>, </a:t>
            </a:r>
            <a:r>
              <a:rPr lang="es-MX" sz="1000" b="0" i="1" dirty="0">
                <a:solidFill>
                  <a:srgbClr val="222222"/>
                </a:solidFill>
                <a:effectLst/>
                <a:latin typeface="Arial" panose="020B0604020202020204" pitchFamily="34" charset="0"/>
              </a:rPr>
              <a:t>9</a:t>
            </a:r>
            <a:r>
              <a:rPr lang="es-MX" sz="1000" b="0" i="0" dirty="0">
                <a:solidFill>
                  <a:srgbClr val="222222"/>
                </a:solidFill>
                <a:effectLst/>
                <a:latin typeface="Arial" panose="020B0604020202020204" pitchFamily="34" charset="0"/>
              </a:rPr>
              <a:t>(2), 321-327.</a:t>
            </a:r>
            <a:br>
              <a:rPr lang="es-MX" sz="1400"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endParaRPr lang="es-MX" sz="1600" dirty="0"/>
          </a:p>
        </p:txBody>
      </p:sp>
    </p:spTree>
    <p:extLst>
      <p:ext uri="{BB962C8B-B14F-4D97-AF65-F5344CB8AC3E}">
        <p14:creationId xmlns:p14="http://schemas.microsoft.com/office/powerpoint/2010/main" val="268816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792840-B166-452B-9BDC-B4C37F70AF9F}"/>
              </a:ext>
            </a:extLst>
          </p:cNvPr>
          <p:cNvPicPr>
            <a:picLocks noChangeAspect="1"/>
          </p:cNvPicPr>
          <p:nvPr/>
        </p:nvPicPr>
        <p:blipFill>
          <a:blip r:embed="rId2"/>
          <a:stretch>
            <a:fillRect/>
          </a:stretch>
        </p:blipFill>
        <p:spPr>
          <a:xfrm>
            <a:off x="117807" y="5630779"/>
            <a:ext cx="3311191" cy="4414921"/>
          </a:xfrm>
          <a:prstGeom prst="rect">
            <a:avLst/>
          </a:prstGeom>
        </p:spPr>
      </p:pic>
      <p:pic>
        <p:nvPicPr>
          <p:cNvPr id="3" name="Imagen 2">
            <a:extLst>
              <a:ext uri="{FF2B5EF4-FFF2-40B4-BE49-F238E27FC236}">
                <a16:creationId xmlns:a16="http://schemas.microsoft.com/office/drawing/2014/main" id="{51859A08-DE36-4395-86FA-C9F2BBFD3698}"/>
              </a:ext>
            </a:extLst>
          </p:cNvPr>
          <p:cNvPicPr>
            <a:picLocks noChangeAspect="1"/>
          </p:cNvPicPr>
          <p:nvPr/>
        </p:nvPicPr>
        <p:blipFill>
          <a:blip r:embed="rId3"/>
          <a:stretch>
            <a:fillRect/>
          </a:stretch>
        </p:blipFill>
        <p:spPr>
          <a:xfrm>
            <a:off x="3888581" y="5630777"/>
            <a:ext cx="3311192" cy="4414923"/>
          </a:xfrm>
          <a:prstGeom prst="rect">
            <a:avLst/>
          </a:prstGeom>
        </p:spPr>
      </p:pic>
      <p:pic>
        <p:nvPicPr>
          <p:cNvPr id="6" name="Imagen 5">
            <a:extLst>
              <a:ext uri="{FF2B5EF4-FFF2-40B4-BE49-F238E27FC236}">
                <a16:creationId xmlns:a16="http://schemas.microsoft.com/office/drawing/2014/main" id="{FDF3976D-7079-473D-B6E8-54233EF7A5F5}"/>
              </a:ext>
            </a:extLst>
          </p:cNvPr>
          <p:cNvPicPr>
            <a:picLocks noChangeAspect="1"/>
          </p:cNvPicPr>
          <p:nvPr/>
        </p:nvPicPr>
        <p:blipFill>
          <a:blip r:embed="rId4"/>
          <a:stretch>
            <a:fillRect/>
          </a:stretch>
        </p:blipFill>
        <p:spPr>
          <a:xfrm>
            <a:off x="394720" y="962526"/>
            <a:ext cx="3045244" cy="4060324"/>
          </a:xfrm>
          <a:prstGeom prst="rect">
            <a:avLst/>
          </a:prstGeom>
        </p:spPr>
      </p:pic>
      <p:pic>
        <p:nvPicPr>
          <p:cNvPr id="7" name="Imagen 6">
            <a:extLst>
              <a:ext uri="{FF2B5EF4-FFF2-40B4-BE49-F238E27FC236}">
                <a16:creationId xmlns:a16="http://schemas.microsoft.com/office/drawing/2014/main" id="{A773EDB7-70CC-4D04-AFF5-55230CF0F0C3}"/>
              </a:ext>
            </a:extLst>
          </p:cNvPr>
          <p:cNvPicPr>
            <a:picLocks noChangeAspect="1"/>
          </p:cNvPicPr>
          <p:nvPr/>
        </p:nvPicPr>
        <p:blipFill>
          <a:blip r:embed="rId5"/>
          <a:stretch>
            <a:fillRect/>
          </a:stretch>
        </p:blipFill>
        <p:spPr>
          <a:xfrm>
            <a:off x="4071250" y="607927"/>
            <a:ext cx="3311193" cy="4414923"/>
          </a:xfrm>
          <a:prstGeom prst="rect">
            <a:avLst/>
          </a:prstGeom>
        </p:spPr>
      </p:pic>
    </p:spTree>
    <p:extLst>
      <p:ext uri="{BB962C8B-B14F-4D97-AF65-F5344CB8AC3E}">
        <p14:creationId xmlns:p14="http://schemas.microsoft.com/office/powerpoint/2010/main" val="364838215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1007</Words>
  <Application>Microsoft Office PowerPoint</Application>
  <PresentationFormat>Personalizado</PresentationFormat>
  <Paragraphs>111</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Bodoni MT Condensed</vt:lpstr>
      <vt:lpstr>Calibri</vt:lpstr>
      <vt:lpstr>Calibri Light</vt:lpstr>
      <vt:lpstr>Comic Sans MS</vt:lpstr>
      <vt:lpstr>Symbol</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JAQUELIN</dc:creator>
  <cp:lastModifiedBy>DANIELA JAQUELIN</cp:lastModifiedBy>
  <cp:revision>6</cp:revision>
  <dcterms:created xsi:type="dcterms:W3CDTF">2021-08-26T01:29:17Z</dcterms:created>
  <dcterms:modified xsi:type="dcterms:W3CDTF">2021-08-27T22:01:13Z</dcterms:modified>
</cp:coreProperties>
</file>