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1" r:id="rId1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9966FF"/>
    <a:srgbClr val="F4A5CC"/>
    <a:srgbClr val="70D1DB"/>
    <a:srgbClr val="23A5D1"/>
    <a:srgbClr val="D4236E"/>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7" autoAdjust="0"/>
    <p:restoredTop sz="94660"/>
  </p:normalViewPr>
  <p:slideViewPr>
    <p:cSldViewPr snapToGrid="0">
      <p:cViewPr varScale="1">
        <p:scale>
          <a:sx n="65" d="100"/>
          <a:sy n="65"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26/08/2021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07230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26/08/2021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66070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26/08/2021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06243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26/08/2021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53821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6A71427-6938-46FA-8700-8C5E9B1CE978}" type="datetimeFigureOut">
              <a:rPr lang="es-MX" smtClean="0"/>
              <a:t>26/08/2021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58371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A71427-6938-46FA-8700-8C5E9B1CE978}" type="datetimeFigureOut">
              <a:rPr lang="es-MX" smtClean="0"/>
              <a:t>26/08/2021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13196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A71427-6938-46FA-8700-8C5E9B1CE978}" type="datetimeFigureOut">
              <a:rPr lang="es-MX" smtClean="0"/>
              <a:t>26/08/2021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05362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A71427-6938-46FA-8700-8C5E9B1CE978}" type="datetimeFigureOut">
              <a:rPr lang="es-MX" smtClean="0"/>
              <a:t>26/08/2021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74918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71427-6938-46FA-8700-8C5E9B1CE978}" type="datetimeFigureOut">
              <a:rPr lang="es-MX" smtClean="0"/>
              <a:t>26/08/2021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598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A71427-6938-46FA-8700-8C5E9B1CE978}" type="datetimeFigureOut">
              <a:rPr lang="es-MX" smtClean="0"/>
              <a:t>26/08/2021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8253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A71427-6938-46FA-8700-8C5E9B1CE978}" type="datetimeFigureOut">
              <a:rPr lang="es-MX" smtClean="0"/>
              <a:t>26/08/2021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19355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71427-6938-46FA-8700-8C5E9B1CE978}" type="datetimeFigureOut">
              <a:rPr lang="es-MX" smtClean="0"/>
              <a:t>26/08/2021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80D1-7AE1-4E42-9421-A72C2D13C468}" type="slidenum">
              <a:rPr lang="es-MX" smtClean="0"/>
              <a:t>‹Nº›</a:t>
            </a:fld>
            <a:endParaRPr lang="es-MX"/>
          </a:p>
        </p:txBody>
      </p:sp>
    </p:spTree>
    <p:extLst>
      <p:ext uri="{BB962C8B-B14F-4D97-AF65-F5344CB8AC3E}">
        <p14:creationId xmlns:p14="http://schemas.microsoft.com/office/powerpoint/2010/main" val="3255783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57801377-9614-49D4-8DAB-CC20BFA92F0E}"/>
              </a:ext>
            </a:extLst>
          </p:cNvPr>
          <p:cNvGrpSpPr/>
          <p:nvPr/>
        </p:nvGrpSpPr>
        <p:grpSpPr>
          <a:xfrm>
            <a:off x="-146848" y="33192"/>
            <a:ext cx="4075702" cy="6858001"/>
            <a:chOff x="0" y="0"/>
            <a:chExt cx="6858000" cy="9144001"/>
          </a:xfrm>
        </p:grpSpPr>
        <p:pic>
          <p:nvPicPr>
            <p:cNvPr id="37"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31166CCC-90A2-4552-999A-5B90C53A6B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A5F56EA5-900F-4E82-AADC-9F39C0478F69}"/>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a:extLst>
              <a:ext uri="{FF2B5EF4-FFF2-40B4-BE49-F238E27FC236}">
                <a16:creationId xmlns:a16="http://schemas.microsoft.com/office/drawing/2014/main" id="{9477E888-7393-4CE7-A800-BC0BD7BBF9B9}"/>
              </a:ext>
            </a:extLst>
          </p:cNvPr>
          <p:cNvGrpSpPr/>
          <p:nvPr/>
        </p:nvGrpSpPr>
        <p:grpSpPr>
          <a:xfrm>
            <a:off x="4220615" y="-1"/>
            <a:ext cx="4923384" cy="6858001"/>
            <a:chOff x="0" y="0"/>
            <a:chExt cx="6858000" cy="9144001"/>
          </a:xfrm>
        </p:grpSpPr>
        <p:pic>
          <p:nvPicPr>
            <p:cNvPr id="1028"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E754B60A-4104-4948-9C2B-38124C38BF32}"/>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45520BAC-7C28-4FB3-84C8-5BA3857903BE}"/>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ángulo: esquinas redondeadas 34">
            <a:extLst>
              <a:ext uri="{FF2B5EF4-FFF2-40B4-BE49-F238E27FC236}">
                <a16:creationId xmlns:a16="http://schemas.microsoft.com/office/drawing/2014/main" id="{C29B8874-FBAC-470C-8A89-7D8C73219DC7}"/>
              </a:ext>
            </a:extLst>
          </p:cNvPr>
          <p:cNvSpPr/>
          <p:nvPr/>
        </p:nvSpPr>
        <p:spPr>
          <a:xfrm>
            <a:off x="4095696" y="190500"/>
            <a:ext cx="4923384" cy="6486526"/>
          </a:xfrm>
          <a:prstGeom prst="roundRect">
            <a:avLst>
              <a:gd name="adj" fmla="val 0"/>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a:extLst>
              <a:ext uri="{FF2B5EF4-FFF2-40B4-BE49-F238E27FC236}">
                <a16:creationId xmlns:a16="http://schemas.microsoft.com/office/drawing/2014/main" id="{FE2C83D0-135E-4537-AE6F-E9560791FBF5}"/>
              </a:ext>
            </a:extLst>
          </p:cNvPr>
          <p:cNvSpPr/>
          <p:nvPr/>
        </p:nvSpPr>
        <p:spPr>
          <a:xfrm>
            <a:off x="4950878" y="1394766"/>
            <a:ext cx="3588418" cy="3384035"/>
          </a:xfrm>
          <a:prstGeom prst="ellipse">
            <a:avLst/>
          </a:prstGeom>
          <a:solidFill>
            <a:schemeClr val="bg1">
              <a:alpha val="8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7" name="CuadroTexto 6">
            <a:extLst>
              <a:ext uri="{FF2B5EF4-FFF2-40B4-BE49-F238E27FC236}">
                <a16:creationId xmlns:a16="http://schemas.microsoft.com/office/drawing/2014/main" id="{E95E95B0-E3DF-412C-AC8C-5DA8C32094C0}"/>
              </a:ext>
            </a:extLst>
          </p:cNvPr>
          <p:cNvSpPr txBox="1"/>
          <p:nvPr/>
        </p:nvSpPr>
        <p:spPr>
          <a:xfrm>
            <a:off x="4860311" y="1346679"/>
            <a:ext cx="4069682" cy="1446550"/>
          </a:xfrm>
          <a:prstGeom prst="rect">
            <a:avLst/>
          </a:prstGeom>
          <a:noFill/>
        </p:spPr>
        <p:txBody>
          <a:bodyPr wrap="square" rtlCol="0">
            <a:spAutoFit/>
          </a:bodyPr>
          <a:lstStyle/>
          <a:p>
            <a:pPr algn="ctr"/>
            <a:r>
              <a:rPr lang="es-MX" sz="8800" dirty="0">
                <a:solidFill>
                  <a:srgbClr val="23A5D1"/>
                </a:solidFill>
                <a:latin typeface="Modern Love" panose="04090805081005020601" pitchFamily="82" charset="0"/>
              </a:rPr>
              <a:t>Notas</a:t>
            </a:r>
          </a:p>
        </p:txBody>
      </p:sp>
      <p:sp>
        <p:nvSpPr>
          <p:cNvPr id="9" name="Rectángulo 8">
            <a:extLst>
              <a:ext uri="{FF2B5EF4-FFF2-40B4-BE49-F238E27FC236}">
                <a16:creationId xmlns:a16="http://schemas.microsoft.com/office/drawing/2014/main" id="{9913E2F8-2D99-4F6B-9AC0-6288AEA8F3F4}"/>
              </a:ext>
            </a:extLst>
          </p:cNvPr>
          <p:cNvSpPr/>
          <p:nvPr/>
        </p:nvSpPr>
        <p:spPr>
          <a:xfrm>
            <a:off x="4086092" y="180974"/>
            <a:ext cx="227776" cy="64770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3F4532CA-6AAF-46BA-87B8-0737392DBFCF}"/>
              </a:ext>
            </a:extLst>
          </p:cNvPr>
          <p:cNvSpPr/>
          <p:nvPr/>
        </p:nvSpPr>
        <p:spPr>
          <a:xfrm>
            <a:off x="4185984" y="52539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03BE0198-A86D-479C-B060-DF5D6F8E9F5B}"/>
              </a:ext>
            </a:extLst>
          </p:cNvPr>
          <p:cNvSpPr/>
          <p:nvPr/>
        </p:nvSpPr>
        <p:spPr>
          <a:xfrm>
            <a:off x="4185984" y="140243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2B3B383F-E321-4B35-8D32-815EC681D000}"/>
              </a:ext>
            </a:extLst>
          </p:cNvPr>
          <p:cNvSpPr/>
          <p:nvPr/>
        </p:nvSpPr>
        <p:spPr>
          <a:xfrm>
            <a:off x="4185984" y="234241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BC06E876-25AF-44D7-8B79-83C01069C90A}"/>
              </a:ext>
            </a:extLst>
          </p:cNvPr>
          <p:cNvSpPr/>
          <p:nvPr/>
        </p:nvSpPr>
        <p:spPr>
          <a:xfrm>
            <a:off x="4179978" y="321944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B9FC9EC5-4384-4ED1-83B7-EA536C99287A}"/>
              </a:ext>
            </a:extLst>
          </p:cNvPr>
          <p:cNvSpPr/>
          <p:nvPr/>
        </p:nvSpPr>
        <p:spPr>
          <a:xfrm>
            <a:off x="4185984" y="322966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73B7D38A-393D-4E84-8F8D-038F08073457}"/>
              </a:ext>
            </a:extLst>
          </p:cNvPr>
          <p:cNvSpPr/>
          <p:nvPr/>
        </p:nvSpPr>
        <p:spPr>
          <a:xfrm>
            <a:off x="4185984" y="412217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D221555E-A68E-4209-A507-B3BD4E9BC47A}"/>
              </a:ext>
            </a:extLst>
          </p:cNvPr>
          <p:cNvSpPr/>
          <p:nvPr/>
        </p:nvSpPr>
        <p:spPr>
          <a:xfrm>
            <a:off x="4185984" y="504723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EC7F29C8-3A1A-4792-BC6E-037D1EB45F2F}"/>
              </a:ext>
            </a:extLst>
          </p:cNvPr>
          <p:cNvSpPr/>
          <p:nvPr/>
        </p:nvSpPr>
        <p:spPr>
          <a:xfrm>
            <a:off x="4179978" y="592240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Arco de bloque 27">
            <a:extLst>
              <a:ext uri="{FF2B5EF4-FFF2-40B4-BE49-F238E27FC236}">
                <a16:creationId xmlns:a16="http://schemas.microsoft.com/office/drawing/2014/main" id="{9E7B08F5-E42A-4EFC-A51F-7447DA9490CE}"/>
              </a:ext>
            </a:extLst>
          </p:cNvPr>
          <p:cNvSpPr/>
          <p:nvPr/>
        </p:nvSpPr>
        <p:spPr>
          <a:xfrm>
            <a:off x="3741827" y="396458"/>
            <a:ext cx="619602" cy="529800"/>
          </a:xfrm>
          <a:prstGeom prst="blockArc">
            <a:avLst>
              <a:gd name="adj1" fmla="val 4854638"/>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9" name="Arco de bloque 28">
            <a:extLst>
              <a:ext uri="{FF2B5EF4-FFF2-40B4-BE49-F238E27FC236}">
                <a16:creationId xmlns:a16="http://schemas.microsoft.com/office/drawing/2014/main" id="{160DE957-728D-4241-A91F-62B0BC804580}"/>
              </a:ext>
            </a:extLst>
          </p:cNvPr>
          <p:cNvSpPr/>
          <p:nvPr/>
        </p:nvSpPr>
        <p:spPr>
          <a:xfrm>
            <a:off x="3740420" y="1282728"/>
            <a:ext cx="619602" cy="529800"/>
          </a:xfrm>
          <a:prstGeom prst="blockArc">
            <a:avLst>
              <a:gd name="adj1" fmla="val 4678129"/>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Arco de bloque 29">
            <a:extLst>
              <a:ext uri="{FF2B5EF4-FFF2-40B4-BE49-F238E27FC236}">
                <a16:creationId xmlns:a16="http://schemas.microsoft.com/office/drawing/2014/main" id="{371E6924-81EA-4767-9A62-29FE9CB894E5}"/>
              </a:ext>
            </a:extLst>
          </p:cNvPr>
          <p:cNvSpPr/>
          <p:nvPr/>
        </p:nvSpPr>
        <p:spPr>
          <a:xfrm>
            <a:off x="3731063" y="2225327"/>
            <a:ext cx="619602" cy="529800"/>
          </a:xfrm>
          <a:prstGeom prst="blockArc">
            <a:avLst>
              <a:gd name="adj1" fmla="val 4717519"/>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1" name="Arco de bloque 30">
            <a:extLst>
              <a:ext uri="{FF2B5EF4-FFF2-40B4-BE49-F238E27FC236}">
                <a16:creationId xmlns:a16="http://schemas.microsoft.com/office/drawing/2014/main" id="{5EFBD6D9-BC0F-4C0A-B083-9144A5422E5F}"/>
              </a:ext>
            </a:extLst>
          </p:cNvPr>
          <p:cNvSpPr/>
          <p:nvPr/>
        </p:nvSpPr>
        <p:spPr>
          <a:xfrm>
            <a:off x="3733821" y="3086784"/>
            <a:ext cx="619602" cy="529800"/>
          </a:xfrm>
          <a:prstGeom prst="blockArc">
            <a:avLst>
              <a:gd name="adj1" fmla="val 4801527"/>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2" name="Arco de bloque 31">
            <a:extLst>
              <a:ext uri="{FF2B5EF4-FFF2-40B4-BE49-F238E27FC236}">
                <a16:creationId xmlns:a16="http://schemas.microsoft.com/office/drawing/2014/main" id="{769425F8-B19E-4C6E-8D36-07261A556034}"/>
              </a:ext>
            </a:extLst>
          </p:cNvPr>
          <p:cNvSpPr/>
          <p:nvPr/>
        </p:nvSpPr>
        <p:spPr>
          <a:xfrm>
            <a:off x="3740420" y="3976782"/>
            <a:ext cx="619602" cy="529800"/>
          </a:xfrm>
          <a:prstGeom prst="blockArc">
            <a:avLst>
              <a:gd name="adj1" fmla="val 5045987"/>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3EBF5E5A-95C1-4BB0-A287-0B1D8B4DD206}"/>
              </a:ext>
            </a:extLst>
          </p:cNvPr>
          <p:cNvSpPr/>
          <p:nvPr/>
        </p:nvSpPr>
        <p:spPr>
          <a:xfrm>
            <a:off x="3726041" y="4949594"/>
            <a:ext cx="619602" cy="529800"/>
          </a:xfrm>
          <a:prstGeom prst="blockArc">
            <a:avLst>
              <a:gd name="adj1" fmla="val 4749484"/>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786E0019-538F-4550-B520-C3F0FCEE1B0A}"/>
              </a:ext>
            </a:extLst>
          </p:cNvPr>
          <p:cNvSpPr/>
          <p:nvPr/>
        </p:nvSpPr>
        <p:spPr>
          <a:xfrm>
            <a:off x="3759987" y="5797436"/>
            <a:ext cx="619602" cy="529800"/>
          </a:xfrm>
          <a:prstGeom prst="blockArc">
            <a:avLst>
              <a:gd name="adj1" fmla="val 5406112"/>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Elipse 40">
            <a:extLst>
              <a:ext uri="{FF2B5EF4-FFF2-40B4-BE49-F238E27FC236}">
                <a16:creationId xmlns:a16="http://schemas.microsoft.com/office/drawing/2014/main" id="{0EF8FD59-6113-464C-84B0-DBD72583C386}"/>
              </a:ext>
            </a:extLst>
          </p:cNvPr>
          <p:cNvSpPr/>
          <p:nvPr/>
        </p:nvSpPr>
        <p:spPr>
          <a:xfrm>
            <a:off x="4919534" y="1083889"/>
            <a:ext cx="3722497" cy="338403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42" name="Elipse 41">
            <a:extLst>
              <a:ext uri="{FF2B5EF4-FFF2-40B4-BE49-F238E27FC236}">
                <a16:creationId xmlns:a16="http://schemas.microsoft.com/office/drawing/2014/main" id="{4A1386FC-0A88-49D7-B402-181669E6EA61}"/>
              </a:ext>
            </a:extLst>
          </p:cNvPr>
          <p:cNvSpPr/>
          <p:nvPr/>
        </p:nvSpPr>
        <p:spPr>
          <a:xfrm>
            <a:off x="4767178" y="1334925"/>
            <a:ext cx="3781721" cy="338403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43" name="CuadroTexto 42">
            <a:extLst>
              <a:ext uri="{FF2B5EF4-FFF2-40B4-BE49-F238E27FC236}">
                <a16:creationId xmlns:a16="http://schemas.microsoft.com/office/drawing/2014/main" id="{051AD5AA-D22E-4739-8A91-E500D88F0EEC}"/>
              </a:ext>
            </a:extLst>
          </p:cNvPr>
          <p:cNvSpPr txBox="1"/>
          <p:nvPr/>
        </p:nvSpPr>
        <p:spPr>
          <a:xfrm>
            <a:off x="4779777" y="1376600"/>
            <a:ext cx="4069682" cy="1446550"/>
          </a:xfrm>
          <a:prstGeom prst="rect">
            <a:avLst/>
          </a:prstGeom>
          <a:noFill/>
        </p:spPr>
        <p:txBody>
          <a:bodyPr wrap="square" rtlCol="0">
            <a:spAutoFit/>
          </a:bodyPr>
          <a:lstStyle/>
          <a:p>
            <a:pPr algn="ctr"/>
            <a:r>
              <a:rPr lang="es-MX" sz="8800" dirty="0">
                <a:solidFill>
                  <a:schemeClr val="tx1">
                    <a:lumMod val="95000"/>
                    <a:lumOff val="5000"/>
                  </a:schemeClr>
                </a:solidFill>
                <a:latin typeface="Modern Love" panose="04090805081005020601" pitchFamily="82" charset="0"/>
              </a:rPr>
              <a:t>Notas</a:t>
            </a:r>
          </a:p>
        </p:txBody>
      </p:sp>
      <p:grpSp>
        <p:nvGrpSpPr>
          <p:cNvPr id="10" name="Grupo 9">
            <a:extLst>
              <a:ext uri="{FF2B5EF4-FFF2-40B4-BE49-F238E27FC236}">
                <a16:creationId xmlns:a16="http://schemas.microsoft.com/office/drawing/2014/main" id="{8F682AA6-83CE-4BD6-AC8A-FE7B86BD6AC3}"/>
              </a:ext>
            </a:extLst>
          </p:cNvPr>
          <p:cNvGrpSpPr/>
          <p:nvPr/>
        </p:nvGrpSpPr>
        <p:grpSpPr>
          <a:xfrm>
            <a:off x="4282079" y="2496967"/>
            <a:ext cx="4967304" cy="1242851"/>
            <a:chOff x="4297327" y="2785028"/>
            <a:chExt cx="4967304" cy="1242851"/>
          </a:xfrm>
        </p:grpSpPr>
        <p:sp>
          <p:nvSpPr>
            <p:cNvPr id="44" name="CuadroTexto 43">
              <a:extLst>
                <a:ext uri="{FF2B5EF4-FFF2-40B4-BE49-F238E27FC236}">
                  <a16:creationId xmlns:a16="http://schemas.microsoft.com/office/drawing/2014/main" id="{9C469B55-04D7-4432-B385-3C3830AAEC2E}"/>
                </a:ext>
              </a:extLst>
            </p:cNvPr>
            <p:cNvSpPr txBox="1"/>
            <p:nvPr/>
          </p:nvSpPr>
          <p:spPr>
            <a:xfrm>
              <a:off x="4371018" y="2785028"/>
              <a:ext cx="4893613" cy="1200329"/>
            </a:xfrm>
            <a:prstGeom prst="rect">
              <a:avLst/>
            </a:prstGeom>
            <a:noFill/>
          </p:spPr>
          <p:txBody>
            <a:bodyPr wrap="square">
              <a:spAutoFit/>
            </a:bodyPr>
            <a:lstStyle/>
            <a:p>
              <a:pPr algn="ctr"/>
              <a:r>
                <a:rPr lang="es-MX" sz="7200" dirty="0">
                  <a:solidFill>
                    <a:srgbClr val="D4236E"/>
                  </a:solidFill>
                  <a:latin typeface="Modern Love" panose="04090805081005020601" pitchFamily="82" charset="0"/>
                </a:rPr>
                <a:t>Científicas</a:t>
              </a:r>
            </a:p>
          </p:txBody>
        </p:sp>
        <p:sp>
          <p:nvSpPr>
            <p:cNvPr id="11" name="CuadroTexto 10">
              <a:extLst>
                <a:ext uri="{FF2B5EF4-FFF2-40B4-BE49-F238E27FC236}">
                  <a16:creationId xmlns:a16="http://schemas.microsoft.com/office/drawing/2014/main" id="{C1FD64F2-D3B4-4B07-A5B8-0B5A322BC983}"/>
                </a:ext>
              </a:extLst>
            </p:cNvPr>
            <p:cNvSpPr txBox="1"/>
            <p:nvPr/>
          </p:nvSpPr>
          <p:spPr>
            <a:xfrm>
              <a:off x="4297327" y="2827550"/>
              <a:ext cx="4893613" cy="1200329"/>
            </a:xfrm>
            <a:prstGeom prst="rect">
              <a:avLst/>
            </a:prstGeom>
            <a:noFill/>
          </p:spPr>
          <p:txBody>
            <a:bodyPr wrap="square">
              <a:spAutoFit/>
            </a:bodyPr>
            <a:lstStyle/>
            <a:p>
              <a:pPr algn="ctr"/>
              <a:r>
                <a:rPr lang="es-MX" sz="7200" dirty="0">
                  <a:latin typeface="Modern Love" panose="04090805081005020601" pitchFamily="82" charset="0"/>
                </a:rPr>
                <a:t>Científicas</a:t>
              </a:r>
            </a:p>
          </p:txBody>
        </p:sp>
      </p:grpSp>
      <p:pic>
        <p:nvPicPr>
          <p:cNvPr id="45" name="Picture 2" descr="Taller 8:Ciencias Naturales - Seminario Interdisciplinario">
            <a:extLst>
              <a:ext uri="{FF2B5EF4-FFF2-40B4-BE49-F238E27FC236}">
                <a16:creationId xmlns:a16="http://schemas.microsoft.com/office/drawing/2014/main" id="{7666924A-FF88-46C2-BFE3-3722DE505DFB}"/>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75" b="99474" l="1188" r="99625">
                        <a14:foregroundMark x1="59688" y1="5263" x2="59250" y2="45965"/>
                        <a14:foregroundMark x1="84188" y1="80351" x2="17563" y2="77719"/>
                        <a14:foregroundMark x1="2145" y1="68139" x2="1646" y2="67829"/>
                        <a14:foregroundMark x1="17563" y1="77719" x2="7954" y2="71748"/>
                        <a14:foregroundMark x1="86438" y1="72632" x2="67750" y2="93333"/>
                        <a14:foregroundMark x1="67750" y1="93333" x2="7313" y2="85263"/>
                        <a14:foregroundMark x1="7313" y1="85263" x2="7055" y2="84978"/>
                        <a14:foregroundMark x1="41063" y1="79123" x2="41063" y2="35789"/>
                        <a14:foregroundMark x1="86438" y1="38246" x2="75688" y2="49298"/>
                        <a14:foregroundMark x1="75688" y1="49298" x2="63250" y2="48947"/>
                        <a14:foregroundMark x1="63250" y1="48947" x2="50000" y2="37018"/>
                        <a14:foregroundMark x1="50000" y1="37018" x2="62500" y2="32456"/>
                        <a14:foregroundMark x1="62500" y1="32456" x2="53312" y2="11579"/>
                        <a14:foregroundMark x1="53312" y1="11579" x2="45063" y2="44386"/>
                        <a14:foregroundMark x1="45063" y1="44386" x2="57438" y2="46140"/>
                        <a14:foregroundMark x1="57438" y1="46140" x2="63688" y2="5439"/>
                        <a14:foregroundMark x1="63688" y1="5439" x2="51250" y2="11404"/>
                        <a14:foregroundMark x1="51250" y1="11404" x2="41438" y2="29474"/>
                        <a14:foregroundMark x1="41438" y1="29474" x2="40625" y2="34561"/>
                        <a14:foregroundMark x1="3720" y1="38068" x2="3875" y2="31404"/>
                        <a14:foregroundMark x1="3728" y1="37726" x2="3715" y2="38290"/>
                        <a14:foregroundMark x1="7946" y1="35385" x2="35625" y2="62456"/>
                        <a14:foregroundMark x1="6909" y1="34371" x2="7352" y2="34805"/>
                        <a14:foregroundMark x1="3875" y1="31404" x2="6794" y2="34260"/>
                        <a14:foregroundMark x1="35625" y1="62456" x2="73063" y2="51053"/>
                        <a14:foregroundMark x1="73063" y1="51053" x2="75188" y2="18772"/>
                        <a14:foregroundMark x1="75188" y1="18772" x2="65438" y2="351"/>
                        <a14:foregroundMark x1="65438" y1="351" x2="16500" y2="31930"/>
                        <a14:foregroundMark x1="16500" y1="31930" x2="30938" y2="13158"/>
                        <a14:foregroundMark x1="30938" y1="13158" x2="13250" y2="22281"/>
                        <a14:foregroundMark x1="13250" y1="22281" x2="68688" y2="77368"/>
                        <a14:foregroundMark x1="68688" y1="77368" x2="52875" y2="70351"/>
                        <a14:foregroundMark x1="52875" y1="70351" x2="75500" y2="24561"/>
                        <a14:foregroundMark x1="75500" y1="24561" x2="52875" y2="44386"/>
                        <a14:foregroundMark x1="52875" y1="44386" x2="26313" y2="51053"/>
                        <a14:foregroundMark x1="26313" y1="51053" x2="7500" y2="20526"/>
                        <a14:foregroundMark x1="83750" y1="74035" x2="84188" y2="26842"/>
                        <a14:foregroundMark x1="89188" y1="49825" x2="99625" y2="94386"/>
                        <a14:foregroundMark x1="90125" y1="48596" x2="26563" y2="30702"/>
                        <a14:foregroundMark x1="91000" y1="45965" x2="32500" y2="16667"/>
                        <a14:foregroundMark x1="84188" y1="39649" x2="35625" y2="39649"/>
                        <a14:foregroundMark x1="90125" y1="38246" x2="22938" y2="33158"/>
                        <a14:foregroundMark x1="92375" y1="42105" x2="70563" y2="43333"/>
                        <a14:foregroundMark x1="92375" y1="43333" x2="96000" y2="33158"/>
                        <a14:foregroundMark x1="93250" y1="42105" x2="86438" y2="49825"/>
                        <a14:foregroundMark x1="90563" y1="38246" x2="89188" y2="58772"/>
                        <a14:foregroundMark x1="14125" y1="43509" x2="9813" y2="65614"/>
                        <a14:foregroundMark x1="27813" y1="92632" x2="12125" y2="91930"/>
                        <a14:foregroundMark x1="43250" y1="92632" x2="14750" y2="92807"/>
                        <a14:foregroundMark x1="14750" y1="92807" x2="10625" y2="99649"/>
                        <a14:foregroundMark x1="9813" y1="96140" x2="9813" y2="96140"/>
                        <a14:foregroundMark x1="11625" y1="97544" x2="23563" y2="92807"/>
                        <a14:foregroundMark x1="23563" y1="92807" x2="34188" y2="79649"/>
                        <a14:foregroundMark x1="34188" y1="79649" x2="59250" y2="91930"/>
                        <a14:foregroundMark x1="59250" y1="91930" x2="76000" y2="88947"/>
                        <a14:foregroundMark x1="76000" y1="88947" x2="93438" y2="88947"/>
                        <a14:foregroundMark x1="93438" y1="88947" x2="90938" y2="56842"/>
                        <a14:foregroundMark x1="90938" y1="56842" x2="77188" y2="63158"/>
                        <a14:foregroundMark x1="77188" y1="63158" x2="65250" y2="86491"/>
                        <a14:foregroundMark x1="65250" y1="86491" x2="97688" y2="66140"/>
                        <a14:foregroundMark x1="97688" y1="66140" x2="81125" y2="69474"/>
                        <a14:foregroundMark x1="81125" y1="69474" x2="71250" y2="98596"/>
                        <a14:foregroundMark x1="71250" y1="98596" x2="42875" y2="95439"/>
                        <a14:foregroundMark x1="42875" y1="95439" x2="33063" y2="71404"/>
                        <a14:foregroundMark x1="33063" y1="71404" x2="21938" y2="82807"/>
                        <a14:foregroundMark x1="21938" y1="82807" x2="21750" y2="83333"/>
                        <a14:foregroundMark x1="23750" y1="94737" x2="41188" y2="99649"/>
                        <a14:foregroundMark x1="41188" y1="99649" x2="57938" y2="97544"/>
                        <a14:foregroundMark x1="17438" y1="67719" x2="71750" y2="73333"/>
                        <a14:foregroundMark x1="71750" y1="73333" x2="93688" y2="72632"/>
                        <a14:foregroundMark x1="16938" y1="61930" x2="28563" y2="36491"/>
                        <a14:foregroundMark x1="28563" y1="36491" x2="33625" y2="32807"/>
                        <a14:foregroundMark x1="65813" y1="67018" x2="90875" y2="56316"/>
                        <a14:foregroundMark x1="62750" y1="7193" x2="54937" y2="175"/>
                        <a14:foregroundMark x1="9813" y1="64211" x2="7313" y2="84035"/>
                        <a14:foregroundMark x1="7313" y1="81228" x2="10875" y2="62807"/>
                        <a14:foregroundMark x1="6813" y1="71930" x2="6563" y2="84737"/>
                        <a14:foregroundMark x1="7313" y1="69825" x2="7313" y2="69825"/>
                        <a14:foregroundMark x1="7563" y1="71228" x2="11375" y2="62807"/>
                        <a14:foregroundMark x1="7813" y1="69123" x2="9313" y2="64912"/>
                        <a14:foregroundMark x1="9313" y1="96140" x2="9313" y2="78421"/>
                        <a14:foregroundMark x1="70125" y1="96842" x2="81813" y2="88246"/>
                        <a14:foregroundMark x1="81813" y1="88246" x2="84063" y2="76316"/>
                        <a14:foregroundMark x1="79750" y1="93333" x2="79750" y2="93333"/>
                        <a14:foregroundMark x1="78750" y1="93333" x2="78750" y2="93333"/>
                        <a14:foregroundMark x1="77938" y1="94035" x2="77938" y2="94035"/>
                        <a14:foregroundMark x1="77688" y1="94737" x2="72125" y2="98246"/>
                        <a14:foregroundMark x1="77438" y1="95439" x2="79500" y2="91228"/>
                        <a14:foregroundMark x1="76438" y1="96140" x2="82000" y2="83333"/>
                        <a14:foregroundMark x1="80750" y1="98947" x2="88625" y2="96140"/>
                        <a14:foregroundMark x1="91625" y1="96842" x2="95688" y2="87544"/>
                        <a14:foregroundMark x1="98500" y1="87544" x2="98750" y2="68421"/>
                        <a14:foregroundMark x1="95438" y1="96140" x2="94688" y2="96842"/>
                        <a14:foregroundMark x1="8875" y1="91754" x2="8438" y2="85439"/>
                        <a14:foregroundMark x1="91938" y1="40175" x2="94375" y2="67018"/>
                        <a14:backgroundMark x1="5250" y1="37018" x2="3438" y2="99474"/>
                        <a14:backgroundMark x1="5250" y1="90526" x2="3000" y2="22982"/>
                        <a14:backgroundMark x1="4813" y1="38246" x2="4313" y2="98246"/>
                        <a14:backgroundMark x1="5657" y1="76565" x2="1625" y2="49825"/>
                        <a14:backgroundMark x1="5995" y1="84650" x2="5250" y2="95614"/>
                        <a14:backgroundMark x1="7002" y1="69825" x2="6859" y2="71937"/>
                        <a14:backgroundMark x1="7062" y1="68947" x2="7002" y2="69825"/>
                        <a14:backgroundMark x1="4813" y1="75263" x2="8000" y2="58772"/>
                        <a14:backgroundMark x1="2500" y1="72632" x2="2500" y2="72632"/>
                        <a14:backgroundMark x1="2500" y1="72632" x2="2063" y2="47193"/>
                        <a14:backgroundMark x1="3000" y1="42105" x2="3438" y2="79123"/>
                        <a14:backgroundMark x1="8000" y1="40877" x2="7062" y2="30702"/>
                        <a14:backgroundMark x1="8000" y1="38246" x2="8000" y2="38246"/>
                        <a14:backgroundMark x1="8875" y1="39649" x2="8875" y2="39649"/>
                        <a14:backgroundMark x1="11625" y1="47193" x2="5688" y2="30702"/>
                        <a14:backgroundMark x1="8438" y1="38246" x2="8875" y2="49825"/>
                        <a14:backgroundMark x1="6625" y1="37018" x2="3438" y2="52281"/>
                        <a14:backgroundMark x1="5250" y1="44737" x2="8000" y2="26842"/>
                        <a14:backgroundMark x1="5688" y1="37018" x2="250" y2="69123"/>
                        <a14:backgroundMark x1="250" y1="69123" x2="3875" y2="37018"/>
                        <a14:backgroundMark x1="7313" y1="96140" x2="7313" y2="96140"/>
                        <a14:backgroundMark x1="6813" y1="87544" x2="6063" y2="81228"/>
                        <a14:backgroundMark x1="7750" y1="94912" x2="7750" y2="94912"/>
                        <a14:backgroundMark x1="7500" y1="93158" x2="8438" y2="96316"/>
                      </a14:backgroundRemoval>
                    </a14:imgEffect>
                  </a14:imgLayer>
                </a14:imgProps>
              </a:ext>
              <a:ext uri="{28A0092B-C50C-407E-A947-70E740481C1C}">
                <a14:useLocalDpi xmlns:a14="http://schemas.microsoft.com/office/drawing/2010/main" val="0"/>
              </a:ext>
            </a:extLst>
          </a:blip>
          <a:srcRect l="5203"/>
          <a:stretch/>
        </p:blipFill>
        <p:spPr bwMode="auto">
          <a:xfrm flipV="1">
            <a:off x="4527474" y="5007851"/>
            <a:ext cx="4402519" cy="12527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aller 8:Ciencias Naturales - Seminario Interdisciplinario">
            <a:extLst>
              <a:ext uri="{FF2B5EF4-FFF2-40B4-BE49-F238E27FC236}">
                <a16:creationId xmlns:a16="http://schemas.microsoft.com/office/drawing/2014/main" id="{BCBA0977-DE02-4709-84E9-73D196769F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5" b="99474" l="1188" r="99625">
                        <a14:foregroundMark x1="59688" y1="5263" x2="59250" y2="45965"/>
                        <a14:foregroundMark x1="84188" y1="80351" x2="17563" y2="77719"/>
                        <a14:foregroundMark x1="2145" y1="68139" x2="1646" y2="67829"/>
                        <a14:foregroundMark x1="17563" y1="77719" x2="7954" y2="71748"/>
                        <a14:foregroundMark x1="86438" y1="72632" x2="67750" y2="93333"/>
                        <a14:foregroundMark x1="67750" y1="93333" x2="7313" y2="85263"/>
                        <a14:foregroundMark x1="7313" y1="85263" x2="7055" y2="84978"/>
                        <a14:foregroundMark x1="41063" y1="79123" x2="41063" y2="35789"/>
                        <a14:foregroundMark x1="86438" y1="38246" x2="75688" y2="49298"/>
                        <a14:foregroundMark x1="75688" y1="49298" x2="63250" y2="48947"/>
                        <a14:foregroundMark x1="63250" y1="48947" x2="50000" y2="37018"/>
                        <a14:foregroundMark x1="50000" y1="37018" x2="62500" y2="32456"/>
                        <a14:foregroundMark x1="62500" y1="32456" x2="53312" y2="11579"/>
                        <a14:foregroundMark x1="53312" y1="11579" x2="45063" y2="44386"/>
                        <a14:foregroundMark x1="45063" y1="44386" x2="57438" y2="46140"/>
                        <a14:foregroundMark x1="57438" y1="46140" x2="63688" y2="5439"/>
                        <a14:foregroundMark x1="63688" y1="5439" x2="51250" y2="11404"/>
                        <a14:foregroundMark x1="51250" y1="11404" x2="41438" y2="29474"/>
                        <a14:foregroundMark x1="41438" y1="29474" x2="40625" y2="34561"/>
                        <a14:foregroundMark x1="3720" y1="38068" x2="3875" y2="31404"/>
                        <a14:foregroundMark x1="3728" y1="37726" x2="3715" y2="38290"/>
                        <a14:foregroundMark x1="7946" y1="35385" x2="35625" y2="62456"/>
                        <a14:foregroundMark x1="6909" y1="34371" x2="7352" y2="34805"/>
                        <a14:foregroundMark x1="3875" y1="31404" x2="6794" y2="34260"/>
                        <a14:foregroundMark x1="35625" y1="62456" x2="73063" y2="51053"/>
                        <a14:foregroundMark x1="73063" y1="51053" x2="75188" y2="18772"/>
                        <a14:foregroundMark x1="75188" y1="18772" x2="65438" y2="351"/>
                        <a14:foregroundMark x1="65438" y1="351" x2="16500" y2="31930"/>
                        <a14:foregroundMark x1="16500" y1="31930" x2="30938" y2="13158"/>
                        <a14:foregroundMark x1="30938" y1="13158" x2="13250" y2="22281"/>
                        <a14:foregroundMark x1="13250" y1="22281" x2="68688" y2="77368"/>
                        <a14:foregroundMark x1="68688" y1="77368" x2="52875" y2="70351"/>
                        <a14:foregroundMark x1="52875" y1="70351" x2="75500" y2="24561"/>
                        <a14:foregroundMark x1="75500" y1="24561" x2="52875" y2="44386"/>
                        <a14:foregroundMark x1="52875" y1="44386" x2="26313" y2="51053"/>
                        <a14:foregroundMark x1="26313" y1="51053" x2="7500" y2="20526"/>
                        <a14:foregroundMark x1="83750" y1="74035" x2="84188" y2="26842"/>
                        <a14:foregroundMark x1="89188" y1="49825" x2="99625" y2="94386"/>
                        <a14:foregroundMark x1="90125" y1="48596" x2="26563" y2="30702"/>
                        <a14:foregroundMark x1="91000" y1="45965" x2="32500" y2="16667"/>
                        <a14:foregroundMark x1="84188" y1="39649" x2="35625" y2="39649"/>
                        <a14:foregroundMark x1="90125" y1="38246" x2="22938" y2="33158"/>
                        <a14:foregroundMark x1="92375" y1="42105" x2="70563" y2="43333"/>
                        <a14:foregroundMark x1="92375" y1="43333" x2="96000" y2="33158"/>
                        <a14:foregroundMark x1="93250" y1="42105" x2="86438" y2="49825"/>
                        <a14:foregroundMark x1="90563" y1="38246" x2="89188" y2="58772"/>
                        <a14:foregroundMark x1="14125" y1="43509" x2="9813" y2="65614"/>
                        <a14:foregroundMark x1="27813" y1="92632" x2="12125" y2="91930"/>
                        <a14:foregroundMark x1="43250" y1="92632" x2="14750" y2="92807"/>
                        <a14:foregroundMark x1="14750" y1="92807" x2="10625" y2="99649"/>
                        <a14:foregroundMark x1="9813" y1="96140" x2="9813" y2="96140"/>
                        <a14:foregroundMark x1="11625" y1="97544" x2="23563" y2="92807"/>
                        <a14:foregroundMark x1="23563" y1="92807" x2="34188" y2="79649"/>
                        <a14:foregroundMark x1="34188" y1="79649" x2="59250" y2="91930"/>
                        <a14:foregroundMark x1="59250" y1="91930" x2="76000" y2="88947"/>
                        <a14:foregroundMark x1="76000" y1="88947" x2="93438" y2="88947"/>
                        <a14:foregroundMark x1="93438" y1="88947" x2="90938" y2="56842"/>
                        <a14:foregroundMark x1="90938" y1="56842" x2="77188" y2="63158"/>
                        <a14:foregroundMark x1="77188" y1="63158" x2="65250" y2="86491"/>
                        <a14:foregroundMark x1="65250" y1="86491" x2="97688" y2="66140"/>
                        <a14:foregroundMark x1="97688" y1="66140" x2="81125" y2="69474"/>
                        <a14:foregroundMark x1="81125" y1="69474" x2="71250" y2="98596"/>
                        <a14:foregroundMark x1="71250" y1="98596" x2="42875" y2="95439"/>
                        <a14:foregroundMark x1="42875" y1="95439" x2="33063" y2="71404"/>
                        <a14:foregroundMark x1="33063" y1="71404" x2="21938" y2="82807"/>
                        <a14:foregroundMark x1="21938" y1="82807" x2="21750" y2="83333"/>
                        <a14:foregroundMark x1="23750" y1="94737" x2="41188" y2="99649"/>
                        <a14:foregroundMark x1="41188" y1="99649" x2="57938" y2="97544"/>
                        <a14:foregroundMark x1="17438" y1="67719" x2="71750" y2="73333"/>
                        <a14:foregroundMark x1="71750" y1="73333" x2="93688" y2="72632"/>
                        <a14:foregroundMark x1="16938" y1="61930" x2="28563" y2="36491"/>
                        <a14:foregroundMark x1="28563" y1="36491" x2="33625" y2="32807"/>
                        <a14:foregroundMark x1="65813" y1="67018" x2="90875" y2="56316"/>
                        <a14:foregroundMark x1="62750" y1="7193" x2="54937" y2="175"/>
                        <a14:foregroundMark x1="9813" y1="64211" x2="7313" y2="84035"/>
                        <a14:foregroundMark x1="7313" y1="81228" x2="10875" y2="62807"/>
                        <a14:foregroundMark x1="6813" y1="71930" x2="6563" y2="84737"/>
                        <a14:foregroundMark x1="7313" y1="69825" x2="7313" y2="69825"/>
                        <a14:foregroundMark x1="7563" y1="71228" x2="11375" y2="62807"/>
                        <a14:foregroundMark x1="7813" y1="69123" x2="9313" y2="64912"/>
                        <a14:foregroundMark x1="9313" y1="96140" x2="9313" y2="78421"/>
                        <a14:foregroundMark x1="70125" y1="96842" x2="81813" y2="88246"/>
                        <a14:foregroundMark x1="81813" y1="88246" x2="84063" y2="76316"/>
                        <a14:foregroundMark x1="79750" y1="93333" x2="79750" y2="93333"/>
                        <a14:foregroundMark x1="78750" y1="93333" x2="78750" y2="93333"/>
                        <a14:foregroundMark x1="77938" y1="94035" x2="77938" y2="94035"/>
                        <a14:foregroundMark x1="77688" y1="94737" x2="72125" y2="98246"/>
                        <a14:foregroundMark x1="77438" y1="95439" x2="79500" y2="91228"/>
                        <a14:foregroundMark x1="76438" y1="96140" x2="82000" y2="83333"/>
                        <a14:foregroundMark x1="80750" y1="98947" x2="88625" y2="96140"/>
                        <a14:foregroundMark x1="91625" y1="96842" x2="95688" y2="87544"/>
                        <a14:foregroundMark x1="98500" y1="87544" x2="98750" y2="68421"/>
                        <a14:foregroundMark x1="95438" y1="96140" x2="94688" y2="96842"/>
                        <a14:foregroundMark x1="8875" y1="91754" x2="8438" y2="85439"/>
                        <a14:foregroundMark x1="91938" y1="40175" x2="94375" y2="67018"/>
                        <a14:backgroundMark x1="5250" y1="37018" x2="3438" y2="99474"/>
                        <a14:backgroundMark x1="5250" y1="90526" x2="3000" y2="22982"/>
                        <a14:backgroundMark x1="4813" y1="38246" x2="4313" y2="98246"/>
                        <a14:backgroundMark x1="5657" y1="76565" x2="1625" y2="49825"/>
                        <a14:backgroundMark x1="5995" y1="84650" x2="5250" y2="95614"/>
                        <a14:backgroundMark x1="7002" y1="69825" x2="6859" y2="71937"/>
                        <a14:backgroundMark x1="7062" y1="68947" x2="7002" y2="69825"/>
                        <a14:backgroundMark x1="4813" y1="75263" x2="8000" y2="58772"/>
                        <a14:backgroundMark x1="2500" y1="72632" x2="2500" y2="72632"/>
                        <a14:backgroundMark x1="2500" y1="72632" x2="2063" y2="47193"/>
                        <a14:backgroundMark x1="3000" y1="42105" x2="3438" y2="79123"/>
                        <a14:backgroundMark x1="8000" y1="40877" x2="7062" y2="30702"/>
                        <a14:backgroundMark x1="8000" y1="38246" x2="8000" y2="38246"/>
                        <a14:backgroundMark x1="8875" y1="39649" x2="8875" y2="39649"/>
                        <a14:backgroundMark x1="11625" y1="47193" x2="5688" y2="30702"/>
                        <a14:backgroundMark x1="8438" y1="38246" x2="8875" y2="49825"/>
                        <a14:backgroundMark x1="6625" y1="37018" x2="3438" y2="52281"/>
                        <a14:backgroundMark x1="5250" y1="44737" x2="8000" y2="26842"/>
                        <a14:backgroundMark x1="5688" y1="37018" x2="250" y2="69123"/>
                        <a14:backgroundMark x1="250" y1="69123" x2="3875" y2="37018"/>
                        <a14:backgroundMark x1="7313" y1="96140" x2="7313" y2="96140"/>
                        <a14:backgroundMark x1="6813" y1="87544" x2="6063" y2="81228"/>
                        <a14:backgroundMark x1="7750" y1="94912" x2="7750" y2="94912"/>
                        <a14:backgroundMark x1="7500" y1="93158" x2="8438" y2="96316"/>
                      </a14:backgroundRemoval>
                    </a14:imgEffect>
                  </a14:imgLayer>
                </a14:imgProps>
              </a:ext>
              <a:ext uri="{28A0092B-C50C-407E-A947-70E740481C1C}">
                <a14:useLocalDpi xmlns:a14="http://schemas.microsoft.com/office/drawing/2010/main" val="0"/>
              </a:ext>
            </a:extLst>
          </a:blip>
          <a:srcRect l="5203"/>
          <a:stretch/>
        </p:blipFill>
        <p:spPr bwMode="auto">
          <a:xfrm>
            <a:off x="4512485" y="3863152"/>
            <a:ext cx="4402519" cy="165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CuadroTexto 38">
            <a:extLst>
              <a:ext uri="{FF2B5EF4-FFF2-40B4-BE49-F238E27FC236}">
                <a16:creationId xmlns:a16="http://schemas.microsoft.com/office/drawing/2014/main" id="{E3C3E178-E29B-4C30-A15F-9B41E88D89FF}"/>
              </a:ext>
            </a:extLst>
          </p:cNvPr>
          <p:cNvSpPr txBox="1"/>
          <p:nvPr/>
        </p:nvSpPr>
        <p:spPr>
          <a:xfrm>
            <a:off x="397277" y="537846"/>
            <a:ext cx="3812015" cy="5847755"/>
          </a:xfrm>
          <a:prstGeom prst="rect">
            <a:avLst/>
          </a:prstGeom>
          <a:noFill/>
        </p:spPr>
        <p:txBody>
          <a:bodyPr wrap="square" rtlCol="0">
            <a:spAutoFit/>
          </a:bodyPr>
          <a:lstStyle/>
          <a:p>
            <a:pPr algn="ctr"/>
            <a:r>
              <a:rPr lang="es-MX" sz="3200" dirty="0">
                <a:solidFill>
                  <a:schemeClr val="tx1">
                    <a:lumMod val="95000"/>
                    <a:lumOff val="5000"/>
                  </a:schemeClr>
                </a:solidFill>
                <a:latin typeface="Modern Love" panose="04090805081005020601" pitchFamily="82" charset="0"/>
              </a:rPr>
              <a:t>Jardín de niños Héroes de la libertad</a:t>
            </a: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r>
              <a:rPr lang="es-MX" sz="2000" dirty="0">
                <a:solidFill>
                  <a:schemeClr val="tx1">
                    <a:lumMod val="95000"/>
                    <a:lumOff val="5000"/>
                  </a:schemeClr>
                </a:solidFill>
                <a:latin typeface="Modern Love" panose="04090805081005020601" pitchFamily="82" charset="0"/>
              </a:rPr>
              <a:t>Grupo a trabajar: </a:t>
            </a:r>
          </a:p>
          <a:p>
            <a:pPr algn="ctr"/>
            <a:r>
              <a:rPr lang="es-MX" sz="1600" dirty="0">
                <a:solidFill>
                  <a:schemeClr val="tx1">
                    <a:lumMod val="95000"/>
                    <a:lumOff val="5000"/>
                  </a:schemeClr>
                </a:solidFill>
                <a:latin typeface="Modern Love" panose="04090805081005020601" pitchFamily="82" charset="0"/>
              </a:rPr>
              <a:t>2° B</a:t>
            </a:r>
          </a:p>
          <a:p>
            <a:pPr algn="ctr"/>
            <a:endParaRPr lang="es-MX" sz="1600" dirty="0">
              <a:solidFill>
                <a:schemeClr val="tx1">
                  <a:lumMod val="95000"/>
                  <a:lumOff val="5000"/>
                </a:schemeClr>
              </a:solidFill>
              <a:latin typeface="Modern Love" panose="04090805081005020601" pitchFamily="82" charset="0"/>
            </a:endParaRPr>
          </a:p>
          <a:p>
            <a:pPr algn="ctr"/>
            <a:endParaRPr lang="es-MX" sz="1600" dirty="0">
              <a:solidFill>
                <a:schemeClr val="tx1">
                  <a:lumMod val="95000"/>
                  <a:lumOff val="5000"/>
                </a:schemeClr>
              </a:solidFill>
              <a:latin typeface="Modern Love" panose="04090805081005020601" pitchFamily="82" charset="0"/>
            </a:endParaRPr>
          </a:p>
          <a:p>
            <a:pPr algn="ctr"/>
            <a:r>
              <a:rPr lang="es-MX" dirty="0">
                <a:solidFill>
                  <a:srgbClr val="C00000"/>
                </a:solidFill>
                <a:latin typeface="Modern Love" panose="04090805081005020601" pitchFamily="82" charset="0"/>
              </a:rPr>
              <a:t>Titular: </a:t>
            </a:r>
            <a:r>
              <a:rPr lang="es-MX" dirty="0">
                <a:solidFill>
                  <a:schemeClr val="tx1">
                    <a:lumMod val="95000"/>
                    <a:lumOff val="5000"/>
                  </a:schemeClr>
                </a:solidFill>
                <a:latin typeface="Modern Love" panose="04090805081005020601" pitchFamily="82" charset="0"/>
              </a:rPr>
              <a:t>Norma Judith Vega Martínez </a:t>
            </a:r>
          </a:p>
          <a:p>
            <a:pPr algn="ctr"/>
            <a:endParaRPr lang="es-MX" sz="1600" dirty="0">
              <a:solidFill>
                <a:schemeClr val="tx1">
                  <a:lumMod val="95000"/>
                  <a:lumOff val="5000"/>
                </a:schemeClr>
              </a:solidFill>
              <a:latin typeface="Modern Love" panose="04090805081005020601" pitchFamily="82" charset="0"/>
            </a:endParaRPr>
          </a:p>
        </p:txBody>
      </p:sp>
      <p:sp>
        <p:nvSpPr>
          <p:cNvPr id="42" name="CuadroTexto 41">
            <a:extLst>
              <a:ext uri="{FF2B5EF4-FFF2-40B4-BE49-F238E27FC236}">
                <a16:creationId xmlns:a16="http://schemas.microsoft.com/office/drawing/2014/main" id="{22115EFF-18E8-46DD-A868-8C06022C0EB0}"/>
              </a:ext>
            </a:extLst>
          </p:cNvPr>
          <p:cNvSpPr txBox="1"/>
          <p:nvPr/>
        </p:nvSpPr>
        <p:spPr>
          <a:xfrm>
            <a:off x="4904870" y="516603"/>
            <a:ext cx="4069682" cy="6001643"/>
          </a:xfrm>
          <a:prstGeom prst="rect">
            <a:avLst/>
          </a:prstGeom>
          <a:noFill/>
        </p:spPr>
        <p:txBody>
          <a:bodyPr wrap="square" rtlCol="0">
            <a:spAutoFit/>
          </a:bodyPr>
          <a:lstStyle/>
          <a:p>
            <a:pPr algn="ctr"/>
            <a:r>
              <a:rPr lang="es-MX" sz="3200" b="1" dirty="0">
                <a:latin typeface="Modern Love" panose="04090805081005020601" pitchFamily="82" charset="0"/>
              </a:rPr>
              <a:t>Escuela Normal de Educación Preescolar </a:t>
            </a:r>
          </a:p>
          <a:p>
            <a:pPr algn="ctr"/>
            <a:endParaRPr lang="es-MX" b="1" dirty="0">
              <a:latin typeface="Modern Love" panose="04090805081005020601" pitchFamily="82" charset="0"/>
            </a:endParaRPr>
          </a:p>
          <a:p>
            <a:pPr algn="ctr"/>
            <a:r>
              <a:rPr lang="es-MX" b="1" dirty="0">
                <a:latin typeface="Modern Love" panose="04090805081005020601" pitchFamily="82" charset="0"/>
              </a:rPr>
              <a:t>Ciclo Escolar 2021 - 2022</a:t>
            </a: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r>
              <a:rPr lang="es-MX" b="1" dirty="0">
                <a:solidFill>
                  <a:srgbClr val="C00000"/>
                </a:solidFill>
                <a:latin typeface="Modern Love" panose="04090805081005020601" pitchFamily="82" charset="0"/>
              </a:rPr>
              <a:t>Practicante: </a:t>
            </a:r>
          </a:p>
          <a:p>
            <a:pPr algn="ctr"/>
            <a:r>
              <a:rPr lang="es-MX" dirty="0">
                <a:solidFill>
                  <a:schemeClr val="tx1">
                    <a:lumMod val="95000"/>
                    <a:lumOff val="5000"/>
                  </a:schemeClr>
                </a:solidFill>
                <a:latin typeface="Modern Love" panose="04090805081005020601" pitchFamily="82" charset="0"/>
              </a:rPr>
              <a:t>Paola Arisbeth Gutiérrez Cisneros</a:t>
            </a:r>
          </a:p>
          <a:p>
            <a:pPr algn="ctr"/>
            <a:endParaRPr lang="es-MX" dirty="0">
              <a:solidFill>
                <a:schemeClr val="tx1">
                  <a:lumMod val="95000"/>
                  <a:lumOff val="5000"/>
                </a:schemeClr>
              </a:solidFill>
              <a:latin typeface="Modern Love" panose="04090805081005020601" pitchFamily="82" charset="0"/>
            </a:endParaRPr>
          </a:p>
          <a:p>
            <a:pPr algn="ctr"/>
            <a:r>
              <a:rPr lang="es-MX" dirty="0">
                <a:solidFill>
                  <a:schemeClr val="tx1">
                    <a:lumMod val="95000"/>
                    <a:lumOff val="5000"/>
                  </a:schemeClr>
                </a:solidFill>
                <a:latin typeface="Modern Love" panose="04090805081005020601" pitchFamily="82" charset="0"/>
              </a:rPr>
              <a:t>Núm. Lista: 9 </a:t>
            </a:r>
          </a:p>
          <a:p>
            <a:pPr algn="ctr"/>
            <a:endParaRPr lang="es-MX" dirty="0">
              <a:solidFill>
                <a:schemeClr val="tx1">
                  <a:lumMod val="95000"/>
                  <a:lumOff val="5000"/>
                </a:schemeClr>
              </a:solidFill>
              <a:latin typeface="Modern Love" panose="04090805081005020601" pitchFamily="82" charset="0"/>
            </a:endParaRPr>
          </a:p>
          <a:p>
            <a:pPr algn="ctr"/>
            <a:endParaRPr lang="es-MX" dirty="0">
              <a:solidFill>
                <a:schemeClr val="tx1">
                  <a:lumMod val="95000"/>
                  <a:lumOff val="5000"/>
                </a:schemeClr>
              </a:solidFill>
              <a:latin typeface="Modern Love" panose="04090805081005020601" pitchFamily="82" charset="0"/>
            </a:endParaRPr>
          </a:p>
        </p:txBody>
      </p:sp>
      <p:pic>
        <p:nvPicPr>
          <p:cNvPr id="9218" name="Picture 2">
            <a:extLst>
              <a:ext uri="{FF2B5EF4-FFF2-40B4-BE49-F238E27FC236}">
                <a16:creationId xmlns:a16="http://schemas.microsoft.com/office/drawing/2014/main" id="{5C912E74-A550-447A-8781-E4DEDEF67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032" y="2119302"/>
            <a:ext cx="2090503" cy="2090503"/>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a:extLst>
              <a:ext uri="{FF2B5EF4-FFF2-40B4-BE49-F238E27FC236}">
                <a16:creationId xmlns:a16="http://schemas.microsoft.com/office/drawing/2014/main" id="{D8493F63-2FF4-4BD3-BA9E-2E7112C14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61" y="2786529"/>
            <a:ext cx="1957754" cy="1461789"/>
          </a:xfrm>
          <a:prstGeom prst="rect">
            <a:avLst/>
          </a:prstGeom>
        </p:spPr>
      </p:pic>
    </p:spTree>
    <p:extLst>
      <p:ext uri="{BB962C8B-B14F-4D97-AF65-F5344CB8AC3E}">
        <p14:creationId xmlns:p14="http://schemas.microsoft.com/office/powerpoint/2010/main" val="364356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336817" y="1061111"/>
            <a:ext cx="4269492" cy="523220"/>
          </a:xfrm>
          <a:prstGeom prst="rect">
            <a:avLst/>
          </a:prstGeom>
          <a:noFill/>
        </p:spPr>
        <p:txBody>
          <a:bodyPr wrap="square" rtlCol="0">
            <a:spAutoFit/>
          </a:bodyPr>
          <a:lstStyle/>
          <a:p>
            <a:pPr algn="ctr"/>
            <a:r>
              <a:rPr lang="es-MX" sz="2800" dirty="0">
                <a:latin typeface="Modern Love" panose="04090805081005020601" pitchFamily="82" charset="0"/>
              </a:rPr>
              <a:t>Actividad: </a:t>
            </a:r>
            <a:r>
              <a:rPr lang="es-MX" sz="2400" dirty="0">
                <a:latin typeface="Modern Love" panose="04090805081005020601" pitchFamily="82" charset="0"/>
              </a:rPr>
              <a:t>Nos conocemos</a:t>
            </a:r>
            <a:endParaRPr lang="es-MX" sz="2800" dirty="0">
              <a:latin typeface="Modern Love" panose="04090805081005020601" pitchFamily="82" charset="0"/>
            </a:endParaRPr>
          </a:p>
        </p:txBody>
      </p:sp>
      <p:sp>
        <p:nvSpPr>
          <p:cNvPr id="40" name="CuadroTexto 39">
            <a:extLst>
              <a:ext uri="{FF2B5EF4-FFF2-40B4-BE49-F238E27FC236}">
                <a16:creationId xmlns:a16="http://schemas.microsoft.com/office/drawing/2014/main" id="{2659CD86-D8B5-4DDE-8B1C-A7358358ADBF}"/>
              </a:ext>
            </a:extLst>
          </p:cNvPr>
          <p:cNvSpPr txBox="1"/>
          <p:nvPr/>
        </p:nvSpPr>
        <p:spPr>
          <a:xfrm>
            <a:off x="474025" y="1657668"/>
            <a:ext cx="3743276" cy="4093428"/>
          </a:xfrm>
          <a:prstGeom prst="rect">
            <a:avLst/>
          </a:prstGeom>
          <a:noFill/>
        </p:spPr>
        <p:txBody>
          <a:bodyPr wrap="square" rtlCol="0">
            <a:spAutoFit/>
          </a:bodyPr>
          <a:lstStyle/>
          <a:p>
            <a:pPr algn="just"/>
            <a:r>
              <a:rPr lang="es-MX" sz="2000" dirty="0">
                <a:latin typeface="Comic Sans MS" panose="030F0702030302020204" pitchFamily="66" charset="0"/>
              </a:rPr>
              <a:t>La actividad no requiere de fundamentación o información relevante, ya que dicha información iba a ser recabada a partir de las características del mismo grupo, pues iban a brindarnos datos básicos como: </a:t>
            </a:r>
          </a:p>
          <a:p>
            <a:pPr marL="342900" indent="-342900" algn="just">
              <a:buFont typeface="Arial" panose="020B0604020202020204" pitchFamily="34" charset="0"/>
              <a:buChar char="•"/>
            </a:pPr>
            <a:r>
              <a:rPr lang="es-MX" sz="2000" dirty="0">
                <a:latin typeface="Comic Sans MS" panose="030F0702030302020204" pitchFamily="66" charset="0"/>
              </a:rPr>
              <a:t>Nombre</a:t>
            </a:r>
          </a:p>
          <a:p>
            <a:pPr marL="342900" indent="-342900" algn="just">
              <a:buFont typeface="Arial" panose="020B0604020202020204" pitchFamily="34" charset="0"/>
              <a:buChar char="•"/>
            </a:pPr>
            <a:r>
              <a:rPr lang="es-MX" sz="2000" dirty="0">
                <a:latin typeface="Comic Sans MS" panose="030F0702030302020204" pitchFamily="66" charset="0"/>
              </a:rPr>
              <a:t>Edad</a:t>
            </a:r>
          </a:p>
          <a:p>
            <a:pPr marL="342900" indent="-342900" algn="just">
              <a:buFont typeface="Arial" panose="020B0604020202020204" pitchFamily="34" charset="0"/>
              <a:buChar char="•"/>
            </a:pPr>
            <a:r>
              <a:rPr lang="es-MX" sz="2000" dirty="0">
                <a:latin typeface="Comic Sans MS" panose="030F0702030302020204" pitchFamily="66" charset="0"/>
              </a:rPr>
              <a:t>Gustos</a:t>
            </a:r>
          </a:p>
          <a:p>
            <a:pPr marL="342900" indent="-342900" algn="just">
              <a:buFont typeface="Arial" panose="020B0604020202020204" pitchFamily="34" charset="0"/>
              <a:buChar char="•"/>
            </a:pPr>
            <a:r>
              <a:rPr lang="es-MX" sz="2000" dirty="0">
                <a:latin typeface="Comic Sans MS" panose="030F0702030302020204" pitchFamily="66" charset="0"/>
              </a:rPr>
              <a:t>Disgustos.</a:t>
            </a:r>
          </a:p>
          <a:p>
            <a:pPr marL="342900" indent="-342900" algn="just">
              <a:buFont typeface="Arial" panose="020B0604020202020204" pitchFamily="34" charset="0"/>
              <a:buChar char="•"/>
            </a:pPr>
            <a:endParaRPr lang="es-MX" sz="2000" dirty="0">
              <a:latin typeface="Comic Sans MS" panose="030F0702030302020204" pitchFamily="66" charset="0"/>
            </a:endParaRPr>
          </a:p>
        </p:txBody>
      </p:sp>
      <p:pic>
        <p:nvPicPr>
          <p:cNvPr id="2052" name="Picture 4" descr="Niño, Animación, De Dibujos Animados imagen png - imagen transparente  descarga gratuita">
            <a:extLst>
              <a:ext uri="{FF2B5EF4-FFF2-40B4-BE49-F238E27FC236}">
                <a16:creationId xmlns:a16="http://schemas.microsoft.com/office/drawing/2014/main" id="{8DC95ED9-088A-4BB8-B2D7-52B1961E7C1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4111" y1="78929" x2="68556" y2="25714"/>
                        <a14:foregroundMark x1="68556" y1="25714" x2="64444" y2="17857"/>
                        <a14:foregroundMark x1="64444" y1="17857" x2="63889" y2="17321"/>
                        <a14:foregroundMark x1="57889" y1="59286" x2="57889" y2="59286"/>
                        <a14:backgroundMark x1="56491" y1="59286" x2="57333" y2="46429"/>
                        <a14:backgroundMark x1="56222" y1="63393" x2="56491" y2="59286"/>
                        <a14:backgroundMark x1="48667" y1="60893" x2="47222" y2="50893"/>
                        <a14:backgroundMark x1="17111" y1="51607" x2="14111" y2="59286"/>
                        <a14:backgroundMark x1="14111" y1="59286" x2="13000" y2="66607"/>
                        <a14:backgroundMark x1="35000" y1="20000" x2="30111" y2="95536"/>
                        <a14:backgroundMark x1="65889" y1="60357" x2="65889" y2="60357"/>
                        <a14:backgroundMark x1="85556" y1="56964" x2="85778" y2="64107"/>
                      </a14:backgroundRemoval>
                    </a14:imgEffect>
                  </a14:imgLayer>
                </a14:imgProps>
              </a:ext>
              <a:ext uri="{28A0092B-C50C-407E-A947-70E740481C1C}">
                <a14:useLocalDpi xmlns:a14="http://schemas.microsoft.com/office/drawing/2010/main" val="0"/>
              </a:ext>
            </a:extLst>
          </a:blip>
          <a:srcRect l="56832" t="12753" r="15263" b="17644"/>
          <a:stretch/>
        </p:blipFill>
        <p:spPr bwMode="auto">
          <a:xfrm>
            <a:off x="3273222" y="4603659"/>
            <a:ext cx="1086022" cy="16855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Niño, Animación, De Dibujos Animados imagen png - imagen transparente  descarga gratuita">
            <a:extLst>
              <a:ext uri="{FF2B5EF4-FFF2-40B4-BE49-F238E27FC236}">
                <a16:creationId xmlns:a16="http://schemas.microsoft.com/office/drawing/2014/main" id="{2E55C291-5D70-4DB6-BC18-EEB10EA07FA3}"/>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10000" b="99643" l="10000" r="90000">
                        <a14:foregroundMark x1="74111" y1="78929" x2="68556" y2="25714"/>
                        <a14:foregroundMark x1="68556" y1="25714" x2="64444" y2="17857"/>
                        <a14:foregroundMark x1="64444" y1="17857" x2="63889" y2="17321"/>
                        <a14:foregroundMark x1="57889" y1="59286" x2="57889" y2="59286"/>
                        <a14:foregroundMark x1="25683" y1="83633" x2="24556" y2="99643"/>
                        <a14:foregroundMark x1="29444" y1="30179" x2="26034" y2="78634"/>
                        <a14:foregroundMark x1="36111" y1="83750" x2="36667" y2="61786"/>
                        <a14:foregroundMark x1="36667" y1="61786" x2="31556" y2="22143"/>
                        <a14:foregroundMark x1="41889" y1="39464" x2="39000" y2="26786"/>
                        <a14:foregroundMark x1="37778" y1="45357" x2="30222" y2="63750"/>
                        <a14:foregroundMark x1="30222" y1="63750" x2="29444" y2="69286"/>
                        <a14:foregroundMark x1="38556" y1="52679" x2="32778" y2="33571"/>
                        <a14:foregroundMark x1="32778" y1="33571" x2="34889" y2="30893"/>
                        <a14:foregroundMark x1="36111" y1="30893" x2="34778" y2="50536"/>
                        <a14:foregroundMark x1="34778" y1="50536" x2="31111" y2="58036"/>
                        <a14:foregroundMark x1="32222" y1="28750" x2="40556" y2="26607"/>
                        <a14:foregroundMark x1="40556" y1="26607" x2="40889" y2="26607"/>
                        <a14:foregroundMark x1="35778" y1="25893" x2="33444" y2="24643"/>
                        <a14:foregroundMark x1="34444" y1="24286" x2="36444" y2="24643"/>
                        <a14:foregroundMark x1="30778" y1="79821" x2="33222" y2="70714"/>
                        <a14:foregroundMark x1="33222" y1="70714" x2="30778" y2="76250"/>
                        <a14:foregroundMark x1="31556" y1="70357" x2="32556" y2="63929"/>
                        <a14:foregroundMark x1="31556" y1="67857" x2="33778" y2="62321"/>
                        <a14:foregroundMark x1="30556" y1="69107" x2="35000" y2="68036"/>
                        <a14:foregroundMark x1="34000" y1="71607" x2="37222" y2="71607"/>
                        <a14:foregroundMark x1="38222" y1="73929" x2="32000" y2="76429"/>
                        <a14:foregroundMark x1="32000" y1="76429" x2="30778" y2="77857"/>
                        <a14:foregroundMark x1="34778" y1="74286" x2="32556" y2="65179"/>
                        <a14:foregroundMark x1="32556" y1="65179" x2="30778" y2="62857"/>
                        <a14:foregroundMark x1="32556" y1="66250" x2="36111" y2="74107"/>
                        <a14:foregroundMark x1="36111" y1="74107" x2="38444" y2="76964"/>
                        <a14:foregroundMark x1="36889" y1="73571" x2="35444" y2="64464"/>
                        <a14:backgroundMark x1="56491" y1="59286" x2="57333" y2="46429"/>
                        <a14:backgroundMark x1="56222" y1="63393" x2="56491" y2="59286"/>
                        <a14:backgroundMark x1="48667" y1="60893" x2="47222" y2="50893"/>
                        <a14:backgroundMark x1="17111" y1="51607" x2="14111" y2="59286"/>
                        <a14:backgroundMark x1="14111" y1="59286" x2="13000" y2="66607"/>
                        <a14:backgroundMark x1="31203" y1="78673" x2="30111" y2="95536"/>
                        <a14:backgroundMark x1="35000" y1="20000" x2="34772" y2="23516"/>
                        <a14:backgroundMark x1="65889" y1="60357" x2="65889" y2="60357"/>
                        <a14:backgroundMark x1="85556" y1="56964" x2="85778" y2="64107"/>
                        <a14:backgroundMark x1="18333" y1="53929" x2="15444" y2="59286"/>
                        <a14:backgroundMark x1="26222" y1="81071" x2="26222" y2="81071"/>
                        <a14:backgroundMark x1="26556" y1="81071" x2="26556" y2="81071"/>
                        <a14:backgroundMark x1="27000" y1="81071" x2="24111" y2="81071"/>
                      </a14:backgroundRemoval>
                    </a14:imgEffect>
                  </a14:imgLayer>
                </a14:imgProps>
              </a:ext>
              <a:ext uri="{28A0092B-C50C-407E-A947-70E740481C1C}">
                <a14:useLocalDpi xmlns:a14="http://schemas.microsoft.com/office/drawing/2010/main" val="0"/>
              </a:ext>
            </a:extLst>
          </a:blip>
          <a:srcRect l="10749" t="23088" r="51678" b="11668"/>
          <a:stretch/>
        </p:blipFill>
        <p:spPr bwMode="auto">
          <a:xfrm>
            <a:off x="1918254" y="4817958"/>
            <a:ext cx="1408320" cy="15217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E093CA5A-6AA1-4802-ADAD-94B930A9D5BB}"/>
              </a:ext>
            </a:extLst>
          </p:cNvPr>
          <p:cNvSpPr txBox="1"/>
          <p:nvPr/>
        </p:nvSpPr>
        <p:spPr>
          <a:xfrm>
            <a:off x="5140158" y="581041"/>
            <a:ext cx="3667025" cy="1477328"/>
          </a:xfrm>
          <a:prstGeom prst="rect">
            <a:avLst/>
          </a:prstGeom>
          <a:noFill/>
        </p:spPr>
        <p:txBody>
          <a:bodyPr wrap="square">
            <a:spAutoFit/>
          </a:bodyPr>
          <a:lstStyle/>
          <a:p>
            <a:pPr algn="just"/>
            <a:r>
              <a:rPr lang="es-MX" sz="1800" dirty="0">
                <a:latin typeface="Comic Sans MS" panose="030F0702030302020204" pitchFamily="66" charset="0"/>
              </a:rPr>
              <a:t>Es importante llevar a cabo estas actividades de autoconocimiento, ya que </a:t>
            </a:r>
            <a:r>
              <a:rPr lang="es-MX" sz="1800" b="0" i="0" dirty="0">
                <a:effectLst/>
                <a:latin typeface="Comic Sans MS" panose="030F0702030302020204" pitchFamily="66" charset="0"/>
              </a:rPr>
              <a:t>es clave para el bienestar psicológico. </a:t>
            </a:r>
            <a:endParaRPr lang="es-MX" sz="1800" dirty="0">
              <a:latin typeface="Comic Sans MS" panose="030F0702030302020204" pitchFamily="66" charset="0"/>
            </a:endParaRPr>
          </a:p>
        </p:txBody>
      </p:sp>
      <p:sp>
        <p:nvSpPr>
          <p:cNvPr id="8" name="Flecha: pentágono 7">
            <a:extLst>
              <a:ext uri="{FF2B5EF4-FFF2-40B4-BE49-F238E27FC236}">
                <a16:creationId xmlns:a16="http://schemas.microsoft.com/office/drawing/2014/main" id="{748C456F-306B-4F22-BC79-8A045C1B2907}"/>
              </a:ext>
            </a:extLst>
          </p:cNvPr>
          <p:cNvSpPr/>
          <p:nvPr/>
        </p:nvSpPr>
        <p:spPr>
          <a:xfrm flipH="1">
            <a:off x="1918253" y="507393"/>
            <a:ext cx="2556127" cy="477052"/>
          </a:xfrm>
          <a:prstGeom prst="homePlate">
            <a:avLst/>
          </a:prstGeom>
          <a:solidFill>
            <a:srgbClr val="F4A5CC"/>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406575" y="570347"/>
            <a:ext cx="1867179" cy="369332"/>
          </a:xfrm>
          <a:prstGeom prst="rect">
            <a:avLst/>
          </a:prstGeom>
          <a:noFill/>
        </p:spPr>
        <p:txBody>
          <a:bodyPr wrap="square">
            <a:spAutoFit/>
          </a:bodyPr>
          <a:lstStyle/>
          <a:p>
            <a:pPr algn="just"/>
            <a:r>
              <a:rPr lang="es-MX" dirty="0">
                <a:latin typeface="Comic Sans MS" panose="030F0702030302020204" pitchFamily="66" charset="0"/>
              </a:rPr>
              <a:t>23/ 08/ 2021</a:t>
            </a:r>
            <a:endParaRPr lang="es-MX" sz="1800" dirty="0">
              <a:latin typeface="Comic Sans MS" panose="030F0702030302020204" pitchFamily="66" charset="0"/>
            </a:endParaRPr>
          </a:p>
        </p:txBody>
      </p:sp>
      <p:pic>
        <p:nvPicPr>
          <p:cNvPr id="47" name="Imagen 46" descr="Un grupo de personas posando delante de una pantalla de televisión&#10;&#10;Descripción generada automáticamente con confianza media">
            <a:extLst>
              <a:ext uri="{FF2B5EF4-FFF2-40B4-BE49-F238E27FC236}">
                <a16:creationId xmlns:a16="http://schemas.microsoft.com/office/drawing/2014/main" id="{3583BB14-6930-4AFE-842F-E546CE40AD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970" y="2238091"/>
            <a:ext cx="3442927" cy="1714107"/>
          </a:xfrm>
          <a:prstGeom prst="rect">
            <a:avLst/>
          </a:prstGeom>
        </p:spPr>
      </p:pic>
      <p:sp>
        <p:nvSpPr>
          <p:cNvPr id="52" name="CuadroTexto 51">
            <a:extLst>
              <a:ext uri="{FF2B5EF4-FFF2-40B4-BE49-F238E27FC236}">
                <a16:creationId xmlns:a16="http://schemas.microsoft.com/office/drawing/2014/main" id="{30AA1FB9-8C1E-473E-A808-E25E58887146}"/>
              </a:ext>
            </a:extLst>
          </p:cNvPr>
          <p:cNvSpPr txBox="1"/>
          <p:nvPr/>
        </p:nvSpPr>
        <p:spPr>
          <a:xfrm>
            <a:off x="5278874" y="4176876"/>
            <a:ext cx="3549023" cy="461665"/>
          </a:xfrm>
          <a:prstGeom prst="rect">
            <a:avLst/>
          </a:prstGeom>
          <a:noFill/>
        </p:spPr>
        <p:txBody>
          <a:bodyPr wrap="square" rtlCol="0">
            <a:spAutoFit/>
          </a:bodyPr>
          <a:lstStyle/>
          <a:p>
            <a:r>
              <a:rPr lang="es-MX" sz="2400" dirty="0">
                <a:latin typeface="Modern Love" panose="04090805081005020601" pitchFamily="82" charset="0"/>
              </a:rPr>
              <a:t>Explicación para Niños</a:t>
            </a:r>
          </a:p>
        </p:txBody>
      </p:sp>
      <p:sp>
        <p:nvSpPr>
          <p:cNvPr id="54" name="CuadroTexto 53">
            <a:extLst>
              <a:ext uri="{FF2B5EF4-FFF2-40B4-BE49-F238E27FC236}">
                <a16:creationId xmlns:a16="http://schemas.microsoft.com/office/drawing/2014/main" id="{74C2675B-7928-4878-9AAE-7C704FFF163D}"/>
              </a:ext>
            </a:extLst>
          </p:cNvPr>
          <p:cNvSpPr txBox="1"/>
          <p:nvPr/>
        </p:nvSpPr>
        <p:spPr>
          <a:xfrm>
            <a:off x="5337362" y="4544170"/>
            <a:ext cx="3549023" cy="1754326"/>
          </a:xfrm>
          <a:prstGeom prst="rect">
            <a:avLst/>
          </a:prstGeom>
          <a:noFill/>
        </p:spPr>
        <p:txBody>
          <a:bodyPr wrap="square">
            <a:spAutoFit/>
          </a:bodyPr>
          <a:lstStyle/>
          <a:p>
            <a:r>
              <a:rPr lang="es-MX" dirty="0">
                <a:latin typeface="Comic Sans MS" panose="030F0702030302020204" pitchFamily="66" charset="0"/>
              </a:rPr>
              <a:t>Los datos personales, así como sus gustos y disgustos, son información importante que utilizamos para conocernos y para elaborar actividades que sean de su agrado. </a:t>
            </a:r>
            <a:endParaRPr lang="es-MX" dirty="0"/>
          </a:p>
        </p:txBody>
      </p:sp>
    </p:spTree>
    <p:extLst>
      <p:ext uri="{BB962C8B-B14F-4D97-AF65-F5344CB8AC3E}">
        <p14:creationId xmlns:p14="http://schemas.microsoft.com/office/powerpoint/2010/main" val="185178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336817" y="1061111"/>
            <a:ext cx="4269492" cy="523220"/>
          </a:xfrm>
          <a:prstGeom prst="rect">
            <a:avLst/>
          </a:prstGeom>
          <a:noFill/>
        </p:spPr>
        <p:txBody>
          <a:bodyPr wrap="square" rtlCol="0">
            <a:spAutoFit/>
          </a:bodyPr>
          <a:lstStyle/>
          <a:p>
            <a:pPr algn="ctr"/>
            <a:r>
              <a:rPr lang="es-MX" sz="2800" dirty="0">
                <a:latin typeface="Modern Love" panose="04090805081005020601" pitchFamily="82" charset="0"/>
              </a:rPr>
              <a:t>Actividad: </a:t>
            </a:r>
            <a:r>
              <a:rPr lang="es-MX" sz="2400" dirty="0">
                <a:latin typeface="Modern Love" panose="04090805081005020601" pitchFamily="82" charset="0"/>
              </a:rPr>
              <a:t>Yo soy </a:t>
            </a:r>
            <a:endParaRPr lang="es-MX" sz="2800" dirty="0">
              <a:latin typeface="Modern Love" panose="04090805081005020601" pitchFamily="82" charset="0"/>
            </a:endParaRPr>
          </a:p>
        </p:txBody>
      </p:sp>
      <p:sp>
        <p:nvSpPr>
          <p:cNvPr id="40" name="CuadroTexto 39">
            <a:extLst>
              <a:ext uri="{FF2B5EF4-FFF2-40B4-BE49-F238E27FC236}">
                <a16:creationId xmlns:a16="http://schemas.microsoft.com/office/drawing/2014/main" id="{2659CD86-D8B5-4DDE-8B1C-A7358358ADBF}"/>
              </a:ext>
            </a:extLst>
          </p:cNvPr>
          <p:cNvSpPr txBox="1"/>
          <p:nvPr/>
        </p:nvSpPr>
        <p:spPr>
          <a:xfrm>
            <a:off x="619871" y="1712907"/>
            <a:ext cx="3627447" cy="3416320"/>
          </a:xfrm>
          <a:prstGeom prst="rect">
            <a:avLst/>
          </a:prstGeom>
          <a:noFill/>
        </p:spPr>
        <p:txBody>
          <a:bodyPr wrap="square" rtlCol="0">
            <a:spAutoFit/>
          </a:bodyPr>
          <a:lstStyle/>
          <a:p>
            <a:pPr algn="just"/>
            <a:r>
              <a:rPr lang="es-MX" dirty="0">
                <a:latin typeface="Comic Sans MS" panose="030F0702030302020204" pitchFamily="66" charset="0"/>
              </a:rPr>
              <a:t>El autoconocimiento y la autoestima es el resultado de un proceso reflexivo mediante el cual el alumno/a adquiere la noción de su persona, de sus cualidades y características. </a:t>
            </a:r>
          </a:p>
          <a:p>
            <a:pPr algn="just"/>
            <a:r>
              <a:rPr lang="es-MX" dirty="0">
                <a:latin typeface="Comic Sans MS" panose="030F0702030302020204" pitchFamily="66" charset="0"/>
              </a:rPr>
              <a:t>Damos importancia estos primeros días a actividades en donde el alumno reconociera sus rasgos y cualidades, ya que El autoconocimiento es la base de la autoestima</a:t>
            </a:r>
          </a:p>
        </p:txBody>
      </p:sp>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pentágono 7">
            <a:extLst>
              <a:ext uri="{FF2B5EF4-FFF2-40B4-BE49-F238E27FC236}">
                <a16:creationId xmlns:a16="http://schemas.microsoft.com/office/drawing/2014/main" id="{748C456F-306B-4F22-BC79-8A045C1B2907}"/>
              </a:ext>
            </a:extLst>
          </p:cNvPr>
          <p:cNvSpPr/>
          <p:nvPr/>
        </p:nvSpPr>
        <p:spPr>
          <a:xfrm flipH="1">
            <a:off x="1918253" y="507393"/>
            <a:ext cx="2556127" cy="477052"/>
          </a:xfrm>
          <a:prstGeom prst="homePlate">
            <a:avLst/>
          </a:prstGeom>
          <a:solidFill>
            <a:srgbClr val="70D1DB"/>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406575" y="570347"/>
            <a:ext cx="1867179" cy="369332"/>
          </a:xfrm>
          <a:prstGeom prst="rect">
            <a:avLst/>
          </a:prstGeom>
          <a:noFill/>
        </p:spPr>
        <p:txBody>
          <a:bodyPr wrap="square">
            <a:spAutoFit/>
          </a:bodyPr>
          <a:lstStyle/>
          <a:p>
            <a:pPr algn="just"/>
            <a:r>
              <a:rPr lang="es-MX" dirty="0">
                <a:latin typeface="Comic Sans MS" panose="030F0702030302020204" pitchFamily="66" charset="0"/>
              </a:rPr>
              <a:t>24/ 08/ 2021</a:t>
            </a:r>
            <a:endParaRPr lang="es-MX" sz="1800" dirty="0">
              <a:latin typeface="Comic Sans MS" panose="030F0702030302020204" pitchFamily="66" charset="0"/>
            </a:endParaRPr>
          </a:p>
        </p:txBody>
      </p:sp>
      <p:sp>
        <p:nvSpPr>
          <p:cNvPr id="46" name="CuadroTexto 45">
            <a:extLst>
              <a:ext uri="{FF2B5EF4-FFF2-40B4-BE49-F238E27FC236}">
                <a16:creationId xmlns:a16="http://schemas.microsoft.com/office/drawing/2014/main" id="{FFDDA077-1E01-4187-A42D-784AD3018876}"/>
              </a:ext>
            </a:extLst>
          </p:cNvPr>
          <p:cNvSpPr txBox="1"/>
          <p:nvPr/>
        </p:nvSpPr>
        <p:spPr>
          <a:xfrm>
            <a:off x="5128417" y="586062"/>
            <a:ext cx="3671141" cy="3477875"/>
          </a:xfrm>
          <a:prstGeom prst="rect">
            <a:avLst/>
          </a:prstGeom>
          <a:noFill/>
        </p:spPr>
        <p:txBody>
          <a:bodyPr wrap="square" rtlCol="0">
            <a:spAutoFit/>
          </a:bodyPr>
          <a:lstStyle/>
          <a:p>
            <a:pPr algn="just"/>
            <a:r>
              <a:rPr lang="es-MX" sz="2000" dirty="0">
                <a:latin typeface="Comic Sans MS" panose="030F0702030302020204" pitchFamily="66" charset="0"/>
              </a:rPr>
              <a:t>No se rescato mucha información con respecto a como se explicaría a los niños, ya que esta actividad seria aplicada por medio de los padres de familia, por lo cual los padres de familia se apoyan de sus nociones para que su hijo identifique su nombre, y sus características más distintivas. </a:t>
            </a:r>
          </a:p>
        </p:txBody>
      </p:sp>
      <p:pic>
        <p:nvPicPr>
          <p:cNvPr id="14338" name="Picture 2" descr="Feliz niño lindo niño use espejo en la mañana | Vector Premium">
            <a:extLst>
              <a:ext uri="{FF2B5EF4-FFF2-40B4-BE49-F238E27FC236}">
                <a16:creationId xmlns:a16="http://schemas.microsoft.com/office/drawing/2014/main" id="{E8C4C1BC-4408-4A62-A1C0-AB4F0BF2B53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0209" y="3729945"/>
            <a:ext cx="2845177" cy="284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336817" y="1061111"/>
            <a:ext cx="4269492" cy="523220"/>
          </a:xfrm>
          <a:prstGeom prst="rect">
            <a:avLst/>
          </a:prstGeom>
          <a:noFill/>
        </p:spPr>
        <p:txBody>
          <a:bodyPr wrap="square" rtlCol="0">
            <a:spAutoFit/>
          </a:bodyPr>
          <a:lstStyle/>
          <a:p>
            <a:pPr algn="ctr"/>
            <a:r>
              <a:rPr lang="es-MX" sz="2800" dirty="0">
                <a:latin typeface="Modern Love" panose="04090805081005020601" pitchFamily="82" charset="0"/>
              </a:rPr>
              <a:t>Actividad: </a:t>
            </a:r>
            <a:r>
              <a:rPr lang="es-MX" sz="2400" dirty="0">
                <a:latin typeface="Modern Love" panose="04090805081005020601" pitchFamily="82" charset="0"/>
              </a:rPr>
              <a:t>Yo puedo solito </a:t>
            </a:r>
            <a:endParaRPr lang="es-MX" sz="2800" dirty="0">
              <a:latin typeface="Modern Love" panose="04090805081005020601" pitchFamily="82" charset="0"/>
            </a:endParaRPr>
          </a:p>
        </p:txBody>
      </p:sp>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pentágono 7">
            <a:extLst>
              <a:ext uri="{FF2B5EF4-FFF2-40B4-BE49-F238E27FC236}">
                <a16:creationId xmlns:a16="http://schemas.microsoft.com/office/drawing/2014/main" id="{748C456F-306B-4F22-BC79-8A045C1B2907}"/>
              </a:ext>
            </a:extLst>
          </p:cNvPr>
          <p:cNvSpPr/>
          <p:nvPr/>
        </p:nvSpPr>
        <p:spPr>
          <a:xfrm flipH="1">
            <a:off x="2390272" y="507393"/>
            <a:ext cx="2180359" cy="477052"/>
          </a:xfrm>
          <a:prstGeom prst="homePlate">
            <a:avLst/>
          </a:prstGeom>
          <a:solidFill>
            <a:srgbClr val="70D1DB"/>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606571" y="603196"/>
            <a:ext cx="1867179" cy="369332"/>
          </a:xfrm>
          <a:prstGeom prst="rect">
            <a:avLst/>
          </a:prstGeom>
          <a:noFill/>
        </p:spPr>
        <p:txBody>
          <a:bodyPr wrap="square">
            <a:spAutoFit/>
          </a:bodyPr>
          <a:lstStyle/>
          <a:p>
            <a:pPr algn="just"/>
            <a:r>
              <a:rPr lang="es-MX" dirty="0">
                <a:latin typeface="Comic Sans MS" panose="030F0702030302020204" pitchFamily="66" charset="0"/>
              </a:rPr>
              <a:t>24/ 08/ 2021</a:t>
            </a:r>
            <a:endParaRPr lang="es-MX" sz="1800" dirty="0">
              <a:latin typeface="Comic Sans MS" panose="030F0702030302020204" pitchFamily="66" charset="0"/>
            </a:endParaRPr>
          </a:p>
        </p:txBody>
      </p:sp>
      <p:sp>
        <p:nvSpPr>
          <p:cNvPr id="46" name="CuadroTexto 45">
            <a:extLst>
              <a:ext uri="{FF2B5EF4-FFF2-40B4-BE49-F238E27FC236}">
                <a16:creationId xmlns:a16="http://schemas.microsoft.com/office/drawing/2014/main" id="{FFDDA077-1E01-4187-A42D-784AD3018876}"/>
              </a:ext>
            </a:extLst>
          </p:cNvPr>
          <p:cNvSpPr txBox="1"/>
          <p:nvPr/>
        </p:nvSpPr>
        <p:spPr>
          <a:xfrm>
            <a:off x="451682" y="1681055"/>
            <a:ext cx="3850470" cy="4524315"/>
          </a:xfrm>
          <a:prstGeom prst="rect">
            <a:avLst/>
          </a:prstGeom>
          <a:noFill/>
        </p:spPr>
        <p:txBody>
          <a:bodyPr wrap="square" rtlCol="0">
            <a:spAutoFit/>
          </a:bodyPr>
          <a:lstStyle/>
          <a:p>
            <a:pPr algn="just"/>
            <a:r>
              <a:rPr lang="es-MX" sz="1600" dirty="0">
                <a:latin typeface="Comic Sans MS" panose="030F0702030302020204" pitchFamily="66" charset="0"/>
              </a:rPr>
              <a:t>Al igual que la actividad anterior no requiere de fundamentación ya que de igual forma se dirige al autoconocimiento, pues identifica actividades que puede y no puede llevar a cabo por si mismo.</a:t>
            </a:r>
          </a:p>
          <a:p>
            <a:pPr algn="just"/>
            <a:endParaRPr lang="es-MX" sz="1600" dirty="0">
              <a:latin typeface="Comic Sans MS" panose="030F0702030302020204" pitchFamily="66" charset="0"/>
            </a:endParaRPr>
          </a:p>
          <a:p>
            <a:pPr algn="just"/>
            <a:r>
              <a:rPr lang="es-MX" sz="1600" dirty="0">
                <a:latin typeface="Comic Sans MS" panose="030F0702030302020204" pitchFamily="66" charset="0"/>
              </a:rPr>
              <a:t>Únicamente nos enfocamos en poner actividades que estuvieran cercanas a lo que es su realidad, ya que el contexto en el que se desenvuelve le permite generar experiencias </a:t>
            </a:r>
          </a:p>
          <a:p>
            <a:pPr algn="just"/>
            <a:endParaRPr lang="es-MX" sz="1600" dirty="0">
              <a:latin typeface="Comic Sans MS" panose="030F0702030302020204" pitchFamily="66" charset="0"/>
            </a:endParaRPr>
          </a:p>
          <a:p>
            <a:pPr algn="just"/>
            <a:r>
              <a:rPr lang="es-MX" sz="1600" dirty="0">
                <a:solidFill>
                  <a:srgbClr val="000000"/>
                </a:solidFill>
                <a:latin typeface="Arial" panose="020B0604020202020204" pitchFamily="34" charset="0"/>
              </a:rPr>
              <a:t>En estas actividades se trabaja la</a:t>
            </a:r>
            <a:r>
              <a:rPr lang="es-MX" sz="1600" b="0" i="0" dirty="0">
                <a:solidFill>
                  <a:srgbClr val="000000"/>
                </a:solidFill>
                <a:effectLst/>
                <a:latin typeface="Arial" panose="020B0604020202020204" pitchFamily="34" charset="0"/>
              </a:rPr>
              <a:t> autonomía, la cual se define como la capacidad que tenemos de actuar en forma independiente, según nuestro propio criterio.</a:t>
            </a:r>
            <a:endParaRPr lang="es-MX" sz="1600" dirty="0">
              <a:latin typeface="Comic Sans MS" panose="030F0702030302020204" pitchFamily="66" charset="0"/>
            </a:endParaRPr>
          </a:p>
        </p:txBody>
      </p:sp>
      <p:pic>
        <p:nvPicPr>
          <p:cNvPr id="9" name="Imagen 8" descr="Imagen que contiene texto, pizarrón&#10;&#10;Descripción generada automáticamente">
            <a:extLst>
              <a:ext uri="{FF2B5EF4-FFF2-40B4-BE49-F238E27FC236}">
                <a16:creationId xmlns:a16="http://schemas.microsoft.com/office/drawing/2014/main" id="{FF37FF14-1503-4DD9-B1DC-A256F7CE6BBA}"/>
              </a:ext>
            </a:extLst>
          </p:cNvPr>
          <p:cNvPicPr>
            <a:picLocks noChangeAspect="1"/>
          </p:cNvPicPr>
          <p:nvPr/>
        </p:nvPicPr>
        <p:blipFill rotWithShape="1">
          <a:blip r:embed="rId4">
            <a:extLst>
              <a:ext uri="{28A0092B-C50C-407E-A947-70E740481C1C}">
                <a14:useLocalDpi xmlns:a14="http://schemas.microsoft.com/office/drawing/2010/main" val="0"/>
              </a:ext>
            </a:extLst>
          </a:blip>
          <a:srcRect t="27345" b="9266"/>
          <a:stretch/>
        </p:blipFill>
        <p:spPr>
          <a:xfrm>
            <a:off x="5352239" y="1132247"/>
            <a:ext cx="3023454" cy="2555410"/>
          </a:xfrm>
          <a:prstGeom prst="rect">
            <a:avLst/>
          </a:prstGeom>
        </p:spPr>
      </p:pic>
    </p:spTree>
    <p:extLst>
      <p:ext uri="{BB962C8B-B14F-4D97-AF65-F5344CB8AC3E}">
        <p14:creationId xmlns:p14="http://schemas.microsoft.com/office/powerpoint/2010/main" val="107450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288997" y="482491"/>
            <a:ext cx="4269492" cy="1015663"/>
          </a:xfrm>
          <a:prstGeom prst="rect">
            <a:avLst/>
          </a:prstGeom>
          <a:noFill/>
        </p:spPr>
        <p:txBody>
          <a:bodyPr wrap="square" rtlCol="0">
            <a:spAutoFit/>
          </a:bodyPr>
          <a:lstStyle/>
          <a:p>
            <a:r>
              <a:rPr lang="es-MX" sz="3200" dirty="0">
                <a:latin typeface="Modern Love" panose="04090805081005020601" pitchFamily="82" charset="0"/>
              </a:rPr>
              <a:t>Actividad: </a:t>
            </a:r>
          </a:p>
          <a:p>
            <a:pPr algn="ctr"/>
            <a:r>
              <a:rPr lang="es-MX" sz="2800" dirty="0">
                <a:latin typeface="Modern Love" panose="04090805081005020601" pitchFamily="82" charset="0"/>
              </a:rPr>
              <a:t>Me siento así cuando…</a:t>
            </a:r>
            <a:endParaRPr lang="es-MX" sz="3200" dirty="0">
              <a:latin typeface="Modern Love" panose="04090805081005020601" pitchFamily="82" charset="0"/>
            </a:endParaRPr>
          </a:p>
        </p:txBody>
      </p:sp>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pentágono 7">
            <a:extLst>
              <a:ext uri="{FF2B5EF4-FFF2-40B4-BE49-F238E27FC236}">
                <a16:creationId xmlns:a16="http://schemas.microsoft.com/office/drawing/2014/main" id="{748C456F-306B-4F22-BC79-8A045C1B2907}"/>
              </a:ext>
            </a:extLst>
          </p:cNvPr>
          <p:cNvSpPr/>
          <p:nvPr/>
        </p:nvSpPr>
        <p:spPr>
          <a:xfrm flipH="1">
            <a:off x="2390272" y="507393"/>
            <a:ext cx="2180359" cy="477052"/>
          </a:xfrm>
          <a:prstGeom prst="homePlate">
            <a:avLst/>
          </a:prstGeom>
          <a:solidFill>
            <a:schemeClr val="accent6">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606571" y="603196"/>
            <a:ext cx="1867179" cy="369332"/>
          </a:xfrm>
          <a:prstGeom prst="rect">
            <a:avLst/>
          </a:prstGeom>
          <a:noFill/>
        </p:spPr>
        <p:txBody>
          <a:bodyPr wrap="square">
            <a:spAutoFit/>
          </a:bodyPr>
          <a:lstStyle/>
          <a:p>
            <a:pPr algn="just"/>
            <a:r>
              <a:rPr lang="es-MX" dirty="0">
                <a:latin typeface="Comic Sans MS" panose="030F0702030302020204" pitchFamily="66" charset="0"/>
              </a:rPr>
              <a:t>25/ 08/ 2021</a:t>
            </a:r>
            <a:endParaRPr lang="es-MX" sz="1800" dirty="0">
              <a:latin typeface="Comic Sans MS" panose="030F0702030302020204" pitchFamily="66" charset="0"/>
            </a:endParaRPr>
          </a:p>
        </p:txBody>
      </p:sp>
      <p:sp>
        <p:nvSpPr>
          <p:cNvPr id="42" name="Rectángulo: esquinas redondeadas 41">
            <a:extLst>
              <a:ext uri="{FF2B5EF4-FFF2-40B4-BE49-F238E27FC236}">
                <a16:creationId xmlns:a16="http://schemas.microsoft.com/office/drawing/2014/main" id="{C6E8B7ED-897C-43F3-ABF4-8055603B2C5C}"/>
              </a:ext>
            </a:extLst>
          </p:cNvPr>
          <p:cNvSpPr/>
          <p:nvPr/>
        </p:nvSpPr>
        <p:spPr>
          <a:xfrm>
            <a:off x="5123719" y="5205949"/>
            <a:ext cx="3732601" cy="1172013"/>
          </a:xfrm>
          <a:prstGeom prst="roundRect">
            <a:avLst>
              <a:gd name="adj" fmla="val 49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FFDDA077-1E01-4187-A42D-784AD3018876}"/>
              </a:ext>
            </a:extLst>
          </p:cNvPr>
          <p:cNvSpPr txBox="1"/>
          <p:nvPr/>
        </p:nvSpPr>
        <p:spPr>
          <a:xfrm>
            <a:off x="5109340" y="5209846"/>
            <a:ext cx="3739448" cy="1169551"/>
          </a:xfrm>
          <a:prstGeom prst="rect">
            <a:avLst/>
          </a:prstGeom>
          <a:noFill/>
        </p:spPr>
        <p:txBody>
          <a:bodyPr wrap="square" rtlCol="0">
            <a:spAutoFit/>
          </a:bodyPr>
          <a:lstStyle/>
          <a:p>
            <a:pPr algn="just"/>
            <a:r>
              <a:rPr lang="es-MX" sz="1400" dirty="0">
                <a:latin typeface="Comic Sans MS" panose="030F0702030302020204" pitchFamily="66" charset="0"/>
              </a:rPr>
              <a:t>"Casi todo el mundo piensa que sabe qué es una emoción hasta que intenta definirla. En ese momento prácticamente nadie afirma poder entenderla" (Wenger, Jones y Jones, 1962, pg. 3)</a:t>
            </a:r>
          </a:p>
        </p:txBody>
      </p:sp>
      <p:sp>
        <p:nvSpPr>
          <p:cNvPr id="43" name="CuadroTexto 42">
            <a:extLst>
              <a:ext uri="{FF2B5EF4-FFF2-40B4-BE49-F238E27FC236}">
                <a16:creationId xmlns:a16="http://schemas.microsoft.com/office/drawing/2014/main" id="{312CCD29-9F08-41D9-B392-CC3F43D466B9}"/>
              </a:ext>
            </a:extLst>
          </p:cNvPr>
          <p:cNvSpPr txBox="1"/>
          <p:nvPr/>
        </p:nvSpPr>
        <p:spPr>
          <a:xfrm>
            <a:off x="5347856" y="512375"/>
            <a:ext cx="3549023" cy="461665"/>
          </a:xfrm>
          <a:prstGeom prst="rect">
            <a:avLst/>
          </a:prstGeom>
          <a:noFill/>
        </p:spPr>
        <p:txBody>
          <a:bodyPr wrap="square" rtlCol="0">
            <a:spAutoFit/>
          </a:bodyPr>
          <a:lstStyle/>
          <a:p>
            <a:r>
              <a:rPr lang="es-MX" sz="2400" dirty="0">
                <a:latin typeface="Modern Love" panose="04090805081005020601" pitchFamily="82" charset="0"/>
              </a:rPr>
              <a:t>Explicación para Niños</a:t>
            </a:r>
          </a:p>
        </p:txBody>
      </p:sp>
      <p:sp>
        <p:nvSpPr>
          <p:cNvPr id="45" name="CuadroTexto 44">
            <a:extLst>
              <a:ext uri="{FF2B5EF4-FFF2-40B4-BE49-F238E27FC236}">
                <a16:creationId xmlns:a16="http://schemas.microsoft.com/office/drawing/2014/main" id="{49B98070-E58E-42DB-B979-3BDCB259F2B4}"/>
              </a:ext>
            </a:extLst>
          </p:cNvPr>
          <p:cNvSpPr txBox="1"/>
          <p:nvPr/>
        </p:nvSpPr>
        <p:spPr>
          <a:xfrm>
            <a:off x="407687" y="1456328"/>
            <a:ext cx="4134760" cy="5093702"/>
          </a:xfrm>
          <a:prstGeom prst="rect">
            <a:avLst/>
          </a:prstGeom>
          <a:noFill/>
        </p:spPr>
        <p:txBody>
          <a:bodyPr wrap="square">
            <a:spAutoFit/>
          </a:bodyPr>
          <a:lstStyle/>
          <a:p>
            <a:r>
              <a:rPr lang="es-MX" sz="1300" dirty="0">
                <a:latin typeface="Comic Sans MS" panose="030F0702030302020204" pitchFamily="66" charset="0"/>
              </a:rPr>
              <a:t>Una emoción es una experiencia multidimensional con al menos tres sistemas de respuesta: cognitivo/subjetivo; conductual/expresivo y fisiológico/adaptativo.</a:t>
            </a:r>
          </a:p>
          <a:p>
            <a:r>
              <a:rPr lang="es-MX" sz="1300" dirty="0">
                <a:latin typeface="Comic Sans MS" panose="030F0702030302020204" pitchFamily="66" charset="0"/>
              </a:rPr>
              <a:t>las emociones tienen alguna función que les confiere utilidad y permite que el sujeto ejecute las reacciones conductuales apropiadas.</a:t>
            </a:r>
          </a:p>
          <a:p>
            <a:endParaRPr lang="es-MX" sz="1300" dirty="0">
              <a:latin typeface="Comic Sans MS" panose="030F0702030302020204" pitchFamily="66" charset="0"/>
            </a:endParaRPr>
          </a:p>
          <a:p>
            <a:r>
              <a:rPr lang="es-MX" sz="1300" i="0" dirty="0">
                <a:effectLst/>
                <a:latin typeface="Comic Sans MS" panose="030F0702030302020204" pitchFamily="66" charset="0"/>
              </a:rPr>
              <a:t>Para </a:t>
            </a:r>
            <a:r>
              <a:rPr lang="es-MX" sz="1300" i="1" dirty="0">
                <a:effectLst/>
                <a:latin typeface="Comic Sans MS" panose="030F0702030302020204" pitchFamily="66" charset="0"/>
              </a:rPr>
              <a:t>Daniel Goleman (1995) </a:t>
            </a:r>
            <a:r>
              <a:rPr lang="es-MX" sz="1300" i="0" dirty="0">
                <a:effectLst/>
                <a:latin typeface="Comic Sans MS" panose="030F0702030302020204" pitchFamily="66" charset="0"/>
              </a:rPr>
              <a:t>son 6 las emociones básicas, sin embargo se recopilaron más conforme a otros autores. </a:t>
            </a:r>
          </a:p>
          <a:p>
            <a:pPr algn="l" fontAlgn="base">
              <a:buFont typeface="Arial" panose="020B0604020202020204" pitchFamily="34" charset="0"/>
              <a:buChar char="•"/>
            </a:pPr>
            <a:r>
              <a:rPr lang="es-MX" sz="1300" b="0" i="0" dirty="0">
                <a:effectLst/>
                <a:latin typeface="Comic Sans MS" panose="030F0702030302020204" pitchFamily="66" charset="0"/>
              </a:rPr>
              <a:t>El </a:t>
            </a:r>
            <a:r>
              <a:rPr lang="es-MX" sz="1300" b="1" i="0" dirty="0">
                <a:effectLst/>
                <a:latin typeface="Comic Sans MS" panose="030F0702030302020204" pitchFamily="66" charset="0"/>
              </a:rPr>
              <a:t>miedo </a:t>
            </a:r>
            <a:r>
              <a:rPr lang="es-MX" sz="1300" b="0" i="0" dirty="0">
                <a:effectLst/>
                <a:latin typeface="Comic Sans MS" panose="030F0702030302020204" pitchFamily="66" charset="0"/>
              </a:rPr>
              <a:t>nos prepara para la huida, la evitación, el afrontamiento o la protección ante el peligro</a:t>
            </a:r>
          </a:p>
          <a:p>
            <a:pPr algn="l" fontAlgn="base">
              <a:buFont typeface="Arial" panose="020B0604020202020204" pitchFamily="34" charset="0"/>
              <a:buChar char="•"/>
            </a:pPr>
            <a:r>
              <a:rPr lang="es-MX" sz="1300" b="0" i="0" dirty="0">
                <a:effectLst/>
                <a:latin typeface="Comic Sans MS" panose="030F0702030302020204" pitchFamily="66" charset="0"/>
              </a:rPr>
              <a:t>La </a:t>
            </a:r>
            <a:r>
              <a:rPr lang="es-MX" sz="1300" b="1" i="0" dirty="0">
                <a:effectLst/>
                <a:latin typeface="Comic Sans MS" panose="030F0702030302020204" pitchFamily="66" charset="0"/>
              </a:rPr>
              <a:t>tristeza</a:t>
            </a:r>
            <a:r>
              <a:rPr lang="es-MX" sz="1300" b="0" i="0" dirty="0">
                <a:effectLst/>
                <a:latin typeface="Comic Sans MS" panose="030F0702030302020204" pitchFamily="66" charset="0"/>
              </a:rPr>
              <a:t> tiende a la reintegración personal, la introspección y la reconciliación</a:t>
            </a:r>
          </a:p>
          <a:p>
            <a:pPr algn="l" fontAlgn="base">
              <a:buFont typeface="Arial" panose="020B0604020202020204" pitchFamily="34" charset="0"/>
              <a:buChar char="•"/>
            </a:pPr>
            <a:r>
              <a:rPr lang="es-MX" sz="1300" b="0" i="0" dirty="0">
                <a:effectLst/>
                <a:latin typeface="Comic Sans MS" panose="030F0702030302020204" pitchFamily="66" charset="0"/>
              </a:rPr>
              <a:t>La </a:t>
            </a:r>
            <a:r>
              <a:rPr lang="es-MX" sz="1300" b="1" i="0" dirty="0">
                <a:effectLst/>
                <a:latin typeface="Comic Sans MS" panose="030F0702030302020204" pitchFamily="66" charset="0"/>
              </a:rPr>
              <a:t>ira </a:t>
            </a:r>
            <a:r>
              <a:rPr lang="es-MX" sz="1300" b="0" i="0" dirty="0">
                <a:effectLst/>
                <a:latin typeface="Comic Sans MS" panose="030F0702030302020204" pitchFamily="66" charset="0"/>
              </a:rPr>
              <a:t>nos dota de recursos para la autodefensa o el ataque</a:t>
            </a:r>
          </a:p>
          <a:p>
            <a:pPr algn="l" fontAlgn="base">
              <a:buFont typeface="Arial" panose="020B0604020202020204" pitchFamily="34" charset="0"/>
              <a:buChar char="•"/>
            </a:pPr>
            <a:r>
              <a:rPr lang="es-MX" sz="1300" b="0" i="0" dirty="0">
                <a:effectLst/>
                <a:latin typeface="Comic Sans MS" panose="030F0702030302020204" pitchFamily="66" charset="0"/>
              </a:rPr>
              <a:t>La </a:t>
            </a:r>
            <a:r>
              <a:rPr lang="es-MX" sz="1300" b="1" i="0" dirty="0">
                <a:effectLst/>
                <a:latin typeface="Comic Sans MS" panose="030F0702030302020204" pitchFamily="66" charset="0"/>
              </a:rPr>
              <a:t>alegría </a:t>
            </a:r>
            <a:r>
              <a:rPr lang="es-MX" sz="1300" b="0" i="0" dirty="0">
                <a:effectLst/>
                <a:latin typeface="Comic Sans MS" panose="030F0702030302020204" pitchFamily="66" charset="0"/>
              </a:rPr>
              <a:t>tiende a la acción, la afiliación, al pensamiento flexible y divergente</a:t>
            </a:r>
          </a:p>
          <a:p>
            <a:pPr algn="l" fontAlgn="base">
              <a:buFont typeface="Arial" panose="020B0604020202020204" pitchFamily="34" charset="0"/>
              <a:buChar char="•"/>
            </a:pPr>
            <a:r>
              <a:rPr lang="es-MX" sz="1300" b="0" i="0" dirty="0">
                <a:effectLst/>
                <a:latin typeface="Comic Sans MS" panose="030F0702030302020204" pitchFamily="66" charset="0"/>
              </a:rPr>
              <a:t>La </a:t>
            </a:r>
            <a:r>
              <a:rPr lang="es-MX" sz="1300" b="1" i="0" dirty="0">
                <a:effectLst/>
                <a:latin typeface="Comic Sans MS" panose="030F0702030302020204" pitchFamily="66" charset="0"/>
              </a:rPr>
              <a:t>sorpresa </a:t>
            </a:r>
            <a:r>
              <a:rPr lang="es-MX" sz="1300" b="0" i="0" dirty="0">
                <a:effectLst/>
                <a:latin typeface="Comic Sans MS" panose="030F0702030302020204" pitchFamily="66" charset="0"/>
              </a:rPr>
              <a:t>a pararse y focalizar la atención en lo imprevisto</a:t>
            </a:r>
          </a:p>
          <a:p>
            <a:pPr algn="l" fontAlgn="base">
              <a:buFont typeface="Arial" panose="020B0604020202020204" pitchFamily="34" charset="0"/>
              <a:buChar char="•"/>
            </a:pPr>
            <a:endParaRPr lang="es-MX" sz="1300" dirty="0">
              <a:latin typeface="Comic Sans MS" panose="030F0702030302020204" pitchFamily="66" charset="0"/>
            </a:endParaRPr>
          </a:p>
          <a:p>
            <a:pPr algn="l" fontAlgn="base"/>
            <a:r>
              <a:rPr lang="es-MX" sz="1300" b="0" i="0" dirty="0">
                <a:effectLst/>
                <a:latin typeface="Comic Sans MS" panose="030F0702030302020204" pitchFamily="66" charset="0"/>
              </a:rPr>
              <a:t>Se anexo la emoción del Enamoramiento, en base al cuento “El monstruo de colores” </a:t>
            </a:r>
          </a:p>
          <a:p>
            <a:endParaRPr lang="es-MX" sz="1300" dirty="0">
              <a:latin typeface="Comic Sans MS" panose="030F0702030302020204" pitchFamily="66" charset="0"/>
            </a:endParaRPr>
          </a:p>
        </p:txBody>
      </p:sp>
      <p:sp>
        <p:nvSpPr>
          <p:cNvPr id="47" name="CuadroTexto 46">
            <a:extLst>
              <a:ext uri="{FF2B5EF4-FFF2-40B4-BE49-F238E27FC236}">
                <a16:creationId xmlns:a16="http://schemas.microsoft.com/office/drawing/2014/main" id="{D3EA7F0A-6093-4D65-B880-ACAFC0F6D074}"/>
              </a:ext>
            </a:extLst>
          </p:cNvPr>
          <p:cNvSpPr txBox="1"/>
          <p:nvPr/>
        </p:nvSpPr>
        <p:spPr>
          <a:xfrm>
            <a:off x="5060117" y="1220231"/>
            <a:ext cx="3862603" cy="2031325"/>
          </a:xfrm>
          <a:prstGeom prst="rect">
            <a:avLst/>
          </a:prstGeom>
          <a:noFill/>
        </p:spPr>
        <p:txBody>
          <a:bodyPr wrap="square">
            <a:spAutoFit/>
          </a:bodyPr>
          <a:lstStyle/>
          <a:p>
            <a:pPr marL="127000" indent="-330200" algn="just" rtl="0">
              <a:spcBef>
                <a:spcPts val="0"/>
              </a:spcBef>
              <a:spcAft>
                <a:spcPts val="0"/>
              </a:spcAft>
            </a:pPr>
            <a:r>
              <a:rPr lang="es-MX" sz="1400" b="0" i="0" u="none" strike="noStrike" dirty="0">
                <a:solidFill>
                  <a:srgbClr val="212529"/>
                </a:solidFill>
                <a:effectLst/>
                <a:latin typeface="Comic Sans MS" panose="030F0702030302020204" pitchFamily="66" charset="0"/>
              </a:rPr>
              <a:t>Las emociones… son formas de expresión que forman parte de nosotros.</a:t>
            </a:r>
          </a:p>
          <a:p>
            <a:pPr marL="127000" indent="-330200" algn="just" rtl="0">
              <a:spcBef>
                <a:spcPts val="0"/>
              </a:spcBef>
              <a:spcAft>
                <a:spcPts val="0"/>
              </a:spcAft>
            </a:pPr>
            <a:endParaRPr lang="es-MX" sz="1400" b="0" dirty="0">
              <a:solidFill>
                <a:srgbClr val="212529"/>
              </a:solidFill>
              <a:effectLst/>
              <a:latin typeface="Comic Sans MS" panose="030F0702030302020204" pitchFamily="66" charset="0"/>
            </a:endParaRPr>
          </a:p>
          <a:p>
            <a:pPr algn="just" rtl="0">
              <a:spcBef>
                <a:spcPts val="0"/>
              </a:spcBef>
              <a:spcAft>
                <a:spcPts val="0"/>
              </a:spcAft>
            </a:pPr>
            <a:r>
              <a:rPr lang="es-MX" sz="1400" dirty="0">
                <a:solidFill>
                  <a:srgbClr val="212529"/>
                </a:solidFill>
                <a:latin typeface="Comic Sans MS" panose="030F0702030302020204" pitchFamily="66" charset="0"/>
              </a:rPr>
              <a:t>Ellas nos permiten </a:t>
            </a:r>
            <a:r>
              <a:rPr lang="es-MX" sz="1400" b="0" i="0" u="none" strike="noStrike" dirty="0">
                <a:solidFill>
                  <a:srgbClr val="333333"/>
                </a:solidFill>
                <a:effectLst/>
                <a:latin typeface="Comic Sans MS" panose="030F0702030302020204" pitchFamily="66" charset="0"/>
              </a:rPr>
              <a:t>hacer frente a todo tipo de situaciones, y muchas veces, cuando no las controlamos nos impulsan a actuar, a reaccionar y a dar respuestas.</a:t>
            </a:r>
          </a:p>
          <a:p>
            <a:pPr algn="just" rtl="0">
              <a:spcBef>
                <a:spcPts val="0"/>
              </a:spcBef>
              <a:spcAft>
                <a:spcPts val="0"/>
              </a:spcAft>
            </a:pPr>
            <a:endParaRPr lang="es-MX" sz="1400" dirty="0">
              <a:solidFill>
                <a:srgbClr val="333333"/>
              </a:solidFill>
              <a:latin typeface="Comic Sans MS" panose="030F0702030302020204" pitchFamily="66" charset="0"/>
            </a:endParaRPr>
          </a:p>
          <a:p>
            <a:pPr algn="just"/>
            <a:endParaRPr lang="es-MX" sz="1400" b="0" dirty="0">
              <a:effectLst/>
              <a:latin typeface="Comic Sans MS" panose="030F0702030302020204" pitchFamily="66" charset="0"/>
            </a:endParaRPr>
          </a:p>
        </p:txBody>
      </p:sp>
      <p:pic>
        <p:nvPicPr>
          <p:cNvPr id="16388" name="Picture 4" descr="Todos quieren al Monstruo de Colores">
            <a:extLst>
              <a:ext uri="{FF2B5EF4-FFF2-40B4-BE49-F238E27FC236}">
                <a16:creationId xmlns:a16="http://schemas.microsoft.com/office/drawing/2014/main" id="{14AD533F-7C5F-45CC-B777-F073D4F4E80A}"/>
              </a:ext>
            </a:extLst>
          </p:cNvPr>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7088383" y="2525521"/>
            <a:ext cx="1825232" cy="2865167"/>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9">
            <a:extLst>
              <a:ext uri="{FF2B5EF4-FFF2-40B4-BE49-F238E27FC236}">
                <a16:creationId xmlns:a16="http://schemas.microsoft.com/office/drawing/2014/main" id="{AFFB0C45-F9A2-4978-97CD-364D591185BF}"/>
              </a:ext>
            </a:extLst>
          </p:cNvPr>
          <p:cNvSpPr txBox="1"/>
          <p:nvPr/>
        </p:nvSpPr>
        <p:spPr>
          <a:xfrm>
            <a:off x="5154566" y="3132851"/>
            <a:ext cx="1996218" cy="1754326"/>
          </a:xfrm>
          <a:prstGeom prst="rect">
            <a:avLst/>
          </a:prstGeom>
          <a:noFill/>
        </p:spPr>
        <p:txBody>
          <a:bodyPr wrap="square">
            <a:spAutoFit/>
          </a:bodyPr>
          <a:lstStyle/>
          <a:p>
            <a:pPr algn="just" rtl="0">
              <a:spcBef>
                <a:spcPts val="0"/>
              </a:spcBef>
              <a:spcAft>
                <a:spcPts val="0"/>
              </a:spcAft>
            </a:pPr>
            <a:r>
              <a:rPr lang="es-MX" sz="1800" b="1" dirty="0">
                <a:solidFill>
                  <a:srgbClr val="333333"/>
                </a:solidFill>
                <a:effectLst/>
                <a:latin typeface="Comic Sans MS" panose="030F0702030302020204" pitchFamily="66" charset="0"/>
              </a:rPr>
              <a:t>NOTA: </a:t>
            </a:r>
          </a:p>
          <a:p>
            <a:pPr algn="just" rtl="0">
              <a:spcBef>
                <a:spcPts val="0"/>
              </a:spcBef>
              <a:spcAft>
                <a:spcPts val="0"/>
              </a:spcAft>
            </a:pPr>
            <a:r>
              <a:rPr lang="es-MX" sz="1800" b="0" dirty="0">
                <a:solidFill>
                  <a:srgbClr val="333333"/>
                </a:solidFill>
                <a:effectLst/>
                <a:latin typeface="Comic Sans MS" panose="030F0702030302020204" pitchFamily="66" charset="0"/>
              </a:rPr>
              <a:t>La explicación de las emociones se llevo a cabo mediante el video del cuento.</a:t>
            </a:r>
            <a:endParaRPr lang="es-MX" sz="1800" b="0" dirty="0">
              <a:effectLst/>
              <a:latin typeface="Comic Sans MS" panose="030F0702030302020204" pitchFamily="66" charset="0"/>
            </a:endParaRPr>
          </a:p>
        </p:txBody>
      </p:sp>
    </p:spTree>
    <p:extLst>
      <p:ext uri="{BB962C8B-B14F-4D97-AF65-F5344CB8AC3E}">
        <p14:creationId xmlns:p14="http://schemas.microsoft.com/office/powerpoint/2010/main" val="3883558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257615" y="549778"/>
            <a:ext cx="4269492" cy="1446550"/>
          </a:xfrm>
          <a:prstGeom prst="rect">
            <a:avLst/>
          </a:prstGeom>
          <a:noFill/>
        </p:spPr>
        <p:txBody>
          <a:bodyPr wrap="square" rtlCol="0">
            <a:spAutoFit/>
          </a:bodyPr>
          <a:lstStyle/>
          <a:p>
            <a:r>
              <a:rPr lang="es-MX" sz="3200" dirty="0">
                <a:latin typeface="Modern Love" panose="04090805081005020601" pitchFamily="82" charset="0"/>
              </a:rPr>
              <a:t>Actividades: </a:t>
            </a:r>
          </a:p>
          <a:p>
            <a:pPr algn="ctr"/>
            <a:r>
              <a:rPr lang="es-MX" sz="2800" dirty="0">
                <a:latin typeface="Modern Love" panose="04090805081005020601" pitchFamily="82" charset="0"/>
              </a:rPr>
              <a:t>¿Qué te hace feliz?</a:t>
            </a:r>
          </a:p>
          <a:p>
            <a:pPr algn="ctr"/>
            <a:r>
              <a:rPr lang="es-MX" sz="2800" dirty="0">
                <a:latin typeface="Modern Love" panose="04090805081005020601" pitchFamily="82" charset="0"/>
              </a:rPr>
              <a:t>y</a:t>
            </a:r>
            <a:endParaRPr lang="es-MX" sz="3200" dirty="0">
              <a:latin typeface="Modern Love" panose="04090805081005020601" pitchFamily="82" charset="0"/>
            </a:endParaRPr>
          </a:p>
        </p:txBody>
      </p:sp>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pentágono 7">
            <a:extLst>
              <a:ext uri="{FF2B5EF4-FFF2-40B4-BE49-F238E27FC236}">
                <a16:creationId xmlns:a16="http://schemas.microsoft.com/office/drawing/2014/main" id="{748C456F-306B-4F22-BC79-8A045C1B2907}"/>
              </a:ext>
            </a:extLst>
          </p:cNvPr>
          <p:cNvSpPr/>
          <p:nvPr/>
        </p:nvSpPr>
        <p:spPr>
          <a:xfrm flipH="1">
            <a:off x="2648756" y="539477"/>
            <a:ext cx="1921873" cy="379782"/>
          </a:xfrm>
          <a:prstGeom prst="homePlate">
            <a:avLst/>
          </a:prstGeom>
          <a:solidFill>
            <a:srgbClr val="9966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870301" y="540887"/>
            <a:ext cx="1491667" cy="338554"/>
          </a:xfrm>
          <a:prstGeom prst="rect">
            <a:avLst/>
          </a:prstGeom>
          <a:noFill/>
        </p:spPr>
        <p:txBody>
          <a:bodyPr wrap="square">
            <a:spAutoFit/>
          </a:bodyPr>
          <a:lstStyle/>
          <a:p>
            <a:pPr algn="just"/>
            <a:r>
              <a:rPr lang="es-MX" sz="1600" dirty="0">
                <a:latin typeface="Comic Sans MS" panose="030F0702030302020204" pitchFamily="66" charset="0"/>
              </a:rPr>
              <a:t>26/ 08/ 2021</a:t>
            </a:r>
          </a:p>
        </p:txBody>
      </p:sp>
      <p:sp>
        <p:nvSpPr>
          <p:cNvPr id="45" name="CuadroTexto 44">
            <a:extLst>
              <a:ext uri="{FF2B5EF4-FFF2-40B4-BE49-F238E27FC236}">
                <a16:creationId xmlns:a16="http://schemas.microsoft.com/office/drawing/2014/main" id="{49B98070-E58E-42DB-B979-3BDCB259F2B4}"/>
              </a:ext>
            </a:extLst>
          </p:cNvPr>
          <p:cNvSpPr txBox="1"/>
          <p:nvPr/>
        </p:nvSpPr>
        <p:spPr>
          <a:xfrm>
            <a:off x="430902" y="2322908"/>
            <a:ext cx="4513056" cy="2800767"/>
          </a:xfrm>
          <a:prstGeom prst="rect">
            <a:avLst/>
          </a:prstGeom>
          <a:noFill/>
        </p:spPr>
        <p:txBody>
          <a:bodyPr wrap="square">
            <a:spAutoFit/>
          </a:bodyPr>
          <a:lstStyle/>
          <a:p>
            <a:r>
              <a:rPr lang="es-MX" sz="1600" dirty="0">
                <a:latin typeface="Comic Sans MS" panose="030F0702030302020204" pitchFamily="66" charset="0"/>
              </a:rPr>
              <a:t>Una emoción es una experiencia multidimensional con al menos tres sistemas de respuesta: cognitivo/subjetivo; conductual/expresivo y fisiológico/adaptativo.</a:t>
            </a:r>
          </a:p>
          <a:p>
            <a:r>
              <a:rPr lang="es-MX" sz="1600" dirty="0">
                <a:latin typeface="Comic Sans MS" panose="030F0702030302020204" pitchFamily="66" charset="0"/>
              </a:rPr>
              <a:t>las emociones tienen alguna función que les confiere utilidad y permite que el sujeto ejecute las reacciones conductuales apropiadas.</a:t>
            </a:r>
          </a:p>
          <a:p>
            <a:pPr algn="l" fontAlgn="base">
              <a:buFont typeface="Arial" panose="020B0604020202020204" pitchFamily="34" charset="0"/>
              <a:buChar char="•"/>
            </a:pPr>
            <a:endParaRPr lang="es-MX" sz="1600" b="0" i="0" dirty="0">
              <a:effectLst/>
              <a:latin typeface="Comic Sans MS" panose="030F0702030302020204" pitchFamily="66" charset="0"/>
            </a:endParaRPr>
          </a:p>
          <a:p>
            <a:endParaRPr lang="es-MX" sz="1600" dirty="0">
              <a:latin typeface="Comic Sans MS" panose="030F0702030302020204" pitchFamily="66" charset="0"/>
            </a:endParaRPr>
          </a:p>
        </p:txBody>
      </p:sp>
      <p:sp>
        <p:nvSpPr>
          <p:cNvPr id="49" name="CuadroTexto 48">
            <a:extLst>
              <a:ext uri="{FF2B5EF4-FFF2-40B4-BE49-F238E27FC236}">
                <a16:creationId xmlns:a16="http://schemas.microsoft.com/office/drawing/2014/main" id="{F2D3568E-0FDA-4237-AC32-3995AAC912A0}"/>
              </a:ext>
            </a:extLst>
          </p:cNvPr>
          <p:cNvSpPr txBox="1"/>
          <p:nvPr/>
        </p:nvSpPr>
        <p:spPr>
          <a:xfrm>
            <a:off x="130100" y="1816246"/>
            <a:ext cx="4536764" cy="523220"/>
          </a:xfrm>
          <a:prstGeom prst="rect">
            <a:avLst/>
          </a:prstGeom>
          <a:noFill/>
        </p:spPr>
        <p:txBody>
          <a:bodyPr wrap="square" rtlCol="0">
            <a:spAutoFit/>
          </a:bodyPr>
          <a:lstStyle/>
          <a:p>
            <a:r>
              <a:rPr lang="es-MX" sz="2800" dirty="0">
                <a:latin typeface="Modern Love" panose="04090805081005020601" pitchFamily="82" charset="0"/>
              </a:rPr>
              <a:t>¿Qué te hace sentir triste?</a:t>
            </a:r>
            <a:endParaRPr lang="es-MX" sz="3200" dirty="0">
              <a:latin typeface="Modern Love" panose="04090805081005020601" pitchFamily="82" charset="0"/>
            </a:endParaRPr>
          </a:p>
        </p:txBody>
      </p:sp>
      <p:pic>
        <p:nvPicPr>
          <p:cNvPr id="18434" name="Picture 2" descr="Pin en emociones">
            <a:extLst>
              <a:ext uri="{FF2B5EF4-FFF2-40B4-BE49-F238E27FC236}">
                <a16:creationId xmlns:a16="http://schemas.microsoft.com/office/drawing/2014/main" id="{136CC2F1-63B0-4EDD-A8B4-55FE1D5D862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070" t="8982" r="13481" b="21324"/>
          <a:stretch/>
        </p:blipFill>
        <p:spPr bwMode="auto">
          <a:xfrm>
            <a:off x="2804225" y="4475878"/>
            <a:ext cx="1394081" cy="2011669"/>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A80CFF0B-3865-41B6-9585-94BCA5EFE641}"/>
              </a:ext>
            </a:extLst>
          </p:cNvPr>
          <p:cNvSpPr txBox="1"/>
          <p:nvPr/>
        </p:nvSpPr>
        <p:spPr>
          <a:xfrm>
            <a:off x="5127334" y="590645"/>
            <a:ext cx="2434998" cy="1569660"/>
          </a:xfrm>
          <a:prstGeom prst="rect">
            <a:avLst/>
          </a:prstGeom>
          <a:noFill/>
        </p:spPr>
        <p:txBody>
          <a:bodyPr wrap="square">
            <a:spAutoFit/>
          </a:bodyPr>
          <a:lstStyle/>
          <a:p>
            <a:pPr algn="l" fontAlgn="base"/>
            <a:endParaRPr lang="es-MX" sz="1600" b="0" i="0" dirty="0">
              <a:effectLst/>
              <a:latin typeface="Comic Sans MS" panose="030F0702030302020204" pitchFamily="66" charset="0"/>
            </a:endParaRPr>
          </a:p>
          <a:p>
            <a:pPr algn="l" fontAlgn="base">
              <a:buFont typeface="Arial" panose="020B0604020202020204" pitchFamily="34" charset="0"/>
              <a:buChar char="•"/>
            </a:pPr>
            <a:r>
              <a:rPr lang="es-MX" sz="1600" b="0" i="0" dirty="0">
                <a:effectLst/>
                <a:latin typeface="Comic Sans MS" panose="030F0702030302020204" pitchFamily="66" charset="0"/>
              </a:rPr>
              <a:t>La </a:t>
            </a:r>
            <a:r>
              <a:rPr lang="es-MX" sz="1600" b="1" i="0" dirty="0">
                <a:effectLst/>
                <a:latin typeface="Comic Sans MS" panose="030F0702030302020204" pitchFamily="66" charset="0"/>
              </a:rPr>
              <a:t>tristeza</a:t>
            </a:r>
            <a:r>
              <a:rPr lang="es-MX" sz="1600" b="0" i="0" dirty="0">
                <a:effectLst/>
                <a:latin typeface="Comic Sans MS" panose="030F0702030302020204" pitchFamily="66" charset="0"/>
              </a:rPr>
              <a:t> tiende a la reintegración personal, la introspección y la reconciliación</a:t>
            </a:r>
          </a:p>
          <a:p>
            <a:pPr algn="l" fontAlgn="base">
              <a:buFont typeface="Arial" panose="020B0604020202020204" pitchFamily="34" charset="0"/>
              <a:buChar char="•"/>
            </a:pPr>
            <a:endParaRPr lang="es-MX" sz="1600" dirty="0">
              <a:latin typeface="Comic Sans MS" panose="030F0702030302020204" pitchFamily="66" charset="0"/>
            </a:endParaRPr>
          </a:p>
        </p:txBody>
      </p:sp>
      <p:sp>
        <p:nvSpPr>
          <p:cNvPr id="52" name="CuadroTexto 51">
            <a:extLst>
              <a:ext uri="{FF2B5EF4-FFF2-40B4-BE49-F238E27FC236}">
                <a16:creationId xmlns:a16="http://schemas.microsoft.com/office/drawing/2014/main" id="{B6CC1088-3E0E-4E21-BA87-2EA1EFD949FD}"/>
              </a:ext>
            </a:extLst>
          </p:cNvPr>
          <p:cNvSpPr txBox="1"/>
          <p:nvPr/>
        </p:nvSpPr>
        <p:spPr>
          <a:xfrm>
            <a:off x="492463" y="4778524"/>
            <a:ext cx="2509568" cy="1077218"/>
          </a:xfrm>
          <a:prstGeom prst="rect">
            <a:avLst/>
          </a:prstGeom>
          <a:noFill/>
        </p:spPr>
        <p:txBody>
          <a:bodyPr wrap="square">
            <a:spAutoFit/>
          </a:bodyPr>
          <a:lstStyle/>
          <a:p>
            <a:pPr fontAlgn="base">
              <a:buFont typeface="Arial" panose="020B0604020202020204" pitchFamily="34" charset="0"/>
              <a:buChar char="•"/>
            </a:pPr>
            <a:r>
              <a:rPr lang="es-MX" sz="1600" b="0" i="0" dirty="0">
                <a:effectLst/>
                <a:latin typeface="Comic Sans MS" panose="030F0702030302020204" pitchFamily="66" charset="0"/>
              </a:rPr>
              <a:t>La </a:t>
            </a:r>
            <a:r>
              <a:rPr lang="es-MX" sz="1600" b="1" i="0" dirty="0">
                <a:effectLst/>
                <a:latin typeface="Comic Sans MS" panose="030F0702030302020204" pitchFamily="66" charset="0"/>
              </a:rPr>
              <a:t>alegría </a:t>
            </a:r>
            <a:r>
              <a:rPr lang="es-MX" sz="1600" b="0" i="0" dirty="0">
                <a:effectLst/>
                <a:latin typeface="Comic Sans MS" panose="030F0702030302020204" pitchFamily="66" charset="0"/>
              </a:rPr>
              <a:t>tiende a la acción, la afiliación, al pensamiento flexible y divergente</a:t>
            </a:r>
          </a:p>
        </p:txBody>
      </p:sp>
      <p:sp>
        <p:nvSpPr>
          <p:cNvPr id="53" name="CuadroTexto 52">
            <a:extLst>
              <a:ext uri="{FF2B5EF4-FFF2-40B4-BE49-F238E27FC236}">
                <a16:creationId xmlns:a16="http://schemas.microsoft.com/office/drawing/2014/main" id="{4971DC2D-9EB0-40FB-8D22-78965FD5F705}"/>
              </a:ext>
            </a:extLst>
          </p:cNvPr>
          <p:cNvSpPr txBox="1"/>
          <p:nvPr/>
        </p:nvSpPr>
        <p:spPr>
          <a:xfrm>
            <a:off x="5180286" y="2861559"/>
            <a:ext cx="3663303" cy="1200329"/>
          </a:xfrm>
          <a:prstGeom prst="rect">
            <a:avLst/>
          </a:prstGeom>
          <a:noFill/>
        </p:spPr>
        <p:txBody>
          <a:bodyPr wrap="square">
            <a:spAutoFit/>
          </a:bodyPr>
          <a:lstStyle/>
          <a:p>
            <a:pPr algn="l" fontAlgn="base"/>
            <a:r>
              <a:rPr lang="es-MX" sz="1800" dirty="0">
                <a:latin typeface="Comic Sans MS" panose="030F0702030302020204" pitchFamily="66" charset="0"/>
              </a:rPr>
              <a:t>Para esta actividad, los padres se retroalimentan a partir del cuento que se aplico el día anterior. </a:t>
            </a:r>
            <a:endParaRPr lang="es-MX" sz="1800" b="0" i="0" dirty="0">
              <a:effectLst/>
              <a:latin typeface="Comic Sans MS" panose="030F0702030302020204" pitchFamily="66" charset="0"/>
            </a:endParaRPr>
          </a:p>
        </p:txBody>
      </p:sp>
      <p:pic>
        <p:nvPicPr>
          <p:cNvPr id="18436" name="Picture 4" descr="APRENDER ES DIVERTIDO 1º Y 2º: El monstruo de colores. ¡Vaya lío!">
            <a:extLst>
              <a:ext uri="{FF2B5EF4-FFF2-40B4-BE49-F238E27FC236}">
                <a16:creationId xmlns:a16="http://schemas.microsoft.com/office/drawing/2014/main" id="{DC43861D-A537-487A-A23F-F5AEA2B42A11}"/>
              </a:ext>
            </a:extLst>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b="11992"/>
          <a:stretch/>
        </p:blipFill>
        <p:spPr bwMode="auto">
          <a:xfrm>
            <a:off x="7209004" y="521545"/>
            <a:ext cx="1633496" cy="21376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odos quieren al Monstruo de Colores">
            <a:extLst>
              <a:ext uri="{FF2B5EF4-FFF2-40B4-BE49-F238E27FC236}">
                <a16:creationId xmlns:a16="http://schemas.microsoft.com/office/drawing/2014/main" id="{790C0029-3B11-459D-A03F-B9807CDF8C1E}"/>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6021115" y="3627050"/>
            <a:ext cx="1825232" cy="28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267160" y="546948"/>
            <a:ext cx="4269492" cy="1446550"/>
          </a:xfrm>
          <a:prstGeom prst="rect">
            <a:avLst/>
          </a:prstGeom>
          <a:noFill/>
        </p:spPr>
        <p:txBody>
          <a:bodyPr wrap="square" rtlCol="0">
            <a:spAutoFit/>
          </a:bodyPr>
          <a:lstStyle/>
          <a:p>
            <a:r>
              <a:rPr lang="es-MX" sz="3200" dirty="0">
                <a:latin typeface="Modern Love" panose="04090805081005020601" pitchFamily="82" charset="0"/>
              </a:rPr>
              <a:t>Actividad: </a:t>
            </a:r>
          </a:p>
          <a:p>
            <a:pPr algn="ctr"/>
            <a:r>
              <a:rPr lang="es-MX" sz="2800" dirty="0">
                <a:latin typeface="Modern Love" panose="04090805081005020601" pitchFamily="82" charset="0"/>
              </a:rPr>
              <a:t>¿Que cosas puedo hacer solito?</a:t>
            </a:r>
            <a:endParaRPr lang="es-MX" sz="3200" dirty="0">
              <a:latin typeface="Modern Love" panose="04090805081005020601" pitchFamily="82" charset="0"/>
            </a:endParaRPr>
          </a:p>
        </p:txBody>
      </p:sp>
      <p:pic>
        <p:nvPicPr>
          <p:cNvPr id="44" name="Picture 2" descr="39 ideas de Libretas | libretas, imprimir sobres, hoja cuadriculada">
            <a:extLst>
              <a:ext uri="{FF2B5EF4-FFF2-40B4-BE49-F238E27FC236}">
                <a16:creationId xmlns:a16="http://schemas.microsoft.com/office/drawing/2014/main" id="{6DC3CEC8-7916-4806-9805-0B889328A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74" y="327997"/>
            <a:ext cx="4206611" cy="6147865"/>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pentágono 7">
            <a:extLst>
              <a:ext uri="{FF2B5EF4-FFF2-40B4-BE49-F238E27FC236}">
                <a16:creationId xmlns:a16="http://schemas.microsoft.com/office/drawing/2014/main" id="{748C456F-306B-4F22-BC79-8A045C1B2907}"/>
              </a:ext>
            </a:extLst>
          </p:cNvPr>
          <p:cNvSpPr/>
          <p:nvPr/>
        </p:nvSpPr>
        <p:spPr>
          <a:xfrm flipH="1">
            <a:off x="2390272" y="507393"/>
            <a:ext cx="2180359" cy="477052"/>
          </a:xfrm>
          <a:prstGeom prst="homePlate">
            <a:avLst/>
          </a:prstGeom>
          <a:solidFill>
            <a:srgbClr val="FF6699"/>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8" name="CuadroTexto 47">
            <a:extLst>
              <a:ext uri="{FF2B5EF4-FFF2-40B4-BE49-F238E27FC236}">
                <a16:creationId xmlns:a16="http://schemas.microsoft.com/office/drawing/2014/main" id="{D9F915AB-22F6-4746-AAE8-AB32CB0C7159}"/>
              </a:ext>
            </a:extLst>
          </p:cNvPr>
          <p:cNvSpPr txBox="1"/>
          <p:nvPr/>
        </p:nvSpPr>
        <p:spPr>
          <a:xfrm>
            <a:off x="2606571" y="603196"/>
            <a:ext cx="1867179" cy="369332"/>
          </a:xfrm>
          <a:prstGeom prst="rect">
            <a:avLst/>
          </a:prstGeom>
          <a:noFill/>
        </p:spPr>
        <p:txBody>
          <a:bodyPr wrap="square">
            <a:spAutoFit/>
          </a:bodyPr>
          <a:lstStyle/>
          <a:p>
            <a:pPr algn="just"/>
            <a:r>
              <a:rPr lang="es-MX" dirty="0">
                <a:latin typeface="Comic Sans MS" panose="030F0702030302020204" pitchFamily="66" charset="0"/>
              </a:rPr>
              <a:t>27/ 08/ 2021</a:t>
            </a:r>
            <a:endParaRPr lang="es-MX" sz="1800" dirty="0">
              <a:latin typeface="Comic Sans MS" panose="030F0702030302020204" pitchFamily="66" charset="0"/>
            </a:endParaRPr>
          </a:p>
        </p:txBody>
      </p:sp>
      <p:sp>
        <p:nvSpPr>
          <p:cNvPr id="45" name="CuadroTexto 44">
            <a:extLst>
              <a:ext uri="{FF2B5EF4-FFF2-40B4-BE49-F238E27FC236}">
                <a16:creationId xmlns:a16="http://schemas.microsoft.com/office/drawing/2014/main" id="{49B98070-E58E-42DB-B979-3BDCB259F2B4}"/>
              </a:ext>
            </a:extLst>
          </p:cNvPr>
          <p:cNvSpPr txBox="1"/>
          <p:nvPr/>
        </p:nvSpPr>
        <p:spPr>
          <a:xfrm>
            <a:off x="467312" y="2041007"/>
            <a:ext cx="3863642" cy="4524315"/>
          </a:xfrm>
          <a:prstGeom prst="rect">
            <a:avLst/>
          </a:prstGeom>
          <a:noFill/>
        </p:spPr>
        <p:txBody>
          <a:bodyPr wrap="square">
            <a:spAutoFit/>
          </a:bodyPr>
          <a:lstStyle/>
          <a:p>
            <a:r>
              <a:rPr lang="es-MX" sz="1600" dirty="0">
                <a:latin typeface="Comic Sans MS" panose="030F0702030302020204" pitchFamily="66" charset="0"/>
              </a:rPr>
              <a:t>La actividad esta enfocada en el autoconocimiento, de sus capacidades, pero para esta vamos a apoyarnos del libro de trabajo de los alumnos. </a:t>
            </a:r>
          </a:p>
          <a:p>
            <a:endParaRPr lang="es-MX" sz="1600" dirty="0">
              <a:latin typeface="Comic Sans MS" panose="030F0702030302020204" pitchFamily="66" charset="0"/>
            </a:endParaRPr>
          </a:p>
          <a:p>
            <a:r>
              <a:rPr lang="es-MX" sz="1600" dirty="0">
                <a:latin typeface="Comic Sans MS" panose="030F0702030302020204" pitchFamily="66" charset="0"/>
              </a:rPr>
              <a:t>Para esta, vamos a llevar a cabo la observación y la descripción; pues </a:t>
            </a:r>
            <a:r>
              <a:rPr lang="es-MX" sz="1600" dirty="0">
                <a:solidFill>
                  <a:srgbClr val="202124"/>
                </a:solidFill>
                <a:latin typeface="Comic Sans MS" panose="030F0702030302020204" pitchFamily="66" charset="0"/>
              </a:rPr>
              <a:t>l</a:t>
            </a:r>
            <a:r>
              <a:rPr lang="es-MX" sz="1600" b="0" i="0" dirty="0">
                <a:solidFill>
                  <a:srgbClr val="202124"/>
                </a:solidFill>
                <a:effectLst/>
                <a:latin typeface="Comic Sans MS" panose="030F0702030302020204" pitchFamily="66" charset="0"/>
              </a:rPr>
              <a:t>a descripción sirve sobre todo para ambientar la acción y crear una que haga más creíbles los hechos que se narran.</a:t>
            </a:r>
          </a:p>
          <a:p>
            <a:endParaRPr lang="es-MX" sz="1600" dirty="0">
              <a:solidFill>
                <a:srgbClr val="202124"/>
              </a:solidFill>
              <a:latin typeface="Comic Sans MS" panose="030F0702030302020204" pitchFamily="66" charset="0"/>
            </a:endParaRPr>
          </a:p>
          <a:p>
            <a:r>
              <a:rPr lang="es-MX" sz="1600" dirty="0">
                <a:solidFill>
                  <a:srgbClr val="202124"/>
                </a:solidFill>
                <a:latin typeface="Comic Sans MS" panose="030F0702030302020204" pitchFamily="66" charset="0"/>
              </a:rPr>
              <a:t>Posteriormente, en base a lo que observaron y describieron los niños identificaran si se trata de acciones que pueden o no llevar a cabo por si mismos. </a:t>
            </a:r>
            <a:endParaRPr lang="es-MX" sz="1600" dirty="0">
              <a:latin typeface="Comic Sans MS" panose="030F0702030302020204" pitchFamily="66" charset="0"/>
            </a:endParaRPr>
          </a:p>
          <a:p>
            <a:endParaRPr lang="es-MX" sz="1600" dirty="0">
              <a:latin typeface="Comic Sans MS" panose="030F0702030302020204" pitchFamily="66" charset="0"/>
            </a:endParaRPr>
          </a:p>
        </p:txBody>
      </p:sp>
      <p:sp>
        <p:nvSpPr>
          <p:cNvPr id="49" name="CuadroTexto 48">
            <a:extLst>
              <a:ext uri="{FF2B5EF4-FFF2-40B4-BE49-F238E27FC236}">
                <a16:creationId xmlns:a16="http://schemas.microsoft.com/office/drawing/2014/main" id="{AEBC7075-7558-4D14-9044-7CA0A255F440}"/>
              </a:ext>
            </a:extLst>
          </p:cNvPr>
          <p:cNvSpPr txBox="1"/>
          <p:nvPr/>
        </p:nvSpPr>
        <p:spPr>
          <a:xfrm>
            <a:off x="5254003" y="546948"/>
            <a:ext cx="3549023" cy="461665"/>
          </a:xfrm>
          <a:prstGeom prst="rect">
            <a:avLst/>
          </a:prstGeom>
          <a:noFill/>
        </p:spPr>
        <p:txBody>
          <a:bodyPr wrap="square" rtlCol="0">
            <a:spAutoFit/>
          </a:bodyPr>
          <a:lstStyle/>
          <a:p>
            <a:r>
              <a:rPr lang="es-MX" sz="2400" dirty="0">
                <a:latin typeface="Modern Love" panose="04090805081005020601" pitchFamily="82" charset="0"/>
              </a:rPr>
              <a:t>Explicación para Niños</a:t>
            </a:r>
          </a:p>
        </p:txBody>
      </p:sp>
      <p:sp>
        <p:nvSpPr>
          <p:cNvPr id="52" name="CuadroTexto 51">
            <a:extLst>
              <a:ext uri="{FF2B5EF4-FFF2-40B4-BE49-F238E27FC236}">
                <a16:creationId xmlns:a16="http://schemas.microsoft.com/office/drawing/2014/main" id="{978C7036-B53F-4568-A4AE-42531785C06B}"/>
              </a:ext>
            </a:extLst>
          </p:cNvPr>
          <p:cNvSpPr txBox="1"/>
          <p:nvPr/>
        </p:nvSpPr>
        <p:spPr>
          <a:xfrm>
            <a:off x="5134755" y="1152993"/>
            <a:ext cx="3860849" cy="1477328"/>
          </a:xfrm>
          <a:prstGeom prst="rect">
            <a:avLst/>
          </a:prstGeom>
          <a:noFill/>
        </p:spPr>
        <p:txBody>
          <a:bodyPr wrap="square">
            <a:spAutoFit/>
          </a:bodyPr>
          <a:lstStyle/>
          <a:p>
            <a:r>
              <a:rPr lang="es-MX" sz="1800" dirty="0">
                <a:solidFill>
                  <a:srgbClr val="202124"/>
                </a:solidFill>
                <a:latin typeface="Comic Sans MS" panose="030F0702030302020204" pitchFamily="66" charset="0"/>
              </a:rPr>
              <a:t>Las consignas, serán la clave para la aplicación y elaboración de la actividad, ya que todo se llevara a partir de lo que observaron y describieron</a:t>
            </a:r>
            <a:endParaRPr lang="es-MX" sz="1800" dirty="0">
              <a:latin typeface="Comic Sans MS" panose="030F0702030302020204" pitchFamily="66" charset="0"/>
            </a:endParaRPr>
          </a:p>
        </p:txBody>
      </p:sp>
      <p:pic>
        <p:nvPicPr>
          <p:cNvPr id="20" name="Imagen 19" descr="Imagen que contiene interior, tabla, cuarto, niño&#10;&#10;Descripción generada automáticamente">
            <a:extLst>
              <a:ext uri="{FF2B5EF4-FFF2-40B4-BE49-F238E27FC236}">
                <a16:creationId xmlns:a16="http://schemas.microsoft.com/office/drawing/2014/main" id="{01DFAFEA-920D-41CC-8004-8A157E889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234" y="2754341"/>
            <a:ext cx="3559107" cy="2197944"/>
          </a:xfrm>
          <a:prstGeom prst="rect">
            <a:avLst/>
          </a:prstGeom>
        </p:spPr>
      </p:pic>
      <p:sp>
        <p:nvSpPr>
          <p:cNvPr id="53" name="CuadroTexto 52">
            <a:extLst>
              <a:ext uri="{FF2B5EF4-FFF2-40B4-BE49-F238E27FC236}">
                <a16:creationId xmlns:a16="http://schemas.microsoft.com/office/drawing/2014/main" id="{E6289E40-A4C2-474E-A277-FFF664E8E71C}"/>
              </a:ext>
            </a:extLst>
          </p:cNvPr>
          <p:cNvSpPr txBox="1"/>
          <p:nvPr/>
        </p:nvSpPr>
        <p:spPr>
          <a:xfrm>
            <a:off x="5386016" y="5110723"/>
            <a:ext cx="3358325" cy="1200329"/>
          </a:xfrm>
          <a:prstGeom prst="rect">
            <a:avLst/>
          </a:prstGeom>
          <a:noFill/>
        </p:spPr>
        <p:txBody>
          <a:bodyPr wrap="square">
            <a:spAutoFit/>
          </a:bodyPr>
          <a:lstStyle/>
          <a:p>
            <a:pPr algn="ctr"/>
            <a:r>
              <a:rPr lang="es-MX" sz="1800" b="1" dirty="0">
                <a:latin typeface="Comic Sans MS" panose="030F0702030302020204" pitchFamily="66" charset="0"/>
              </a:rPr>
              <a:t>Mi álbum de preescolar </a:t>
            </a:r>
          </a:p>
          <a:p>
            <a:r>
              <a:rPr lang="es-MX" sz="1800" dirty="0">
                <a:latin typeface="Comic Sans MS" panose="030F0702030302020204" pitchFamily="66" charset="0"/>
              </a:rPr>
              <a:t>Actividad: Colaboro</a:t>
            </a:r>
          </a:p>
          <a:p>
            <a:r>
              <a:rPr lang="es-MX" dirty="0">
                <a:latin typeface="Comic Sans MS" panose="030F0702030302020204" pitchFamily="66" charset="0"/>
              </a:rPr>
              <a:t>Pg.26</a:t>
            </a:r>
          </a:p>
          <a:p>
            <a:endParaRPr lang="es-MX" sz="1800" dirty="0">
              <a:latin typeface="Comic Sans MS" panose="030F0702030302020204" pitchFamily="66" charset="0"/>
            </a:endParaRPr>
          </a:p>
        </p:txBody>
      </p:sp>
    </p:spTree>
    <p:extLst>
      <p:ext uri="{BB962C8B-B14F-4D97-AF65-F5344CB8AC3E}">
        <p14:creationId xmlns:p14="http://schemas.microsoft.com/office/powerpoint/2010/main" val="219045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336816" y="451392"/>
            <a:ext cx="4269492" cy="1323439"/>
          </a:xfrm>
          <a:prstGeom prst="rect">
            <a:avLst/>
          </a:prstGeom>
          <a:noFill/>
        </p:spPr>
        <p:txBody>
          <a:bodyPr wrap="square" rtlCol="0">
            <a:spAutoFit/>
          </a:bodyPr>
          <a:lstStyle/>
          <a:p>
            <a:pPr algn="ctr"/>
            <a:r>
              <a:rPr lang="es-MX" sz="4000" dirty="0">
                <a:solidFill>
                  <a:srgbClr val="F4A5CC"/>
                </a:solidFill>
                <a:latin typeface="Modern Love" panose="04090805081005020601" pitchFamily="82" charset="0"/>
              </a:rPr>
              <a:t>Referencias Bibliográficas </a:t>
            </a:r>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39" name="CuadroTexto 38">
            <a:extLst>
              <a:ext uri="{FF2B5EF4-FFF2-40B4-BE49-F238E27FC236}">
                <a16:creationId xmlns:a16="http://schemas.microsoft.com/office/drawing/2014/main" id="{681D639B-0A53-4F55-BBD4-FDCEA7EB046D}"/>
              </a:ext>
            </a:extLst>
          </p:cNvPr>
          <p:cNvSpPr txBox="1"/>
          <p:nvPr/>
        </p:nvSpPr>
        <p:spPr>
          <a:xfrm>
            <a:off x="258540" y="2015446"/>
            <a:ext cx="4011168" cy="2585323"/>
          </a:xfrm>
          <a:prstGeom prst="rect">
            <a:avLst/>
          </a:prstGeom>
          <a:noFill/>
        </p:spPr>
        <p:txBody>
          <a:bodyPr wrap="square">
            <a:spAutoFit/>
          </a:bodyPr>
          <a:lstStyle/>
          <a:p>
            <a:pPr marL="285750" indent="-285750">
              <a:buFont typeface="Arial" panose="020B0604020202020204" pitchFamily="34" charset="0"/>
              <a:buChar char="•"/>
            </a:pPr>
            <a:r>
              <a:rPr lang="es-MX" dirty="0" err="1">
                <a:latin typeface="Comic Sans MS" panose="030F0702030302020204" pitchFamily="66" charset="0"/>
              </a:rPr>
              <a:t>Daniel,G</a:t>
            </a:r>
            <a:r>
              <a:rPr lang="es-MX" dirty="0">
                <a:latin typeface="Comic Sans MS" panose="030F0702030302020204" pitchFamily="66" charset="0"/>
              </a:rPr>
              <a:t>. (1995) </a:t>
            </a:r>
            <a:r>
              <a:rPr lang="es-MX" b="0" i="0" dirty="0">
                <a:effectLst/>
                <a:latin typeface="Comic Sans MS" panose="030F0702030302020204" pitchFamily="66" charset="0"/>
              </a:rPr>
              <a:t>“Inteligencia Emocional”</a:t>
            </a:r>
            <a:endParaRPr lang="es-MX" dirty="0">
              <a:latin typeface="Comic Sans MS" panose="030F0702030302020204" pitchFamily="66" charset="0"/>
            </a:endParaRPr>
          </a:p>
          <a:p>
            <a:pPr marL="285750" indent="-285750">
              <a:buFont typeface="Arial" panose="020B0604020202020204" pitchFamily="34" charset="0"/>
              <a:buChar char="•"/>
            </a:pPr>
            <a:r>
              <a:rPr lang="es-MX" dirty="0">
                <a:latin typeface="Comic Sans MS" panose="030F0702030302020204" pitchFamily="66" charset="0"/>
              </a:rPr>
              <a:t>Delval, J. (2000): Aprender en la vida y en la escuela. Madrid. Magíster. </a:t>
            </a:r>
          </a:p>
          <a:p>
            <a:pPr marL="285750" indent="-285750">
              <a:buFont typeface="Arial" panose="020B0604020202020204" pitchFamily="34" charset="0"/>
              <a:buChar char="•"/>
            </a:pPr>
            <a:r>
              <a:rPr lang="es-MX" dirty="0" err="1">
                <a:latin typeface="Comic Sans MS" panose="030F0702030302020204" pitchFamily="66" charset="0"/>
              </a:rPr>
              <a:t>Gillham</a:t>
            </a:r>
            <a:r>
              <a:rPr lang="es-MX" dirty="0">
                <a:latin typeface="Comic Sans MS" panose="030F0702030302020204" pitchFamily="66" charset="0"/>
              </a:rPr>
              <a:t> L., Heber. “Cómo ayudar a los niños a aceptarse a sí mismos y a aceptar a los demás”. Editorial Paidos.1991. (3ª ed.)</a:t>
            </a:r>
          </a:p>
        </p:txBody>
      </p:sp>
      <p:sp>
        <p:nvSpPr>
          <p:cNvPr id="40" name="CuadroTexto 39">
            <a:extLst>
              <a:ext uri="{FF2B5EF4-FFF2-40B4-BE49-F238E27FC236}">
                <a16:creationId xmlns:a16="http://schemas.microsoft.com/office/drawing/2014/main" id="{E0E5BD73-76B3-499B-945C-D8C845AA47A7}"/>
              </a:ext>
            </a:extLst>
          </p:cNvPr>
          <p:cNvSpPr txBox="1"/>
          <p:nvPr/>
        </p:nvSpPr>
        <p:spPr>
          <a:xfrm>
            <a:off x="247094" y="463638"/>
            <a:ext cx="4269492" cy="1323439"/>
          </a:xfrm>
          <a:prstGeom prst="rect">
            <a:avLst/>
          </a:prstGeom>
          <a:noFill/>
        </p:spPr>
        <p:txBody>
          <a:bodyPr wrap="square" rtlCol="0">
            <a:spAutoFit/>
          </a:bodyPr>
          <a:lstStyle/>
          <a:p>
            <a:pPr algn="ctr"/>
            <a:r>
              <a:rPr lang="es-MX" sz="4000" dirty="0">
                <a:latin typeface="Modern Love" panose="04090805081005020601" pitchFamily="82" charset="0"/>
              </a:rPr>
              <a:t>Referencias Bibliográficas </a:t>
            </a:r>
          </a:p>
        </p:txBody>
      </p:sp>
      <p:pic>
        <p:nvPicPr>
          <p:cNvPr id="15364" name="Picture 4" descr="frases mr wonderful - Buscar con Google | Frases motivadoras, Frases  bonitas, Frases chulas">
            <a:extLst>
              <a:ext uri="{FF2B5EF4-FFF2-40B4-BE49-F238E27FC236}">
                <a16:creationId xmlns:a16="http://schemas.microsoft.com/office/drawing/2014/main" id="{69FFE242-E252-4B46-925E-626C5847A37E}"/>
              </a:ext>
            </a:extLst>
          </p:cNvPr>
          <p:cNvPicPr>
            <a:picLocks noChangeAspect="1" noChangeArrowheads="1"/>
          </p:cNvPicPr>
          <p:nvPr/>
        </p:nvPicPr>
        <p:blipFill rotWithShape="1">
          <a:blip r:embed="rId4">
            <a:clrChange>
              <a:clrFrom>
                <a:srgbClr val="F0F0F0"/>
              </a:clrFrom>
              <a:clrTo>
                <a:srgbClr val="F0F0F0">
                  <a:alpha val="0"/>
                </a:srgbClr>
              </a:clrTo>
            </a:clrChange>
            <a:extLst>
              <a:ext uri="{28A0092B-C50C-407E-A947-70E740481C1C}">
                <a14:useLocalDpi xmlns:a14="http://schemas.microsoft.com/office/drawing/2010/main" val="0"/>
              </a:ext>
            </a:extLst>
          </a:blip>
          <a:srcRect l="18962" t="7546" r="17023" b="13265"/>
          <a:stretch/>
        </p:blipFill>
        <p:spPr bwMode="auto">
          <a:xfrm>
            <a:off x="5311264" y="496127"/>
            <a:ext cx="3288598" cy="560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7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967</Words>
  <Application>Microsoft Office PowerPoint</Application>
  <PresentationFormat>Carta (216 x 279 mm)</PresentationFormat>
  <Paragraphs>102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Calibri Light</vt:lpstr>
      <vt:lpstr>Comic Sans MS</vt:lpstr>
      <vt:lpstr>Modern Love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Gutiérez</dc:creator>
  <cp:lastModifiedBy>Paola Gutiérez</cp:lastModifiedBy>
  <cp:revision>24</cp:revision>
  <dcterms:created xsi:type="dcterms:W3CDTF">2021-08-26T17:17:51Z</dcterms:created>
  <dcterms:modified xsi:type="dcterms:W3CDTF">2021-08-26T20:45:06Z</dcterms:modified>
</cp:coreProperties>
</file>