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0" r:id="rId4"/>
    <p:sldId id="261" r:id="rId5"/>
    <p:sldId id="262" r:id="rId6"/>
    <p:sldId id="263" r:id="rId7"/>
    <p:sldId id="259" r:id="rId8"/>
  </p:sldIdLst>
  <p:sldSz cx="6858000" cy="12192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0" d="100"/>
          <a:sy n="40" d="100"/>
        </p:scale>
        <p:origin x="24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E42A6F0B-D844-415D-B8BF-ACA4C4344747}" type="datetimeFigureOut">
              <a:rPr lang="es-MX" smtClean="0"/>
              <a:t>27/08/2021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A433E50-EFC1-494A-A27A-435289A8204C}" type="slidenum">
              <a:rPr lang="es-MX" smtClean="0"/>
              <a:t>‹Nº›</a:t>
            </a:fld>
            <a:endParaRPr lang="es-MX"/>
          </a:p>
        </p:txBody>
      </p:sp>
    </p:spTree>
    <p:extLst>
      <p:ext uri="{BB962C8B-B14F-4D97-AF65-F5344CB8AC3E}">
        <p14:creationId xmlns:p14="http://schemas.microsoft.com/office/powerpoint/2010/main" val="3200225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42A6F0B-D844-415D-B8BF-ACA4C4344747}" type="datetimeFigureOut">
              <a:rPr lang="es-MX" smtClean="0"/>
              <a:t>27/08/2021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A433E50-EFC1-494A-A27A-435289A8204C}" type="slidenum">
              <a:rPr lang="es-MX" smtClean="0"/>
              <a:t>‹Nº›</a:t>
            </a:fld>
            <a:endParaRPr lang="es-MX"/>
          </a:p>
        </p:txBody>
      </p:sp>
    </p:spTree>
    <p:extLst>
      <p:ext uri="{BB962C8B-B14F-4D97-AF65-F5344CB8AC3E}">
        <p14:creationId xmlns:p14="http://schemas.microsoft.com/office/powerpoint/2010/main" val="749317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42A6F0B-D844-415D-B8BF-ACA4C4344747}" type="datetimeFigureOut">
              <a:rPr lang="es-MX" smtClean="0"/>
              <a:t>27/08/2021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A433E50-EFC1-494A-A27A-435289A8204C}" type="slidenum">
              <a:rPr lang="es-MX" smtClean="0"/>
              <a:t>‹Nº›</a:t>
            </a:fld>
            <a:endParaRPr lang="es-MX"/>
          </a:p>
        </p:txBody>
      </p:sp>
    </p:spTree>
    <p:extLst>
      <p:ext uri="{BB962C8B-B14F-4D97-AF65-F5344CB8AC3E}">
        <p14:creationId xmlns:p14="http://schemas.microsoft.com/office/powerpoint/2010/main" val="2704372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42A6F0B-D844-415D-B8BF-ACA4C4344747}" type="datetimeFigureOut">
              <a:rPr lang="es-MX" smtClean="0"/>
              <a:t>27/08/2021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A433E50-EFC1-494A-A27A-435289A8204C}" type="slidenum">
              <a:rPr lang="es-MX" smtClean="0"/>
              <a:t>‹Nº›</a:t>
            </a:fld>
            <a:endParaRPr lang="es-MX"/>
          </a:p>
        </p:txBody>
      </p:sp>
    </p:spTree>
    <p:extLst>
      <p:ext uri="{BB962C8B-B14F-4D97-AF65-F5344CB8AC3E}">
        <p14:creationId xmlns:p14="http://schemas.microsoft.com/office/powerpoint/2010/main" val="2791409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E42A6F0B-D844-415D-B8BF-ACA4C4344747}" type="datetimeFigureOut">
              <a:rPr lang="es-MX" smtClean="0"/>
              <a:t>27/08/2021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A433E50-EFC1-494A-A27A-435289A8204C}" type="slidenum">
              <a:rPr lang="es-MX" smtClean="0"/>
              <a:t>‹Nº›</a:t>
            </a:fld>
            <a:endParaRPr lang="es-MX"/>
          </a:p>
        </p:txBody>
      </p:sp>
    </p:spTree>
    <p:extLst>
      <p:ext uri="{BB962C8B-B14F-4D97-AF65-F5344CB8AC3E}">
        <p14:creationId xmlns:p14="http://schemas.microsoft.com/office/powerpoint/2010/main" val="236478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42A6F0B-D844-415D-B8BF-ACA4C4344747}" type="datetimeFigureOut">
              <a:rPr lang="es-MX" smtClean="0"/>
              <a:t>27/08/2021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A433E50-EFC1-494A-A27A-435289A8204C}" type="slidenum">
              <a:rPr lang="es-MX" smtClean="0"/>
              <a:t>‹Nº›</a:t>
            </a:fld>
            <a:endParaRPr lang="es-MX"/>
          </a:p>
        </p:txBody>
      </p:sp>
    </p:spTree>
    <p:extLst>
      <p:ext uri="{BB962C8B-B14F-4D97-AF65-F5344CB8AC3E}">
        <p14:creationId xmlns:p14="http://schemas.microsoft.com/office/powerpoint/2010/main" val="3244328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4453467"/>
            <a:ext cx="2901255" cy="655037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4453467"/>
            <a:ext cx="2915543" cy="655037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E42A6F0B-D844-415D-B8BF-ACA4C4344747}" type="datetimeFigureOut">
              <a:rPr lang="es-MX" smtClean="0"/>
              <a:t>27/08/2021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A433E50-EFC1-494A-A27A-435289A8204C}" type="slidenum">
              <a:rPr lang="es-MX" smtClean="0"/>
              <a:t>‹Nº›</a:t>
            </a:fld>
            <a:endParaRPr lang="es-MX"/>
          </a:p>
        </p:txBody>
      </p:sp>
    </p:spTree>
    <p:extLst>
      <p:ext uri="{BB962C8B-B14F-4D97-AF65-F5344CB8AC3E}">
        <p14:creationId xmlns:p14="http://schemas.microsoft.com/office/powerpoint/2010/main" val="3852399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E42A6F0B-D844-415D-B8BF-ACA4C4344747}" type="datetimeFigureOut">
              <a:rPr lang="es-MX" smtClean="0"/>
              <a:t>27/08/2021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A433E50-EFC1-494A-A27A-435289A8204C}" type="slidenum">
              <a:rPr lang="es-MX" smtClean="0"/>
              <a:t>‹Nº›</a:t>
            </a:fld>
            <a:endParaRPr lang="es-MX"/>
          </a:p>
        </p:txBody>
      </p:sp>
    </p:spTree>
    <p:extLst>
      <p:ext uri="{BB962C8B-B14F-4D97-AF65-F5344CB8AC3E}">
        <p14:creationId xmlns:p14="http://schemas.microsoft.com/office/powerpoint/2010/main" val="581620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2A6F0B-D844-415D-B8BF-ACA4C4344747}" type="datetimeFigureOut">
              <a:rPr lang="es-MX" smtClean="0"/>
              <a:t>27/08/2021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A433E50-EFC1-494A-A27A-435289A8204C}" type="slidenum">
              <a:rPr lang="es-MX" smtClean="0"/>
              <a:t>‹Nº›</a:t>
            </a:fld>
            <a:endParaRPr lang="es-MX"/>
          </a:p>
        </p:txBody>
      </p:sp>
    </p:spTree>
    <p:extLst>
      <p:ext uri="{BB962C8B-B14F-4D97-AF65-F5344CB8AC3E}">
        <p14:creationId xmlns:p14="http://schemas.microsoft.com/office/powerpoint/2010/main" val="3140805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E42A6F0B-D844-415D-B8BF-ACA4C4344747}" type="datetimeFigureOut">
              <a:rPr lang="es-MX" smtClean="0"/>
              <a:t>27/08/2021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A433E50-EFC1-494A-A27A-435289A8204C}" type="slidenum">
              <a:rPr lang="es-MX" smtClean="0"/>
              <a:t>‹Nº›</a:t>
            </a:fld>
            <a:endParaRPr lang="es-MX"/>
          </a:p>
        </p:txBody>
      </p:sp>
    </p:spTree>
    <p:extLst>
      <p:ext uri="{BB962C8B-B14F-4D97-AF65-F5344CB8AC3E}">
        <p14:creationId xmlns:p14="http://schemas.microsoft.com/office/powerpoint/2010/main" val="1079982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E42A6F0B-D844-415D-B8BF-ACA4C4344747}" type="datetimeFigureOut">
              <a:rPr lang="es-MX" smtClean="0"/>
              <a:t>27/08/2021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A433E50-EFC1-494A-A27A-435289A8204C}" type="slidenum">
              <a:rPr lang="es-MX" smtClean="0"/>
              <a:t>‹Nº›</a:t>
            </a:fld>
            <a:endParaRPr lang="es-MX"/>
          </a:p>
        </p:txBody>
      </p:sp>
    </p:spTree>
    <p:extLst>
      <p:ext uri="{BB962C8B-B14F-4D97-AF65-F5344CB8AC3E}">
        <p14:creationId xmlns:p14="http://schemas.microsoft.com/office/powerpoint/2010/main" val="3521335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E42A6F0B-D844-415D-B8BF-ACA4C4344747}" type="datetimeFigureOut">
              <a:rPr lang="es-MX" smtClean="0"/>
              <a:t>27/08/2021</a:t>
            </a:fld>
            <a:endParaRPr lang="es-MX"/>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5A433E50-EFC1-494A-A27A-435289A8204C}" type="slidenum">
              <a:rPr lang="es-MX" smtClean="0"/>
              <a:t>‹Nº›</a:t>
            </a:fld>
            <a:endParaRPr lang="es-MX"/>
          </a:p>
        </p:txBody>
      </p:sp>
    </p:spTree>
    <p:extLst>
      <p:ext uri="{BB962C8B-B14F-4D97-AF65-F5344CB8AC3E}">
        <p14:creationId xmlns:p14="http://schemas.microsoft.com/office/powerpoint/2010/main" val="34688823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bit.ly/3zmK3t6" TargetMode="External"/><Relationship Id="rId2" Type="http://schemas.openxmlformats.org/officeDocument/2006/relationships/hyperlink" Target="https://bit.ly/3DiiB22" TargetMode="External"/><Relationship Id="rId1" Type="http://schemas.openxmlformats.org/officeDocument/2006/relationships/slideLayout" Target="../slideLayouts/slideLayout7.xml"/><Relationship Id="rId5" Type="http://schemas.openxmlformats.org/officeDocument/2006/relationships/hyperlink" Target="https://definicion.de/noticia/" TargetMode="External"/><Relationship Id="rId4" Type="http://schemas.openxmlformats.org/officeDocument/2006/relationships/hyperlink" Target="https://bit.ly/2Wo3Da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B151A89A-818D-430B-A3DE-D07E18A8843F}"/>
              </a:ext>
            </a:extLst>
          </p:cNvPr>
          <p:cNvSpPr txBox="1"/>
          <p:nvPr/>
        </p:nvSpPr>
        <p:spPr>
          <a:xfrm>
            <a:off x="1203158" y="2036217"/>
            <a:ext cx="4668253" cy="7971413"/>
          </a:xfrm>
          <a:prstGeom prst="rect">
            <a:avLst/>
          </a:prstGeom>
          <a:noFill/>
        </p:spPr>
        <p:txBody>
          <a:bodyPr wrap="square" rtlCol="0">
            <a:spAutoFit/>
          </a:bodyPr>
          <a:lstStyle/>
          <a:p>
            <a:pPr algn="ctr" defTabSz="457200">
              <a:defRPr/>
            </a:pPr>
            <a:r>
              <a:rPr lang="es-MX" sz="3200" b="1" dirty="0">
                <a:solidFill>
                  <a:prstClr val="black"/>
                </a:solidFill>
                <a:latin typeface="Comic Sans MS" panose="030F0702030302020204" pitchFamily="66" charset="0"/>
              </a:rPr>
              <a:t>Jardín de Niños Tomas Sánchez Hernández</a:t>
            </a:r>
          </a:p>
          <a:p>
            <a:pPr algn="ctr" defTabSz="457200">
              <a:defRPr/>
            </a:pPr>
            <a:endParaRPr lang="es-MX" sz="3200" b="1" dirty="0">
              <a:solidFill>
                <a:prstClr val="black"/>
              </a:solidFill>
              <a:latin typeface="Comic Sans MS" panose="030F0702030302020204" pitchFamily="66" charset="0"/>
            </a:endParaRPr>
          </a:p>
          <a:p>
            <a:pPr algn="ctr" defTabSz="457200">
              <a:defRPr/>
            </a:pPr>
            <a:r>
              <a:rPr lang="es-MX" sz="3200" b="1" dirty="0">
                <a:solidFill>
                  <a:prstClr val="black"/>
                </a:solidFill>
                <a:latin typeface="Comic Sans MS" panose="030F0702030302020204" pitchFamily="66" charset="0"/>
              </a:rPr>
              <a:t>Educadora: </a:t>
            </a:r>
            <a:r>
              <a:rPr lang="es-MX" sz="3200" dirty="0">
                <a:solidFill>
                  <a:prstClr val="black"/>
                </a:solidFill>
                <a:latin typeface="Comic Sans MS" panose="030F0702030302020204" pitchFamily="66" charset="0"/>
              </a:rPr>
              <a:t>Elvia Gabriela Villegas Ávila</a:t>
            </a:r>
          </a:p>
          <a:p>
            <a:pPr algn="ctr" defTabSz="457200">
              <a:defRPr/>
            </a:pPr>
            <a:endParaRPr lang="es-MX" sz="3200" dirty="0">
              <a:solidFill>
                <a:prstClr val="black"/>
              </a:solidFill>
              <a:latin typeface="Comic Sans MS" panose="030F0702030302020204" pitchFamily="66" charset="0"/>
            </a:endParaRPr>
          </a:p>
          <a:p>
            <a:pPr algn="ctr" defTabSz="457200">
              <a:defRPr/>
            </a:pPr>
            <a:r>
              <a:rPr lang="es-MX" sz="3200" b="1" dirty="0">
                <a:solidFill>
                  <a:prstClr val="black"/>
                </a:solidFill>
                <a:latin typeface="Comic Sans MS" panose="030F0702030302020204" pitchFamily="66" charset="0"/>
              </a:rPr>
              <a:t>Practicante: </a:t>
            </a:r>
            <a:r>
              <a:rPr lang="es-MX" sz="3200" dirty="0">
                <a:solidFill>
                  <a:prstClr val="black"/>
                </a:solidFill>
                <a:latin typeface="Comic Sans MS" panose="030F0702030302020204" pitchFamily="66" charset="0"/>
              </a:rPr>
              <a:t>Maria Jose Palacios López </a:t>
            </a:r>
            <a:endParaRPr lang="es-MX" sz="3200" b="1" dirty="0">
              <a:solidFill>
                <a:prstClr val="black"/>
              </a:solidFill>
              <a:latin typeface="Comic Sans MS" panose="030F0702030302020204" pitchFamily="66" charset="0"/>
            </a:endParaRPr>
          </a:p>
          <a:p>
            <a:pPr algn="ctr" defTabSz="457200">
              <a:defRPr/>
            </a:pPr>
            <a:endParaRPr lang="es-MX" sz="3200" b="1" dirty="0">
              <a:solidFill>
                <a:prstClr val="black"/>
              </a:solidFill>
              <a:latin typeface="Comic Sans MS" panose="030F0702030302020204" pitchFamily="66" charset="0"/>
            </a:endParaRPr>
          </a:p>
          <a:p>
            <a:pPr algn="ctr" defTabSz="457200">
              <a:defRPr/>
            </a:pPr>
            <a:r>
              <a:rPr lang="es-MX" sz="3200" b="1" dirty="0">
                <a:solidFill>
                  <a:prstClr val="black"/>
                </a:solidFill>
                <a:latin typeface="Comic Sans MS" panose="030F0702030302020204" pitchFamily="66" charset="0"/>
              </a:rPr>
              <a:t>Grupo: </a:t>
            </a:r>
            <a:r>
              <a:rPr lang="es-MX" sz="3200" dirty="0">
                <a:solidFill>
                  <a:prstClr val="black"/>
                </a:solidFill>
                <a:latin typeface="Comic Sans MS" panose="030F0702030302020204" pitchFamily="66" charset="0"/>
              </a:rPr>
              <a:t>3°   </a:t>
            </a:r>
            <a:r>
              <a:rPr lang="es-MX" sz="3200" b="1" dirty="0">
                <a:solidFill>
                  <a:prstClr val="black"/>
                </a:solidFill>
                <a:latin typeface="Comic Sans MS" panose="030F0702030302020204" pitchFamily="66" charset="0"/>
              </a:rPr>
              <a:t>Sección: </a:t>
            </a:r>
            <a:r>
              <a:rPr lang="es-MX" sz="3200" dirty="0">
                <a:solidFill>
                  <a:prstClr val="black"/>
                </a:solidFill>
                <a:latin typeface="Comic Sans MS" panose="030F0702030302020204" pitchFamily="66" charset="0"/>
              </a:rPr>
              <a:t>“A</a:t>
            </a:r>
            <a:r>
              <a:rPr lang="es-MX" sz="3200" dirty="0" smtClean="0">
                <a:solidFill>
                  <a:prstClr val="black"/>
                </a:solidFill>
                <a:latin typeface="Comic Sans MS" panose="030F0702030302020204" pitchFamily="66" charset="0"/>
              </a:rPr>
              <a:t>”</a:t>
            </a:r>
            <a:endParaRPr lang="es-MX" sz="3200" dirty="0">
              <a:solidFill>
                <a:prstClr val="black"/>
              </a:solidFill>
              <a:latin typeface="Comic Sans MS" panose="030F0702030302020204" pitchFamily="66" charset="0"/>
            </a:endParaRPr>
          </a:p>
          <a:p>
            <a:pPr algn="ctr" defTabSz="457200">
              <a:defRPr/>
            </a:pPr>
            <a:endParaRPr lang="es-MX" sz="3200" dirty="0">
              <a:solidFill>
                <a:prstClr val="black"/>
              </a:solidFill>
              <a:latin typeface="Comic Sans MS" panose="030F0702030302020204" pitchFamily="66" charset="0"/>
            </a:endParaRPr>
          </a:p>
          <a:p>
            <a:pPr algn="ctr" defTabSz="457200">
              <a:defRPr/>
            </a:pPr>
            <a:r>
              <a:rPr lang="es-MX" sz="3200" dirty="0" smtClean="0">
                <a:solidFill>
                  <a:prstClr val="black"/>
                </a:solidFill>
                <a:latin typeface="Comic Sans MS" panose="030F0702030302020204" pitchFamily="66" charset="0"/>
              </a:rPr>
              <a:t>Notas científicas </a:t>
            </a:r>
          </a:p>
          <a:p>
            <a:pPr algn="ctr" defTabSz="457200">
              <a:defRPr/>
            </a:pPr>
            <a:r>
              <a:rPr lang="es-MX" sz="3200" dirty="0" smtClean="0">
                <a:solidFill>
                  <a:prstClr val="black"/>
                </a:solidFill>
                <a:latin typeface="Comic Sans MS" panose="030F0702030302020204" pitchFamily="66" charset="0"/>
              </a:rPr>
              <a:t>Fecha: 23-27 de agosto de 2021</a:t>
            </a:r>
            <a:endParaRPr lang="es-MX" sz="3200" dirty="0">
              <a:solidFill>
                <a:prstClr val="black"/>
              </a:solidFill>
              <a:latin typeface="Comic Sans MS" panose="030F0702030302020204" pitchFamily="66" charset="0"/>
            </a:endParaRPr>
          </a:p>
        </p:txBody>
      </p:sp>
    </p:spTree>
    <p:extLst>
      <p:ext uri="{BB962C8B-B14F-4D97-AF65-F5344CB8AC3E}">
        <p14:creationId xmlns:p14="http://schemas.microsoft.com/office/powerpoint/2010/main" val="3373583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064884" y="1082842"/>
            <a:ext cx="4451684" cy="523220"/>
          </a:xfrm>
          <a:prstGeom prst="rect">
            <a:avLst/>
          </a:prstGeom>
          <a:noFill/>
        </p:spPr>
        <p:txBody>
          <a:bodyPr wrap="square" rtlCol="0">
            <a:spAutoFit/>
          </a:bodyPr>
          <a:lstStyle/>
          <a:p>
            <a:r>
              <a:rPr lang="es-MX" sz="2800" dirty="0" smtClean="0">
                <a:latin typeface="Cooper Black" panose="0208090404030B020404" pitchFamily="18" charset="0"/>
              </a:rPr>
              <a:t>Nombre propio </a:t>
            </a:r>
            <a:endParaRPr lang="es-MX" sz="2800" dirty="0">
              <a:latin typeface="Cooper Black" panose="0208090404030B020404" pitchFamily="18" charset="0"/>
            </a:endParaRPr>
          </a:p>
        </p:txBody>
      </p:sp>
      <p:sp>
        <p:nvSpPr>
          <p:cNvPr id="3" name="Rectángulo 2"/>
          <p:cNvSpPr/>
          <p:nvPr/>
        </p:nvSpPr>
        <p:spPr>
          <a:xfrm>
            <a:off x="843826" y="1606062"/>
            <a:ext cx="4893800" cy="8094524"/>
          </a:xfrm>
          <a:prstGeom prst="rect">
            <a:avLst/>
          </a:prstGeom>
        </p:spPr>
        <p:txBody>
          <a:bodyPr wrap="square">
            <a:spAutoFit/>
          </a:bodyPr>
          <a:lstStyle/>
          <a:p>
            <a:r>
              <a:rPr lang="es-MX" sz="2000" dirty="0" smtClean="0">
                <a:latin typeface="Arial" panose="020B0604020202020204" pitchFamily="34" charset="0"/>
                <a:cs typeface="Arial" panose="020B0604020202020204" pitchFamily="34" charset="0"/>
              </a:rPr>
              <a:t>El nombre propio tiene como función reconocer a alguien como siendo alguien y también unificar en un solo sujeto todas las características que lo definen, es decir, los rasgos de si subjetividad. El nombre propio es el referente al que remite cada acto que un sujeto comete, porque siempre que alguien actúa como agente de su propia vida lo hace en referencia a su nombre propio, por consiguiente el nombre propio no es solo un instrumento o institución que tuene por función unificar el “yo” a través del tiempo y los diferentes espacios sociales, sino que el nombre propio es en si el mismo sujeto </a:t>
            </a:r>
            <a:endParaRPr lang="es-MX" sz="2000" dirty="0" smtClean="0">
              <a:latin typeface="Arial" panose="020B0604020202020204" pitchFamily="34" charset="0"/>
              <a:cs typeface="Arial" panose="020B0604020202020204" pitchFamily="34" charset="0"/>
            </a:endParaRPr>
          </a:p>
          <a:p>
            <a:endParaRPr lang="es-MX" sz="2000" dirty="0">
              <a:latin typeface="Arial" panose="020B0604020202020204" pitchFamily="34" charset="0"/>
              <a:cs typeface="Arial" panose="020B0604020202020204" pitchFamily="34" charset="0"/>
            </a:endParaRPr>
          </a:p>
          <a:p>
            <a:endParaRPr lang="es-MX" sz="2000" dirty="0" smtClean="0">
              <a:latin typeface="Arial" panose="020B0604020202020204" pitchFamily="34" charset="0"/>
              <a:cs typeface="Arial" panose="020B0604020202020204" pitchFamily="34" charset="0"/>
            </a:endParaRPr>
          </a:p>
          <a:p>
            <a:endParaRPr lang="es-MX" sz="2000" dirty="0">
              <a:latin typeface="Arial" panose="020B0604020202020204" pitchFamily="34" charset="0"/>
              <a:cs typeface="Arial" panose="020B0604020202020204" pitchFamily="34" charset="0"/>
            </a:endParaRPr>
          </a:p>
          <a:p>
            <a:r>
              <a:rPr lang="es-MX" sz="2000" dirty="0" smtClean="0">
                <a:latin typeface="Arial" panose="020B0604020202020204" pitchFamily="34" charset="0"/>
                <a:cs typeface="Arial" panose="020B0604020202020204" pitchFamily="34" charset="0"/>
              </a:rPr>
              <a:t>Reconocer nuestro nombre es muy importante ya que este nos ayuda a que las demás personas nos reconozcan además que no pueden decirnos a todos </a:t>
            </a:r>
            <a:r>
              <a:rPr lang="es-MX" sz="2000" dirty="0" err="1" smtClean="0">
                <a:latin typeface="Arial" panose="020B0604020202020204" pitchFamily="34" charset="0"/>
                <a:cs typeface="Arial" panose="020B0604020202020204" pitchFamily="34" charset="0"/>
              </a:rPr>
              <a:t>hey</a:t>
            </a:r>
            <a:r>
              <a:rPr lang="es-MX" sz="2000" dirty="0" smtClean="0">
                <a:latin typeface="Arial" panose="020B0604020202020204" pitchFamily="34" charset="0"/>
                <a:cs typeface="Arial" panose="020B0604020202020204" pitchFamily="34" charset="0"/>
              </a:rPr>
              <a:t> tu niña, por lo tanto también es una forma de llamarnos y que no nos confundan </a:t>
            </a:r>
            <a:endParaRPr lang="es-MX" sz="2000" dirty="0">
              <a:latin typeface="Arial" panose="020B0604020202020204" pitchFamily="34" charset="0"/>
              <a:cs typeface="Arial" panose="020B0604020202020204" pitchFamily="34" charset="0"/>
            </a:endParaRPr>
          </a:p>
        </p:txBody>
      </p:sp>
      <p:sp>
        <p:nvSpPr>
          <p:cNvPr id="4" name="CuadroTexto 3"/>
          <p:cNvSpPr txBox="1"/>
          <p:nvPr/>
        </p:nvSpPr>
        <p:spPr>
          <a:xfrm>
            <a:off x="1762716" y="6833937"/>
            <a:ext cx="5095284" cy="400110"/>
          </a:xfrm>
          <a:prstGeom prst="rect">
            <a:avLst/>
          </a:prstGeom>
          <a:noFill/>
        </p:spPr>
        <p:txBody>
          <a:bodyPr wrap="square" rtlCol="0">
            <a:spAutoFit/>
          </a:bodyPr>
          <a:lstStyle/>
          <a:p>
            <a:r>
              <a:rPr lang="es-MX" sz="2000" dirty="0" smtClean="0">
                <a:latin typeface="Arial Black" panose="020B0A04020102020204" pitchFamily="34" charset="0"/>
              </a:rPr>
              <a:t>Explicación al niño </a:t>
            </a:r>
            <a:endParaRPr lang="es-MX" sz="2000" dirty="0">
              <a:latin typeface="Arial Black" panose="020B0A04020102020204" pitchFamily="34" charset="0"/>
            </a:endParaRPr>
          </a:p>
        </p:txBody>
      </p:sp>
    </p:spTree>
    <p:extLst>
      <p:ext uri="{BB962C8B-B14F-4D97-AF65-F5344CB8AC3E}">
        <p14:creationId xmlns:p14="http://schemas.microsoft.com/office/powerpoint/2010/main" val="3270373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66274" y="1106905"/>
            <a:ext cx="3465094" cy="1128744"/>
          </a:xfrm>
        </p:spPr>
        <p:txBody>
          <a:bodyPr>
            <a:normAutofit/>
          </a:bodyPr>
          <a:lstStyle/>
          <a:p>
            <a:r>
              <a:rPr lang="es-MX" sz="2800" dirty="0" smtClean="0">
                <a:latin typeface="Cooper Black" panose="0208090404030B020404" pitchFamily="18" charset="0"/>
              </a:rPr>
              <a:t>Emociones </a:t>
            </a:r>
            <a:endParaRPr lang="es-MX" sz="2800" dirty="0">
              <a:latin typeface="Cooper Black" panose="0208090404030B020404" pitchFamily="18" charset="0"/>
            </a:endParaRPr>
          </a:p>
        </p:txBody>
      </p:sp>
      <p:sp>
        <p:nvSpPr>
          <p:cNvPr id="3" name="Marcador de contenido 2"/>
          <p:cNvSpPr>
            <a:spLocks noGrp="1"/>
          </p:cNvSpPr>
          <p:nvPr>
            <p:ph idx="1"/>
          </p:nvPr>
        </p:nvSpPr>
        <p:spPr>
          <a:xfrm>
            <a:off x="866274" y="1995017"/>
            <a:ext cx="5245768" cy="8478700"/>
          </a:xfrm>
        </p:spPr>
        <p:txBody>
          <a:bodyPr/>
          <a:lstStyle/>
          <a:p>
            <a:pPr marL="0" indent="0">
              <a:buNone/>
            </a:pPr>
            <a:r>
              <a:rPr lang="es-MX" dirty="0"/>
              <a:t>Estado afectivo que experimentamos acompañado de cambios orgánicos (fisiológicos y endocrinos) de origen innato o influidos por la experiencia</a:t>
            </a:r>
            <a:r>
              <a:rPr lang="es-MX" dirty="0" smtClean="0"/>
              <a:t>.</a:t>
            </a:r>
          </a:p>
          <a:p>
            <a:pPr marL="0" indent="0">
              <a:buNone/>
            </a:pPr>
            <a:r>
              <a:rPr lang="es-MX" dirty="0"/>
              <a:t>La emoción es un proceso complejo, multidimensional, en el que están integradas respuestas: </a:t>
            </a:r>
            <a:endParaRPr lang="es-MX" dirty="0" smtClean="0"/>
          </a:p>
          <a:p>
            <a:pPr marL="0" indent="0">
              <a:buNone/>
            </a:pPr>
            <a:r>
              <a:rPr lang="es-MX" dirty="0" smtClean="0"/>
              <a:t>◦ </a:t>
            </a:r>
            <a:r>
              <a:rPr lang="es-MX" dirty="0"/>
              <a:t>Psicológicas, las emociones alteran la atención, activan redes neuronales de la memoria. </a:t>
            </a:r>
            <a:endParaRPr lang="es-MX" dirty="0" smtClean="0"/>
          </a:p>
          <a:p>
            <a:pPr marL="0" indent="0">
              <a:buNone/>
            </a:pPr>
            <a:r>
              <a:rPr lang="es-MX" dirty="0" smtClean="0"/>
              <a:t>◦ </a:t>
            </a:r>
            <a:r>
              <a:rPr lang="es-MX" dirty="0"/>
              <a:t>Fisiológicas, organizan rápidamente las respuestas de distintos sistemas biológicos, en donde están incluidas las expresiones faciales, los músculos, la voz, la actividad del Sistema Nervioso Autónomo y la del sistema endocrino. </a:t>
            </a:r>
            <a:endParaRPr lang="es-MX" dirty="0" smtClean="0"/>
          </a:p>
          <a:p>
            <a:pPr marL="0" indent="0">
              <a:buNone/>
            </a:pPr>
            <a:r>
              <a:rPr lang="es-MX" dirty="0" smtClean="0"/>
              <a:t>◦ </a:t>
            </a:r>
            <a:r>
              <a:rPr lang="es-MX" dirty="0"/>
              <a:t>Conductual, las emociones sirven para establecer nuestra posición con respecto a nuestro entorno</a:t>
            </a:r>
            <a:r>
              <a:rPr lang="es-MX" dirty="0" smtClean="0"/>
              <a:t>.</a:t>
            </a:r>
          </a:p>
          <a:p>
            <a:pPr marL="0" indent="0">
              <a:buNone/>
            </a:pPr>
            <a:endParaRPr lang="es-MX" dirty="0"/>
          </a:p>
          <a:p>
            <a:pPr marL="0" indent="0">
              <a:buNone/>
            </a:pPr>
            <a:r>
              <a:rPr lang="es-MX" dirty="0" smtClean="0"/>
              <a:t>Las emociones son lo que sentimos cuando nos algo pasa, por ejemplo cuando nos quedamos en curato a  oscuras nos da miedo y el miedo es una emoción al igual que el asco, la felicidad, la tristeza, la sorpresa, la ira y ele enojo </a:t>
            </a:r>
            <a:endParaRPr lang="es-MX" dirty="0" smtClean="0"/>
          </a:p>
          <a:p>
            <a:pPr marL="0" indent="0">
              <a:buNone/>
            </a:pPr>
            <a:endParaRPr lang="es-MX" dirty="0"/>
          </a:p>
          <a:p>
            <a:pPr marL="0" indent="0">
              <a:buNone/>
            </a:pPr>
            <a:endParaRPr lang="es-MX" dirty="0"/>
          </a:p>
        </p:txBody>
      </p:sp>
      <p:sp>
        <p:nvSpPr>
          <p:cNvPr id="4" name="CuadroTexto 3"/>
          <p:cNvSpPr txBox="1"/>
          <p:nvPr/>
        </p:nvSpPr>
        <p:spPr>
          <a:xfrm>
            <a:off x="1762716" y="7916779"/>
            <a:ext cx="5095284" cy="400110"/>
          </a:xfrm>
          <a:prstGeom prst="rect">
            <a:avLst/>
          </a:prstGeom>
          <a:noFill/>
        </p:spPr>
        <p:txBody>
          <a:bodyPr wrap="square" rtlCol="0">
            <a:spAutoFit/>
          </a:bodyPr>
          <a:lstStyle/>
          <a:p>
            <a:r>
              <a:rPr lang="es-MX" sz="2000" dirty="0" smtClean="0">
                <a:latin typeface="Arial Black" panose="020B0A04020102020204" pitchFamily="34" charset="0"/>
              </a:rPr>
              <a:t>Explicación al niño </a:t>
            </a:r>
            <a:endParaRPr lang="es-MX" sz="2000" dirty="0">
              <a:latin typeface="Arial Black" panose="020B0A04020102020204" pitchFamily="34" charset="0"/>
            </a:endParaRPr>
          </a:p>
        </p:txBody>
      </p:sp>
    </p:spTree>
    <p:extLst>
      <p:ext uri="{BB962C8B-B14F-4D97-AF65-F5344CB8AC3E}">
        <p14:creationId xmlns:p14="http://schemas.microsoft.com/office/powerpoint/2010/main" val="196759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90338" y="1034124"/>
            <a:ext cx="3657600" cy="1035307"/>
          </a:xfrm>
        </p:spPr>
        <p:txBody>
          <a:bodyPr/>
          <a:lstStyle/>
          <a:p>
            <a:r>
              <a:rPr lang="es-MX" dirty="0" smtClean="0">
                <a:latin typeface="Cooper Black" panose="0208090404030B020404" pitchFamily="18" charset="0"/>
              </a:rPr>
              <a:t>Señalamientos </a:t>
            </a:r>
            <a:endParaRPr lang="es-MX" dirty="0">
              <a:latin typeface="Cooper Black" panose="0208090404030B020404" pitchFamily="18" charset="0"/>
            </a:endParaRPr>
          </a:p>
        </p:txBody>
      </p:sp>
      <p:sp>
        <p:nvSpPr>
          <p:cNvPr id="3" name="Marcador de contenido 2"/>
          <p:cNvSpPr>
            <a:spLocks noGrp="1"/>
          </p:cNvSpPr>
          <p:nvPr>
            <p:ph idx="1"/>
          </p:nvPr>
        </p:nvSpPr>
        <p:spPr>
          <a:xfrm>
            <a:off x="890338" y="1876925"/>
            <a:ext cx="5293894" cy="7735712"/>
          </a:xfrm>
        </p:spPr>
        <p:txBody>
          <a:bodyPr>
            <a:normAutofit lnSpcReduction="10000"/>
          </a:bodyPr>
          <a:lstStyle/>
          <a:p>
            <a:pPr marL="0" indent="0">
              <a:buNone/>
            </a:pPr>
            <a:r>
              <a:rPr lang="es-MX" sz="1800" dirty="0">
                <a:solidFill>
                  <a:srgbClr val="333333"/>
                </a:solidFill>
                <a:latin typeface="Arial" panose="020B0604020202020204" pitchFamily="34" charset="0"/>
                <a:cs typeface="Arial" panose="020B0604020202020204" pitchFamily="34" charset="0"/>
              </a:rPr>
              <a:t>La señalización es un aspecto de mucha importancia en la seguridad e higiene en general. Símbolos de seguridad, advertencia  o cualquier otro tipo de aviso abundan en la vida diaria, pero algunas de estas señales aparte de indicar información,  pueden salvar vidas de la gente en el trabajo y es por eso que es de mucha importancia el estudio de este tipo de </a:t>
            </a:r>
            <a:r>
              <a:rPr lang="es-MX" sz="1800" dirty="0" smtClean="0">
                <a:solidFill>
                  <a:srgbClr val="333333"/>
                </a:solidFill>
                <a:latin typeface="Arial" panose="020B0604020202020204" pitchFamily="34" charset="0"/>
                <a:cs typeface="Arial" panose="020B0604020202020204" pitchFamily="34" charset="0"/>
              </a:rPr>
              <a:t>señalización. La </a:t>
            </a:r>
            <a:r>
              <a:rPr lang="es-MX" sz="1800" dirty="0">
                <a:solidFill>
                  <a:srgbClr val="333333"/>
                </a:solidFill>
                <a:latin typeface="Arial" panose="020B0604020202020204" pitchFamily="34" charset="0"/>
                <a:cs typeface="Arial" panose="020B0604020202020204" pitchFamily="34" charset="0"/>
              </a:rPr>
              <a:t>señalización puede ser utilizada como medida correctiva o medida preventiva en el ambiente laboral, y se ha investigado sobre las características de la señalización y criterios a seguir, así como la importancia de utilizar la señalización antes que ocurran accidentes o incidentes, de manera preventiva</a:t>
            </a:r>
            <a:r>
              <a:rPr lang="es-MX" sz="1800" dirty="0" smtClean="0">
                <a:solidFill>
                  <a:srgbClr val="333333"/>
                </a:solidFill>
                <a:latin typeface="Arial" panose="020B0604020202020204" pitchFamily="34" charset="0"/>
                <a:cs typeface="Arial" panose="020B0604020202020204" pitchFamily="34" charset="0"/>
              </a:rPr>
              <a:t>.</a:t>
            </a:r>
            <a:r>
              <a:rPr lang="es-MX" sz="1800" dirty="0" smtClean="0">
                <a:latin typeface="Arial" panose="020B0604020202020204" pitchFamily="34" charset="0"/>
                <a:cs typeface="Arial" panose="020B0604020202020204" pitchFamily="34" charset="0"/>
              </a:rPr>
              <a:t> </a:t>
            </a:r>
            <a:r>
              <a:rPr lang="es-MX" sz="1800" dirty="0">
                <a:solidFill>
                  <a:srgbClr val="333333"/>
                </a:solidFill>
                <a:latin typeface="Arial" panose="020B0604020202020204" pitchFamily="34" charset="0"/>
                <a:cs typeface="Arial" panose="020B0604020202020204" pitchFamily="34" charset="0"/>
              </a:rPr>
              <a:t>La señalización es una herramienta extremadamente útil y puede evitar accidentes pero esta debe formar parte de un plan de prevención y debe ser debidamente acompañada por otras formas y herramientas de prevención de accidentes</a:t>
            </a:r>
            <a:r>
              <a:rPr lang="es-MX" sz="1800" dirty="0" smtClean="0">
                <a:solidFill>
                  <a:srgbClr val="333333"/>
                </a:solidFill>
                <a:latin typeface="Arial" panose="020B0604020202020204" pitchFamily="34" charset="0"/>
                <a:cs typeface="Arial" panose="020B0604020202020204" pitchFamily="34" charset="0"/>
              </a:rPr>
              <a:t>.</a:t>
            </a:r>
          </a:p>
          <a:p>
            <a:pPr marL="0" indent="0">
              <a:buNone/>
            </a:pPr>
            <a:endParaRPr lang="es-MX" sz="1800" dirty="0">
              <a:solidFill>
                <a:srgbClr val="333333"/>
              </a:solidFill>
              <a:latin typeface="Arial" panose="020B0604020202020204" pitchFamily="34" charset="0"/>
              <a:cs typeface="Arial" panose="020B0604020202020204" pitchFamily="34" charset="0"/>
            </a:endParaRPr>
          </a:p>
          <a:p>
            <a:pPr marL="0" indent="0">
              <a:buNone/>
            </a:pPr>
            <a:endParaRPr lang="es-MX" sz="1800" dirty="0" smtClean="0">
              <a:solidFill>
                <a:srgbClr val="333333"/>
              </a:solidFill>
              <a:latin typeface="Arial" panose="020B0604020202020204" pitchFamily="34" charset="0"/>
              <a:cs typeface="Arial" panose="020B0604020202020204" pitchFamily="34" charset="0"/>
            </a:endParaRPr>
          </a:p>
          <a:p>
            <a:pPr marL="0" indent="0">
              <a:buNone/>
            </a:pPr>
            <a:r>
              <a:rPr lang="es-MX" sz="1800" dirty="0" smtClean="0">
                <a:solidFill>
                  <a:srgbClr val="333333"/>
                </a:solidFill>
                <a:latin typeface="Arial" panose="020B0604020202020204" pitchFamily="34" charset="0"/>
                <a:cs typeface="Arial" panose="020B0604020202020204" pitchFamily="34" charset="0"/>
              </a:rPr>
              <a:t>Los señalamientos son muy muy importante ya que estos nos avisan sobre la existencia de un peligro o que puede suceder un accidente, también nos dicen como actuar en caso de que suceda algún accidente, es por eso que se encuentran en muchos lugares a los que vamos, es importante observarlos y hacerles caso ya que si los ignoramos podría suceder un accidente  </a:t>
            </a:r>
            <a:endParaRPr lang="es-MX" sz="1800" dirty="0">
              <a:solidFill>
                <a:srgbClr val="333333"/>
              </a:solidFill>
              <a:latin typeface="Arial" panose="020B0604020202020204" pitchFamily="34" charset="0"/>
              <a:cs typeface="Arial" panose="020B0604020202020204" pitchFamily="34" charset="0"/>
            </a:endParaRPr>
          </a:p>
        </p:txBody>
      </p:sp>
      <p:sp>
        <p:nvSpPr>
          <p:cNvPr id="4" name="CuadroTexto 3"/>
          <p:cNvSpPr txBox="1"/>
          <p:nvPr/>
        </p:nvSpPr>
        <p:spPr>
          <a:xfrm>
            <a:off x="1762716" y="6545179"/>
            <a:ext cx="5095284" cy="400110"/>
          </a:xfrm>
          <a:prstGeom prst="rect">
            <a:avLst/>
          </a:prstGeom>
          <a:noFill/>
        </p:spPr>
        <p:txBody>
          <a:bodyPr wrap="square" rtlCol="0">
            <a:spAutoFit/>
          </a:bodyPr>
          <a:lstStyle/>
          <a:p>
            <a:r>
              <a:rPr lang="es-MX" sz="2000" dirty="0" smtClean="0">
                <a:latin typeface="Arial Black" panose="020B0A04020102020204" pitchFamily="34" charset="0"/>
              </a:rPr>
              <a:t>Explicación al niño </a:t>
            </a:r>
            <a:endParaRPr lang="es-MX" sz="2000" dirty="0">
              <a:latin typeface="Arial Black" panose="020B0A04020102020204" pitchFamily="34" charset="0"/>
            </a:endParaRPr>
          </a:p>
        </p:txBody>
      </p:sp>
    </p:spTree>
    <p:extLst>
      <p:ext uri="{BB962C8B-B14F-4D97-AF65-F5344CB8AC3E}">
        <p14:creationId xmlns:p14="http://schemas.microsoft.com/office/powerpoint/2010/main" val="2276305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80563" y="1082251"/>
            <a:ext cx="2319838" cy="1011244"/>
          </a:xfrm>
        </p:spPr>
        <p:txBody>
          <a:bodyPr/>
          <a:lstStyle/>
          <a:p>
            <a:r>
              <a:rPr lang="es-MX" dirty="0" smtClean="0">
                <a:latin typeface="Cooper Black" panose="0208090404030B020404" pitchFamily="18" charset="0"/>
              </a:rPr>
              <a:t>Reglas</a:t>
            </a:r>
            <a:r>
              <a:rPr lang="es-MX" dirty="0" smtClean="0"/>
              <a:t> </a:t>
            </a:r>
            <a:endParaRPr lang="es-MX" dirty="0"/>
          </a:p>
        </p:txBody>
      </p:sp>
      <p:sp>
        <p:nvSpPr>
          <p:cNvPr id="3" name="Marcador de contenido 2"/>
          <p:cNvSpPr>
            <a:spLocks noGrp="1"/>
          </p:cNvSpPr>
          <p:nvPr>
            <p:ph idx="1"/>
          </p:nvPr>
        </p:nvSpPr>
        <p:spPr>
          <a:xfrm>
            <a:off x="880562" y="2093495"/>
            <a:ext cx="5231479" cy="7735712"/>
          </a:xfrm>
        </p:spPr>
        <p:txBody>
          <a:bodyPr/>
          <a:lstStyle/>
          <a:p>
            <a:pPr marL="0" indent="0">
              <a:buNone/>
            </a:pPr>
            <a:r>
              <a:rPr lang="es-MX" dirty="0"/>
              <a:t>Las reglas, son normativas o preceptos que deben respetarse. </a:t>
            </a:r>
            <a:r>
              <a:rPr lang="es-MX" dirty="0" smtClean="0"/>
              <a:t>Lo </a:t>
            </a:r>
            <a:r>
              <a:rPr lang="es-MX" dirty="0"/>
              <a:t>habitual es que las reglas surjan por un acuerdo o convenio y que, una vez instauradas, sean de cumplimiento obligatorio</a:t>
            </a:r>
            <a:r>
              <a:rPr lang="es-MX" dirty="0" smtClean="0"/>
              <a:t>. </a:t>
            </a:r>
            <a:r>
              <a:rPr lang="es-MX" dirty="0"/>
              <a:t>Regla que no se cumple deja de serlo. los límites son necesarios para que el niño se pueda desenvolver en la vida, y pueda tener conciencia de lo importante que es la responsabilidad. los límites y las reglas son para los hijos algo muy importante buscando que en un futuro, se conduzcan de tal forma que sean </a:t>
            </a:r>
            <a:r>
              <a:rPr lang="es-MX" dirty="0" smtClean="0"/>
              <a:t>felices</a:t>
            </a:r>
          </a:p>
          <a:p>
            <a:pPr marL="0" indent="0">
              <a:buNone/>
            </a:pPr>
            <a:endParaRPr lang="es-MX" dirty="0"/>
          </a:p>
          <a:p>
            <a:pPr marL="0" indent="0">
              <a:buNone/>
            </a:pPr>
            <a:endParaRPr lang="es-MX" dirty="0" smtClean="0"/>
          </a:p>
          <a:p>
            <a:pPr marL="0" indent="0">
              <a:buNone/>
            </a:pPr>
            <a:r>
              <a:rPr lang="es-MX" dirty="0" smtClean="0"/>
              <a:t>Las reglas son acciones que debemos evitar como golpear, tocar algo en un museo, gritar en una biblioteca, acciones que nos hacen tener un mal comportamiento, además las reglas son necesarias para tener orden y para saber como actuar en los lugares a donde vamos, también nos ayudan a conocer que comportamientos son buenos y cuales no </a:t>
            </a:r>
            <a:endParaRPr lang="es-MX" dirty="0"/>
          </a:p>
        </p:txBody>
      </p:sp>
      <p:sp>
        <p:nvSpPr>
          <p:cNvPr id="4" name="CuadroTexto 3"/>
          <p:cNvSpPr txBox="1"/>
          <p:nvPr/>
        </p:nvSpPr>
        <p:spPr>
          <a:xfrm>
            <a:off x="1762716" y="5961351"/>
            <a:ext cx="5095284" cy="400110"/>
          </a:xfrm>
          <a:prstGeom prst="rect">
            <a:avLst/>
          </a:prstGeom>
          <a:noFill/>
        </p:spPr>
        <p:txBody>
          <a:bodyPr wrap="square" rtlCol="0">
            <a:spAutoFit/>
          </a:bodyPr>
          <a:lstStyle/>
          <a:p>
            <a:r>
              <a:rPr lang="es-MX" sz="2000" dirty="0" smtClean="0">
                <a:latin typeface="Arial Black" panose="020B0A04020102020204" pitchFamily="34" charset="0"/>
              </a:rPr>
              <a:t>Explicación al niño </a:t>
            </a:r>
            <a:endParaRPr lang="es-MX" sz="2000" dirty="0">
              <a:latin typeface="Arial Black" panose="020B0A04020102020204" pitchFamily="34" charset="0"/>
            </a:endParaRPr>
          </a:p>
        </p:txBody>
      </p:sp>
    </p:spTree>
    <p:extLst>
      <p:ext uri="{BB962C8B-B14F-4D97-AF65-F5344CB8AC3E}">
        <p14:creationId xmlns:p14="http://schemas.microsoft.com/office/powerpoint/2010/main" val="76891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66274" y="1058187"/>
            <a:ext cx="2069431" cy="866865"/>
          </a:xfrm>
        </p:spPr>
        <p:txBody>
          <a:bodyPr/>
          <a:lstStyle/>
          <a:p>
            <a:r>
              <a:rPr lang="es-MX" dirty="0" smtClean="0">
                <a:latin typeface="Cooper Black" panose="0208090404030B020404" pitchFamily="18" charset="0"/>
                <a:cs typeface="Arial" panose="020B0604020202020204" pitchFamily="34" charset="0"/>
              </a:rPr>
              <a:t>Noticias</a:t>
            </a:r>
            <a:r>
              <a:rPr lang="es-MX" dirty="0" smtClean="0"/>
              <a:t> </a:t>
            </a:r>
            <a:endParaRPr lang="es-MX" dirty="0"/>
          </a:p>
        </p:txBody>
      </p:sp>
      <p:sp>
        <p:nvSpPr>
          <p:cNvPr id="3" name="Marcador de contenido 2"/>
          <p:cNvSpPr>
            <a:spLocks noGrp="1"/>
          </p:cNvSpPr>
          <p:nvPr>
            <p:ph idx="1"/>
          </p:nvPr>
        </p:nvSpPr>
        <p:spPr>
          <a:xfrm>
            <a:off x="866274" y="2234903"/>
            <a:ext cx="5351797" cy="7735712"/>
          </a:xfrm>
        </p:spPr>
        <p:txBody>
          <a:bodyPr/>
          <a:lstStyle/>
          <a:p>
            <a:pPr marL="0" indent="0">
              <a:buNone/>
            </a:pPr>
            <a:r>
              <a:rPr lang="es-MX" dirty="0">
                <a:latin typeface="Arial" panose="020B0604020202020204" pitchFamily="34" charset="0"/>
                <a:cs typeface="Arial" panose="020B0604020202020204" pitchFamily="34" charset="0"/>
              </a:rPr>
              <a:t>E</a:t>
            </a:r>
            <a:r>
              <a:rPr lang="es-MX" dirty="0" smtClean="0">
                <a:latin typeface="Arial" panose="020B0604020202020204" pitchFamily="34" charset="0"/>
                <a:cs typeface="Arial" panose="020B0604020202020204" pitchFamily="34" charset="0"/>
              </a:rPr>
              <a:t>l </a:t>
            </a:r>
            <a:r>
              <a:rPr lang="es-MX" dirty="0">
                <a:latin typeface="Arial" panose="020B0604020202020204" pitchFamily="34" charset="0"/>
                <a:cs typeface="Arial" panose="020B0604020202020204" pitchFamily="34" charset="0"/>
              </a:rPr>
              <a:t>concepto de noticia da nombre al contenido de una información que nunca antes había sido comunicada. En otras palabras, la noticia constituye un saber o un conocimiento nuevo</a:t>
            </a:r>
            <a:r>
              <a:rPr lang="es-MX" dirty="0" smtClean="0">
                <a:latin typeface="Arial" panose="020B0604020202020204" pitchFamily="34" charset="0"/>
                <a:cs typeface="Arial" panose="020B0604020202020204" pitchFamily="34" charset="0"/>
              </a:rPr>
              <a:t>. </a:t>
            </a:r>
            <a:r>
              <a:rPr lang="es-MX" dirty="0">
                <a:latin typeface="Arial" panose="020B0604020202020204" pitchFamily="34" charset="0"/>
                <a:cs typeface="Arial" panose="020B0604020202020204" pitchFamily="34" charset="0"/>
              </a:rPr>
              <a:t>En los medios de comunicación masivos, por noticia se entiende a un texto o un testimonio que le permite al público estar al tanto de un episodio novedoso, reciente o fuera de lo común que se ha desarrollado en una comunidad específica o en un contexto particular, lo que amerita su difusión</a:t>
            </a:r>
            <a:r>
              <a:rPr lang="es-MX" dirty="0" smtClean="0">
                <a:latin typeface="Arial" panose="020B0604020202020204" pitchFamily="34" charset="0"/>
                <a:cs typeface="Arial" panose="020B0604020202020204" pitchFamily="34" charset="0"/>
              </a:rPr>
              <a:t>.</a:t>
            </a:r>
          </a:p>
          <a:p>
            <a:pPr marL="0" indent="0">
              <a:buNone/>
            </a:pPr>
            <a:endParaRPr lang="es-MX" dirty="0" smtClean="0">
              <a:latin typeface="Arial" panose="020B0604020202020204" pitchFamily="34" charset="0"/>
              <a:cs typeface="Arial" panose="020B0604020202020204" pitchFamily="34" charset="0"/>
            </a:endParaRPr>
          </a:p>
          <a:p>
            <a:pPr marL="0" indent="0">
              <a:buNone/>
            </a:pPr>
            <a:endParaRPr lang="es-MX" dirty="0">
              <a:latin typeface="Arial" panose="020B0604020202020204" pitchFamily="34" charset="0"/>
              <a:cs typeface="Arial" panose="020B0604020202020204" pitchFamily="34" charset="0"/>
            </a:endParaRPr>
          </a:p>
          <a:p>
            <a:pPr marL="0" indent="0">
              <a:buNone/>
            </a:pPr>
            <a:r>
              <a:rPr lang="es-MX" dirty="0" smtClean="0">
                <a:latin typeface="Arial" panose="020B0604020202020204" pitchFamily="34" charset="0"/>
                <a:cs typeface="Arial" panose="020B0604020202020204" pitchFamily="34" charset="0"/>
              </a:rPr>
              <a:t>Las noticias son información que nos permite estar al tanto de lo que sucede en el mundo y las podemos ver en muchos lugares, como en el periódico, en la televisión, en el celular ya que nos informan que es lo que pasa al momento </a:t>
            </a:r>
            <a:endParaRPr lang="es-MX" dirty="0">
              <a:latin typeface="Arial" panose="020B0604020202020204" pitchFamily="34" charset="0"/>
              <a:cs typeface="Arial" panose="020B0604020202020204" pitchFamily="34" charset="0"/>
            </a:endParaRPr>
          </a:p>
        </p:txBody>
      </p:sp>
      <p:sp>
        <p:nvSpPr>
          <p:cNvPr id="4" name="CuadroTexto 3"/>
          <p:cNvSpPr txBox="1"/>
          <p:nvPr/>
        </p:nvSpPr>
        <p:spPr>
          <a:xfrm>
            <a:off x="1762716" y="6102759"/>
            <a:ext cx="5095284" cy="400110"/>
          </a:xfrm>
          <a:prstGeom prst="rect">
            <a:avLst/>
          </a:prstGeom>
          <a:noFill/>
        </p:spPr>
        <p:txBody>
          <a:bodyPr wrap="square" rtlCol="0">
            <a:spAutoFit/>
          </a:bodyPr>
          <a:lstStyle/>
          <a:p>
            <a:r>
              <a:rPr lang="es-MX" sz="2000" dirty="0" smtClean="0">
                <a:latin typeface="Arial Black" panose="020B0A04020102020204" pitchFamily="34" charset="0"/>
              </a:rPr>
              <a:t>Explicación al niño </a:t>
            </a:r>
            <a:endParaRPr lang="es-MX" sz="2000" dirty="0">
              <a:latin typeface="Arial Black" panose="020B0A04020102020204" pitchFamily="34" charset="0"/>
            </a:endParaRPr>
          </a:p>
        </p:txBody>
      </p:sp>
    </p:spTree>
    <p:extLst>
      <p:ext uri="{BB962C8B-B14F-4D97-AF65-F5344CB8AC3E}">
        <p14:creationId xmlns:p14="http://schemas.microsoft.com/office/powerpoint/2010/main" val="2433516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005625" y="1273551"/>
            <a:ext cx="4962038" cy="5663089"/>
          </a:xfrm>
          <a:prstGeom prst="rect">
            <a:avLst/>
          </a:prstGeom>
          <a:noFill/>
        </p:spPr>
        <p:txBody>
          <a:bodyPr wrap="square" rtlCol="0">
            <a:spAutoFit/>
          </a:bodyPr>
          <a:lstStyle/>
          <a:p>
            <a:r>
              <a:rPr lang="es-MX" sz="2000" b="1" dirty="0" smtClean="0">
                <a:latin typeface="Arial" panose="020B0604020202020204" pitchFamily="34" charset="0"/>
                <a:cs typeface="Arial" panose="020B0604020202020204" pitchFamily="34" charset="0"/>
              </a:rPr>
              <a:t>Bibliografía</a:t>
            </a:r>
          </a:p>
          <a:p>
            <a:endParaRPr lang="es-MX"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MX" b="0" i="0" dirty="0" smtClean="0">
                <a:solidFill>
                  <a:srgbClr val="222222"/>
                </a:solidFill>
                <a:effectLst/>
                <a:latin typeface="Arial" panose="020B0604020202020204" pitchFamily="34" charset="0"/>
                <a:cs typeface="Arial" panose="020B0604020202020204" pitchFamily="34" charset="0"/>
              </a:rPr>
              <a:t>Martínez Farrero, P. (2017). La importancia del nombre propio en la constitución del sujeto. </a:t>
            </a:r>
            <a:r>
              <a:rPr lang="es-MX" b="0" i="1" dirty="0" smtClean="0">
                <a:solidFill>
                  <a:srgbClr val="222222"/>
                </a:solidFill>
                <a:effectLst/>
                <a:latin typeface="Arial" panose="020B0604020202020204" pitchFamily="34" charset="0"/>
                <a:cs typeface="Arial" panose="020B0604020202020204" pitchFamily="34" charset="0"/>
              </a:rPr>
              <a:t>Revista de Humanidades</a:t>
            </a:r>
            <a:r>
              <a:rPr lang="es-MX" b="0" i="0" dirty="0" smtClean="0">
                <a:solidFill>
                  <a:srgbClr val="222222"/>
                </a:solidFill>
                <a:effectLst/>
                <a:latin typeface="Arial" panose="020B0604020202020204" pitchFamily="34" charset="0"/>
                <a:cs typeface="Arial" panose="020B0604020202020204" pitchFamily="34" charset="0"/>
              </a:rPr>
              <a:t>, </a:t>
            </a:r>
            <a:r>
              <a:rPr lang="es-MX" b="0" i="1" dirty="0" smtClean="0">
                <a:solidFill>
                  <a:srgbClr val="222222"/>
                </a:solidFill>
                <a:effectLst/>
                <a:latin typeface="Arial" panose="020B0604020202020204" pitchFamily="34" charset="0"/>
                <a:cs typeface="Arial" panose="020B0604020202020204" pitchFamily="34" charset="0"/>
              </a:rPr>
              <a:t>30</a:t>
            </a:r>
            <a:r>
              <a:rPr lang="es-MX" b="0" i="0" dirty="0" smtClean="0">
                <a:solidFill>
                  <a:srgbClr val="222222"/>
                </a:solidFill>
                <a:effectLst/>
                <a:latin typeface="Arial" panose="020B0604020202020204" pitchFamily="34" charset="0"/>
                <a:cs typeface="Arial" panose="020B0604020202020204" pitchFamily="34" charset="0"/>
              </a:rPr>
              <a:t>, 155-166.</a:t>
            </a:r>
          </a:p>
          <a:p>
            <a:pPr marL="285750" indent="-285750">
              <a:buFont typeface="Arial" panose="020B0604020202020204" pitchFamily="34" charset="0"/>
              <a:buChar char="•"/>
            </a:pPr>
            <a:r>
              <a:rPr lang="es-MX" dirty="0" smtClean="0">
                <a:solidFill>
                  <a:srgbClr val="222222"/>
                </a:solidFill>
                <a:latin typeface="Arial" panose="020B0604020202020204" pitchFamily="34" charset="0"/>
                <a:cs typeface="Arial" panose="020B0604020202020204" pitchFamily="34" charset="0"/>
              </a:rPr>
              <a:t>Tomas, G. P. (abril de 2014). RECONOCIENDO LAS EMOCIONES.¿QUÉ SON Y PARA QUE SIRVEN? Obtenido de </a:t>
            </a:r>
            <a:r>
              <a:rPr lang="es-MX" dirty="0" smtClean="0">
                <a:solidFill>
                  <a:srgbClr val="222222"/>
                </a:solidFill>
                <a:latin typeface="Arial" panose="020B0604020202020204" pitchFamily="34" charset="0"/>
                <a:cs typeface="Arial" panose="020B0604020202020204" pitchFamily="34" charset="0"/>
                <a:hlinkClick r:id="rId2"/>
              </a:rPr>
              <a:t>https://bit.ly/3DiiB22</a:t>
            </a:r>
            <a:endParaRPr lang="es-MX" dirty="0" smtClean="0">
              <a:solidFill>
                <a:srgbClr val="222222"/>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s-ES" i="1" dirty="0" smtClean="0">
                <a:latin typeface="Arial" panose="020B0604020202020204" pitchFamily="34" charset="0"/>
                <a:ea typeface="Calibri" panose="020F0502020204030204" pitchFamily="34" charset="0"/>
                <a:cs typeface="Arial" panose="020B0604020202020204" pitchFamily="34" charset="0"/>
              </a:rPr>
              <a:t>IMPORTANCIA </a:t>
            </a:r>
            <a:r>
              <a:rPr lang="es-ES" i="1" dirty="0">
                <a:latin typeface="Arial" panose="020B0604020202020204" pitchFamily="34" charset="0"/>
                <a:ea typeface="Calibri" panose="020F0502020204030204" pitchFamily="34" charset="0"/>
                <a:cs typeface="Arial" panose="020B0604020202020204" pitchFamily="34" charset="0"/>
              </a:rPr>
              <a:t>DE LA SEÑALIZACIÓN DE LOS LUGARES DE TRABAJO.</a:t>
            </a:r>
            <a:r>
              <a:rPr lang="es-ES" dirty="0">
                <a:latin typeface="Arial" panose="020B0604020202020204" pitchFamily="34" charset="0"/>
                <a:ea typeface="Calibri" panose="020F0502020204030204" pitchFamily="34" charset="0"/>
                <a:cs typeface="Arial" panose="020B0604020202020204" pitchFamily="34" charset="0"/>
              </a:rPr>
              <a:t> (15 de enero de 2013). Obtenido de </a:t>
            </a:r>
            <a:r>
              <a:rPr lang="es-ES" dirty="0" smtClean="0">
                <a:latin typeface="Arial" panose="020B0604020202020204" pitchFamily="34" charset="0"/>
                <a:ea typeface="Calibri" panose="020F0502020204030204" pitchFamily="34" charset="0"/>
                <a:cs typeface="Arial" panose="020B0604020202020204" pitchFamily="34" charset="0"/>
                <a:hlinkClick r:id="rId3"/>
              </a:rPr>
              <a:t>https://bit.ly/3zmK3t6</a:t>
            </a:r>
            <a:endParaRPr lang="es-ES" dirty="0">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s-ES" dirty="0" smtClean="0">
                <a:latin typeface="Arial" panose="020B0604020202020204" pitchFamily="34" charset="0"/>
                <a:ea typeface="Calibri" panose="020F0502020204030204" pitchFamily="34" charset="0"/>
                <a:cs typeface="Arial" panose="020B0604020202020204" pitchFamily="34" charset="0"/>
              </a:rPr>
              <a:t>Ibarra, G., &amp; Lozano, E. (septiembre de 2015). </a:t>
            </a:r>
            <a:r>
              <a:rPr lang="es-ES" i="1" dirty="0" smtClean="0">
                <a:latin typeface="Arial" panose="020B0604020202020204" pitchFamily="34" charset="0"/>
                <a:ea typeface="Calibri" panose="020F0502020204030204" pitchFamily="34" charset="0"/>
                <a:cs typeface="Arial" panose="020B0604020202020204" pitchFamily="34" charset="0"/>
              </a:rPr>
              <a:t>La importancia de las reglas y rutinas.</a:t>
            </a:r>
            <a:r>
              <a:rPr lang="es-ES" dirty="0" smtClean="0">
                <a:latin typeface="Arial" panose="020B0604020202020204" pitchFamily="34" charset="0"/>
                <a:ea typeface="Calibri" panose="020F0502020204030204" pitchFamily="34" charset="0"/>
                <a:cs typeface="Arial" panose="020B0604020202020204" pitchFamily="34" charset="0"/>
              </a:rPr>
              <a:t> Obtenido de </a:t>
            </a:r>
            <a:r>
              <a:rPr lang="es-ES" dirty="0" smtClean="0">
                <a:latin typeface="Arial" panose="020B0604020202020204" pitchFamily="34" charset="0"/>
                <a:ea typeface="Calibri" panose="020F0502020204030204" pitchFamily="34" charset="0"/>
                <a:cs typeface="Arial" panose="020B0604020202020204" pitchFamily="34" charset="0"/>
                <a:hlinkClick r:id="rId4"/>
              </a:rPr>
              <a:t>https://bit.ly/2Wo3Da2</a:t>
            </a:r>
            <a:endParaRPr lang="es-ES" dirty="0" smtClean="0">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s-MX" dirty="0" smtClean="0">
                <a:latin typeface="Arial" panose="020B0604020202020204" pitchFamily="34" charset="0"/>
                <a:ea typeface="Calibri" panose="020F0502020204030204" pitchFamily="34" charset="0"/>
                <a:cs typeface="Arial" panose="020B0604020202020204" pitchFamily="34" charset="0"/>
                <a:hlinkClick r:id="rId5"/>
              </a:rPr>
              <a:t>https://definicion.de/noticia/</a:t>
            </a:r>
            <a:endParaRPr lang="es-MX" dirty="0" smtClean="0">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endParaRPr lang="es-MX" dirty="0">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endParaRPr lang="es-MX" dirty="0"/>
          </a:p>
        </p:txBody>
      </p:sp>
    </p:spTree>
    <p:extLst>
      <p:ext uri="{BB962C8B-B14F-4D97-AF65-F5344CB8AC3E}">
        <p14:creationId xmlns:p14="http://schemas.microsoft.com/office/powerpoint/2010/main" val="148127633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206</TotalTime>
  <Words>573</Words>
  <Application>Microsoft Office PowerPoint</Application>
  <PresentationFormat>Panorámica</PresentationFormat>
  <Paragraphs>51</Paragraphs>
  <Slides>7</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7</vt:i4>
      </vt:variant>
    </vt:vector>
  </HeadingPairs>
  <TitlesOfParts>
    <vt:vector size="14" baseType="lpstr">
      <vt:lpstr>Arial</vt:lpstr>
      <vt:lpstr>Arial Black</vt:lpstr>
      <vt:lpstr>Calibri</vt:lpstr>
      <vt:lpstr>Calibri Light</vt:lpstr>
      <vt:lpstr>Comic Sans MS</vt:lpstr>
      <vt:lpstr>Cooper Black</vt:lpstr>
      <vt:lpstr>Tema de Office</vt:lpstr>
      <vt:lpstr>Presentación de PowerPoint</vt:lpstr>
      <vt:lpstr>Presentación de PowerPoint</vt:lpstr>
      <vt:lpstr>Emociones </vt:lpstr>
      <vt:lpstr>Señalamientos </vt:lpstr>
      <vt:lpstr>Reglas </vt:lpstr>
      <vt:lpstr>Noticias </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Maria Jose</dc:creator>
  <cp:lastModifiedBy>Maria Jose</cp:lastModifiedBy>
  <cp:revision>15</cp:revision>
  <dcterms:created xsi:type="dcterms:W3CDTF">2021-08-26T01:35:10Z</dcterms:created>
  <dcterms:modified xsi:type="dcterms:W3CDTF">2021-08-27T20:20:15Z</dcterms:modified>
</cp:coreProperties>
</file>