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317" r:id="rId4"/>
    <p:sldId id="329" r:id="rId5"/>
    <p:sldId id="320" r:id="rId6"/>
    <p:sldId id="330" r:id="rId7"/>
    <p:sldId id="331" r:id="rId8"/>
    <p:sldId id="332" r:id="rId9"/>
    <p:sldId id="335" r:id="rId10"/>
    <p:sldId id="334" r:id="rId11"/>
    <p:sldId id="333" r:id="rId12"/>
  </p:sldIdLst>
  <p:sldSz cx="16992600" cy="126365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Fira Sans Extra Condensed" panose="020B0604020202020204" charset="0"/>
      <p:regular r:id="rId18"/>
      <p:bold r:id="rId19"/>
      <p:italic r:id="rId20"/>
      <p:boldItalic r:id="rId21"/>
    </p:embeddedFont>
    <p:embeddedFont>
      <p:font typeface="Gloria Hallelujah" panose="020B0604020202020204" charset="0"/>
      <p:regular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aleway Thin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h Saavedra Salais" initials="ASS" lastIdx="1" clrIdx="0">
    <p:extLst>
      <p:ext uri="{19B8F6BF-5375-455C-9EA6-DF929625EA0E}">
        <p15:presenceInfo xmlns:p15="http://schemas.microsoft.com/office/powerpoint/2012/main" userId="8154c714afe875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CF8"/>
    <a:srgbClr val="FFDB93"/>
    <a:srgbClr val="BCFF9B"/>
    <a:srgbClr val="99FF66"/>
    <a:srgbClr val="CCCCFF"/>
    <a:srgbClr val="FFFF65"/>
    <a:srgbClr val="FFD44B"/>
    <a:srgbClr val="79C4F7"/>
    <a:srgbClr val="CCECFF"/>
    <a:srgbClr val="FFB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52155-4DC5-4040-9D49-1E46F471CA30}">
  <a:tblStyle styleId="{3D152155-4DC5-4040-9D49-1E46F471CA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249" autoAdjust="0"/>
  </p:normalViewPr>
  <p:slideViewPr>
    <p:cSldViewPr snapToGrid="0">
      <p:cViewPr>
        <p:scale>
          <a:sx n="33" d="100"/>
          <a:sy n="33" d="100"/>
        </p:scale>
        <p:origin x="1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85800"/>
            <a:ext cx="4610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85800"/>
            <a:ext cx="4610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85800"/>
            <a:ext cx="4610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85800"/>
            <a:ext cx="4610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35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8231" y="-248440"/>
            <a:ext cx="4273362" cy="2480688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" name="Google Shape;10;p2"/>
          <p:cNvSpPr/>
          <p:nvPr/>
        </p:nvSpPr>
        <p:spPr>
          <a:xfrm>
            <a:off x="-579053" y="7731699"/>
            <a:ext cx="7736806" cy="557295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1" name="Google Shape;11;p2"/>
          <p:cNvSpPr/>
          <p:nvPr/>
        </p:nvSpPr>
        <p:spPr>
          <a:xfrm>
            <a:off x="13726991" y="7969274"/>
            <a:ext cx="3844756" cy="509777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2" name="Google Shape;12;p2"/>
          <p:cNvSpPr/>
          <p:nvPr/>
        </p:nvSpPr>
        <p:spPr>
          <a:xfrm>
            <a:off x="10120720" y="-851209"/>
            <a:ext cx="7205628" cy="3365808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3" name="Google Shape;13;p2"/>
          <p:cNvSpPr/>
          <p:nvPr/>
        </p:nvSpPr>
        <p:spPr>
          <a:xfrm>
            <a:off x="14866469" y="22426"/>
            <a:ext cx="327" cy="4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4" name="Google Shape;14;p2"/>
          <p:cNvSpPr/>
          <p:nvPr/>
        </p:nvSpPr>
        <p:spPr>
          <a:xfrm>
            <a:off x="14866469" y="22426"/>
            <a:ext cx="327" cy="4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5" name="Google Shape;15;p2"/>
          <p:cNvSpPr/>
          <p:nvPr/>
        </p:nvSpPr>
        <p:spPr>
          <a:xfrm>
            <a:off x="14866469" y="22426"/>
            <a:ext cx="327" cy="4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987768" y="3041450"/>
            <a:ext cx="13017068" cy="4638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8996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464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83252" y="9243179"/>
            <a:ext cx="4626135" cy="164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352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2738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2583146" y="10115655"/>
            <a:ext cx="1132892" cy="2018220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4512010" y="1108911"/>
            <a:ext cx="999149" cy="157700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731706" y="9260979"/>
            <a:ext cx="2073898" cy="2751396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713377" y="1859119"/>
            <a:ext cx="1224104" cy="1332001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6686257" y="11618396"/>
            <a:ext cx="1403386" cy="4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46" name="Google Shape;46;p2"/>
          <p:cNvGrpSpPr/>
          <p:nvPr/>
        </p:nvGrpSpPr>
        <p:grpSpPr>
          <a:xfrm>
            <a:off x="16153659" y="4271199"/>
            <a:ext cx="412129" cy="49353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5863349" y="10893567"/>
            <a:ext cx="1132865" cy="234662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51" name="Google Shape;51;p2"/>
          <p:cNvSpPr/>
          <p:nvPr/>
        </p:nvSpPr>
        <p:spPr>
          <a:xfrm rot="-6249525">
            <a:off x="2160713" y="10972713"/>
            <a:ext cx="3175846" cy="218829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52" name="Google Shape;52;p2"/>
          <p:cNvGrpSpPr/>
          <p:nvPr/>
        </p:nvGrpSpPr>
        <p:grpSpPr>
          <a:xfrm>
            <a:off x="2393900" y="1874215"/>
            <a:ext cx="805855" cy="965083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4367724" y="11362470"/>
            <a:ext cx="601478" cy="412129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5448455" y="899256"/>
            <a:ext cx="869420" cy="2692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61" name="Google Shape;61;p2"/>
          <p:cNvGrpSpPr/>
          <p:nvPr/>
        </p:nvGrpSpPr>
        <p:grpSpPr>
          <a:xfrm>
            <a:off x="602798" y="6926564"/>
            <a:ext cx="412129" cy="49353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4643795" y="9931269"/>
            <a:ext cx="735571" cy="800824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852160" y="804369"/>
            <a:ext cx="682834" cy="800798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763132" y="-358214"/>
            <a:ext cx="7800810" cy="278074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1" name="Google Shape;101;p4"/>
          <p:cNvSpPr/>
          <p:nvPr/>
        </p:nvSpPr>
        <p:spPr>
          <a:xfrm rot="-6752784">
            <a:off x="3454355" y="857626"/>
            <a:ext cx="2938096" cy="202448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2" name="Google Shape;102;p4"/>
          <p:cNvSpPr/>
          <p:nvPr/>
        </p:nvSpPr>
        <p:spPr>
          <a:xfrm>
            <a:off x="-1064316" y="7030189"/>
            <a:ext cx="4974736" cy="685361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3" name="Google Shape;103;p4"/>
          <p:cNvSpPr/>
          <p:nvPr/>
        </p:nvSpPr>
        <p:spPr>
          <a:xfrm>
            <a:off x="12255201" y="10222752"/>
            <a:ext cx="5638173" cy="307243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4" name="Google Shape;104;p4"/>
          <p:cNvSpPr/>
          <p:nvPr/>
        </p:nvSpPr>
        <p:spPr>
          <a:xfrm>
            <a:off x="11200942" y="-912256"/>
            <a:ext cx="6740462" cy="710915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875135" y="1654571"/>
            <a:ext cx="9242235" cy="140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1325414" y="3842728"/>
            <a:ext cx="14341688" cy="7477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94000" lvl="0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2152">
                <a:latin typeface="Raleway"/>
                <a:ea typeface="Raleway"/>
                <a:cs typeface="Raleway"/>
                <a:sym typeface="Raleway"/>
              </a:defRPr>
            </a:lvl1pPr>
            <a:lvl2pPr marL="1787999" lvl="1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2pPr>
            <a:lvl3pPr marL="2682000" lvl="2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3pPr>
            <a:lvl4pPr marL="3575997" lvl="3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4pPr>
            <a:lvl5pPr marL="4469997" lvl="4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5pPr>
            <a:lvl6pPr marL="5363997" lvl="5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6pPr>
            <a:lvl7pPr marL="6257995" lvl="6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7pPr>
            <a:lvl8pPr marL="7151997" lvl="7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8pPr>
            <a:lvl9pPr marL="8045994" lvl="8" indent="-62083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2346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16104319" y="10089463"/>
            <a:ext cx="412129" cy="49353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1240511" y="11364504"/>
            <a:ext cx="401271" cy="480559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15749630" y="6328682"/>
            <a:ext cx="601478" cy="412129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15558122" y="562398"/>
            <a:ext cx="984528" cy="30493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517116" y="2474090"/>
            <a:ext cx="544845" cy="373309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15863349" y="10893567"/>
            <a:ext cx="1132865" cy="234662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125" name="Google Shape;125;p4"/>
          <p:cNvSpPr/>
          <p:nvPr/>
        </p:nvSpPr>
        <p:spPr>
          <a:xfrm rot="-650986">
            <a:off x="2751127" y="11536308"/>
            <a:ext cx="1909093" cy="59127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276656" y="8661055"/>
            <a:ext cx="7109329" cy="442306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392" name="Google Shape;392;p16"/>
          <p:cNvSpPr/>
          <p:nvPr/>
        </p:nvSpPr>
        <p:spPr>
          <a:xfrm>
            <a:off x="-791460" y="-716829"/>
            <a:ext cx="6129291" cy="4472802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393" name="Google Shape;393;p16"/>
          <p:cNvSpPr/>
          <p:nvPr/>
        </p:nvSpPr>
        <p:spPr>
          <a:xfrm>
            <a:off x="13645148" y="-541941"/>
            <a:ext cx="3884035" cy="514984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394" name="Google Shape;394;p16"/>
          <p:cNvSpPr/>
          <p:nvPr/>
        </p:nvSpPr>
        <p:spPr>
          <a:xfrm>
            <a:off x="10002415" y="10218825"/>
            <a:ext cx="7278941" cy="34002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2861666" y="2118420"/>
            <a:ext cx="11268403" cy="8996971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4923613" y="6175206"/>
            <a:ext cx="7145477" cy="213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3128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38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05406" y="9516065"/>
            <a:ext cx="1040022" cy="1320849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14920485" y="10473257"/>
            <a:ext cx="733982" cy="798669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702448" y="2433427"/>
            <a:ext cx="668526" cy="800588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9451026" y="11784867"/>
            <a:ext cx="807225" cy="2499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15707314" y="9734769"/>
            <a:ext cx="561622" cy="384834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924044" y="11356427"/>
            <a:ext cx="728963" cy="499475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14689326" y="3958805"/>
            <a:ext cx="2597585" cy="153094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685401" y="531416"/>
            <a:ext cx="807237" cy="2499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14478985" y="1313071"/>
            <a:ext cx="401279" cy="480559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6687843" y="1001123"/>
            <a:ext cx="1013114" cy="31378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2969753" y="587944"/>
            <a:ext cx="506723" cy="606828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4220047" y="2597818"/>
            <a:ext cx="8552608" cy="3492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8772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2346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15181664" y="870543"/>
            <a:ext cx="481671" cy="1365582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10153640" y="-421317"/>
            <a:ext cx="6905550" cy="465691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775" name="Google Shape;775;p29"/>
          <p:cNvSpPr/>
          <p:nvPr/>
        </p:nvSpPr>
        <p:spPr>
          <a:xfrm flipH="1">
            <a:off x="11726380" y="8206921"/>
            <a:ext cx="5820751" cy="5097787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776" name="Google Shape;776;p29"/>
          <p:cNvSpPr/>
          <p:nvPr/>
        </p:nvSpPr>
        <p:spPr>
          <a:xfrm flipH="1">
            <a:off x="-566843" y="8601481"/>
            <a:ext cx="6507893" cy="446560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777" name="Google Shape;777;p29"/>
          <p:cNvSpPr/>
          <p:nvPr/>
        </p:nvSpPr>
        <p:spPr>
          <a:xfrm flipH="1">
            <a:off x="-321429" y="-851216"/>
            <a:ext cx="7205628" cy="4923911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888949" y="495990"/>
            <a:ext cx="843996" cy="1010769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5334953" y="3738563"/>
            <a:ext cx="519620" cy="622289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5936156" y="11232125"/>
            <a:ext cx="1291633" cy="40003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4632900" y="368864"/>
            <a:ext cx="1013124" cy="3137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13753346" y="10977507"/>
            <a:ext cx="485879" cy="397332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656920" y="10126862"/>
            <a:ext cx="2169743" cy="209859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5366789" y="10429426"/>
            <a:ext cx="968159" cy="2005451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510362" y="7490481"/>
            <a:ext cx="412109" cy="49353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12962631" y="6875308"/>
            <a:ext cx="4954203" cy="6825328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27" name="Google Shape;827;p31"/>
          <p:cNvSpPr/>
          <p:nvPr/>
        </p:nvSpPr>
        <p:spPr>
          <a:xfrm flipH="1">
            <a:off x="-962587" y="10054684"/>
            <a:ext cx="5614899" cy="305976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28" name="Google Shape;828;p31"/>
          <p:cNvSpPr/>
          <p:nvPr/>
        </p:nvSpPr>
        <p:spPr>
          <a:xfrm flipH="1">
            <a:off x="9848286" y="-482582"/>
            <a:ext cx="7768611" cy="2769266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29" name="Google Shape;829;p31"/>
          <p:cNvSpPr/>
          <p:nvPr/>
        </p:nvSpPr>
        <p:spPr>
          <a:xfrm flipH="1">
            <a:off x="-1010419" y="-1034371"/>
            <a:ext cx="6712639" cy="70798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30" name="Google Shape;830;p31"/>
          <p:cNvSpPr/>
          <p:nvPr/>
        </p:nvSpPr>
        <p:spPr>
          <a:xfrm>
            <a:off x="3615075" y="5164548"/>
            <a:ext cx="23368" cy="9951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31" name="Google Shape;831;p31"/>
          <p:cNvSpPr/>
          <p:nvPr/>
        </p:nvSpPr>
        <p:spPr>
          <a:xfrm>
            <a:off x="4049183" y="4150569"/>
            <a:ext cx="20303" cy="21131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32" name="Google Shape;832;p31"/>
          <p:cNvSpPr/>
          <p:nvPr/>
        </p:nvSpPr>
        <p:spPr>
          <a:xfrm>
            <a:off x="3289221" y="6294923"/>
            <a:ext cx="1372473" cy="1327468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13169716" y="727713"/>
            <a:ext cx="1125771" cy="34870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6001121" y="2523522"/>
            <a:ext cx="544845" cy="373309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940908" y="9482462"/>
            <a:ext cx="1846930" cy="382574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70071" y="1297701"/>
            <a:ext cx="1065367" cy="729998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3194517" y="11648561"/>
            <a:ext cx="601478" cy="412129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2201932" y="602870"/>
            <a:ext cx="1078146" cy="3339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38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5156137" y="11401396"/>
            <a:ext cx="544845" cy="373309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38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9246" y="1093349"/>
            <a:ext cx="15834115" cy="140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9246" y="2831383"/>
            <a:ext cx="15834115" cy="839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2" r:id="rId3"/>
    <p:sldLayoutId id="2147483675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RMvG8SXx4" TargetMode="External"/><Relationship Id="rId2" Type="http://schemas.openxmlformats.org/officeDocument/2006/relationships/hyperlink" Target="https://www.youtube.com/watch?v=oq3TcqUvE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2756837" y="2948118"/>
            <a:ext cx="11929923" cy="5884635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 dirty="0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873025" y="4262173"/>
            <a:ext cx="13697531" cy="3691746"/>
          </a:xfrm>
          <a:prstGeom prst="rect">
            <a:avLst/>
          </a:prstGeom>
        </p:spPr>
        <p:txBody>
          <a:bodyPr spcFirstLastPara="1" wrap="square" lIns="178780" tIns="178780" rIns="178780" bIns="178780" anchor="b" anchorCtr="0">
            <a:noAutofit/>
          </a:bodyPr>
          <a:lstStyle/>
          <a:p>
            <a:r>
              <a:rPr lang="es-MX" sz="8800" dirty="0"/>
              <a:t>Diagnóstico</a:t>
            </a:r>
            <a:br>
              <a:rPr lang="es-MX" sz="8800" dirty="0"/>
            </a:br>
            <a:r>
              <a:rPr lang="es-MX" sz="792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3“A”</a:t>
            </a:r>
            <a:br>
              <a:rPr lang="es-MX" sz="8800" dirty="0"/>
            </a:br>
            <a:r>
              <a:rPr lang="es-MX" sz="6600" dirty="0"/>
              <a:t>Ciclo escolar 2021-2022</a:t>
            </a:r>
            <a:endParaRPr sz="8800" dirty="0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1"/>
          </p:nvPr>
        </p:nvSpPr>
        <p:spPr>
          <a:xfrm>
            <a:off x="2365336" y="9141152"/>
            <a:ext cx="12438719" cy="2208106"/>
          </a:xfrm>
          <a:prstGeom prst="rect">
            <a:avLst/>
          </a:prstGeom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indent="0"/>
            <a:r>
              <a:rPr lang="en" sz="308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Educador: </a:t>
            </a:r>
            <a:r>
              <a:rPr lang="en" sz="30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Jorge Erasmo Padilla Alvárez </a:t>
            </a:r>
          </a:p>
          <a:p>
            <a:pPr marL="0" indent="0"/>
            <a:r>
              <a:rPr lang="en" sz="308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Educadora practicante: </a:t>
            </a:r>
            <a:r>
              <a:rPr lang="en" sz="30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Aneth Giselle Saavedra Salais</a:t>
            </a:r>
          </a:p>
          <a:p>
            <a:pPr marL="0" indent="0"/>
            <a:endParaRPr lang="en" sz="308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/>
            <a:r>
              <a:rPr lang="e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 de Agosto 2021 al 10 de Septiembre 2021</a:t>
            </a:r>
            <a:endParaRPr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 muñeco de peluche&#10;&#10;Descripción generada automáticamente con confianza media">
            <a:extLst>
              <a:ext uri="{FF2B5EF4-FFF2-40B4-BE49-F238E27FC236}">
                <a16:creationId xmlns:a16="http://schemas.microsoft.com/office/drawing/2014/main" id="{EAEA5297-FD20-4474-AE6E-8CD508D2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0"/>
            <a:ext cx="12636500" cy="12636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CC08DC-1ADE-4F30-9534-87B19463ED4C}"/>
              </a:ext>
            </a:extLst>
          </p:cNvPr>
          <p:cNvSpPr txBox="1"/>
          <p:nvPr/>
        </p:nvSpPr>
        <p:spPr>
          <a:xfrm>
            <a:off x="0" y="0"/>
            <a:ext cx="44245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Anexo 4</a:t>
            </a:r>
          </a:p>
        </p:txBody>
      </p:sp>
    </p:spTree>
    <p:extLst>
      <p:ext uri="{BB962C8B-B14F-4D97-AF65-F5344CB8AC3E}">
        <p14:creationId xmlns:p14="http://schemas.microsoft.com/office/powerpoint/2010/main" val="260166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D30C8C-B0FF-4C13-B933-2E9FE847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90" y="0"/>
            <a:ext cx="9757020" cy="126663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5F3A7E-965A-446A-A5BD-F3648CDF8DFF}"/>
              </a:ext>
            </a:extLst>
          </p:cNvPr>
          <p:cNvSpPr txBox="1"/>
          <p:nvPr/>
        </p:nvSpPr>
        <p:spPr>
          <a:xfrm>
            <a:off x="0" y="0"/>
            <a:ext cx="44245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Anexo 5</a:t>
            </a:r>
          </a:p>
        </p:txBody>
      </p:sp>
    </p:spTree>
    <p:extLst>
      <p:ext uri="{BB962C8B-B14F-4D97-AF65-F5344CB8AC3E}">
        <p14:creationId xmlns:p14="http://schemas.microsoft.com/office/powerpoint/2010/main" val="19554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3058908" y="948758"/>
            <a:ext cx="10874784" cy="1898945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 dirty="0"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83E32E-6CE8-4F2B-B1D4-6BE724538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20180"/>
              </p:ext>
            </p:extLst>
          </p:nvPr>
        </p:nvGraphicFramePr>
        <p:xfrm>
          <a:off x="985934" y="3827025"/>
          <a:ext cx="15422886" cy="561976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5016073">
                  <a:extLst>
                    <a:ext uri="{9D8B030D-6E8A-4147-A177-3AD203B41FA5}">
                      <a16:colId xmlns:a16="http://schemas.microsoft.com/office/drawing/2014/main" val="3613739532"/>
                    </a:ext>
                  </a:extLst>
                </a:gridCol>
                <a:gridCol w="10406813">
                  <a:extLst>
                    <a:ext uri="{9D8B030D-6E8A-4147-A177-3AD203B41FA5}">
                      <a16:colId xmlns:a16="http://schemas.microsoft.com/office/drawing/2014/main" val="4270505717"/>
                    </a:ext>
                  </a:extLst>
                </a:gridCol>
              </a:tblGrid>
              <a:tr h="4812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Campos de formación académica y áreas de desarrollo personal y social</a:t>
                      </a:r>
                      <a:endParaRPr lang="es-MX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134107" marR="13410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05291"/>
                  </a:ext>
                </a:extLst>
              </a:tr>
              <a:tr h="33888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8180" algn="l"/>
                        </a:tabLs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 </a:t>
                      </a:r>
                      <a:endParaRPr lang="es-MX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134107" marR="134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Aprendizajes esperados</a:t>
                      </a:r>
                      <a:endParaRPr lang="es-MX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134107" marR="134107" marT="0" marB="0"/>
                </a:tc>
                <a:extLst>
                  <a:ext uri="{0D108BD9-81ED-4DB2-BD59-A6C34878D82A}">
                    <a16:rowId xmlns:a16="http://schemas.microsoft.com/office/drawing/2014/main" val="2179878863"/>
                  </a:ext>
                </a:extLst>
              </a:tr>
              <a:tr h="18128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• Narra anécdotas, siguiendo la secuencia y el orden de las ideas, con entonación y volumen apropiado para hacerse escuchar y entender.</a:t>
                      </a:r>
                    </a:p>
                  </a:txBody>
                  <a:tcPr marL="134107" marR="134107" marT="0" marB="0"/>
                </a:tc>
                <a:extLst>
                  <a:ext uri="{0D108BD9-81ED-4DB2-BD59-A6C34878D82A}">
                    <a16:rowId xmlns:a16="http://schemas.microsoft.com/office/drawing/2014/main" val="1440020414"/>
                  </a:ext>
                </a:extLst>
              </a:tr>
              <a:tr h="33888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Educación socioemocional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8180" algn="l"/>
                        </a:tabLs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 </a:t>
                      </a:r>
                      <a:endParaRPr lang="es-MX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134107" marR="134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dirty="0">
                          <a:effectLst/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Aprendizajes esperados</a:t>
                      </a:r>
                      <a:endParaRPr lang="es-MX" sz="2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134107" marR="134107" marT="0" marB="0"/>
                </a:tc>
                <a:extLst>
                  <a:ext uri="{0D108BD9-81ED-4DB2-BD59-A6C34878D82A}">
                    <a16:rowId xmlns:a16="http://schemas.microsoft.com/office/drawing/2014/main" val="1159412260"/>
                  </a:ext>
                </a:extLst>
              </a:tr>
              <a:tr h="24858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2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• Reconoce y nombra situaciones que le generan alegría, seguridad, tristeza, miedo, enojo y expresa lo que siente.</a:t>
                      </a:r>
                    </a:p>
                  </a:txBody>
                  <a:tcPr marL="134107" marR="134107" marT="0" marB="0"/>
                </a:tc>
                <a:extLst>
                  <a:ext uri="{0D108BD9-81ED-4DB2-BD59-A6C34878D82A}">
                    <a16:rowId xmlns:a16="http://schemas.microsoft.com/office/drawing/2014/main" val="4108146481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C9B42F22-5E56-41DD-8C90-3F9C29F1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905" y="1349602"/>
            <a:ext cx="9242235" cy="863340"/>
          </a:xfrm>
        </p:spPr>
        <p:txBody>
          <a:bodyPr/>
          <a:lstStyle/>
          <a:p>
            <a:r>
              <a:rPr lang="es-MX" sz="4800" dirty="0"/>
              <a:t>Aprendizajes esperados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3996453" y="4092046"/>
            <a:ext cx="8999693" cy="2779515"/>
          </a:xfrm>
          <a:prstGeom prst="rect">
            <a:avLst/>
          </a:prstGeom>
        </p:spPr>
        <p:txBody>
          <a:bodyPr spcFirstLastPara="1" wrap="square" lIns="178780" tIns="178780" rIns="178780" bIns="178780" anchor="t" anchorCtr="0">
            <a:noAutofit/>
          </a:bodyPr>
          <a:lstStyle/>
          <a:p>
            <a:r>
              <a:rPr lang="en" sz="1407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Semana 2</a:t>
            </a:r>
            <a:endParaRPr sz="14078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32" name="Google Shape;932;p38"/>
          <p:cNvSpPr txBox="1">
            <a:spLocks noGrp="1"/>
          </p:cNvSpPr>
          <p:nvPr>
            <p:ph type="subTitle" idx="1"/>
          </p:nvPr>
        </p:nvSpPr>
        <p:spPr>
          <a:xfrm flipH="1">
            <a:off x="4181552" y="6204395"/>
            <a:ext cx="8629496" cy="1700092"/>
          </a:xfrm>
          <a:prstGeom prst="rect">
            <a:avLst/>
          </a:prstGeom>
        </p:spPr>
        <p:txBody>
          <a:bodyPr spcFirstLastPara="1" wrap="square" lIns="178780" tIns="178780" rIns="178780" bIns="178780" anchor="ctr" anchorCtr="0">
            <a:noAutofit/>
          </a:bodyPr>
          <a:lstStyle/>
          <a:p>
            <a:pPr marL="0" indent="0"/>
            <a:r>
              <a:rPr lang="es-MX" sz="6260" dirty="0">
                <a:latin typeface="Century Gothic" panose="020B0502020202020204" pitchFamily="34" charset="0"/>
              </a:rPr>
              <a:t>Diagnóstico</a:t>
            </a:r>
          </a:p>
          <a:p>
            <a:pPr marL="0" indent="0"/>
            <a:r>
              <a:rPr kumimoji="0" lang="es-MX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Raleway Thin"/>
              </a:rPr>
              <a:t>30 de agosto al 3 de </a:t>
            </a:r>
            <a:r>
              <a:rPr lang="es-MX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septiembre 2021</a:t>
            </a:r>
            <a:endParaRPr lang="es-MX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C08E86D-3C9E-43A4-9A91-4F4D981E3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37309"/>
              </p:ext>
            </p:extLst>
          </p:nvPr>
        </p:nvGraphicFramePr>
        <p:xfrm>
          <a:off x="772027" y="3377260"/>
          <a:ext cx="15448545" cy="5881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9709">
                  <a:extLst>
                    <a:ext uri="{9D8B030D-6E8A-4147-A177-3AD203B41FA5}">
                      <a16:colId xmlns:a16="http://schemas.microsoft.com/office/drawing/2014/main" val="5667149"/>
                    </a:ext>
                  </a:extLst>
                </a:gridCol>
                <a:gridCol w="3089709">
                  <a:extLst>
                    <a:ext uri="{9D8B030D-6E8A-4147-A177-3AD203B41FA5}">
                      <a16:colId xmlns:a16="http://schemas.microsoft.com/office/drawing/2014/main" val="3480656602"/>
                    </a:ext>
                  </a:extLst>
                </a:gridCol>
                <a:gridCol w="3089709">
                  <a:extLst>
                    <a:ext uri="{9D8B030D-6E8A-4147-A177-3AD203B41FA5}">
                      <a16:colId xmlns:a16="http://schemas.microsoft.com/office/drawing/2014/main" val="2388798238"/>
                    </a:ext>
                  </a:extLst>
                </a:gridCol>
                <a:gridCol w="3089709">
                  <a:extLst>
                    <a:ext uri="{9D8B030D-6E8A-4147-A177-3AD203B41FA5}">
                      <a16:colId xmlns:a16="http://schemas.microsoft.com/office/drawing/2014/main" val="1666638177"/>
                    </a:ext>
                  </a:extLst>
                </a:gridCol>
                <a:gridCol w="3089709">
                  <a:extLst>
                    <a:ext uri="{9D8B030D-6E8A-4147-A177-3AD203B41FA5}">
                      <a16:colId xmlns:a16="http://schemas.microsoft.com/office/drawing/2014/main" val="3745658964"/>
                    </a:ext>
                  </a:extLst>
                </a:gridCol>
              </a:tblGrid>
              <a:tr h="568411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Lunes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Miércoles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>
                    <a:solidFill>
                      <a:srgbClr val="BC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>
                    <a:solidFill>
                      <a:srgbClr val="FFD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78785"/>
                  </a:ext>
                </a:extLst>
              </a:tr>
              <a:tr h="172639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47863"/>
                  </a:ext>
                </a:extLst>
              </a:tr>
              <a:tr h="1726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Monstruo de colores</a:t>
                      </a:r>
                      <a:endParaRPr lang="es-MX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1: 9:00 a 9:30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2: 9:45 a 10:15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3: 10:30 a 11:00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MX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MX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Recordemos las emociones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1: 9:00 a 9:30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2: 9:45 a 10:15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3: 10:30 a 11:00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MX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s-MX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pasó primero, después y al final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1: 9:00 a 9:30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2: 9:45 a 10:15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Grupo 3: 10:30 a 11:00 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28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28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¿Qué siento?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¿Qué pasó?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7647"/>
                  </a:ext>
                </a:extLst>
              </a:tr>
              <a:tr h="17263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Lo que más me gusta de mi familia</a:t>
                      </a:r>
                      <a:endParaRPr lang="es-MX" sz="2800" b="0" dirty="0">
                        <a:latin typeface="Century Gothic" panose="020B050202020202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entury Gothic" panose="020B0502020202020204" pitchFamily="34" charset="0"/>
                        </a:rPr>
                        <a:t>¿Cómo se siente mi familia?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05770"/>
                  </a:ext>
                </a:extLst>
              </a:tr>
            </a:tbl>
          </a:graphicData>
        </a:graphic>
      </p:graphicFrame>
      <p:pic>
        <p:nvPicPr>
          <p:cNvPr id="5" name="Picture 2" descr="Samsung galaxy computer icons monitores de computadora, una computadora y  un teléfono celular, Red de computadoras, artilugio png | PNGEgg">
            <a:extLst>
              <a:ext uri="{FF2B5EF4-FFF2-40B4-BE49-F238E27FC236}">
                <a16:creationId xmlns:a16="http://schemas.microsoft.com/office/drawing/2014/main" id="{2580C66F-EC1C-41A6-8A79-110EE8EC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333" y1="65430" x2="46556" y2="72461"/>
                        <a14:foregroundMark x1="71111" y1="38477" x2="73667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1" y="3947150"/>
            <a:ext cx="3212869" cy="18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msung galaxy computer icons monitores de computadora, una computadora y  un teléfono celular, Red de computadoras, artilugio png | PNGEgg">
            <a:extLst>
              <a:ext uri="{FF2B5EF4-FFF2-40B4-BE49-F238E27FC236}">
                <a16:creationId xmlns:a16="http://schemas.microsoft.com/office/drawing/2014/main" id="{45CD1277-780E-4A9F-AF8A-DE4204E8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333" y1="65430" x2="46556" y2="72461"/>
                        <a14:foregroundMark x1="71111" y1="38477" x2="73667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47" y="3972825"/>
            <a:ext cx="3212869" cy="18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msung galaxy computer icons monitores de computadora, una computadora y  un teléfono celular, Red de computadoras, artilugio png | PNGEgg">
            <a:extLst>
              <a:ext uri="{FF2B5EF4-FFF2-40B4-BE49-F238E27FC236}">
                <a16:creationId xmlns:a16="http://schemas.microsoft.com/office/drawing/2014/main" id="{4879F989-A65F-4ED7-844F-2B67361D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333" y1="65430" x2="46556" y2="72461"/>
                        <a14:foregroundMark x1="71111" y1="38477" x2="73667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46" y="3998500"/>
            <a:ext cx="3212869" cy="18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Juego de papel y lápiz emojipedia juego de papel y lápiz, lápiz, ángulo, lápiz  png | PNGEgg">
            <a:extLst>
              <a:ext uri="{FF2B5EF4-FFF2-40B4-BE49-F238E27FC236}">
                <a16:creationId xmlns:a16="http://schemas.microsoft.com/office/drawing/2014/main" id="{BA089663-0D27-4D61-99DC-5CB22B77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8556" l="3667" r="95889">
                        <a14:foregroundMark x1="26444" y1="13778" x2="27333" y2="59000"/>
                        <a14:foregroundMark x1="74000" y1="27667" x2="42667" y2="25889"/>
                        <a14:foregroundMark x1="42667" y1="25889" x2="36778" y2="27333"/>
                        <a14:foregroundMark x1="67889" y1="15222" x2="31000" y2="11778"/>
                        <a14:foregroundMark x1="31000" y1="11778" x2="18111" y2="16222"/>
                        <a14:foregroundMark x1="18111" y1="16222" x2="9556" y2="40667"/>
                        <a14:foregroundMark x1="9556" y1="40667" x2="9111" y2="52111"/>
                        <a14:foregroundMark x1="9111" y1="52111" x2="17444" y2="79889"/>
                        <a14:foregroundMark x1="17444" y1="79889" x2="22333" y2="87556"/>
                        <a14:foregroundMark x1="22333" y1="87556" x2="29778" y2="93000"/>
                        <a14:foregroundMark x1="29778" y1="93000" x2="48000" y2="96222"/>
                        <a14:foregroundMark x1="48000" y1="96222" x2="57333" y2="94333"/>
                        <a14:foregroundMark x1="57333" y1="94333" x2="70222" y2="84000"/>
                        <a14:foregroundMark x1="70222" y1="84000" x2="77222" y2="70778"/>
                        <a14:foregroundMark x1="77222" y1="70778" x2="77889" y2="37333"/>
                        <a14:foregroundMark x1="77889" y1="37333" x2="70556" y2="18222"/>
                        <a14:foregroundMark x1="70556" y1="18222" x2="67667" y2="14667"/>
                        <a14:foregroundMark x1="38556" y1="39444" x2="61444" y2="49556"/>
                        <a14:foregroundMark x1="61444" y1="49556" x2="61889" y2="49556"/>
                        <a14:foregroundMark x1="5333" y1="87333" x2="3111" y2="54667"/>
                        <a14:foregroundMark x1="3111" y1="54667" x2="4333" y2="49222"/>
                        <a14:foregroundMark x1="4333" y1="49222" x2="12333" y2="48333"/>
                        <a14:foregroundMark x1="10000" y1="12000" x2="27000" y2="43444"/>
                        <a14:foregroundMark x1="33889" y1="68889" x2="30778" y2="57333"/>
                        <a14:foregroundMark x1="16889" y1="8000" x2="8556" y2="35444"/>
                        <a14:foregroundMark x1="70000" y1="10333" x2="82333" y2="27667"/>
                        <a14:foregroundMark x1="85778" y1="23556" x2="62222" y2="39778"/>
                        <a14:foregroundMark x1="62222" y1="39778" x2="61556" y2="40556"/>
                        <a14:foregroundMark x1="43111" y1="68000" x2="34444" y2="79778"/>
                        <a14:foregroundMark x1="34444" y1="79778" x2="34444" y2="79778"/>
                        <a14:foregroundMark x1="21222" y1="93333" x2="3667" y2="82667"/>
                        <a14:foregroundMark x1="9111" y1="12000" x2="9444" y2="34000"/>
                        <a14:foregroundMark x1="50111" y1="10889" x2="11444" y2="8333"/>
                        <a14:foregroundMark x1="76556" y1="7667" x2="80889" y2="18333"/>
                        <a14:foregroundMark x1="74889" y1="10556" x2="69667" y2="8222"/>
                        <a14:foregroundMark x1="69667" y1="8222" x2="12000" y2="4889"/>
                        <a14:foregroundMark x1="12000" y1="4889" x2="7667" y2="9778"/>
                        <a14:foregroundMark x1="7667" y1="9778" x2="10000" y2="13222"/>
                        <a14:foregroundMark x1="82667" y1="15222" x2="86111" y2="21000"/>
                        <a14:foregroundMark x1="86111" y1="21000" x2="85667" y2="26667"/>
                        <a14:foregroundMark x1="85667" y1="26667" x2="53667" y2="86667"/>
                        <a14:foregroundMark x1="53667" y1="86667" x2="48889" y2="90667"/>
                        <a14:foregroundMark x1="48889" y1="90667" x2="43222" y2="91889"/>
                        <a14:foregroundMark x1="43222" y1="91889" x2="37556" y2="88667"/>
                        <a14:foregroundMark x1="37556" y1="88667" x2="34111" y2="82556"/>
                        <a14:foregroundMark x1="34111" y1="82556" x2="32444" y2="76000"/>
                        <a14:foregroundMark x1="78333" y1="58778" x2="78333" y2="93000"/>
                        <a14:foregroundMark x1="8556" y1="89333" x2="8222" y2="95667"/>
                        <a14:foregroundMark x1="8222" y1="95667" x2="13111" y2="98556"/>
                        <a14:foregroundMark x1="13111" y1="98556" x2="15778" y2="97667"/>
                        <a14:foregroundMark x1="84889" y1="15778" x2="89556" y2="23889"/>
                        <a14:foregroundMark x1="91000" y1="25333" x2="92444" y2="19778"/>
                        <a14:foregroundMark x1="92444" y1="19778" x2="88667" y2="15556"/>
                        <a14:foregroundMark x1="88667" y1="15556" x2="79778" y2="13222"/>
                        <a14:foregroundMark x1="95556" y1="22444" x2="95889" y2="23889"/>
                        <a14:foregroundMark x1="33000" y1="52111" x2="42556" y2="50333"/>
                        <a14:foregroundMark x1="42556" y1="50333" x2="43444" y2="5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13" y="3998500"/>
            <a:ext cx="1578263" cy="15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Juego de papel y lápiz emojipedia juego de papel y lápiz, lápiz, ángulo, lápiz  png | PNGEgg">
            <a:extLst>
              <a:ext uri="{FF2B5EF4-FFF2-40B4-BE49-F238E27FC236}">
                <a16:creationId xmlns:a16="http://schemas.microsoft.com/office/drawing/2014/main" id="{02142B82-E07F-473A-9EB2-142F88DC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8556" l="3667" r="95889">
                        <a14:foregroundMark x1="26444" y1="13778" x2="27333" y2="59000"/>
                        <a14:foregroundMark x1="74000" y1="27667" x2="42667" y2="25889"/>
                        <a14:foregroundMark x1="42667" y1="25889" x2="36778" y2="27333"/>
                        <a14:foregroundMark x1="67889" y1="15222" x2="31000" y2="11778"/>
                        <a14:foregroundMark x1="31000" y1="11778" x2="18111" y2="16222"/>
                        <a14:foregroundMark x1="18111" y1="16222" x2="9556" y2="40667"/>
                        <a14:foregroundMark x1="9556" y1="40667" x2="9111" y2="52111"/>
                        <a14:foregroundMark x1="9111" y1="52111" x2="17444" y2="79889"/>
                        <a14:foregroundMark x1="17444" y1="79889" x2="22333" y2="87556"/>
                        <a14:foregroundMark x1="22333" y1="87556" x2="29778" y2="93000"/>
                        <a14:foregroundMark x1="29778" y1="93000" x2="48000" y2="96222"/>
                        <a14:foregroundMark x1="48000" y1="96222" x2="57333" y2="94333"/>
                        <a14:foregroundMark x1="57333" y1="94333" x2="70222" y2="84000"/>
                        <a14:foregroundMark x1="70222" y1="84000" x2="77222" y2="70778"/>
                        <a14:foregroundMark x1="77222" y1="70778" x2="77889" y2="37333"/>
                        <a14:foregroundMark x1="77889" y1="37333" x2="70556" y2="18222"/>
                        <a14:foregroundMark x1="70556" y1="18222" x2="67667" y2="14667"/>
                        <a14:foregroundMark x1="38556" y1="39444" x2="61444" y2="49556"/>
                        <a14:foregroundMark x1="61444" y1="49556" x2="61889" y2="49556"/>
                        <a14:foregroundMark x1="5333" y1="87333" x2="3111" y2="54667"/>
                        <a14:foregroundMark x1="3111" y1="54667" x2="4333" y2="49222"/>
                        <a14:foregroundMark x1="4333" y1="49222" x2="12333" y2="48333"/>
                        <a14:foregroundMark x1="10000" y1="12000" x2="27000" y2="43444"/>
                        <a14:foregroundMark x1="33889" y1="68889" x2="30778" y2="57333"/>
                        <a14:foregroundMark x1="16889" y1="8000" x2="8556" y2="35444"/>
                        <a14:foregroundMark x1="70000" y1="10333" x2="82333" y2="27667"/>
                        <a14:foregroundMark x1="85778" y1="23556" x2="62222" y2="39778"/>
                        <a14:foregroundMark x1="62222" y1="39778" x2="61556" y2="40556"/>
                        <a14:foregroundMark x1="43111" y1="68000" x2="34444" y2="79778"/>
                        <a14:foregroundMark x1="34444" y1="79778" x2="34444" y2="79778"/>
                        <a14:foregroundMark x1="21222" y1="93333" x2="3667" y2="82667"/>
                        <a14:foregroundMark x1="9111" y1="12000" x2="9444" y2="34000"/>
                        <a14:foregroundMark x1="50111" y1="10889" x2="11444" y2="8333"/>
                        <a14:foregroundMark x1="76556" y1="7667" x2="80889" y2="18333"/>
                        <a14:foregroundMark x1="74889" y1="10556" x2="69667" y2="8222"/>
                        <a14:foregroundMark x1="69667" y1="8222" x2="12000" y2="4889"/>
                        <a14:foregroundMark x1="12000" y1="4889" x2="7667" y2="9778"/>
                        <a14:foregroundMark x1="7667" y1="9778" x2="10000" y2="13222"/>
                        <a14:foregroundMark x1="82667" y1="15222" x2="86111" y2="21000"/>
                        <a14:foregroundMark x1="86111" y1="21000" x2="85667" y2="26667"/>
                        <a14:foregroundMark x1="85667" y1="26667" x2="53667" y2="86667"/>
                        <a14:foregroundMark x1="53667" y1="86667" x2="48889" y2="90667"/>
                        <a14:foregroundMark x1="48889" y1="90667" x2="43222" y2="91889"/>
                        <a14:foregroundMark x1="43222" y1="91889" x2="37556" y2="88667"/>
                        <a14:foregroundMark x1="37556" y1="88667" x2="34111" y2="82556"/>
                        <a14:foregroundMark x1="34111" y1="82556" x2="32444" y2="76000"/>
                        <a14:foregroundMark x1="78333" y1="58778" x2="78333" y2="93000"/>
                        <a14:foregroundMark x1="8556" y1="89333" x2="8222" y2="95667"/>
                        <a14:foregroundMark x1="8222" y1="95667" x2="13111" y2="98556"/>
                        <a14:foregroundMark x1="13111" y1="98556" x2="15778" y2="97667"/>
                        <a14:foregroundMark x1="84889" y1="15778" x2="89556" y2="23889"/>
                        <a14:foregroundMark x1="91000" y1="25333" x2="92444" y2="19778"/>
                        <a14:foregroundMark x1="92444" y1="19778" x2="88667" y2="15556"/>
                        <a14:foregroundMark x1="88667" y1="15556" x2="79778" y2="13222"/>
                        <a14:foregroundMark x1="95556" y1="22444" x2="95889" y2="23889"/>
                        <a14:foregroundMark x1="33000" y1="52111" x2="42556" y2="50333"/>
                        <a14:foregroundMark x1="42556" y1="50333" x2="43444" y2="5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562" y="3998500"/>
            <a:ext cx="1578263" cy="15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917;p37">
            <a:extLst>
              <a:ext uri="{FF2B5EF4-FFF2-40B4-BE49-F238E27FC236}">
                <a16:creationId xmlns:a16="http://schemas.microsoft.com/office/drawing/2014/main" id="{FB10CC3B-0B1A-483D-9796-BD38AFA9DFFE}"/>
              </a:ext>
            </a:extLst>
          </p:cNvPr>
          <p:cNvGrpSpPr/>
          <p:nvPr/>
        </p:nvGrpSpPr>
        <p:grpSpPr>
          <a:xfrm>
            <a:off x="3047778" y="586665"/>
            <a:ext cx="10874784" cy="2067477"/>
            <a:chOff x="7728915" y="2370420"/>
            <a:chExt cx="1034472" cy="222546"/>
          </a:xfrm>
        </p:grpSpPr>
        <p:sp>
          <p:nvSpPr>
            <p:cNvPr id="11" name="Google Shape;918;p37">
              <a:extLst>
                <a:ext uri="{FF2B5EF4-FFF2-40B4-BE49-F238E27FC236}">
                  <a16:creationId xmlns:a16="http://schemas.microsoft.com/office/drawing/2014/main" id="{9905DC22-5471-47AB-BDC3-ED7F36F1C05E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2" name="Google Shape;919;p37">
              <a:extLst>
                <a:ext uri="{FF2B5EF4-FFF2-40B4-BE49-F238E27FC236}">
                  <a16:creationId xmlns:a16="http://schemas.microsoft.com/office/drawing/2014/main" id="{C143DEBD-65C7-44D7-8ED8-E1D02F673480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3" name="Google Shape;920;p37">
              <a:extLst>
                <a:ext uri="{FF2B5EF4-FFF2-40B4-BE49-F238E27FC236}">
                  <a16:creationId xmlns:a16="http://schemas.microsoft.com/office/drawing/2014/main" id="{CC62185A-7A9C-42CB-88ED-16797CB39839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4" name="Google Shape;921;p37">
              <a:extLst>
                <a:ext uri="{FF2B5EF4-FFF2-40B4-BE49-F238E27FC236}">
                  <a16:creationId xmlns:a16="http://schemas.microsoft.com/office/drawing/2014/main" id="{ABAE5E9F-442C-43BF-8A55-669042E588FE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5" name="Google Shape;922;p37">
              <a:extLst>
                <a:ext uri="{FF2B5EF4-FFF2-40B4-BE49-F238E27FC236}">
                  <a16:creationId xmlns:a16="http://schemas.microsoft.com/office/drawing/2014/main" id="{C2ECE278-2022-4634-8871-CF397F63D3B3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6" name="Google Shape;923;p37">
              <a:extLst>
                <a:ext uri="{FF2B5EF4-FFF2-40B4-BE49-F238E27FC236}">
                  <a16:creationId xmlns:a16="http://schemas.microsoft.com/office/drawing/2014/main" id="{A25758D8-D4E7-4BC1-A1CD-28B794B6B592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/>
            </a:p>
          </p:txBody>
        </p:sp>
        <p:sp>
          <p:nvSpPr>
            <p:cNvPr id="17" name="Google Shape;924;p37">
              <a:extLst>
                <a:ext uri="{FF2B5EF4-FFF2-40B4-BE49-F238E27FC236}">
                  <a16:creationId xmlns:a16="http://schemas.microsoft.com/office/drawing/2014/main" id="{E910E5AD-7D54-4316-BED2-92FEAD5813DF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78780" tIns="178780" rIns="178780" bIns="178780" anchor="ctr" anchorCtr="0">
              <a:noAutofit/>
            </a:bodyPr>
            <a:lstStyle/>
            <a:p>
              <a:endParaRPr sz="3651" dirty="0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729CA1FB-63E2-4E17-AC7C-FD58F3BEB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33" y="939543"/>
            <a:ext cx="1230279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178DD7D-2AB4-4866-8653-3617FEB8E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10892"/>
              </p:ext>
            </p:extLst>
          </p:nvPr>
        </p:nvGraphicFramePr>
        <p:xfrm>
          <a:off x="0" y="16042"/>
          <a:ext cx="16992600" cy="12922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381">
                  <a:extLst>
                    <a:ext uri="{9D8B030D-6E8A-4147-A177-3AD203B41FA5}">
                      <a16:colId xmlns:a16="http://schemas.microsoft.com/office/drawing/2014/main" val="3685753486"/>
                    </a:ext>
                  </a:extLst>
                </a:gridCol>
                <a:gridCol w="649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3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6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Día </a:t>
                      </a: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Aprendizaje esperado</a:t>
                      </a: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Actividad </a:t>
                      </a: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Tiempo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s-MX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Recursos </a:t>
                      </a: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Rasgos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a evaluar </a:t>
                      </a:r>
                      <a:endParaRPr lang="es-MX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809" marR="178809" marT="89404" marB="894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07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Lunes </a:t>
                      </a:r>
                    </a:p>
                  </a:txBody>
                  <a:tcPr marL="178809" marR="178809" marT="89404" marB="89404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Narra anécdotas, siguiendo la secuencia y el orden de las ideas, con entonación y volumen apropiado para hacerse escuchar y entender.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Reconoce y nombra situaciones que le generan alegría, seguridad, tristeza, miedo, enojo y expresa lo que siente.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Monstruo de colores</a:t>
                      </a:r>
                    </a:p>
                    <a:p>
                      <a:pPr algn="just"/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Observa y escucha atentamente el cuento del monstruo de colores: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https://www.youtube.com/watch?v=oq3TcqUvEts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Contesta sobre lo que observaste: ¿De que se trató? ¿Por qué es de colores? ¿Que representa el color amarillo? ¿Y el negro?. Posteriormente realizaremos una actividad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1) 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en la que me ayudarás a colorear cómo te sientes hoy, luego cuéntale a mamá y a mi, ¿Por qué te sientes así?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 un video platicándome cómo te sientes y por qué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minutos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Video: </a:t>
                      </a: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https://www.youtube.com/watch?v=oq3TcqUvEts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Anexo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Cuaderno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Colores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Como se expresa el alumno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Sigue la secuencia al formar oraciones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Identifica las emociones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Expresa lo que  siente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33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Martes </a:t>
                      </a:r>
                    </a:p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SALA </a:t>
                      </a:r>
                    </a:p>
                  </a:txBody>
                  <a:tcPr marL="178809" marR="178809" marT="89404" marB="89404" vert="vert27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Reconoce y nombra situaciones que le generan alegría, seguridad, tristeza, miedo, enojo y expresa lo que siente.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Recordemos las emociones</a:t>
                      </a:r>
                    </a:p>
                    <a:p>
                      <a:pPr algn="just"/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Vamos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a regresarnos a la clase de ayer, ¿Recuerdas lo que hicimos?, ¿De que se trató el cuento?. Hoy quiero que tu me ayudes a colorear y clasificar las emociones del monstruo con cada uno de los colores que indica el cuento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2),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después cuéntame que sientes en tu cuerpo cuando te da alegría, miedo, enojo, tristeza. Contesta: ¿Sientes mariposas en el estomago? ¿Sientes mucho calor? ¿Sientes un dolorcito en el corazón? ¿Qué sientes en cada emoción?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 una foto de tu clasificación y un video platicándome que sensaciones sientes en tu cuerpo con cada emoción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minutos</a:t>
                      </a:r>
                    </a:p>
                    <a:p>
                      <a:pPr algn="ctr"/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Imágene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 del monstruo de colores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Anexo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Colores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Ficha de trabajo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Menciona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lo que causa dicha emoción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Identifica las emociones y como actúan en su cuerpo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Miércoles</a:t>
                      </a:r>
                    </a:p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SALA </a:t>
                      </a:r>
                    </a:p>
                  </a:txBody>
                  <a:tcPr marL="178809" marR="178809" marT="89404" marB="89404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Narra anécdotas, siguiendo la secuencia y el orden de las ideas, con entonación y volumen apropiado para hacerse escuchar y entender.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Que pasó primero, después y al final</a:t>
                      </a:r>
                      <a:endParaRPr lang="es-MX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Hoy me gustaría saber que fue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lo que hiciste el día de ayer, también escucharás a tu maestra hablar sobre que hizo hoy por la mañana. Ahora quiero que me ayudes a armar una secuencia de imágenes, vas a observarlas atentamente e identificar cual es el orden. En tu cuaderno realiza el orden de la secuencia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3).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Platícame que pasó primero, después y al final. Contesta: ¿Cómo supiste el orden de las imágenes? ¿Fue fácil ordenarlas?.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 un video de la secuencia ordenada y platícame que paso primero, después y al final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minutos</a:t>
                      </a:r>
                    </a:p>
                    <a:p>
                      <a:pPr algn="ctr"/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Secuencia de imágenes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Lápiz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Colores</a:t>
                      </a:r>
                      <a:endParaRPr lang="es-MX" sz="1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Ordena sus ideas al expresarse de manera clara y precisa.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Ordena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las imágenes siguiendo la secuencia 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433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Jueves </a:t>
                      </a:r>
                    </a:p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SALA</a:t>
                      </a:r>
                    </a:p>
                  </a:txBody>
                  <a:tcPr marL="178809" marR="178809" marT="89404" marB="89404" vert="vert27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Reconoce y nombra situaciones que le generan alegría, seguridad, tristeza, miedo, enojo y expresa lo que siente.</a:t>
                      </a:r>
                    </a:p>
                    <a:p>
                      <a:pPr algn="just"/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¿Qué siento?</a:t>
                      </a:r>
                    </a:p>
                    <a:p>
                      <a:pPr algn="just"/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Observa algunas imágenes donde se presentan diferentes situaciones emocionales </a:t>
                      </a:r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4).</a:t>
                      </a: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Vas a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describir que esta pasando en cada una de ellas, posteriormente me vas a decir que situación o acción te provoca a ti esa emoción. En tu cuaderno vas a dibujar que es lo que te hace enojar, feliz, triste o da miedo.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 una foto de tus dibujos en el cuaderno  </a:t>
                      </a:r>
                      <a:endParaRPr lang="es-MX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minutos</a:t>
                      </a:r>
                    </a:p>
                    <a:p>
                      <a:pPr algn="ctr"/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Imágenes sobre diferentes situaciones (felicidad, tristeza, miedo, enojo) </a:t>
                      </a:r>
                      <a:r>
                        <a:rPr lang="es-MX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Revisa el Anexo 4.</a:t>
                      </a: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Lápiz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Colores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Identifican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las emociones que le causan diversas  situaciones.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377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entury Gothic" panose="020B0502020202020204" pitchFamily="34" charset="0"/>
                        </a:rPr>
                        <a:t>Viernes </a:t>
                      </a:r>
                    </a:p>
                  </a:txBody>
                  <a:tcPr marL="178809" marR="178809" marT="89404" marB="89404" vert="vert27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Narra anécdotas, siguiendo la secuencia y el orden de las ideas, con entonación y volumen apropiado para hacerse escuchar y entender.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Reconoce y nombra situaciones que le generan alegría, seguridad, tristeza, miedo, enojo y expresa lo que siente.</a:t>
                      </a:r>
                    </a:p>
                    <a:p>
                      <a:pPr algn="just"/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¿Qué pasó?</a:t>
                      </a:r>
                    </a:p>
                    <a:p>
                      <a:pPr algn="just"/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Escucha atentamente la siguiente noticia: </a:t>
                      </a: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https://www.youtube.com/watch?v=iwRMvG8SXx4</a:t>
                      </a: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Después de escucharla responde a las siguientes preguntas ¿que sucedió?, ¿donde fue?, ¿quién aparece en la noticia?. Imagina que eres un periodista e inventa de manera espontánea una noticia corta sobre algún hecho que haya pasado en tu casa. Recuerda mencionar que pasó, quien participó, cuando, donde, por que y cómo. Apóyate de cualquier recurso que se encuentre en casa para el vestuario y escenografía.</a:t>
                      </a:r>
                    </a:p>
                    <a:p>
                      <a:pPr algn="just"/>
                      <a:endParaRPr lang="es-MX" sz="1300" b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Envíame un video del noticiero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¿Cómo se siente mi familia?</a:t>
                      </a:r>
                    </a:p>
                    <a:p>
                      <a:pPr algn="just"/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Pide ayuda a un adulto para elaborar un dado con el material de tu elección, deberás escribir en sus 6 caras las emociones del cuento: alegría, tristeza, enojo, miedo, calma y amor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(Ejemplo anexo 5)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Junto a tu familia, deberán lanzarlo uno por uno y observar cual emoción ha tocado. Deberán expresar que situación dentro de casa los hace sentir así. Por ejemplo: Me tocó alegría, yo me siento alegre cuando mamá cocina mi comida favorita. Graba un pequeño video de tu y tu familia jugando con el dado.</a:t>
                      </a:r>
                    </a:p>
                    <a:p>
                      <a:pPr algn="just"/>
                      <a:endParaRPr lang="es-MX" sz="13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Evidencia: Envíame el video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</a:t>
                      </a: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minutos</a:t>
                      </a:r>
                    </a:p>
                    <a:p>
                      <a:pPr marL="0" indent="0" algn="ctr">
                        <a:buNone/>
                      </a:pP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30 </a:t>
                      </a:r>
                      <a:r>
                        <a:rPr lang="es-MX" sz="1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minutos</a:t>
                      </a:r>
                    </a:p>
                    <a:p>
                      <a:pPr marL="0" indent="0" algn="ctr">
                        <a:buNone/>
                      </a:pPr>
                      <a:endParaRPr lang="es-MX" sz="13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Noticia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https://www.youtube.com/watch?v=iwRMvG8SXx4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Dado de las emociones </a:t>
                      </a:r>
                      <a:r>
                        <a:rPr lang="es-MX" sz="13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(Anexo 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Marcador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Responde a los cuestionamientos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Como lo hace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expresa con claridad  y fluidez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Expresa lo que siente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Identifican</a:t>
                      </a:r>
                      <a:r>
                        <a:rPr lang="es-MX" sz="1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las emociones que le causan diversas  situaciones.</a:t>
                      </a: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7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8B47531-E6A7-4B29-98C4-05DC3C94B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5866"/>
              </p:ext>
            </p:extLst>
          </p:nvPr>
        </p:nvGraphicFramePr>
        <p:xfrm>
          <a:off x="841179" y="513782"/>
          <a:ext cx="15310248" cy="544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5124">
                  <a:extLst>
                    <a:ext uri="{9D8B030D-6E8A-4147-A177-3AD203B41FA5}">
                      <a16:colId xmlns:a16="http://schemas.microsoft.com/office/drawing/2014/main" val="3844204918"/>
                    </a:ext>
                  </a:extLst>
                </a:gridCol>
                <a:gridCol w="1717460">
                  <a:extLst>
                    <a:ext uri="{9D8B030D-6E8A-4147-A177-3AD203B41FA5}">
                      <a16:colId xmlns:a16="http://schemas.microsoft.com/office/drawing/2014/main" val="3697861118"/>
                    </a:ext>
                  </a:extLst>
                </a:gridCol>
                <a:gridCol w="1820141">
                  <a:extLst>
                    <a:ext uri="{9D8B030D-6E8A-4147-A177-3AD203B41FA5}">
                      <a16:colId xmlns:a16="http://schemas.microsoft.com/office/drawing/2014/main" val="1079140969"/>
                    </a:ext>
                  </a:extLst>
                </a:gridCol>
                <a:gridCol w="1865168">
                  <a:extLst>
                    <a:ext uri="{9D8B030D-6E8A-4147-A177-3AD203B41FA5}">
                      <a16:colId xmlns:a16="http://schemas.microsoft.com/office/drawing/2014/main" val="2889077792"/>
                    </a:ext>
                  </a:extLst>
                </a:gridCol>
                <a:gridCol w="2252355">
                  <a:extLst>
                    <a:ext uri="{9D8B030D-6E8A-4147-A177-3AD203B41FA5}">
                      <a16:colId xmlns:a16="http://schemas.microsoft.com/office/drawing/2014/main" val="2777500919"/>
                    </a:ext>
                  </a:extLst>
                </a:gridCol>
              </a:tblGrid>
              <a:tr h="538899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entury Gothic" panose="020B0502020202020204" pitchFamily="34" charset="0"/>
                        </a:rPr>
                        <a:t>Campo de formación académica/ área de desarrollo: Lenguaje y comunicación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77948"/>
                  </a:ext>
                </a:extLst>
              </a:tr>
              <a:tr h="8818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Literatura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Producción interpretación e intercambio de narraciones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9079"/>
                  </a:ext>
                </a:extLst>
              </a:tr>
              <a:tr h="881835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 historias que le son familiares, habla acerca de los personajes y sus características, de las acciones y los lugares donde se desarrollan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15158"/>
                  </a:ext>
                </a:extLst>
              </a:tr>
              <a:tr h="42214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Lo logra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No lo logra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Requiere apoyo/ está en proceso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41606"/>
                  </a:ext>
                </a:extLst>
              </a:tr>
              <a:tr h="369981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Se expresa con claridad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MX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MX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MX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86497"/>
                  </a:ext>
                </a:extLst>
              </a:tr>
              <a:tr h="304801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Ordena sus ideas y sigue la secuencia al formar oraciones 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17311"/>
                  </a:ext>
                </a:extLst>
              </a:tr>
              <a:tr h="396241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Describe que pasó, características de personajes, acciones y lugares.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364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Ordena imágenes en secuencia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2122"/>
                  </a:ext>
                </a:extLst>
              </a:tr>
              <a:tr h="737439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0594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D445AF-C31F-4F6C-B301-31244B0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44396"/>
              </p:ext>
            </p:extLst>
          </p:nvPr>
        </p:nvGraphicFramePr>
        <p:xfrm>
          <a:off x="841181" y="6318250"/>
          <a:ext cx="15310248" cy="5693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5124">
                  <a:extLst>
                    <a:ext uri="{9D8B030D-6E8A-4147-A177-3AD203B41FA5}">
                      <a16:colId xmlns:a16="http://schemas.microsoft.com/office/drawing/2014/main" val="3844204918"/>
                    </a:ext>
                  </a:extLst>
                </a:gridCol>
                <a:gridCol w="1779809">
                  <a:extLst>
                    <a:ext uri="{9D8B030D-6E8A-4147-A177-3AD203B41FA5}">
                      <a16:colId xmlns:a16="http://schemas.microsoft.com/office/drawing/2014/main" val="3697861118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182754959"/>
                    </a:ext>
                  </a:extLst>
                </a:gridCol>
                <a:gridCol w="1937657">
                  <a:extLst>
                    <a:ext uri="{9D8B030D-6E8A-4147-A177-3AD203B41FA5}">
                      <a16:colId xmlns:a16="http://schemas.microsoft.com/office/drawing/2014/main" val="2706981826"/>
                    </a:ext>
                  </a:extLst>
                </a:gridCol>
                <a:gridCol w="2195943">
                  <a:extLst>
                    <a:ext uri="{9D8B030D-6E8A-4147-A177-3AD203B41FA5}">
                      <a16:colId xmlns:a16="http://schemas.microsoft.com/office/drawing/2014/main" val="113334248"/>
                    </a:ext>
                  </a:extLst>
                </a:gridCol>
              </a:tblGrid>
              <a:tr h="538899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entury Gothic" panose="020B0502020202020204" pitchFamily="34" charset="0"/>
                        </a:rPr>
                        <a:t>Campo de formación académica/ área de desarrollo: Educación socioemocional</a:t>
                      </a:r>
                    </a:p>
                  </a:txBody>
                  <a:tcPr>
                    <a:solidFill>
                      <a:srgbClr val="E7CC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77948"/>
                  </a:ext>
                </a:extLst>
              </a:tr>
              <a:tr h="8818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Autorregulación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de las emociones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9079"/>
                  </a:ext>
                </a:extLst>
              </a:tr>
              <a:tr h="881835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15158"/>
                  </a:ext>
                </a:extLst>
              </a:tr>
              <a:tr h="414324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Lo logra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No lo logra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Century Gothic" panose="020B0502020202020204" pitchFamily="34" charset="0"/>
                        </a:rPr>
                        <a:t>Requiere apoyo/ está en proceso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303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Conoce cuales son las emociones </a:t>
                      </a:r>
                    </a:p>
                  </a:txBody>
                  <a:tcPr>
                    <a:solidFill>
                      <a:srgbClr val="E7CC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86497"/>
                  </a:ext>
                </a:extLst>
              </a:tr>
              <a:tr h="477661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Expresa lo que siente e identifica las sensaciones en su cuerpo</a:t>
                      </a:r>
                    </a:p>
                  </a:txBody>
                  <a:tcPr>
                    <a:solidFill>
                      <a:srgbClr val="E7CC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57267"/>
                  </a:ext>
                </a:extLst>
              </a:tr>
              <a:tr h="477661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Identifican</a:t>
                      </a:r>
                      <a:r>
                        <a:rPr lang="es-MX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 las emociones que le causan diversas  situaciones</a:t>
                      </a:r>
                      <a:endParaRPr lang="es-MX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7CC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7C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C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58394"/>
                  </a:ext>
                </a:extLst>
              </a:tr>
              <a:tr h="12247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0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EE89EA2-8A1F-4233-B6F8-56C7617A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92601" cy="12636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CC8B2F-8927-416D-97C6-22E62AAB5665}"/>
              </a:ext>
            </a:extLst>
          </p:cNvPr>
          <p:cNvSpPr txBox="1"/>
          <p:nvPr/>
        </p:nvSpPr>
        <p:spPr>
          <a:xfrm>
            <a:off x="0" y="0"/>
            <a:ext cx="44245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Anexo 1</a:t>
            </a:r>
          </a:p>
        </p:txBody>
      </p:sp>
    </p:spTree>
    <p:extLst>
      <p:ext uri="{BB962C8B-B14F-4D97-AF65-F5344CB8AC3E}">
        <p14:creationId xmlns:p14="http://schemas.microsoft.com/office/powerpoint/2010/main" val="314585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AF69AD-0CE3-4036-932C-9798C9F0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1"/>
            <a:ext cx="16992600" cy="126237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F679D4-560D-42D9-8DCF-0FD1F52F2339}"/>
              </a:ext>
            </a:extLst>
          </p:cNvPr>
          <p:cNvSpPr txBox="1"/>
          <p:nvPr/>
        </p:nvSpPr>
        <p:spPr>
          <a:xfrm>
            <a:off x="0" y="0"/>
            <a:ext cx="44245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Anexo 2</a:t>
            </a:r>
          </a:p>
        </p:txBody>
      </p:sp>
    </p:spTree>
    <p:extLst>
      <p:ext uri="{BB962C8B-B14F-4D97-AF65-F5344CB8AC3E}">
        <p14:creationId xmlns:p14="http://schemas.microsoft.com/office/powerpoint/2010/main" val="332503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4EC82E68-B1C7-4807-B98A-E807A6A2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" r="47663" b="51730"/>
          <a:stretch/>
        </p:blipFill>
        <p:spPr>
          <a:xfrm>
            <a:off x="1032387" y="0"/>
            <a:ext cx="7993625" cy="61058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25C452-2450-4FCE-BAE0-C36AC8B07383}"/>
              </a:ext>
            </a:extLst>
          </p:cNvPr>
          <p:cNvSpPr txBox="1"/>
          <p:nvPr/>
        </p:nvSpPr>
        <p:spPr>
          <a:xfrm>
            <a:off x="0" y="0"/>
            <a:ext cx="44245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entury Gothic" panose="020B0502020202020204" pitchFamily="34" charset="0"/>
              </a:rPr>
              <a:t>Anexo 3</a:t>
            </a:r>
          </a:p>
        </p:txBody>
      </p:sp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C4182A07-8BBC-4D59-B613-C67F7DE6E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" t="48270" r="47663" b="3358"/>
          <a:stretch/>
        </p:blipFill>
        <p:spPr>
          <a:xfrm>
            <a:off x="9026012" y="-12835"/>
            <a:ext cx="7993625" cy="6118667"/>
          </a:xfrm>
          <a:prstGeom prst="rect">
            <a:avLst/>
          </a:prstGeom>
        </p:spPr>
      </p:pic>
      <p:pic>
        <p:nvPicPr>
          <p:cNvPr id="7" name="Imagen 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9E5E1E7-B697-4F46-8789-005AF3937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3" t="48372"/>
          <a:stretch/>
        </p:blipFill>
        <p:spPr>
          <a:xfrm>
            <a:off x="1032387" y="6105831"/>
            <a:ext cx="7993625" cy="6530669"/>
          </a:xfrm>
          <a:prstGeom prst="rect">
            <a:avLst/>
          </a:prstGeom>
        </p:spPr>
      </p:pic>
      <p:pic>
        <p:nvPicPr>
          <p:cNvPr id="8" name="Imagen 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93146FC-C138-4DBD-BBD8-8ED272D6A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3" b="50051"/>
          <a:stretch/>
        </p:blipFill>
        <p:spPr>
          <a:xfrm>
            <a:off x="9026012" y="6212040"/>
            <a:ext cx="7993625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1414</Words>
  <Application>Microsoft Office PowerPoint</Application>
  <PresentationFormat>Personalizado</PresentationFormat>
  <Paragraphs>165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Gloria Hallelujah</vt:lpstr>
      <vt:lpstr>Fira Sans Extra Condensed</vt:lpstr>
      <vt:lpstr>Arial</vt:lpstr>
      <vt:lpstr>Century Gothic</vt:lpstr>
      <vt:lpstr>Courier New</vt:lpstr>
      <vt:lpstr>Raleway Thin</vt:lpstr>
      <vt:lpstr>Symbol</vt:lpstr>
      <vt:lpstr>Raleway</vt:lpstr>
      <vt:lpstr>Team Building Class for Elementary by Slidesgo</vt:lpstr>
      <vt:lpstr>Diagnóstico 3“A” Ciclo escolar 2021-2022</vt:lpstr>
      <vt:lpstr>Aprendizajes esperados</vt:lpstr>
      <vt:lpstr>Semana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3 “A” Ciclo escolar 2021-2022</dc:title>
  <dc:creator>Aneth Saavedra Salais</dc:creator>
  <cp:lastModifiedBy>Aneth Saavedra Salais</cp:lastModifiedBy>
  <cp:revision>140</cp:revision>
  <dcterms:modified xsi:type="dcterms:W3CDTF">2021-08-27T18:36:30Z</dcterms:modified>
</cp:coreProperties>
</file>