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1" r:id="rId5"/>
    <p:sldId id="262" r:id="rId6"/>
    <p:sldId id="271" r:id="rId7"/>
    <p:sldId id="260" r:id="rId8"/>
    <p:sldId id="270" r:id="rId9"/>
    <p:sldId id="273" r:id="rId10"/>
    <p:sldId id="274" r:id="rId11"/>
  </p:sldIdLst>
  <p:sldSz cx="9144000" cy="6858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99CC"/>
    <a:srgbClr val="7D975D"/>
    <a:srgbClr val="57699E"/>
    <a:srgbClr val="E6E6E6"/>
    <a:srgbClr val="E5CCFF"/>
    <a:srgbClr val="CC99FF"/>
    <a:srgbClr val="8650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0" d="100"/>
          <a:sy n="100" d="100"/>
        </p:scale>
        <p:origin x="8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71E8C50-3A1B-4029-9223-17E0DEAFBCC7}" type="datetimeFigureOut">
              <a:rPr lang="es-MX" smtClean="0"/>
              <a:t>25/08/2021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1949079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1E8C50-3A1B-4029-9223-17E0DEAFBCC7}" type="datetimeFigureOut">
              <a:rPr lang="es-MX" smtClean="0"/>
              <a:t>25/08/2021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3210136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1E8C50-3A1B-4029-9223-17E0DEAFBCC7}" type="datetimeFigureOut">
              <a:rPr lang="es-MX" smtClean="0"/>
              <a:t>25/08/2021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380103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1E8C50-3A1B-4029-9223-17E0DEAFBCC7}" type="datetimeFigureOut">
              <a:rPr lang="es-MX" smtClean="0"/>
              <a:t>25/08/2021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1250722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71E8C50-3A1B-4029-9223-17E0DEAFBCC7}" type="datetimeFigureOut">
              <a:rPr lang="es-MX" smtClean="0"/>
              <a:t>25/08/2021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391151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71E8C50-3A1B-4029-9223-17E0DEAFBCC7}" type="datetimeFigureOut">
              <a:rPr lang="es-MX" smtClean="0"/>
              <a:t>25/08/2021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2244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1E8C50-3A1B-4029-9223-17E0DEAFBCC7}" type="datetimeFigureOut">
              <a:rPr lang="es-MX" smtClean="0"/>
              <a:t>25/08/2021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53052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71E8C50-3A1B-4029-9223-17E0DEAFBCC7}" type="datetimeFigureOut">
              <a:rPr lang="es-MX" smtClean="0"/>
              <a:t>25/08/2021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111377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1E8C50-3A1B-4029-9223-17E0DEAFBCC7}" type="datetimeFigureOut">
              <a:rPr lang="es-MX" smtClean="0"/>
              <a:t>25/08/2021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324432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D71E8C50-3A1B-4029-9223-17E0DEAFBCC7}" type="datetimeFigureOut">
              <a:rPr lang="es-MX" smtClean="0"/>
              <a:t>25/08/2021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4094017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D71E8C50-3A1B-4029-9223-17E0DEAFBCC7}" type="datetimeFigureOut">
              <a:rPr lang="es-MX" smtClean="0"/>
              <a:t>25/08/2021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1B208B3-3ECF-49A0-A578-C7A977FF17E9}" type="slidenum">
              <a:rPr lang="es-MX" smtClean="0"/>
              <a:t>‹Nº›</a:t>
            </a:fld>
            <a:endParaRPr lang="es-MX"/>
          </a:p>
        </p:txBody>
      </p:sp>
    </p:spTree>
    <p:extLst>
      <p:ext uri="{BB962C8B-B14F-4D97-AF65-F5344CB8AC3E}">
        <p14:creationId xmlns:p14="http://schemas.microsoft.com/office/powerpoint/2010/main" val="265428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E8C50-3A1B-4029-9223-17E0DEAFBCC7}" type="datetimeFigureOut">
              <a:rPr lang="es-MX" smtClean="0"/>
              <a:t>25/08/2021</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208B3-3ECF-49A0-A578-C7A977FF17E9}" type="slidenum">
              <a:rPr lang="es-MX" smtClean="0"/>
              <a:t>‹Nº›</a:t>
            </a:fld>
            <a:endParaRPr lang="es-MX"/>
          </a:p>
        </p:txBody>
      </p:sp>
    </p:spTree>
    <p:extLst>
      <p:ext uri="{BB962C8B-B14F-4D97-AF65-F5344CB8AC3E}">
        <p14:creationId xmlns:p14="http://schemas.microsoft.com/office/powerpoint/2010/main" val="5701290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ordwall.net/es/resource/18000577/emociones" TargetMode="External"/><Relationship Id="rId2" Type="http://schemas.openxmlformats.org/officeDocument/2006/relationships/hyperlink" Target="https://www.youtube.com/watch?v=__NmMOkND8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ordwall.net/es/resource/18000577" TargetMode="External"/><Relationship Id="rId2" Type="http://schemas.openxmlformats.org/officeDocument/2006/relationships/hyperlink" Target="../JN%20EMMA%20BADILLO/1%20SEMANA%20CLASE%2014%20DE%20JUNIO%20JN%20EMMA%20BADILLO.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1D8F8333-D170-4458-B4EE-CCB3770BF7D6}"/>
              </a:ext>
            </a:extLst>
          </p:cNvPr>
          <p:cNvPicPr>
            <a:picLocks noChangeAspect="1"/>
          </p:cNvPicPr>
          <p:nvPr/>
        </p:nvPicPr>
        <p:blipFill rotWithShape="1">
          <a:blip r:embed="rId2">
            <a:extLst>
              <a:ext uri="{28A0092B-C50C-407E-A947-70E740481C1C}">
                <a14:useLocalDpi xmlns:a14="http://schemas.microsoft.com/office/drawing/2010/main" val="0"/>
              </a:ext>
            </a:extLst>
          </a:blip>
          <a:srcRect t="12109" r="1" b="1"/>
          <a:stretch/>
        </p:blipFill>
        <p:spPr>
          <a:xfrm>
            <a:off x="0" y="0"/>
            <a:ext cx="9144000" cy="6858000"/>
          </a:xfrm>
          <a:prstGeom prst="rect">
            <a:avLst/>
          </a:prstGeom>
          <a:ln w="28575">
            <a:solidFill>
              <a:schemeClr val="tx1"/>
            </a:solidFill>
          </a:ln>
        </p:spPr>
      </p:pic>
      <p:sp>
        <p:nvSpPr>
          <p:cNvPr id="35" name="Rectángulo 34">
            <a:extLst>
              <a:ext uri="{FF2B5EF4-FFF2-40B4-BE49-F238E27FC236}">
                <a16:creationId xmlns:a16="http://schemas.microsoft.com/office/drawing/2014/main" id="{F25CCF3C-073C-43F8-BE3E-521C81BE3CD3}"/>
              </a:ext>
            </a:extLst>
          </p:cNvPr>
          <p:cNvSpPr/>
          <p:nvPr/>
        </p:nvSpPr>
        <p:spPr>
          <a:xfrm>
            <a:off x="960500" y="147845"/>
            <a:ext cx="7223000" cy="1592744"/>
          </a:xfrm>
          <a:prstGeom prst="rect">
            <a:avLst/>
          </a:prstGeom>
          <a:solidFill>
            <a:srgbClr val="E1EFFA"/>
          </a:solidFill>
          <a:ln w="76200">
            <a:solidFill>
              <a:schemeClr val="accent1">
                <a:lumMod val="75000"/>
              </a:schemeClr>
            </a:solidFill>
            <a:prstDash val="dash"/>
          </a:ln>
        </p:spPr>
        <p:txBody>
          <a:bodyPr wrap="square" lIns="68580" tIns="34290" rIns="68580" bIns="34290">
            <a:spAutoFit/>
          </a:bodyPr>
          <a:lstStyle/>
          <a:p>
            <a:pPr algn="ctr"/>
            <a:r>
              <a:rPr lang="es-ES" sz="3300" b="1" dirty="0">
                <a:ln w="6600">
                  <a:solidFill>
                    <a:schemeClr val="accent2"/>
                  </a:solidFill>
                  <a:prstDash val="solid"/>
                </a:ln>
                <a:solidFill>
                  <a:schemeClr val="accent4">
                    <a:lumMod val="40000"/>
                    <a:lumOff val="60000"/>
                  </a:schemeClr>
                </a:solidFill>
                <a:effectLst>
                  <a:outerShdw dist="38100" dir="2700000" algn="tl" rotWithShape="0">
                    <a:schemeClr val="accent2"/>
                  </a:outerShdw>
                </a:effectLst>
                <a:latin typeface="Arial" panose="020B0604020202020204" pitchFamily="34" charset="0"/>
                <a:cs typeface="Arial" panose="020B0604020202020204" pitchFamily="34" charset="0"/>
              </a:rPr>
              <a:t>Se</a:t>
            </a:r>
            <a:r>
              <a:rPr lang="es-ES" sz="3300" b="1" dirty="0">
                <a:ln w="6600">
                  <a:solidFill>
                    <a:schemeClr val="accent2"/>
                  </a:solidFill>
                  <a:prstDash val="solid"/>
                </a:ln>
                <a:solidFill>
                  <a:schemeClr val="accent2">
                    <a:lumMod val="60000"/>
                    <a:lumOff val="40000"/>
                  </a:schemeClr>
                </a:solidFill>
                <a:effectLst>
                  <a:outerShdw dist="38100" dir="2700000" algn="tl" rotWithShape="0">
                    <a:schemeClr val="accent2"/>
                  </a:outerShdw>
                </a:effectLst>
                <a:latin typeface="Arial" panose="020B0604020202020204" pitchFamily="34" charset="0"/>
                <a:cs typeface="Arial" panose="020B0604020202020204" pitchFamily="34" charset="0"/>
              </a:rPr>
              <a:t>ma</a:t>
            </a:r>
            <a:r>
              <a:rPr lang="es-ES" sz="3300" b="1" dirty="0">
                <a:ln w="6600">
                  <a:solidFill>
                    <a:schemeClr val="accent2"/>
                  </a:solidFill>
                  <a:prstDash val="solid"/>
                </a:ln>
                <a:solidFill>
                  <a:srgbClr val="FF5050"/>
                </a:solidFill>
                <a:effectLst>
                  <a:outerShdw dist="38100" dir="2700000" algn="tl" rotWithShape="0">
                    <a:schemeClr val="accent2"/>
                  </a:outerShdw>
                </a:effectLst>
                <a:latin typeface="Arial" panose="020B0604020202020204" pitchFamily="34" charset="0"/>
                <a:cs typeface="Arial" panose="020B0604020202020204" pitchFamily="34" charset="0"/>
              </a:rPr>
              <a:t>na</a:t>
            </a:r>
            <a:r>
              <a:rPr lang="es-ES" sz="3300" b="1" dirty="0">
                <a:ln w="6600">
                  <a:solidFill>
                    <a:schemeClr val="accent2"/>
                  </a:solidFill>
                  <a:prstDash val="solid"/>
                </a:ln>
                <a:solidFill>
                  <a:srgbClr val="FFFFFF"/>
                </a:solidFill>
                <a:effectLst>
                  <a:outerShdw dist="38100" dir="2700000" algn="tl" rotWithShape="0">
                    <a:schemeClr val="accent2"/>
                  </a:outerShdw>
                </a:effectLst>
                <a:latin typeface="Arial" panose="020B0604020202020204" pitchFamily="34" charset="0"/>
                <a:cs typeface="Arial" panose="020B0604020202020204" pitchFamily="34" charset="0"/>
              </a:rPr>
              <a:t> </a:t>
            </a:r>
            <a:r>
              <a:rPr lang="es-ES" sz="3300" b="1" dirty="0">
                <a:ln w="6600">
                  <a:solidFill>
                    <a:schemeClr val="accent2"/>
                  </a:solidFill>
                  <a:prstDash val="solid"/>
                </a:ln>
                <a:solidFill>
                  <a:srgbClr val="C00000"/>
                </a:solidFill>
                <a:effectLst>
                  <a:outerShdw dist="38100" dir="2700000" algn="tl" rotWithShape="0">
                    <a:schemeClr val="accent2"/>
                  </a:outerShdw>
                </a:effectLst>
                <a:latin typeface="Arial" panose="020B0604020202020204" pitchFamily="34" charset="0"/>
                <a:cs typeface="Arial" panose="020B0604020202020204" pitchFamily="34" charset="0"/>
              </a:rPr>
              <a:t>2</a:t>
            </a:r>
          </a:p>
          <a:p>
            <a:pPr algn="ctr"/>
            <a:r>
              <a:rPr lang="es-ES" sz="3300" b="1" dirty="0">
                <a:ln w="6600">
                  <a:solidFill>
                    <a:schemeClr val="accent2"/>
                  </a:solidFill>
                  <a:prstDash val="solid"/>
                </a:ln>
                <a:solidFill>
                  <a:srgbClr val="99CCFF"/>
                </a:solidFill>
                <a:effectLst>
                  <a:outerShdw dist="38100" dir="2700000" algn="tl" rotWithShape="0">
                    <a:schemeClr val="accent2"/>
                  </a:outerShdw>
                </a:effectLst>
                <a:latin typeface="Arial" panose="020B0604020202020204" pitchFamily="34" charset="0"/>
                <a:cs typeface="Arial" panose="020B0604020202020204" pitchFamily="34" charset="0"/>
              </a:rPr>
              <a:t>De</a:t>
            </a:r>
            <a:r>
              <a:rPr lang="es-ES" sz="3300" b="1" dirty="0">
                <a:ln w="6600">
                  <a:solidFill>
                    <a:schemeClr val="accent2"/>
                  </a:solidFill>
                  <a:prstDash val="solid"/>
                </a:ln>
                <a:solidFill>
                  <a:srgbClr val="6699FF"/>
                </a:solidFill>
                <a:effectLst>
                  <a:outerShdw dist="38100" dir="2700000" algn="tl" rotWithShape="0">
                    <a:schemeClr val="accent2"/>
                  </a:outerShdw>
                </a:effectLst>
                <a:latin typeface="Arial" panose="020B0604020202020204" pitchFamily="34" charset="0"/>
                <a:cs typeface="Arial" panose="020B0604020202020204" pitchFamily="34" charset="0"/>
              </a:rPr>
              <a:t>l 30 de Agosto</a:t>
            </a:r>
            <a:r>
              <a:rPr lang="es-ES" sz="3300" b="1" dirty="0">
                <a:ln w="6600">
                  <a:solidFill>
                    <a:schemeClr val="accent2"/>
                  </a:solidFill>
                  <a:prstDash val="solid"/>
                </a:ln>
                <a:solidFill>
                  <a:srgbClr val="0070C0"/>
                </a:solidFill>
                <a:effectLst>
                  <a:outerShdw dist="38100" dir="2700000" algn="tl" rotWithShape="0">
                    <a:schemeClr val="accent2"/>
                  </a:outerShdw>
                </a:effectLst>
                <a:latin typeface="Arial" panose="020B0604020202020204" pitchFamily="34" charset="0"/>
                <a:cs typeface="Arial" panose="020B0604020202020204" pitchFamily="34" charset="0"/>
              </a:rPr>
              <a:t> a</a:t>
            </a:r>
            <a:r>
              <a:rPr lang="es-ES" sz="3300" b="1" dirty="0">
                <a:ln w="6600">
                  <a:solidFill>
                    <a:schemeClr val="accent2"/>
                  </a:solidFill>
                  <a:prstDash val="solid"/>
                </a:ln>
                <a:solidFill>
                  <a:srgbClr val="99FFCC"/>
                </a:solidFill>
                <a:effectLst>
                  <a:outerShdw dist="38100" dir="2700000" algn="tl" rotWithShape="0">
                    <a:schemeClr val="accent2"/>
                  </a:outerShdw>
                </a:effectLst>
                <a:latin typeface="Arial" panose="020B0604020202020204" pitchFamily="34" charset="0"/>
                <a:cs typeface="Arial" panose="020B0604020202020204" pitchFamily="34" charset="0"/>
              </a:rPr>
              <a:t>l 3</a:t>
            </a:r>
            <a:r>
              <a:rPr lang="es-ES" sz="3300" b="1" dirty="0">
                <a:ln w="6600">
                  <a:solidFill>
                    <a:schemeClr val="accent2"/>
                  </a:solidFill>
                  <a:prstDash val="solid"/>
                </a:ln>
                <a:solidFill>
                  <a:srgbClr val="CCFF33"/>
                </a:solidFill>
                <a:effectLst>
                  <a:outerShdw dist="38100" dir="2700000" algn="tl" rotWithShape="0">
                    <a:schemeClr val="accent2"/>
                  </a:outerShdw>
                </a:effectLst>
                <a:latin typeface="Arial" panose="020B0604020202020204" pitchFamily="34" charset="0"/>
                <a:cs typeface="Arial" panose="020B0604020202020204" pitchFamily="34" charset="0"/>
              </a:rPr>
              <a:t> d</a:t>
            </a:r>
            <a:r>
              <a:rPr lang="es-ES" sz="3300" b="1" dirty="0">
                <a:ln w="6600">
                  <a:solidFill>
                    <a:schemeClr val="accent2"/>
                  </a:solidFill>
                  <a:prstDash val="solid"/>
                </a:ln>
                <a:solidFill>
                  <a:srgbClr val="99CC00"/>
                </a:solidFill>
                <a:effectLst>
                  <a:outerShdw dist="38100" dir="2700000" algn="tl" rotWithShape="0">
                    <a:schemeClr val="accent2"/>
                  </a:outerShdw>
                </a:effectLst>
                <a:latin typeface="Arial" panose="020B0604020202020204" pitchFamily="34" charset="0"/>
                <a:cs typeface="Arial" panose="020B0604020202020204" pitchFamily="34" charset="0"/>
              </a:rPr>
              <a:t>e Sep</a:t>
            </a:r>
            <a:r>
              <a:rPr lang="es-ES" sz="3300" b="1" dirty="0">
                <a:ln w="6600">
                  <a:solidFill>
                    <a:schemeClr val="accent2"/>
                  </a:solidFill>
                  <a:prstDash val="solid"/>
                </a:ln>
                <a:solidFill>
                  <a:srgbClr val="00B050"/>
                </a:solidFill>
                <a:effectLst>
                  <a:outerShdw dist="38100" dir="2700000" algn="tl" rotWithShape="0">
                    <a:schemeClr val="accent2"/>
                  </a:outerShdw>
                </a:effectLst>
                <a:latin typeface="Arial" panose="020B0604020202020204" pitchFamily="34" charset="0"/>
                <a:cs typeface="Arial" panose="020B0604020202020204" pitchFamily="34" charset="0"/>
              </a:rPr>
              <a:t>tie</a:t>
            </a:r>
            <a:r>
              <a:rPr lang="es-ES" sz="3300" b="1" dirty="0">
                <a:ln w="6600">
                  <a:solidFill>
                    <a:schemeClr val="accent2"/>
                  </a:solidFill>
                  <a:prstDash val="solid"/>
                </a:ln>
                <a:solidFill>
                  <a:schemeClr val="tx2">
                    <a:lumMod val="25000"/>
                  </a:schemeClr>
                </a:solidFill>
                <a:effectLst>
                  <a:outerShdw dist="38100" dir="2700000" algn="tl" rotWithShape="0">
                    <a:schemeClr val="accent2"/>
                  </a:outerShdw>
                </a:effectLst>
                <a:latin typeface="Arial" panose="020B0604020202020204" pitchFamily="34" charset="0"/>
                <a:cs typeface="Arial" panose="020B0604020202020204" pitchFamily="34" charset="0"/>
              </a:rPr>
              <a:t>mb</a:t>
            </a:r>
            <a:r>
              <a:rPr lang="es-ES" sz="3300" b="1" dirty="0">
                <a:ln w="6600">
                  <a:solidFill>
                    <a:schemeClr val="accent2"/>
                  </a:solidFill>
                  <a:prstDash val="solid"/>
                </a:ln>
                <a:solidFill>
                  <a:schemeClr val="tx2">
                    <a:lumMod val="10000"/>
                  </a:schemeClr>
                </a:solidFill>
                <a:effectLst>
                  <a:outerShdw dist="38100" dir="2700000" algn="tl" rotWithShape="0">
                    <a:schemeClr val="accent2"/>
                  </a:outerShdw>
                </a:effectLst>
                <a:latin typeface="Arial" panose="020B0604020202020204" pitchFamily="34" charset="0"/>
                <a:cs typeface="Arial" panose="020B0604020202020204" pitchFamily="34" charset="0"/>
              </a:rPr>
              <a:t>re</a:t>
            </a:r>
            <a:r>
              <a:rPr lang="es-ES" sz="3300" b="1" dirty="0">
                <a:ln w="6600">
                  <a:solidFill>
                    <a:schemeClr val="accent2"/>
                  </a:solidFill>
                  <a:prstDash val="solid"/>
                </a:ln>
                <a:solidFill>
                  <a:srgbClr val="CC00FF"/>
                </a:solidFill>
                <a:effectLst>
                  <a:outerShdw dist="38100" dir="2700000" algn="tl" rotWithShape="0">
                    <a:schemeClr val="accent2"/>
                  </a:outerShdw>
                </a:effectLst>
                <a:latin typeface="Arial" panose="020B0604020202020204" pitchFamily="34" charset="0"/>
                <a:cs typeface="Arial" panose="020B0604020202020204" pitchFamily="34" charset="0"/>
              </a:rPr>
              <a:t> d</a:t>
            </a:r>
            <a:r>
              <a:rPr lang="es-ES" sz="3300" b="1" dirty="0">
                <a:ln w="6600">
                  <a:solidFill>
                    <a:schemeClr val="accent2"/>
                  </a:solidFill>
                  <a:prstDash val="solid"/>
                </a:ln>
                <a:solidFill>
                  <a:srgbClr val="9900FF"/>
                </a:solidFill>
                <a:effectLst>
                  <a:outerShdw dist="38100" dir="2700000" algn="tl" rotWithShape="0">
                    <a:schemeClr val="accent2"/>
                  </a:outerShdw>
                </a:effectLst>
                <a:latin typeface="Arial" panose="020B0604020202020204" pitchFamily="34" charset="0"/>
                <a:cs typeface="Arial" panose="020B0604020202020204" pitchFamily="34" charset="0"/>
              </a:rPr>
              <a:t>el</a:t>
            </a:r>
            <a:r>
              <a:rPr lang="es-ES" sz="3300" b="1" dirty="0">
                <a:ln w="6600">
                  <a:solidFill>
                    <a:schemeClr val="accent2"/>
                  </a:solidFill>
                  <a:prstDash val="solid"/>
                </a:ln>
                <a:solidFill>
                  <a:srgbClr val="CC00FF"/>
                </a:solidFill>
                <a:effectLst>
                  <a:outerShdw dist="38100" dir="2700000" algn="tl" rotWithShape="0">
                    <a:schemeClr val="accent2"/>
                  </a:outerShdw>
                </a:effectLst>
                <a:latin typeface="Arial" panose="020B0604020202020204" pitchFamily="34" charset="0"/>
                <a:cs typeface="Arial" panose="020B0604020202020204" pitchFamily="34" charset="0"/>
              </a:rPr>
              <a:t> </a:t>
            </a:r>
            <a:r>
              <a:rPr lang="es-ES" sz="3300" b="1" dirty="0">
                <a:ln w="6600">
                  <a:solidFill>
                    <a:schemeClr val="accent2"/>
                  </a:solidFill>
                  <a:prstDash val="solid"/>
                </a:ln>
                <a:solidFill>
                  <a:srgbClr val="990099"/>
                </a:solidFill>
                <a:effectLst>
                  <a:outerShdw dist="38100" dir="2700000" algn="tl" rotWithShape="0">
                    <a:schemeClr val="accent2"/>
                  </a:outerShdw>
                </a:effectLst>
                <a:latin typeface="Arial" panose="020B0604020202020204" pitchFamily="34" charset="0"/>
                <a:cs typeface="Arial" panose="020B0604020202020204" pitchFamily="34" charset="0"/>
              </a:rPr>
              <a:t>20</a:t>
            </a:r>
            <a:r>
              <a:rPr lang="es-ES" sz="3300" b="1" dirty="0">
                <a:ln w="6600">
                  <a:solidFill>
                    <a:schemeClr val="accent2"/>
                  </a:solidFill>
                  <a:prstDash val="solid"/>
                </a:ln>
                <a:solidFill>
                  <a:srgbClr val="660066"/>
                </a:solidFill>
                <a:effectLst>
                  <a:outerShdw dist="38100" dir="2700000" algn="tl" rotWithShape="0">
                    <a:schemeClr val="accent2"/>
                  </a:outerShdw>
                </a:effectLst>
                <a:latin typeface="Arial" panose="020B0604020202020204" pitchFamily="34" charset="0"/>
                <a:cs typeface="Arial" panose="020B0604020202020204" pitchFamily="34" charset="0"/>
              </a:rPr>
              <a:t>21</a:t>
            </a:r>
            <a:r>
              <a:rPr lang="es-ES" sz="3300" b="1" dirty="0">
                <a:ln w="6600">
                  <a:solidFill>
                    <a:schemeClr val="accent2"/>
                  </a:solidFill>
                  <a:prstDash val="solid"/>
                </a:ln>
                <a:solidFill>
                  <a:srgbClr val="FFFFFF"/>
                </a:solidFill>
                <a:effectLst>
                  <a:outerShdw dist="38100" dir="2700000" algn="tl" rotWithShape="0">
                    <a:schemeClr val="accent2"/>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892067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0E3177-6805-4BB5-85EB-D24D50DF20DE}"/>
              </a:ext>
            </a:extLst>
          </p:cNvPr>
          <p:cNvSpPr>
            <a:spLocks noGrp="1"/>
          </p:cNvSpPr>
          <p:nvPr>
            <p:ph type="title"/>
          </p:nvPr>
        </p:nvSpPr>
        <p:spPr>
          <a:xfrm>
            <a:off x="628650" y="55563"/>
            <a:ext cx="7886700" cy="625474"/>
          </a:xfrm>
        </p:spPr>
        <p:txBody>
          <a:bodyPr>
            <a:normAutofit fontScale="90000"/>
          </a:bodyPr>
          <a:lstStyle/>
          <a:p>
            <a:pPr algn="ctr"/>
            <a:r>
              <a:rPr lang="es-MX" u="sng" dirty="0">
                <a:latin typeface="Berlin Sans FB" panose="020E0602020502020306" pitchFamily="34" charset="0"/>
              </a:rPr>
              <a:t>Evaluación continua</a:t>
            </a:r>
          </a:p>
        </p:txBody>
      </p:sp>
      <p:graphicFrame>
        <p:nvGraphicFramePr>
          <p:cNvPr id="4" name="Tabla 4">
            <a:extLst>
              <a:ext uri="{FF2B5EF4-FFF2-40B4-BE49-F238E27FC236}">
                <a16:creationId xmlns:a16="http://schemas.microsoft.com/office/drawing/2014/main" id="{A0DF8B73-09CE-4C31-86CA-FE5071F6DF78}"/>
              </a:ext>
            </a:extLst>
          </p:cNvPr>
          <p:cNvGraphicFramePr>
            <a:graphicFrameLocks noGrp="1"/>
          </p:cNvGraphicFramePr>
          <p:nvPr>
            <p:extLst>
              <p:ext uri="{D42A27DB-BD31-4B8C-83A1-F6EECF244321}">
                <p14:modId xmlns:p14="http://schemas.microsoft.com/office/powerpoint/2010/main" val="3559921104"/>
              </p:ext>
            </p:extLst>
          </p:nvPr>
        </p:nvGraphicFramePr>
        <p:xfrm>
          <a:off x="266700" y="1221204"/>
          <a:ext cx="8680450" cy="1468120"/>
        </p:xfrm>
        <a:graphic>
          <a:graphicData uri="http://schemas.openxmlformats.org/drawingml/2006/table">
            <a:tbl>
              <a:tblPr firstRow="1" bandRow="1">
                <a:tableStyleId>{5C22544A-7EE6-4342-B048-85BDC9FD1C3A}</a:tableStyleId>
              </a:tblPr>
              <a:tblGrid>
                <a:gridCol w="4340225">
                  <a:extLst>
                    <a:ext uri="{9D8B030D-6E8A-4147-A177-3AD203B41FA5}">
                      <a16:colId xmlns:a16="http://schemas.microsoft.com/office/drawing/2014/main" val="3110932810"/>
                    </a:ext>
                  </a:extLst>
                </a:gridCol>
                <a:gridCol w="4340225">
                  <a:extLst>
                    <a:ext uri="{9D8B030D-6E8A-4147-A177-3AD203B41FA5}">
                      <a16:colId xmlns:a16="http://schemas.microsoft.com/office/drawing/2014/main" val="1291634521"/>
                    </a:ext>
                  </a:extLst>
                </a:gridCol>
              </a:tblGrid>
              <a:tr h="370840">
                <a:tc gridSpan="2">
                  <a:txBody>
                    <a:bodyPr/>
                    <a:lstStyle/>
                    <a:p>
                      <a:pPr algn="ctr"/>
                      <a:r>
                        <a:rPr lang="es-MX" sz="1200" dirty="0">
                          <a:latin typeface="Times New Roman" panose="02020603050405020304" pitchFamily="18" charset="0"/>
                          <a:cs typeface="Times New Roman" panose="02020603050405020304" pitchFamily="18" charset="0"/>
                        </a:rPr>
                        <a:t>Campo formativo / área de desarrollo: Educación socioemocional </a:t>
                      </a:r>
                    </a:p>
                  </a:txBody>
                  <a:tcPr>
                    <a:solidFill>
                      <a:schemeClr val="accent1">
                        <a:lumMod val="60000"/>
                        <a:lumOff val="40000"/>
                      </a:schemeClr>
                    </a:solidFill>
                  </a:tcPr>
                </a:tc>
                <a:tc hMerge="1">
                  <a:txBody>
                    <a:bodyPr/>
                    <a:lstStyle/>
                    <a:p>
                      <a:endParaRPr lang="es-MX" dirty="0"/>
                    </a:p>
                  </a:txBody>
                  <a:tcPr/>
                </a:tc>
                <a:extLst>
                  <a:ext uri="{0D108BD9-81ED-4DB2-BD59-A6C34878D82A}">
                    <a16:rowId xmlns:a16="http://schemas.microsoft.com/office/drawing/2014/main" val="3932390799"/>
                  </a:ext>
                </a:extLst>
              </a:tr>
              <a:tr h="370840">
                <a:tc>
                  <a:txBody>
                    <a:bodyPr/>
                    <a:lstStyle/>
                    <a:p>
                      <a:r>
                        <a:rPr lang="es-MX" sz="1200" b="1" dirty="0">
                          <a:latin typeface="Times New Roman" panose="02020603050405020304" pitchFamily="18" charset="0"/>
                          <a:cs typeface="Times New Roman" panose="02020603050405020304" pitchFamily="18" charset="0"/>
                        </a:rPr>
                        <a:t>Organizador curricular 1:</a:t>
                      </a:r>
                    </a:p>
                    <a:p>
                      <a:r>
                        <a:rPr lang="es-MX" sz="1200" dirty="0">
                          <a:latin typeface="Times New Roman" panose="02020603050405020304" pitchFamily="18" charset="0"/>
                          <a:cs typeface="Times New Roman" panose="02020603050405020304" pitchFamily="18" charset="0"/>
                        </a:rPr>
                        <a:t>Autorregulación</a:t>
                      </a:r>
                    </a:p>
                    <a:p>
                      <a:endParaRPr lang="es-MX"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latin typeface="Times New Roman" panose="02020603050405020304" pitchFamily="18" charset="0"/>
                          <a:cs typeface="Times New Roman" panose="02020603050405020304" pitchFamily="18" charset="0"/>
                        </a:rPr>
                        <a:t>Organizador</a:t>
                      </a:r>
                      <a:r>
                        <a:rPr lang="es-MX" sz="1200" dirty="0">
                          <a:latin typeface="Times New Roman" panose="02020603050405020304" pitchFamily="18" charset="0"/>
                          <a:cs typeface="Times New Roman" panose="02020603050405020304" pitchFamily="18" charset="0"/>
                        </a:rPr>
                        <a:t> </a:t>
                      </a:r>
                      <a:r>
                        <a:rPr lang="es-MX" sz="1200" b="1" dirty="0">
                          <a:latin typeface="Times New Roman" panose="02020603050405020304" pitchFamily="18" charset="0"/>
                          <a:cs typeface="Times New Roman" panose="02020603050405020304" pitchFamily="18" charset="0"/>
                        </a:rPr>
                        <a:t>curricular 2:</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Times New Roman" panose="02020603050405020304" pitchFamily="18" charset="0"/>
                          <a:cs typeface="Times New Roman" panose="02020603050405020304" pitchFamily="18" charset="0"/>
                        </a:rPr>
                        <a:t>Expresión de las emociones</a:t>
                      </a:r>
                    </a:p>
                  </a:txBody>
                  <a:tcPr/>
                </a:tc>
                <a:extLst>
                  <a:ext uri="{0D108BD9-81ED-4DB2-BD59-A6C34878D82A}">
                    <a16:rowId xmlns:a16="http://schemas.microsoft.com/office/drawing/2014/main" val="1698015895"/>
                  </a:ext>
                </a:extLst>
              </a:tr>
              <a:tr h="370840">
                <a:tc gridSpan="2">
                  <a:txBody>
                    <a:bodyPr/>
                    <a:lstStyle/>
                    <a:p>
                      <a:r>
                        <a:rPr lang="es-MX" sz="1200" b="1" dirty="0">
                          <a:latin typeface="Times New Roman" panose="02020603050405020304" pitchFamily="18" charset="0"/>
                          <a:cs typeface="Times New Roman" panose="02020603050405020304" pitchFamily="18" charset="0"/>
                        </a:rPr>
                        <a:t>Aprendizaje esperado: </a:t>
                      </a:r>
                    </a:p>
                    <a:p>
                      <a:r>
                        <a:rPr lang="es-MX" sz="1200" dirty="0">
                          <a:effectLst/>
                          <a:latin typeface="Calibri" panose="020F0502020204030204" pitchFamily="34" charset="0"/>
                          <a:ea typeface="Calibri" panose="020F0502020204030204" pitchFamily="34" charset="0"/>
                          <a:cs typeface="Times New Roman" panose="02020603050405020304" pitchFamily="18" charset="0"/>
                        </a:rPr>
                        <a:t>Reconoce y nombra situaciones que le generan alegría, seguridad, tristeza, miedo o enojo, y expresa lo que siente</a:t>
                      </a:r>
                    </a:p>
                  </a:txBody>
                  <a:tcPr/>
                </a:tc>
                <a:tc hMerge="1">
                  <a:txBody>
                    <a:bodyPr/>
                    <a:lstStyle/>
                    <a:p>
                      <a:endParaRPr lang="es-MX" dirty="0"/>
                    </a:p>
                  </a:txBody>
                  <a:tcPr/>
                </a:tc>
                <a:extLst>
                  <a:ext uri="{0D108BD9-81ED-4DB2-BD59-A6C34878D82A}">
                    <a16:rowId xmlns:a16="http://schemas.microsoft.com/office/drawing/2014/main" val="2945563158"/>
                  </a:ext>
                </a:extLst>
              </a:tr>
            </a:tbl>
          </a:graphicData>
        </a:graphic>
      </p:graphicFrame>
      <p:sp>
        <p:nvSpPr>
          <p:cNvPr id="6" name="CuadroTexto 5">
            <a:extLst>
              <a:ext uri="{FF2B5EF4-FFF2-40B4-BE49-F238E27FC236}">
                <a16:creationId xmlns:a16="http://schemas.microsoft.com/office/drawing/2014/main" id="{146834D6-8F50-42F4-A4E3-D0F305C6B456}"/>
              </a:ext>
            </a:extLst>
          </p:cNvPr>
          <p:cNvSpPr txBox="1"/>
          <p:nvPr/>
        </p:nvSpPr>
        <p:spPr>
          <a:xfrm>
            <a:off x="266700" y="882650"/>
            <a:ext cx="8623300" cy="338554"/>
          </a:xfrm>
          <a:prstGeom prst="rect">
            <a:avLst/>
          </a:prstGeom>
          <a:noFill/>
        </p:spPr>
        <p:txBody>
          <a:bodyPr wrap="square" rtlCol="0">
            <a:spAutoFit/>
          </a:bodyPr>
          <a:lstStyle/>
          <a:p>
            <a:r>
              <a:rPr lang="es-MX" sz="1600" b="1" dirty="0">
                <a:latin typeface="Times New Roman" panose="02020603050405020304" pitchFamily="18" charset="0"/>
                <a:cs typeface="Times New Roman" panose="02020603050405020304" pitchFamily="18" charset="0"/>
              </a:rPr>
              <a:t>Alumno:                                                                                                  Fecha: </a:t>
            </a:r>
          </a:p>
        </p:txBody>
      </p:sp>
      <p:graphicFrame>
        <p:nvGraphicFramePr>
          <p:cNvPr id="7" name="Tabla 7">
            <a:extLst>
              <a:ext uri="{FF2B5EF4-FFF2-40B4-BE49-F238E27FC236}">
                <a16:creationId xmlns:a16="http://schemas.microsoft.com/office/drawing/2014/main" id="{7BC28C39-AF6D-49B4-89C0-0D6B4533BE34}"/>
              </a:ext>
            </a:extLst>
          </p:cNvPr>
          <p:cNvGraphicFramePr>
            <a:graphicFrameLocks noGrp="1"/>
          </p:cNvGraphicFramePr>
          <p:nvPr>
            <p:extLst>
              <p:ext uri="{D42A27DB-BD31-4B8C-83A1-F6EECF244321}">
                <p14:modId xmlns:p14="http://schemas.microsoft.com/office/powerpoint/2010/main" val="4087470984"/>
              </p:ext>
            </p:extLst>
          </p:nvPr>
        </p:nvGraphicFramePr>
        <p:xfrm>
          <a:off x="266699" y="3027878"/>
          <a:ext cx="8623299" cy="1788160"/>
        </p:xfrm>
        <a:graphic>
          <a:graphicData uri="http://schemas.openxmlformats.org/drawingml/2006/table">
            <a:tbl>
              <a:tblPr firstRow="1" bandRow="1">
                <a:tableStyleId>{5C22544A-7EE6-4342-B048-85BDC9FD1C3A}</a:tableStyleId>
              </a:tblPr>
              <a:tblGrid>
                <a:gridCol w="8623299">
                  <a:extLst>
                    <a:ext uri="{9D8B030D-6E8A-4147-A177-3AD203B41FA5}">
                      <a16:colId xmlns:a16="http://schemas.microsoft.com/office/drawing/2014/main" val="1845366445"/>
                    </a:ext>
                  </a:extLst>
                </a:gridCol>
              </a:tblGrid>
              <a:tr h="277421">
                <a:tc>
                  <a:txBody>
                    <a:bodyPr/>
                    <a:lstStyle/>
                    <a:p>
                      <a:r>
                        <a:rPr lang="es-MX" sz="1400" dirty="0">
                          <a:latin typeface="Times New Roman" panose="02020603050405020304" pitchFamily="18" charset="0"/>
                          <a:cs typeface="Times New Roman" panose="02020603050405020304" pitchFamily="18" charset="0"/>
                        </a:rPr>
                        <a:t>INDICADORES (en base al aprendizaje esperado)</a:t>
                      </a:r>
                    </a:p>
                  </a:txBody>
                  <a:tcPr>
                    <a:solidFill>
                      <a:schemeClr val="accent4">
                        <a:lumMod val="75000"/>
                      </a:schemeClr>
                    </a:solidFill>
                  </a:tcPr>
                </a:tc>
                <a:extLst>
                  <a:ext uri="{0D108BD9-81ED-4DB2-BD59-A6C34878D82A}">
                    <a16:rowId xmlns:a16="http://schemas.microsoft.com/office/drawing/2014/main" val="2981012039"/>
                  </a:ext>
                </a:extLst>
              </a:tr>
              <a:tr h="370840">
                <a:tc>
                  <a:txBody>
                    <a:bodyPr/>
                    <a:lstStyle/>
                    <a:p>
                      <a:pPr marL="285750" indent="-285750">
                        <a:buFont typeface="Arial" panose="020B0604020202020204" pitchFamily="34" charset="0"/>
                        <a:buChar char="•"/>
                      </a:pPr>
                      <a:r>
                        <a:rPr lang="es-MX" sz="1400" dirty="0">
                          <a:latin typeface="Times New Roman" panose="02020603050405020304" pitchFamily="18" charset="0"/>
                          <a:cs typeface="Times New Roman" panose="02020603050405020304" pitchFamily="18" charset="0"/>
                        </a:rPr>
                        <a:t>Reconoce las emociones de </a:t>
                      </a: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amor, alegría, tristeza, enojo, calma y miedo. </a:t>
                      </a:r>
                    </a:p>
                  </a:txBody>
                  <a:tcPr/>
                </a:tc>
                <a:extLst>
                  <a:ext uri="{0D108BD9-81ED-4DB2-BD59-A6C34878D82A}">
                    <a16:rowId xmlns:a16="http://schemas.microsoft.com/office/drawing/2014/main" val="988599367"/>
                  </a:ext>
                </a:extLst>
              </a:tr>
              <a:tr h="370840">
                <a:tc>
                  <a:txBody>
                    <a:bodyPr/>
                    <a:lstStyle/>
                    <a:p>
                      <a:pPr marL="285750" indent="-285750">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Identifica las emoción que presenta.</a:t>
                      </a:r>
                    </a:p>
                  </a:txBody>
                  <a:tcPr/>
                </a:tc>
                <a:extLst>
                  <a:ext uri="{0D108BD9-81ED-4DB2-BD59-A6C34878D82A}">
                    <a16:rowId xmlns:a16="http://schemas.microsoft.com/office/drawing/2014/main" val="3139557044"/>
                  </a:ext>
                </a:extLst>
              </a:tr>
              <a:tr h="370840">
                <a:tc>
                  <a:txBody>
                    <a:bodyPr/>
                    <a:lstStyle/>
                    <a:p>
                      <a:pPr marL="285750" indent="-285750">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Nombra situaciones donde haya sentido alguna de las seis emociones.</a:t>
                      </a:r>
                    </a:p>
                  </a:txBody>
                  <a:tcPr/>
                </a:tc>
                <a:extLst>
                  <a:ext uri="{0D108BD9-81ED-4DB2-BD59-A6C34878D82A}">
                    <a16:rowId xmlns:a16="http://schemas.microsoft.com/office/drawing/2014/main" val="2879135630"/>
                  </a:ext>
                </a:extLst>
              </a:tr>
              <a:tr h="370840">
                <a:tc>
                  <a:txBody>
                    <a:bodyPr/>
                    <a:lstStyle/>
                    <a:p>
                      <a:pPr marL="171450" lvl="0" indent="-171450">
                        <a:lnSpc>
                          <a:spcPct val="107000"/>
                        </a:lnSpc>
                        <a:spcAft>
                          <a:spcPts val="0"/>
                        </a:spcAft>
                        <a:buFont typeface="Arial" panose="020B0604020202020204" pitchFamily="34" charset="0"/>
                        <a:buChar char="•"/>
                      </a:pPr>
                      <a:r>
                        <a:rPr lang="es-MX" sz="1400" dirty="0">
                          <a:effectLst/>
                          <a:latin typeface="Times New Roman" panose="02020603050405020304" pitchFamily="18" charset="0"/>
                          <a:ea typeface="Calibri" panose="020F0502020204030204" pitchFamily="34" charset="0"/>
                          <a:cs typeface="Times New Roman" panose="02020603050405020304" pitchFamily="18" charset="0"/>
                        </a:rPr>
                        <a:t>   Expresa sus sentimientos.</a:t>
                      </a:r>
                    </a:p>
                  </a:txBody>
                  <a:tcPr/>
                </a:tc>
                <a:extLst>
                  <a:ext uri="{0D108BD9-81ED-4DB2-BD59-A6C34878D82A}">
                    <a16:rowId xmlns:a16="http://schemas.microsoft.com/office/drawing/2014/main" val="636290308"/>
                  </a:ext>
                </a:extLst>
              </a:tr>
            </a:tbl>
          </a:graphicData>
        </a:graphic>
      </p:graphicFrame>
      <p:graphicFrame>
        <p:nvGraphicFramePr>
          <p:cNvPr id="9" name="Tabla 9">
            <a:extLst>
              <a:ext uri="{FF2B5EF4-FFF2-40B4-BE49-F238E27FC236}">
                <a16:creationId xmlns:a16="http://schemas.microsoft.com/office/drawing/2014/main" id="{1745F1F3-D804-44FF-B31E-4D3A0428EB0B}"/>
              </a:ext>
            </a:extLst>
          </p:cNvPr>
          <p:cNvGraphicFramePr>
            <a:graphicFrameLocks noGrp="1"/>
          </p:cNvGraphicFramePr>
          <p:nvPr/>
        </p:nvGraphicFramePr>
        <p:xfrm>
          <a:off x="266699" y="5068232"/>
          <a:ext cx="8623299" cy="1554480"/>
        </p:xfrm>
        <a:graphic>
          <a:graphicData uri="http://schemas.openxmlformats.org/drawingml/2006/table">
            <a:tbl>
              <a:tblPr firstRow="1" bandRow="1">
                <a:tableStyleId>{5C22544A-7EE6-4342-B048-85BDC9FD1C3A}</a:tableStyleId>
              </a:tblPr>
              <a:tblGrid>
                <a:gridCol w="8623299">
                  <a:extLst>
                    <a:ext uri="{9D8B030D-6E8A-4147-A177-3AD203B41FA5}">
                      <a16:colId xmlns:a16="http://schemas.microsoft.com/office/drawing/2014/main" val="629477405"/>
                    </a:ext>
                  </a:extLst>
                </a:gridCol>
              </a:tblGrid>
              <a:tr h="359715">
                <a:tc>
                  <a:txBody>
                    <a:bodyPr/>
                    <a:lstStyle/>
                    <a:p>
                      <a:r>
                        <a:rPr lang="es-MX" dirty="0"/>
                        <a:t>Descripción del proceso del alumno:</a:t>
                      </a:r>
                    </a:p>
                  </a:txBody>
                  <a:tcPr>
                    <a:solidFill>
                      <a:schemeClr val="accent1">
                        <a:lumMod val="60000"/>
                        <a:lumOff val="40000"/>
                      </a:schemeClr>
                    </a:solidFill>
                  </a:tcPr>
                </a:tc>
                <a:extLst>
                  <a:ext uri="{0D108BD9-81ED-4DB2-BD59-A6C34878D82A}">
                    <a16:rowId xmlns:a16="http://schemas.microsoft.com/office/drawing/2014/main" val="1535821139"/>
                  </a:ext>
                </a:extLst>
              </a:tr>
              <a:tr h="708660">
                <a:tc>
                  <a:txBody>
                    <a:bodyPr/>
                    <a:lstStyle/>
                    <a:p>
                      <a:endParaRPr lang="es-MX" dirty="0"/>
                    </a:p>
                    <a:p>
                      <a:endParaRPr lang="es-MX" dirty="0"/>
                    </a:p>
                    <a:p>
                      <a:endParaRPr lang="es-MX" dirty="0"/>
                    </a:p>
                    <a:p>
                      <a:endParaRPr lang="es-MX" dirty="0"/>
                    </a:p>
                  </a:txBody>
                  <a:tcPr/>
                </a:tc>
                <a:extLst>
                  <a:ext uri="{0D108BD9-81ED-4DB2-BD59-A6C34878D82A}">
                    <a16:rowId xmlns:a16="http://schemas.microsoft.com/office/drawing/2014/main" val="137399333"/>
                  </a:ext>
                </a:extLst>
              </a:tr>
            </a:tbl>
          </a:graphicData>
        </a:graphic>
      </p:graphicFrame>
    </p:spTree>
    <p:extLst>
      <p:ext uri="{BB962C8B-B14F-4D97-AF65-F5344CB8AC3E}">
        <p14:creationId xmlns:p14="http://schemas.microsoft.com/office/powerpoint/2010/main" val="3150386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7E51C795-BAE6-4335-A5E4-6BE59D83C345}"/>
              </a:ext>
            </a:extLst>
          </p:cNvPr>
          <p:cNvGraphicFramePr>
            <a:graphicFrameLocks noGrp="1"/>
          </p:cNvGraphicFramePr>
          <p:nvPr>
            <p:extLst>
              <p:ext uri="{D42A27DB-BD31-4B8C-83A1-F6EECF244321}">
                <p14:modId xmlns:p14="http://schemas.microsoft.com/office/powerpoint/2010/main" val="814989889"/>
              </p:ext>
            </p:extLst>
          </p:nvPr>
        </p:nvGraphicFramePr>
        <p:xfrm>
          <a:off x="0" y="-94593"/>
          <a:ext cx="9144000" cy="6984124"/>
        </p:xfrm>
        <a:graphic>
          <a:graphicData uri="http://schemas.openxmlformats.org/drawingml/2006/table">
            <a:tbl>
              <a:tblPr firstRow="1" firstCol="1" bandRow="1"/>
              <a:tblGrid>
                <a:gridCol w="2366914">
                  <a:extLst>
                    <a:ext uri="{9D8B030D-6E8A-4147-A177-3AD203B41FA5}">
                      <a16:colId xmlns:a16="http://schemas.microsoft.com/office/drawing/2014/main" val="20000"/>
                    </a:ext>
                  </a:extLst>
                </a:gridCol>
                <a:gridCol w="2273005">
                  <a:extLst>
                    <a:ext uri="{9D8B030D-6E8A-4147-A177-3AD203B41FA5}">
                      <a16:colId xmlns:a16="http://schemas.microsoft.com/office/drawing/2014/main" val="20001"/>
                    </a:ext>
                  </a:extLst>
                </a:gridCol>
                <a:gridCol w="1583449">
                  <a:extLst>
                    <a:ext uri="{9D8B030D-6E8A-4147-A177-3AD203B41FA5}">
                      <a16:colId xmlns:a16="http://schemas.microsoft.com/office/drawing/2014/main" val="20002"/>
                    </a:ext>
                  </a:extLst>
                </a:gridCol>
                <a:gridCol w="2920632">
                  <a:extLst>
                    <a:ext uri="{9D8B030D-6E8A-4147-A177-3AD203B41FA5}">
                      <a16:colId xmlns:a16="http://schemas.microsoft.com/office/drawing/2014/main" val="20003"/>
                    </a:ext>
                  </a:extLst>
                </a:gridCol>
              </a:tblGrid>
              <a:tr h="146086">
                <a:tc gridSpan="4">
                  <a:txBody>
                    <a:bodyPr/>
                    <a:lstStyle/>
                    <a:p>
                      <a:pPr algn="ctr">
                        <a:lnSpc>
                          <a:spcPct val="107000"/>
                        </a:lnSpc>
                        <a:spcAft>
                          <a:spcPts val="0"/>
                        </a:spcAft>
                      </a:pPr>
                      <a:endParaRPr lang="es-MX" sz="1050" b="1" dirty="0">
                        <a:solidFill>
                          <a:schemeClr val="accent4">
                            <a:lumMod val="40000"/>
                            <a:lumOff val="6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46086">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Campo / Área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Fecha/Tiempo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i="1" dirty="0">
                          <a:effectLst/>
                          <a:latin typeface="Times New Roman" panose="02020603050405020304" pitchFamily="18" charset="0"/>
                          <a:ea typeface="Calibri" panose="020F0502020204030204" pitchFamily="34" charset="0"/>
                          <a:cs typeface="Times New Roman" panose="02020603050405020304" pitchFamily="18" charset="0"/>
                        </a:rPr>
                        <a:t>Lunes 30 de Agosto</a:t>
                      </a:r>
                    </a:p>
                    <a:p>
                      <a:pPr algn="ctr">
                        <a:lnSpc>
                          <a:spcPct val="107000"/>
                        </a:lnSpc>
                        <a:spcAft>
                          <a:spcPts val="0"/>
                        </a:spcAft>
                      </a:pPr>
                      <a:r>
                        <a:rPr lang="es-MX" sz="1050" i="0" dirty="0">
                          <a:effectLst/>
                          <a:latin typeface="Times New Roman" panose="02020603050405020304" pitchFamily="18" charset="0"/>
                          <a:ea typeface="Calibri" panose="020F0502020204030204" pitchFamily="34" charset="0"/>
                          <a:cs typeface="Times New Roman" panose="02020603050405020304" pitchFamily="18" charset="0"/>
                        </a:rPr>
                        <a:t>30 minutos</a:t>
                      </a: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02986">
                <a:tc>
                  <a:txBody>
                    <a:bodyPr/>
                    <a:lstStyle/>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Educación Socioemocional</a:t>
                      </a: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Lenguaje y comunicación </a:t>
                      </a:r>
                    </a:p>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Calibri" panose="020F0502020204030204" pitchFamily="34" charset="0"/>
                          <a:ea typeface="Calibri" panose="020F0502020204030204" pitchFamily="34" charset="0"/>
                          <a:cs typeface="Times New Roman" panose="02020603050405020304" pitchFamily="18" charset="0"/>
                        </a:rPr>
                        <a:t>Reconoce y nombra situaciones que le generan alegría, seguridad, tristeza, miedo o enojo, y expresa lo que siente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t>Narra anécdotas, siguiendo la secuencia y el orden de las ideas, con entonación y volumen apropiado para hacerse escuchar y entender.</a:t>
                      </a: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2"/>
                  </a:ext>
                </a:extLst>
              </a:tr>
              <a:tr h="2966005">
                <a:tc grid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Actividades</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Observa atentamente el video “El Monstruo de Colores” y reconoce las emociones que presenta el monstruo. </a:t>
                      </a:r>
                    </a:p>
                    <a:p>
                      <a:pPr marL="0" indent="0" algn="l">
                        <a:lnSpc>
                          <a:spcPct val="107000"/>
                        </a:lnSpc>
                        <a:spcAft>
                          <a:spcPts val="0"/>
                        </a:spcAft>
                        <a:buFont typeface="Arial" panose="020B0604020202020204" pitchFamily="34" charset="0"/>
                        <a:buNone/>
                      </a:pPr>
                      <a:r>
                        <a:rPr lang="es-MX" sz="105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https://www.youtube.com/watch?v=__NmMOkND8g</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Reflexiona y responde las preguntas: ¿De que trato el video?, ¿Cuántos colores tenía el monstruo?, ¿Qué emociones tenía el monstruo?, ¿Cuál es la emoción que más sientes? ¿Cuándo te has sentido triste?, ¿Se acuerdan de algún día que estuvieron contentos?,¿Cuál? Y ¿Cuál fue la última emoción que sintió el monstruo?</a:t>
                      </a:r>
                    </a:p>
                    <a:p>
                      <a:pPr marL="171450" indent="-171450" algn="l">
                        <a:lnSpc>
                          <a:spcPct val="107000"/>
                        </a:lnSpc>
                        <a:spcAft>
                          <a:spcPts val="0"/>
                        </a:spcAft>
                        <a:buFont typeface="Arial" panose="020B0604020202020204" pitchFamily="34" charset="0"/>
                        <a:buChar char="•"/>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Observa imágenes de situaciones donde se presenten emociones como: amor, alegría, tristeza, enojo, calma y miedo. Comenta que emoción se presenta y él porque</a:t>
                      </a:r>
                    </a:p>
                    <a:p>
                      <a:pPr marL="171450" indent="-171450" algn="l">
                        <a:lnSpc>
                          <a:spcPct val="107000"/>
                        </a:lnSpc>
                        <a:spcAft>
                          <a:spcPts val="0"/>
                        </a:spcAft>
                        <a:buFont typeface="Arial" panose="020B0604020202020204" pitchFamily="34" charset="0"/>
                        <a:buChar char="•"/>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Gira la ruleta y menciona una situación en la que haya tenido la emoción que señala la ruleta. </a:t>
                      </a:r>
                    </a:p>
                    <a:p>
                      <a:pPr marL="0" indent="0" algn="l">
                        <a:lnSpc>
                          <a:spcPct val="107000"/>
                        </a:lnSpc>
                        <a:spcAft>
                          <a:spcPts val="0"/>
                        </a:spcAft>
                        <a:buFont typeface="Arial" panose="020B0604020202020204" pitchFamily="34" charset="0"/>
                        <a:buNone/>
                      </a:pPr>
                      <a:r>
                        <a:rPr lang="es-MX" sz="1050" dirty="0">
                          <a:effectLst/>
                          <a:latin typeface="Times New Roman" panose="02020603050405020304" pitchFamily="18" charset="0"/>
                          <a:ea typeface="Calibri" panose="020F0502020204030204" pitchFamily="34" charset="0"/>
                          <a:cs typeface="Times New Roman" panose="02020603050405020304" pitchFamily="18" charset="0"/>
                          <a:hlinkClick r:id="rId3"/>
                        </a:rPr>
                        <a:t>https://wordwall.net/es/resource/18000577/emociones</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0"/>
                        </a:spcAft>
                        <a:buFont typeface="Arial" panose="020B0604020202020204" pitchFamily="34" charset="0"/>
                        <a:buNone/>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Preguntas</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¿De que trato el video?</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¿Cuántos colores tenía el monstruo? </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emociones tenía el monstruo?</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¿Cuál es la emoción que más sientes? </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¿Cuándo te has sentido triste?</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¿Se acuerdan de algún día que estuvieron contentos?, ¿Cuál?</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¿Cuál fue la última emoción que sintió el monstruo?</a:t>
                      </a: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Recursos</a:t>
                      </a:r>
                    </a:p>
                    <a:p>
                      <a:pPr marL="0" marR="0" lvl="0" indent="0" algn="ctr" defTabSz="914400" rtl="0" eaLnBrk="1" fontAlgn="auto" latinLnBrk="0" hangingPunct="1">
                        <a:lnSpc>
                          <a:spcPct val="107000"/>
                        </a:lnSpc>
                        <a:spcBef>
                          <a:spcPts val="0"/>
                        </a:spcBef>
                        <a:spcAft>
                          <a:spcPts val="0"/>
                        </a:spcAft>
                        <a:buClrTx/>
                        <a:buSzTx/>
                        <a:buFontTx/>
                        <a:buNone/>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Video “El Monstruo de Colores” </a:t>
                      </a:r>
                      <a:r>
                        <a:rPr lang="es-MX" sz="105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https://www.youtube.com/watch?v=__NmMOkND8g</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Imágenes de situaciones de: amor, alegría, tristeza, enojo, calma y miedo. Ruleta: </a:t>
                      </a:r>
                      <a:r>
                        <a:rPr lang="es-MX" sz="1050" dirty="0">
                          <a:effectLst/>
                          <a:latin typeface="Times New Roman" panose="02020603050405020304" pitchFamily="18" charset="0"/>
                          <a:ea typeface="Calibri" panose="020F0502020204030204" pitchFamily="34" charset="0"/>
                          <a:cs typeface="Times New Roman" panose="02020603050405020304" pitchFamily="18" charset="0"/>
                          <a:hlinkClick r:id="rId3"/>
                        </a:rPr>
                        <a:t>https://wordwall.net/es/resource/18000577/emociones</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extLst>
                  <a:ext uri="{0D108BD9-81ED-4DB2-BD59-A6C34878D82A}">
                    <a16:rowId xmlns:a16="http://schemas.microsoft.com/office/drawing/2014/main" val="10003"/>
                  </a:ext>
                </a:extLst>
              </a:tr>
              <a:tr h="302748">
                <a:tc gridSpan="2">
                  <a:txBody>
                    <a:bodyPr/>
                    <a:lstStyle/>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Rasgos</a:t>
                      </a:r>
                      <a:r>
                        <a:rPr lang="es-MX" sz="1050" b="1" baseline="0" dirty="0">
                          <a:effectLst/>
                          <a:latin typeface="Times New Roman" panose="02020603050405020304" pitchFamily="18" charset="0"/>
                          <a:ea typeface="Calibri" panose="020F0502020204030204" pitchFamily="34" charset="0"/>
                          <a:cs typeface="Times New Roman" panose="02020603050405020304" pitchFamily="18" charset="0"/>
                        </a:rPr>
                        <a:t> de aprendizaje que se observara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tc h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4"/>
                  </a:ext>
                </a:extLst>
              </a:tr>
              <a:tr h="1324762">
                <a:tc rowSpan="2" gridSpan="2">
                  <a:txBody>
                    <a:bodyPr/>
                    <a:lstStyle/>
                    <a:p>
                      <a:pPr marL="285750" indent="-285750">
                        <a:buFont typeface="Arial" panose="020B0604020202020204" pitchFamily="34" charset="0"/>
                        <a:buChar char="•"/>
                      </a:pPr>
                      <a:r>
                        <a:rPr lang="es-MX" sz="1050" dirty="0">
                          <a:latin typeface="Times New Roman" panose="02020603050405020304" pitchFamily="18" charset="0"/>
                          <a:cs typeface="Times New Roman" panose="02020603050405020304" pitchFamily="18" charset="0"/>
                        </a:rPr>
                        <a:t>Reconoce las emociones de </a:t>
                      </a: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amor, alegría, tristeza, enojo, calma y miedo. </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Nombra situaciones donde haya sentido alguna de las seis emociones.</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Expresa como se sintió.</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Es claro al expresar sus ideas.</a:t>
                      </a:r>
                    </a:p>
                    <a:p>
                      <a:pPr marL="285750" indent="-285750">
                        <a:buFont typeface="Arial" panose="020B0604020202020204" pitchFamily="34" charset="0"/>
                        <a:buChar char="•"/>
                      </a:pPr>
                      <a:endParaRPr lang="es-MX" sz="105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s-MX" sz="105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s-MX" sz="105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s-MX" sz="105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s-MX" sz="1050"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hMerge="1">
                  <a:txBody>
                    <a:bodyPr/>
                    <a:lstStyle/>
                    <a:p>
                      <a:endParaRPr lang="es-MX"/>
                    </a:p>
                  </a:txBody>
                  <a:tcPr/>
                </a:tc>
                <a:tc rowSpan="2">
                  <a:txBody>
                    <a:bodyPr/>
                    <a:lstStyle/>
                    <a:p>
                      <a:r>
                        <a:rPr lang="es-MX" sz="1050" b="1" dirty="0">
                          <a:latin typeface="Times New Roman" panose="02020603050405020304" pitchFamily="18" charset="0"/>
                          <a:cs typeface="Times New Roman" panose="02020603050405020304" pitchFamily="18" charset="0"/>
                        </a:rPr>
                        <a:t>Evaluación</a:t>
                      </a:r>
                    </a:p>
                    <a:p>
                      <a:endParaRPr lang="es-MX" sz="1050" b="1" dirty="0">
                        <a:latin typeface="Times New Roman" panose="02020603050405020304" pitchFamily="18" charset="0"/>
                        <a:cs typeface="Times New Roman" panose="02020603050405020304" pitchFamily="18" charset="0"/>
                      </a:endParaRPr>
                    </a:p>
                    <a:p>
                      <a:r>
                        <a:rPr lang="es-MX" sz="1050" b="0" dirty="0">
                          <a:latin typeface="Times New Roman" panose="02020603050405020304" pitchFamily="18" charset="0"/>
                          <a:cs typeface="Times New Roman" panose="02020603050405020304" pitchFamily="18" charset="0"/>
                        </a:rPr>
                        <a:t>Cuestionamientos y observación </a:t>
                      </a: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171450" indent="-171450">
                        <a:lnSpc>
                          <a:spcPct val="107000"/>
                        </a:lnSpc>
                        <a:spcAft>
                          <a:spcPts val="0"/>
                        </a:spcAft>
                        <a:buFont typeface="Arial" panose="020B0604020202020204" pitchFamily="34" charset="0"/>
                        <a:buChar char="•"/>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Modo de trabajo/Evidencia</a:t>
                      </a:r>
                    </a:p>
                    <a:p>
                      <a:pPr marL="0" indent="0">
                        <a:lnSpc>
                          <a:spcPct val="107000"/>
                        </a:lnSpc>
                        <a:spcAft>
                          <a:spcPts val="0"/>
                        </a:spcAft>
                        <a:buFont typeface="Arial" panose="020B0604020202020204" pitchFamily="34" charset="0"/>
                        <a:buNone/>
                      </a:pPr>
                      <a:r>
                        <a:rPr lang="es-MX" sz="1050" b="0" dirty="0">
                          <a:effectLst/>
                          <a:latin typeface="Times New Roman" panose="02020603050405020304" pitchFamily="18" charset="0"/>
                          <a:ea typeface="Calibri" panose="020F0502020204030204" pitchFamily="34" charset="0"/>
                          <a:cs typeface="Times New Roman" panose="02020603050405020304" pitchFamily="18" charset="0"/>
                        </a:rPr>
                        <a:t>Exposición de situación donde haya sentido </a:t>
                      </a: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alguna de las seis emociones vistas en el video (amor, alegría, tristeza, enojo, calma o miedo)</a:t>
                      </a: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0"/>
                        </a:spcAft>
                        <a:buFont typeface="Arial" panose="020B0604020202020204" pitchFamily="34" charset="0"/>
                        <a:buNone/>
                      </a:pPr>
                      <a:r>
                        <a:rPr lang="es-MX" sz="105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Quienes no entraron a clase: </a:t>
                      </a:r>
                      <a:r>
                        <a:rPr lang="es-MX" sz="105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Vídeo </a:t>
                      </a: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donde el alumno exprese una situación donde haya sentido alguna de las seis emociones vistas en el video (amor, alegría, tristeza, enojo, calma o miedo)</a:t>
                      </a: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01689">
                <a:tc gridSpan="2" vMerge="1">
                  <a:txBody>
                    <a:bodyPr/>
                    <a:lstStyle/>
                    <a:p>
                      <a:endParaRPr lang="es-MX"/>
                    </a:p>
                  </a:txBody>
                  <a:tcPr/>
                </a:tc>
                <a:tc hMerge="1" vMerge="1">
                  <a:txBody>
                    <a:bodyPr/>
                    <a:lstStyle/>
                    <a:p>
                      <a:endParaRPr lang="es-MX"/>
                    </a:p>
                  </a:txBody>
                  <a:tcPr/>
                </a:tc>
                <a:tc vMerge="1">
                  <a:txBody>
                    <a:bodyPr/>
                    <a:lstStyle/>
                    <a:p>
                      <a:endParaRPr lang="es-MX"/>
                    </a:p>
                  </a:txBody>
                  <a:tcPr/>
                </a:tc>
                <a:tc>
                  <a:txBody>
                    <a:bodyPr/>
                    <a:lstStyle/>
                    <a:p>
                      <a:pPr marL="0" indent="0" algn="ctr">
                        <a:lnSpc>
                          <a:spcPct val="107000"/>
                        </a:lnSpc>
                        <a:spcAft>
                          <a:spcPts val="0"/>
                        </a:spcAft>
                        <a:buFont typeface="Arial" panose="020B0604020202020204" pitchFamily="34" charset="0"/>
                        <a:buNone/>
                      </a:pPr>
                      <a:r>
                        <a:rPr lang="es-MX" sz="1050" b="1" dirty="0">
                          <a:latin typeface="Times New Roman" panose="02020603050405020304" pitchFamily="18" charset="0"/>
                          <a:cs typeface="Times New Roman" panose="02020603050405020304" pitchFamily="18" charset="0"/>
                        </a:rPr>
                        <a:t>SALA</a:t>
                      </a: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4499685"/>
                  </a:ext>
                </a:extLst>
              </a:tr>
            </a:tbl>
          </a:graphicData>
        </a:graphic>
      </p:graphicFrame>
    </p:spTree>
    <p:extLst>
      <p:ext uri="{BB962C8B-B14F-4D97-AF65-F5344CB8AC3E}">
        <p14:creationId xmlns:p14="http://schemas.microsoft.com/office/powerpoint/2010/main" val="52486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7E51C795-BAE6-4335-A5E4-6BE59D83C345}"/>
              </a:ext>
            </a:extLst>
          </p:cNvPr>
          <p:cNvGraphicFramePr>
            <a:graphicFrameLocks noGrp="1"/>
          </p:cNvGraphicFramePr>
          <p:nvPr>
            <p:extLst>
              <p:ext uri="{D42A27DB-BD31-4B8C-83A1-F6EECF244321}">
                <p14:modId xmlns:p14="http://schemas.microsoft.com/office/powerpoint/2010/main" val="1038851962"/>
              </p:ext>
            </p:extLst>
          </p:nvPr>
        </p:nvGraphicFramePr>
        <p:xfrm>
          <a:off x="122349" y="1136271"/>
          <a:ext cx="8899301" cy="4139246"/>
        </p:xfrm>
        <a:graphic>
          <a:graphicData uri="http://schemas.openxmlformats.org/drawingml/2006/table">
            <a:tbl>
              <a:tblPr firstRow="1" firstCol="1" bandRow="1"/>
              <a:tblGrid>
                <a:gridCol w="2303574">
                  <a:extLst>
                    <a:ext uri="{9D8B030D-6E8A-4147-A177-3AD203B41FA5}">
                      <a16:colId xmlns:a16="http://schemas.microsoft.com/office/drawing/2014/main" val="20000"/>
                    </a:ext>
                  </a:extLst>
                </a:gridCol>
                <a:gridCol w="2635027">
                  <a:extLst>
                    <a:ext uri="{9D8B030D-6E8A-4147-A177-3AD203B41FA5}">
                      <a16:colId xmlns:a16="http://schemas.microsoft.com/office/drawing/2014/main" val="20001"/>
                    </a:ext>
                  </a:extLst>
                </a:gridCol>
                <a:gridCol w="1701800">
                  <a:extLst>
                    <a:ext uri="{9D8B030D-6E8A-4147-A177-3AD203B41FA5}">
                      <a16:colId xmlns:a16="http://schemas.microsoft.com/office/drawing/2014/main" val="20002"/>
                    </a:ext>
                  </a:extLst>
                </a:gridCol>
                <a:gridCol w="2258900">
                  <a:extLst>
                    <a:ext uri="{9D8B030D-6E8A-4147-A177-3AD203B41FA5}">
                      <a16:colId xmlns:a16="http://schemas.microsoft.com/office/drawing/2014/main" val="20003"/>
                    </a:ext>
                  </a:extLst>
                </a:gridCol>
              </a:tblGrid>
              <a:tr h="131879">
                <a:tc gridSpan="4">
                  <a:txBody>
                    <a:bodyPr/>
                    <a:lstStyle/>
                    <a:p>
                      <a:pPr algn="ctr">
                        <a:lnSpc>
                          <a:spcPct val="107000"/>
                        </a:lnSpc>
                        <a:spcAft>
                          <a:spcPts val="0"/>
                        </a:spcAft>
                      </a:pPr>
                      <a:endParaRPr lang="es-MX" sz="1050" b="1" dirty="0">
                        <a:solidFill>
                          <a:schemeClr val="accent4">
                            <a:lumMod val="40000"/>
                            <a:lumOff val="6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14180">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Campo / Área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Fecha/Tiempo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i="1" dirty="0">
                          <a:effectLst/>
                          <a:latin typeface="Times New Roman" panose="02020603050405020304" pitchFamily="18" charset="0"/>
                          <a:ea typeface="Calibri" panose="020F0502020204030204" pitchFamily="34" charset="0"/>
                          <a:cs typeface="Times New Roman" panose="02020603050405020304" pitchFamily="18" charset="0"/>
                        </a:rPr>
                        <a:t>Martes 31 de Agosto</a:t>
                      </a:r>
                    </a:p>
                    <a:p>
                      <a:pPr algn="ctr">
                        <a:lnSpc>
                          <a:spcPct val="107000"/>
                        </a:lnSpc>
                        <a:spcAft>
                          <a:spcPts val="0"/>
                        </a:spcAft>
                      </a:pPr>
                      <a:r>
                        <a:rPr lang="es-MX" sz="1050" i="0" dirty="0">
                          <a:effectLst/>
                          <a:latin typeface="Times New Roman" panose="02020603050405020304" pitchFamily="18" charset="0"/>
                          <a:ea typeface="Calibri" panose="020F0502020204030204" pitchFamily="34" charset="0"/>
                          <a:cs typeface="Times New Roman" panose="02020603050405020304" pitchFamily="18" charset="0"/>
                        </a:rPr>
                        <a:t>25 minutos</a:t>
                      </a: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7264">
                <a:tc>
                  <a:txBody>
                    <a:bodyPr/>
                    <a:lstStyle/>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Educación Socioemocional</a:t>
                      </a: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Calibri" panose="020F0502020204030204" pitchFamily="34" charset="0"/>
                          <a:ea typeface="Calibri" panose="020F0502020204030204" pitchFamily="34" charset="0"/>
                          <a:cs typeface="Times New Roman" panose="02020603050405020304" pitchFamily="18" charset="0"/>
                        </a:rPr>
                        <a:t>Reconoce y nombra situaciones que le generan alegría, seguridad, tristeza, miedo o enojo, y expresa lo que siente</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2"/>
                  </a:ext>
                </a:extLst>
              </a:tr>
              <a:tr h="350808">
                <a:tc gridSpan="2">
                  <a:txBody>
                    <a:bodyPr/>
                    <a:lstStyle/>
                    <a:p>
                      <a:pPr marL="0" indent="0" algn="ctr">
                        <a:lnSpc>
                          <a:spcPct val="107000"/>
                        </a:lnSpc>
                        <a:spcAft>
                          <a:spcPts val="0"/>
                        </a:spcAft>
                        <a:buFont typeface="Arial" panose="020B0604020202020204" pitchFamily="34" charset="0"/>
                        <a:buNone/>
                      </a:pPr>
                      <a:r>
                        <a:rPr lang="es-MX" sz="105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Actividades</a:t>
                      </a:r>
                    </a:p>
                    <a:p>
                      <a:pPr marL="0" indent="0" algn="ctr">
                        <a:lnSpc>
                          <a:spcPct val="107000"/>
                        </a:lnSpc>
                        <a:spcAft>
                          <a:spcPts val="0"/>
                        </a:spcAft>
                        <a:buFont typeface="Arial" panose="020B0604020202020204" pitchFamily="34" charset="0"/>
                        <a:buNone/>
                      </a:pPr>
                      <a:endParaRPr lang="es-MX" sz="105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s-MX" sz="105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Recuerdas de que hablamos</a:t>
                      </a:r>
                      <a:r>
                        <a:rPr lang="es-MX" sz="1050" b="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el día de ayer?</a:t>
                      </a:r>
                    </a:p>
                    <a:p>
                      <a:pPr marL="171450" indent="-171450" algn="l">
                        <a:lnSpc>
                          <a:spcPct val="107000"/>
                        </a:lnSpc>
                        <a:spcAft>
                          <a:spcPts val="0"/>
                        </a:spcAft>
                        <a:buFont typeface="Arial" panose="020B0604020202020204" pitchFamily="34" charset="0"/>
                        <a:buChar char="•"/>
                      </a:pPr>
                      <a:r>
                        <a:rPr lang="es-MX" sz="1050" b="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Reflexiona con mamá o con quien estés en casa sobre las emociones que has sentido</a:t>
                      </a:r>
                    </a:p>
                    <a:p>
                      <a:pPr marL="171450" indent="-171450" algn="l">
                        <a:lnSpc>
                          <a:spcPct val="107000"/>
                        </a:lnSpc>
                        <a:spcAft>
                          <a:spcPts val="0"/>
                        </a:spcAft>
                        <a:buFont typeface="Arial" panose="020B0604020202020204" pitchFamily="34" charset="0"/>
                        <a:buChar char="•"/>
                      </a:pPr>
                      <a:r>
                        <a:rPr lang="es-MX" sz="1050" b="0" baseline="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Observa el anexo 1 y realízalo siguiendo las indicaciones</a:t>
                      </a:r>
                      <a:endParaRPr lang="es-MX" sz="105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s-MX" sz="105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Busca imágenes en revistas, periódicos o internet de situaciones que le generen amor, alegría, tristeza, enojo, calma y miedo. Recorta y pega cada situación en el frasco que corresponda a la emoción. </a:t>
                      </a:r>
                    </a:p>
                    <a:p>
                      <a:pPr marL="0" indent="0" algn="l">
                        <a:lnSpc>
                          <a:spcPct val="107000"/>
                        </a:lnSpc>
                        <a:spcAft>
                          <a:spcPts val="0"/>
                        </a:spcAft>
                        <a:buFont typeface="Arial" panose="020B0604020202020204" pitchFamily="34" charset="0"/>
                        <a:buNone/>
                      </a:pPr>
                      <a:endParaRPr lang="es-MX" sz="105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Preguntas</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te hace sentir enojado?</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¿Cuándo te sientes triste?</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¿Por qué sientes alegría?</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¿Te acuerdas algún día que hayas sentido miedo? ¿Cuando?, ¿Por qué? </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¿Cuándo sientes amor?</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te hace sentir calmado?</a:t>
                      </a:r>
                    </a:p>
                    <a:p>
                      <a:pPr marL="171450" indent="-171450" algn="l">
                        <a:lnSpc>
                          <a:spcPct val="107000"/>
                        </a:lnSpc>
                        <a:spcAft>
                          <a:spcPts val="0"/>
                        </a:spcAft>
                        <a:buFont typeface="Arial" panose="020B0604020202020204" pitchFamily="34" charset="0"/>
                        <a:buChar char="•"/>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Recursos</a:t>
                      </a:r>
                    </a:p>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marR="0" lvl="0" indent="-171450" algn="ctr"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Hoja anexo 1</a:t>
                      </a:r>
                    </a:p>
                    <a:p>
                      <a:pPr marL="171450" marR="0" lvl="0" indent="-171450" algn="ctr"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Revistas</a:t>
                      </a:r>
                    </a:p>
                    <a:p>
                      <a:pPr marL="171450" marR="0" lvl="0" indent="-171450" algn="ctr"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Periódicos</a:t>
                      </a:r>
                    </a:p>
                    <a:p>
                      <a:pPr marL="171450" marR="0" lvl="0" indent="-171450" algn="ctr"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Tijeras</a:t>
                      </a:r>
                    </a:p>
                    <a:p>
                      <a:pPr marL="171450" marR="0" lvl="0" indent="-171450" algn="ctr"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Pegamento</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extLst>
                  <a:ext uri="{0D108BD9-81ED-4DB2-BD59-A6C34878D82A}">
                    <a16:rowId xmlns:a16="http://schemas.microsoft.com/office/drawing/2014/main" val="10003"/>
                  </a:ext>
                </a:extLst>
              </a:tr>
              <a:tr h="255672">
                <a:tc gridSpan="2">
                  <a:txBody>
                    <a:bodyPr/>
                    <a:lstStyle/>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Rasgos</a:t>
                      </a:r>
                      <a:r>
                        <a:rPr lang="es-MX" sz="1050" b="1" baseline="0" dirty="0">
                          <a:effectLst/>
                          <a:latin typeface="Times New Roman" panose="02020603050405020304" pitchFamily="18" charset="0"/>
                          <a:ea typeface="Calibri" panose="020F0502020204030204" pitchFamily="34" charset="0"/>
                          <a:cs typeface="Times New Roman" panose="02020603050405020304" pitchFamily="18" charset="0"/>
                        </a:rPr>
                        <a:t> de aprendizaje que se observara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tc h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4"/>
                  </a:ext>
                </a:extLst>
              </a:tr>
              <a:tr h="430719">
                <a:tc rowSpan="2" gridSpan="2">
                  <a:txBody>
                    <a:bodyPr/>
                    <a:lstStyle/>
                    <a:p>
                      <a:pPr marL="285750" indent="-285750">
                        <a:buFont typeface="Arial" panose="020B0604020202020204" pitchFamily="34" charset="0"/>
                        <a:buChar char="•"/>
                      </a:pPr>
                      <a:r>
                        <a:rPr lang="es-MX" sz="1050" dirty="0">
                          <a:latin typeface="Times New Roman" panose="02020603050405020304" pitchFamily="18" charset="0"/>
                          <a:cs typeface="Times New Roman" panose="02020603050405020304" pitchFamily="18" charset="0"/>
                        </a:rPr>
                        <a:t>Reconoce las emociones de </a:t>
                      </a: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amor, alegría, tristeza, enojo, calma y miedo. </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Nombra situaciones donde haya sentido alguna de las seis emociones.</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Identifica situaciones donde haya sentido alguna de las seis emociones.</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Expresa como se sintió.</a:t>
                      </a:r>
                    </a:p>
                    <a:p>
                      <a:pPr marL="0" indent="0">
                        <a:buFont typeface="Arial" panose="020B0604020202020204" pitchFamily="34" charset="0"/>
                        <a:buNone/>
                      </a:pPr>
                      <a:endParaRPr lang="es-MX" sz="1050" dirty="0">
                        <a:effectLst/>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hMerge="1">
                  <a:txBody>
                    <a:bodyPr/>
                    <a:lstStyle/>
                    <a:p>
                      <a:endParaRPr lang="es-MX"/>
                    </a:p>
                  </a:txBody>
                  <a:tcPr/>
                </a:tc>
                <a:tc rowSpan="2">
                  <a:txBody>
                    <a:bodyPr/>
                    <a:lstStyle/>
                    <a:p>
                      <a:r>
                        <a:rPr lang="es-MX" sz="1050" b="1" dirty="0">
                          <a:latin typeface="Times New Roman" panose="02020603050405020304" pitchFamily="18" charset="0"/>
                          <a:cs typeface="Times New Roman" panose="02020603050405020304" pitchFamily="18" charset="0"/>
                        </a:rPr>
                        <a:t>Evaluación</a:t>
                      </a:r>
                    </a:p>
                    <a:p>
                      <a:endParaRPr lang="es-MX" sz="105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050" dirty="0">
                          <a:latin typeface="Times New Roman" panose="02020603050405020304" pitchFamily="18" charset="0"/>
                          <a:cs typeface="Times New Roman" panose="02020603050405020304" pitchFamily="18" charset="0"/>
                        </a:rPr>
                        <a:t>Observación de la foto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050" dirty="0">
                          <a:latin typeface="Times New Roman" panose="02020603050405020304" pitchFamily="18" charset="0"/>
                          <a:cs typeface="Times New Roman" panose="02020603050405020304" pitchFamily="18" charset="0"/>
                        </a:rPr>
                        <a:t>anexo 1.</a:t>
                      </a:r>
                    </a:p>
                    <a:p>
                      <a:endParaRPr lang="es-MX" sz="1050" b="1"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171450" indent="-171450">
                        <a:lnSpc>
                          <a:spcPct val="107000"/>
                        </a:lnSpc>
                        <a:spcAft>
                          <a:spcPts val="0"/>
                        </a:spcAft>
                        <a:buFont typeface="Arial" panose="020B0604020202020204" pitchFamily="34" charset="0"/>
                        <a:buChar char="•"/>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Modo de trabajo/Evidencia</a:t>
                      </a:r>
                    </a:p>
                    <a:p>
                      <a:pPr marL="0" indent="0">
                        <a:lnSpc>
                          <a:spcPct val="107000"/>
                        </a:lnSpc>
                        <a:spcAft>
                          <a:spcPts val="0"/>
                        </a:spcAft>
                        <a:buFont typeface="Arial" panose="020B0604020202020204" pitchFamily="34" charset="0"/>
                        <a:buNone/>
                      </a:pPr>
                      <a:r>
                        <a:rPr lang="es-MX" sz="1050" b="0" dirty="0">
                          <a:effectLst/>
                          <a:latin typeface="Times New Roman" panose="02020603050405020304" pitchFamily="18" charset="0"/>
                          <a:ea typeface="Calibri" panose="020F0502020204030204" pitchFamily="34" charset="0"/>
                          <a:cs typeface="Times New Roman" panose="02020603050405020304" pitchFamily="18" charset="0"/>
                        </a:rPr>
                        <a:t>Foto del anexo 1</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0"/>
                        </a:spcAft>
                        <a:buFont typeface="Arial" panose="020B0604020202020204" pitchFamily="34" charset="0"/>
                        <a:buNone/>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MX" sz="1050"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30719">
                <a:tc gridSpan="2" vMerge="1">
                  <a:txBody>
                    <a:bodyPr/>
                    <a:lstStyle/>
                    <a:p>
                      <a:endParaRPr lang="es-MX"/>
                    </a:p>
                  </a:txBody>
                  <a:tcPr/>
                </a:tc>
                <a:tc hMerge="1" vMerge="1">
                  <a:txBody>
                    <a:bodyPr/>
                    <a:lstStyle/>
                    <a:p>
                      <a:endParaRPr lang="es-MX"/>
                    </a:p>
                  </a:txBody>
                  <a:tcPr/>
                </a:tc>
                <a:tc vMerge="1">
                  <a:txBody>
                    <a:bodyPr/>
                    <a:lstStyle/>
                    <a:p>
                      <a:endParaRPr lang="es-MX"/>
                    </a:p>
                  </a:txBody>
                  <a:tcPr/>
                </a:tc>
                <a:tc>
                  <a:txBody>
                    <a:bodyPr/>
                    <a:lstStyle/>
                    <a:p>
                      <a:pPr algn="ctr"/>
                      <a:r>
                        <a:rPr lang="es-MX" sz="1050" b="1" dirty="0">
                          <a:latin typeface="Times New Roman" panose="02020603050405020304" pitchFamily="18" charset="0"/>
                          <a:cs typeface="Times New Roman" panose="02020603050405020304" pitchFamily="18" charset="0"/>
                        </a:rPr>
                        <a:t>ENVÍO DE ACTIVIDAD EN TRANSMISIÓN EN VIVIO</a:t>
                      </a:r>
                      <a:endParaRPr lang="es-MX" sz="1050" dirty="0"/>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0779960"/>
                  </a:ext>
                </a:extLst>
              </a:tr>
            </a:tbl>
          </a:graphicData>
        </a:graphic>
      </p:graphicFrame>
    </p:spTree>
    <p:extLst>
      <p:ext uri="{BB962C8B-B14F-4D97-AF65-F5344CB8AC3E}">
        <p14:creationId xmlns:p14="http://schemas.microsoft.com/office/powerpoint/2010/main" val="1089973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7E51C795-BAE6-4335-A5E4-6BE59D83C345}"/>
              </a:ext>
            </a:extLst>
          </p:cNvPr>
          <p:cNvGraphicFramePr>
            <a:graphicFrameLocks noGrp="1"/>
          </p:cNvGraphicFramePr>
          <p:nvPr>
            <p:extLst>
              <p:ext uri="{D42A27DB-BD31-4B8C-83A1-F6EECF244321}">
                <p14:modId xmlns:p14="http://schemas.microsoft.com/office/powerpoint/2010/main" val="72833371"/>
              </p:ext>
            </p:extLst>
          </p:nvPr>
        </p:nvGraphicFramePr>
        <p:xfrm>
          <a:off x="122349" y="206089"/>
          <a:ext cx="8899301" cy="6445822"/>
        </p:xfrm>
        <a:graphic>
          <a:graphicData uri="http://schemas.openxmlformats.org/drawingml/2006/table">
            <a:tbl>
              <a:tblPr firstRow="1" firstCol="1" bandRow="1"/>
              <a:tblGrid>
                <a:gridCol w="2303574">
                  <a:extLst>
                    <a:ext uri="{9D8B030D-6E8A-4147-A177-3AD203B41FA5}">
                      <a16:colId xmlns:a16="http://schemas.microsoft.com/office/drawing/2014/main" val="20000"/>
                    </a:ext>
                  </a:extLst>
                </a:gridCol>
                <a:gridCol w="2635027">
                  <a:extLst>
                    <a:ext uri="{9D8B030D-6E8A-4147-A177-3AD203B41FA5}">
                      <a16:colId xmlns:a16="http://schemas.microsoft.com/office/drawing/2014/main" val="20001"/>
                    </a:ext>
                  </a:extLst>
                </a:gridCol>
                <a:gridCol w="1701800">
                  <a:extLst>
                    <a:ext uri="{9D8B030D-6E8A-4147-A177-3AD203B41FA5}">
                      <a16:colId xmlns:a16="http://schemas.microsoft.com/office/drawing/2014/main" val="20002"/>
                    </a:ext>
                  </a:extLst>
                </a:gridCol>
                <a:gridCol w="2258900">
                  <a:extLst>
                    <a:ext uri="{9D8B030D-6E8A-4147-A177-3AD203B41FA5}">
                      <a16:colId xmlns:a16="http://schemas.microsoft.com/office/drawing/2014/main" val="20003"/>
                    </a:ext>
                  </a:extLst>
                </a:gridCol>
              </a:tblGrid>
              <a:tr h="131879">
                <a:tc gridSpan="4">
                  <a:txBody>
                    <a:bodyPr/>
                    <a:lstStyle/>
                    <a:p>
                      <a:pPr algn="ctr">
                        <a:lnSpc>
                          <a:spcPct val="107000"/>
                        </a:lnSpc>
                        <a:spcAft>
                          <a:spcPts val="0"/>
                        </a:spcAft>
                      </a:pPr>
                      <a:endParaRPr lang="es-MX" sz="1050" b="1" dirty="0">
                        <a:solidFill>
                          <a:schemeClr val="accent4">
                            <a:lumMod val="40000"/>
                            <a:lumOff val="6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14180">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Campo / Área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Fecha/Tiempo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i="1" dirty="0">
                          <a:effectLst/>
                          <a:latin typeface="Times New Roman" panose="02020603050405020304" pitchFamily="18" charset="0"/>
                          <a:ea typeface="Calibri" panose="020F0502020204030204" pitchFamily="34" charset="0"/>
                          <a:cs typeface="Times New Roman" panose="02020603050405020304" pitchFamily="18" charset="0"/>
                        </a:rPr>
                        <a:t>Miércoles 1 de Septiembre</a:t>
                      </a:r>
                    </a:p>
                    <a:p>
                      <a:pPr algn="ctr">
                        <a:lnSpc>
                          <a:spcPct val="107000"/>
                        </a:lnSpc>
                        <a:spcAft>
                          <a:spcPts val="0"/>
                        </a:spcAft>
                      </a:pPr>
                      <a:r>
                        <a:rPr lang="es-MX" sz="1050" i="0" dirty="0">
                          <a:effectLst/>
                          <a:latin typeface="Times New Roman" panose="02020603050405020304" pitchFamily="18" charset="0"/>
                          <a:ea typeface="Calibri" panose="020F0502020204030204" pitchFamily="34" charset="0"/>
                          <a:cs typeface="Times New Roman" panose="02020603050405020304" pitchFamily="18" charset="0"/>
                        </a:rPr>
                        <a:t>25 minutos</a:t>
                      </a: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7264">
                <a:tc>
                  <a:txBody>
                    <a:bodyPr/>
                    <a:lstStyle/>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Educación Socioemocional</a:t>
                      </a: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Lenguaje y comunicación</a:t>
                      </a: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Calibri" panose="020F0502020204030204" pitchFamily="34" charset="0"/>
                          <a:ea typeface="Calibri" panose="020F0502020204030204" pitchFamily="34" charset="0"/>
                          <a:cs typeface="Times New Roman" panose="02020603050405020304" pitchFamily="18" charset="0"/>
                        </a:rPr>
                        <a:t>Reconoce y nombra situaciones que le generan alegría, seguridad, tristeza, miedo o enojo, y expresa lo que siente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t>Narra anécdotas, siguiendo la secuencia y el orden de las ideas, con entonación y volumen apropiado para hacerse escuchar y entender.</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2"/>
                  </a:ext>
                </a:extLst>
              </a:tr>
              <a:tr h="350808">
                <a:tc grid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Actividades</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Escucha la narración de la historia, interpreta con su cuerpo las acciones que aparezcan en la pantalla. </a:t>
                      </a:r>
                      <a:r>
                        <a:rPr lang="es-MX" sz="1050" dirty="0" err="1">
                          <a:effectLst/>
                          <a:latin typeface="Times New Roman" panose="02020603050405020304" pitchFamily="18" charset="0"/>
                          <a:ea typeface="Calibri" panose="020F0502020204030204" pitchFamily="34" charset="0"/>
                          <a:cs typeface="Times New Roman" panose="02020603050405020304" pitchFamily="18" charset="0"/>
                          <a:hlinkClick r:id="rId2" action="ppaction://hlinkpres?slideindex=1&amp;slidetitle="/>
                        </a:rPr>
                        <a:t>Presentacion</a:t>
                      </a:r>
                      <a:r>
                        <a:rPr lang="es-MX" sz="1050" dirty="0">
                          <a:effectLst/>
                          <a:latin typeface="Times New Roman" panose="02020603050405020304" pitchFamily="18" charset="0"/>
                          <a:ea typeface="Calibri" panose="020F0502020204030204" pitchFamily="34" charset="0"/>
                          <a:cs typeface="Times New Roman" panose="02020603050405020304" pitchFamily="18" charset="0"/>
                          <a:hlinkClick r:id="rId2" action="ppaction://hlinkpres?slideindex=1&amp;slidetitle="/>
                        </a:rPr>
                        <a:t> </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Responde a las preguntas: ¿Cómo era Pedro?, ¿Qué paso cuando piso la cascara de plátano?, ¿Qué les dijo a sus papás?</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Escoge una carta al azar </a:t>
                      </a:r>
                      <a:r>
                        <a:rPr lang="es-MX" sz="1050" dirty="0">
                          <a:hlinkClick r:id="rId3"/>
                        </a:rPr>
                        <a:t>https://wordwall.net/es/resource/18000577</a:t>
                      </a:r>
                      <a:r>
                        <a:rPr lang="es-MX" sz="1050" dirty="0"/>
                        <a:t> y narra una anécdota (algo que vivió) donde haya presentado la emoción que aparece en la carta.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Preguntas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¿Cómo era Pedro?</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paso cuando piso la cascara de plátano?</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les dijo a sus papás?</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¿Te acuerdas de algún día que estuviste enojado? ¿Cuál?</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¿Cuándo te sentiste triste?</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¿Cuéntanos cuando sentiste alegría?</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¿Cuándo haz sentido miedo?</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¿Cuándo sientes amor?</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te hace sentir calmado?</a:t>
                      </a:r>
                    </a:p>
                    <a:p>
                      <a:pPr marL="171450" indent="-171450" algn="l">
                        <a:lnSpc>
                          <a:spcPct val="107000"/>
                        </a:lnSpc>
                        <a:spcAft>
                          <a:spcPts val="0"/>
                        </a:spcAft>
                        <a:buFont typeface="Arial" panose="020B0604020202020204" pitchFamily="34" charset="0"/>
                        <a:buChar char="•"/>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Recursos</a:t>
                      </a:r>
                    </a:p>
                    <a:p>
                      <a:pPr marL="0" marR="0" lvl="0" indent="0" algn="ctr" defTabSz="914400" rtl="0" eaLnBrk="1" fontAlgn="auto" latinLnBrk="0" hangingPunct="1">
                        <a:lnSpc>
                          <a:spcPct val="107000"/>
                        </a:lnSpc>
                        <a:spcBef>
                          <a:spcPts val="0"/>
                        </a:spcBef>
                        <a:spcAft>
                          <a:spcPts val="0"/>
                        </a:spcAft>
                        <a:buClrTx/>
                        <a:buSzTx/>
                        <a:buFontTx/>
                        <a:buNone/>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Presentación de narración </a:t>
                      </a:r>
                      <a:r>
                        <a:rPr lang="es-MX" sz="1050" dirty="0" err="1">
                          <a:effectLst/>
                          <a:latin typeface="Times New Roman" panose="02020603050405020304" pitchFamily="18" charset="0"/>
                          <a:ea typeface="Calibri" panose="020F0502020204030204" pitchFamily="34" charset="0"/>
                          <a:cs typeface="Times New Roman" panose="02020603050405020304" pitchFamily="18" charset="0"/>
                          <a:hlinkClick r:id="rId2" action="ppaction://hlinkpres?slideindex=1&amp;slidetitle="/>
                        </a:rPr>
                        <a:t>Presentacion</a:t>
                      </a:r>
                      <a:r>
                        <a:rPr lang="es-MX" sz="1050" dirty="0">
                          <a:effectLst/>
                          <a:latin typeface="Times New Roman" panose="02020603050405020304" pitchFamily="18" charset="0"/>
                          <a:ea typeface="Calibri" panose="020F0502020204030204" pitchFamily="34" charset="0"/>
                          <a:cs typeface="Times New Roman" panose="02020603050405020304" pitchFamily="18" charset="0"/>
                          <a:hlinkClick r:id="rId2" action="ppaction://hlinkpres?slideindex=1&amp;slidetitle="/>
                        </a:rPr>
                        <a:t> </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Cartas al azar de las emociones </a:t>
                      </a:r>
                      <a:r>
                        <a:rPr lang="es-MX" sz="1050" dirty="0">
                          <a:effectLst/>
                          <a:latin typeface="Times New Roman" panose="02020603050405020304" pitchFamily="18" charset="0"/>
                          <a:ea typeface="Calibri" panose="020F0502020204030204" pitchFamily="34" charset="0"/>
                          <a:cs typeface="Times New Roman" panose="02020603050405020304" pitchFamily="18" charset="0"/>
                          <a:hlinkClick r:id="rId3"/>
                        </a:rPr>
                        <a:t>https://wordwall.net/es/resource/18000577</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extLst>
                  <a:ext uri="{0D108BD9-81ED-4DB2-BD59-A6C34878D82A}">
                    <a16:rowId xmlns:a16="http://schemas.microsoft.com/office/drawing/2014/main" val="10003"/>
                  </a:ext>
                </a:extLst>
              </a:tr>
              <a:tr h="255672">
                <a:tc gridSpan="2">
                  <a:txBody>
                    <a:bodyPr/>
                    <a:lstStyle/>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Rasgos</a:t>
                      </a:r>
                      <a:r>
                        <a:rPr lang="es-MX" sz="1050" b="1" baseline="0" dirty="0">
                          <a:effectLst/>
                          <a:latin typeface="Times New Roman" panose="02020603050405020304" pitchFamily="18" charset="0"/>
                          <a:ea typeface="Calibri" panose="020F0502020204030204" pitchFamily="34" charset="0"/>
                          <a:cs typeface="Times New Roman" panose="02020603050405020304" pitchFamily="18" charset="0"/>
                        </a:rPr>
                        <a:t> de aprendizaje que se observara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tc h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4"/>
                  </a:ext>
                </a:extLst>
              </a:tr>
              <a:tr h="507810">
                <a:tc rowSpan="2" gridSpan="2">
                  <a:txBody>
                    <a:bodyPr/>
                    <a:lstStyle/>
                    <a:p>
                      <a:pPr marL="285750" indent="-285750">
                        <a:buFont typeface="Arial" panose="020B0604020202020204" pitchFamily="34" charset="0"/>
                        <a:buChar char="•"/>
                      </a:pPr>
                      <a:r>
                        <a:rPr lang="es-MX" sz="1050" dirty="0">
                          <a:latin typeface="Times New Roman" panose="02020603050405020304" pitchFamily="18" charset="0"/>
                          <a:cs typeface="Times New Roman" panose="02020603050405020304" pitchFamily="18" charset="0"/>
                        </a:rPr>
                        <a:t>Reconoce las emociones de </a:t>
                      </a: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amor, alegría, tristeza, enojo, calma y miedo. </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Narra situaciones donde haya sentido alguna de las seis emociones.</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Identifica situaciones donde haya sentido alguna de las seis emociones.</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Expresa en orden las ideas.</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Tiene una entonación clara y volumen adecuado. </a:t>
                      </a:r>
                    </a:p>
                    <a:p>
                      <a:pPr marL="0" indent="0">
                        <a:buFont typeface="Arial" panose="020B0604020202020204" pitchFamily="34" charset="0"/>
                        <a:buNone/>
                      </a:pPr>
                      <a:endParaRPr lang="es-MX" sz="1050" dirty="0">
                        <a:effectLst/>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hMerge="1">
                  <a:txBody>
                    <a:bodyPr/>
                    <a:lstStyle/>
                    <a:p>
                      <a:endParaRPr lang="es-MX"/>
                    </a:p>
                  </a:txBody>
                  <a:tcPr/>
                </a:tc>
                <a:tc rowSpan="2">
                  <a:txBody>
                    <a:bodyPr/>
                    <a:lstStyle/>
                    <a:p>
                      <a:r>
                        <a:rPr lang="es-MX" sz="1050" b="1" dirty="0">
                          <a:latin typeface="Times New Roman" panose="02020603050405020304" pitchFamily="18" charset="0"/>
                          <a:cs typeface="Times New Roman" panose="02020603050405020304" pitchFamily="18" charset="0"/>
                        </a:rPr>
                        <a:t>Evaluación</a:t>
                      </a:r>
                    </a:p>
                    <a:p>
                      <a:endParaRPr lang="es-MX" sz="105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050" dirty="0">
                          <a:latin typeface="Times New Roman" panose="02020603050405020304" pitchFamily="18" charset="0"/>
                          <a:cs typeface="Times New Roman" panose="02020603050405020304" pitchFamily="18" charset="0"/>
                        </a:rPr>
                        <a:t>Observación y cuestionamientos</a:t>
                      </a:r>
                    </a:p>
                    <a:p>
                      <a:endParaRPr lang="es-MX" sz="1050" b="1"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171450" indent="-171450">
                        <a:lnSpc>
                          <a:spcPct val="107000"/>
                        </a:lnSpc>
                        <a:spcAft>
                          <a:spcPts val="0"/>
                        </a:spcAft>
                        <a:buFont typeface="Arial" panose="020B0604020202020204" pitchFamily="34" charset="0"/>
                        <a:buChar char="•"/>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Modo de trabajo/Evidencia</a:t>
                      </a:r>
                    </a:p>
                    <a:p>
                      <a:pPr marL="0" indent="0">
                        <a:lnSpc>
                          <a:spcPct val="107000"/>
                        </a:lnSpc>
                        <a:spcAft>
                          <a:spcPts val="0"/>
                        </a:spcAft>
                        <a:buFont typeface="Arial" panose="020B0604020202020204" pitchFamily="34" charset="0"/>
                        <a:buNone/>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0"/>
                        </a:spcAft>
                        <a:buFont typeface="Arial" panose="020B0604020202020204" pitchFamily="34" charset="0"/>
                        <a:buNone/>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Narración de anécdota donde haya presentado una emoción de amor, alegría, tristeza, enojo, calma y miedo</a:t>
                      </a:r>
                    </a:p>
                    <a:p>
                      <a:pPr marL="0" indent="0">
                        <a:lnSpc>
                          <a:spcPct val="107000"/>
                        </a:lnSpc>
                        <a:spcAft>
                          <a:spcPts val="0"/>
                        </a:spcAft>
                        <a:buFont typeface="Arial" panose="020B0604020202020204" pitchFamily="34" charset="0"/>
                        <a:buNone/>
                      </a:pPr>
                      <a:endParaRPr lang="es-MX" sz="1050"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07810">
                <a:tc gridSpan="2" vMerge="1">
                  <a:txBody>
                    <a:bodyPr/>
                    <a:lstStyle/>
                    <a:p>
                      <a:endParaRPr lang="es-MX"/>
                    </a:p>
                  </a:txBody>
                  <a:tcPr/>
                </a:tc>
                <a:tc hMerge="1" vMerge="1">
                  <a:txBody>
                    <a:bodyPr/>
                    <a:lstStyle/>
                    <a:p>
                      <a:endParaRPr lang="es-MX"/>
                    </a:p>
                  </a:txBody>
                  <a:tcPr/>
                </a:tc>
                <a:tc vMerge="1">
                  <a:txBody>
                    <a:bodyPr/>
                    <a:lstStyle/>
                    <a:p>
                      <a:endParaRPr lang="es-MX"/>
                    </a:p>
                  </a:txBody>
                  <a:tcPr/>
                </a:tc>
                <a:tc>
                  <a:txBody>
                    <a:bodyPr/>
                    <a:lstStyle/>
                    <a:p>
                      <a:pPr marL="0" marR="0" lvl="0" indent="0" algn="ctr"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s-MX" sz="1600" b="1" dirty="0">
                          <a:latin typeface="Times New Roman" panose="02020603050405020304" pitchFamily="18" charset="0"/>
                          <a:cs typeface="Times New Roman" panose="02020603050405020304" pitchFamily="18" charset="0"/>
                        </a:rPr>
                        <a:t>SALA</a:t>
                      </a:r>
                    </a:p>
                    <a:p>
                      <a:pPr marL="0" indent="0">
                        <a:lnSpc>
                          <a:spcPct val="107000"/>
                        </a:lnSpc>
                        <a:spcAft>
                          <a:spcPts val="0"/>
                        </a:spcAft>
                        <a:buFont typeface="Arial" panose="020B0604020202020204" pitchFamily="34" charset="0"/>
                        <a:buNone/>
                      </a:pPr>
                      <a:endParaRPr lang="es-MX" sz="1050" dirty="0">
                        <a:latin typeface="Times New Roman" panose="02020603050405020304" pitchFamily="18"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7811199"/>
                  </a:ext>
                </a:extLst>
              </a:tr>
            </a:tbl>
          </a:graphicData>
        </a:graphic>
      </p:graphicFrame>
    </p:spTree>
    <p:extLst>
      <p:ext uri="{BB962C8B-B14F-4D97-AF65-F5344CB8AC3E}">
        <p14:creationId xmlns:p14="http://schemas.microsoft.com/office/powerpoint/2010/main" val="109035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7E51C795-BAE6-4335-A5E4-6BE59D83C345}"/>
              </a:ext>
            </a:extLst>
          </p:cNvPr>
          <p:cNvGraphicFramePr>
            <a:graphicFrameLocks noGrp="1"/>
          </p:cNvGraphicFramePr>
          <p:nvPr>
            <p:extLst>
              <p:ext uri="{D42A27DB-BD31-4B8C-83A1-F6EECF244321}">
                <p14:modId xmlns:p14="http://schemas.microsoft.com/office/powerpoint/2010/main" val="485644184"/>
              </p:ext>
            </p:extLst>
          </p:nvPr>
        </p:nvGraphicFramePr>
        <p:xfrm>
          <a:off x="122349" y="1067847"/>
          <a:ext cx="8899301" cy="4722305"/>
        </p:xfrm>
        <a:graphic>
          <a:graphicData uri="http://schemas.openxmlformats.org/drawingml/2006/table">
            <a:tbl>
              <a:tblPr firstRow="1" firstCol="1" bandRow="1"/>
              <a:tblGrid>
                <a:gridCol w="2303574">
                  <a:extLst>
                    <a:ext uri="{9D8B030D-6E8A-4147-A177-3AD203B41FA5}">
                      <a16:colId xmlns:a16="http://schemas.microsoft.com/office/drawing/2014/main" val="20000"/>
                    </a:ext>
                  </a:extLst>
                </a:gridCol>
                <a:gridCol w="2635027">
                  <a:extLst>
                    <a:ext uri="{9D8B030D-6E8A-4147-A177-3AD203B41FA5}">
                      <a16:colId xmlns:a16="http://schemas.microsoft.com/office/drawing/2014/main" val="20001"/>
                    </a:ext>
                  </a:extLst>
                </a:gridCol>
                <a:gridCol w="1701800">
                  <a:extLst>
                    <a:ext uri="{9D8B030D-6E8A-4147-A177-3AD203B41FA5}">
                      <a16:colId xmlns:a16="http://schemas.microsoft.com/office/drawing/2014/main" val="20002"/>
                    </a:ext>
                  </a:extLst>
                </a:gridCol>
                <a:gridCol w="2258900">
                  <a:extLst>
                    <a:ext uri="{9D8B030D-6E8A-4147-A177-3AD203B41FA5}">
                      <a16:colId xmlns:a16="http://schemas.microsoft.com/office/drawing/2014/main" val="20003"/>
                    </a:ext>
                  </a:extLst>
                </a:gridCol>
              </a:tblGrid>
              <a:tr h="131879">
                <a:tc gridSpan="4">
                  <a:txBody>
                    <a:bodyPr/>
                    <a:lstStyle/>
                    <a:p>
                      <a:pPr algn="ctr">
                        <a:lnSpc>
                          <a:spcPct val="107000"/>
                        </a:lnSpc>
                        <a:spcAft>
                          <a:spcPts val="0"/>
                        </a:spcAft>
                      </a:pPr>
                      <a:endParaRPr lang="es-MX" sz="1050" b="1" dirty="0">
                        <a:solidFill>
                          <a:schemeClr val="accent4">
                            <a:lumMod val="40000"/>
                            <a:lumOff val="6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14180">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Campo / Área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Fecha/Tiempo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i="1" dirty="0">
                          <a:effectLst/>
                          <a:latin typeface="Times New Roman" panose="02020603050405020304" pitchFamily="18" charset="0"/>
                          <a:ea typeface="Calibri" panose="020F0502020204030204" pitchFamily="34" charset="0"/>
                          <a:cs typeface="Times New Roman" panose="02020603050405020304" pitchFamily="18" charset="0"/>
                        </a:rPr>
                        <a:t>Jueves 2 de Septiembre</a:t>
                      </a:r>
                    </a:p>
                    <a:p>
                      <a:pPr algn="ctr">
                        <a:lnSpc>
                          <a:spcPct val="107000"/>
                        </a:lnSpc>
                        <a:spcAft>
                          <a:spcPts val="0"/>
                        </a:spcAft>
                      </a:pPr>
                      <a:r>
                        <a:rPr lang="es-MX" sz="1050" i="0" dirty="0">
                          <a:effectLst/>
                          <a:latin typeface="Times New Roman" panose="02020603050405020304" pitchFamily="18" charset="0"/>
                          <a:ea typeface="Calibri" panose="020F0502020204030204" pitchFamily="34" charset="0"/>
                          <a:cs typeface="Times New Roman" panose="02020603050405020304" pitchFamily="18" charset="0"/>
                        </a:rPr>
                        <a:t>30 minutos</a:t>
                      </a: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7264">
                <a:tc>
                  <a:txBody>
                    <a:bodyPr/>
                    <a:lstStyle/>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Lenguaje y comunicación</a:t>
                      </a: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t>Narra anécdotas, siguiendo la secuencia y el orden de las ideas, con entonación y volumen apropiado para hacerse escuchar y entender.</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2"/>
                  </a:ext>
                </a:extLst>
              </a:tr>
              <a:tr h="350808">
                <a:tc grid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Actividades</a:t>
                      </a:r>
                    </a:p>
                    <a:p>
                      <a:pPr marL="0" indent="0" algn="l">
                        <a:lnSpc>
                          <a:spcPct val="107000"/>
                        </a:lnSpc>
                        <a:spcAft>
                          <a:spcPts val="0"/>
                        </a:spcAft>
                        <a:buFont typeface="Arial" panose="020B0604020202020204" pitchFamily="34" charset="0"/>
                        <a:buNone/>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Un día antes de la clase escoge una fotografía donde aparezca.</a:t>
                      </a:r>
                      <a:r>
                        <a:rPr lang="es-MX" sz="105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Prepara una narración en torno a la fotografía. </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Escucha como se debe empezar una narración.</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Al azar cada integrante de la sala pasa a exponer su narración de forma virtual, así hasta que todos hayan participado. </a:t>
                      </a:r>
                    </a:p>
                    <a:p>
                      <a:pPr marL="171450" indent="-171450" algn="l">
                        <a:lnSpc>
                          <a:spcPct val="107000"/>
                        </a:lnSpc>
                        <a:spcAft>
                          <a:spcPts val="0"/>
                        </a:spcAft>
                        <a:buFont typeface="Arial" panose="020B0604020202020204" pitchFamily="34" charset="0"/>
                        <a:buChar char="•"/>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Preguntas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paso ese día?</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¿Después que paso?</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¿Y al final?</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¿Cómo te sentiste?</a:t>
                      </a: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Recursos</a:t>
                      </a:r>
                    </a:p>
                    <a:p>
                      <a:pPr marL="171450" indent="-171450" algn="ctr">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Fotografía </a:t>
                      </a:r>
                    </a:p>
                    <a:p>
                      <a:pPr marL="171450" indent="-171450" algn="ctr">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Presentación de como empezar una narración </a:t>
                      </a:r>
                    </a:p>
                    <a:p>
                      <a:pPr marL="171450" indent="-171450" algn="ctr">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Juego al azar con los nombres de los alumnos.</a:t>
                      </a:r>
                    </a:p>
                    <a:p>
                      <a:pPr algn="ctr">
                        <a:lnSpc>
                          <a:spcPct val="107000"/>
                        </a:lnSpc>
                        <a:spcAft>
                          <a:spcPts val="0"/>
                        </a:spcAft>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extLst>
                  <a:ext uri="{0D108BD9-81ED-4DB2-BD59-A6C34878D82A}">
                    <a16:rowId xmlns:a16="http://schemas.microsoft.com/office/drawing/2014/main" val="10003"/>
                  </a:ext>
                </a:extLst>
              </a:tr>
              <a:tr h="255672">
                <a:tc gridSpan="2">
                  <a:txBody>
                    <a:bodyPr/>
                    <a:lstStyle/>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Rasgos</a:t>
                      </a:r>
                      <a:r>
                        <a:rPr lang="es-MX" sz="1050" b="1" baseline="0" dirty="0">
                          <a:effectLst/>
                          <a:latin typeface="Times New Roman" panose="02020603050405020304" pitchFamily="18" charset="0"/>
                          <a:ea typeface="Calibri" panose="020F0502020204030204" pitchFamily="34" charset="0"/>
                          <a:cs typeface="Times New Roman" panose="02020603050405020304" pitchFamily="18" charset="0"/>
                        </a:rPr>
                        <a:t> de aprendizaje que se observara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tc h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4"/>
                  </a:ext>
                </a:extLst>
              </a:tr>
              <a:tr h="507810">
                <a:tc rowSpan="2" gridSpan="2">
                  <a:txBody>
                    <a:bodyPr/>
                    <a:lstStyle/>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Narra una anécdota personal</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Organiza sus ideas, siguiendo un orden.</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Tiene una entonación clara y volumen adecuado. </a:t>
                      </a:r>
                    </a:p>
                    <a:p>
                      <a:pPr marL="0" indent="0">
                        <a:buFont typeface="Arial" panose="020B0604020202020204" pitchFamily="34" charset="0"/>
                        <a:buNone/>
                      </a:pPr>
                      <a:endParaRPr lang="es-MX" sz="1050" dirty="0">
                        <a:effectLst/>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hMerge="1">
                  <a:txBody>
                    <a:bodyPr/>
                    <a:lstStyle/>
                    <a:p>
                      <a:endParaRPr lang="es-MX"/>
                    </a:p>
                  </a:txBody>
                  <a:tcPr/>
                </a:tc>
                <a:tc rowSpan="2">
                  <a:txBody>
                    <a:bodyPr/>
                    <a:lstStyle/>
                    <a:p>
                      <a:r>
                        <a:rPr lang="es-MX" sz="1050" b="1" dirty="0">
                          <a:latin typeface="Times New Roman" panose="02020603050405020304" pitchFamily="18" charset="0"/>
                          <a:cs typeface="Times New Roman" panose="02020603050405020304" pitchFamily="18" charset="0"/>
                        </a:rPr>
                        <a:t>Evaluación</a:t>
                      </a:r>
                    </a:p>
                    <a:p>
                      <a:endParaRPr lang="es-MX" sz="105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050" dirty="0">
                          <a:latin typeface="Times New Roman" panose="02020603050405020304" pitchFamily="18" charset="0"/>
                          <a:cs typeface="Times New Roman" panose="02020603050405020304" pitchFamily="18" charset="0"/>
                        </a:rPr>
                        <a:t>Lista de cotejo anexo 2</a:t>
                      </a:r>
                    </a:p>
                    <a:p>
                      <a:endParaRPr lang="es-MX" sz="1050" b="1"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171450" indent="-171450">
                        <a:lnSpc>
                          <a:spcPct val="107000"/>
                        </a:lnSpc>
                        <a:spcAft>
                          <a:spcPts val="0"/>
                        </a:spcAft>
                        <a:buFont typeface="Arial" panose="020B0604020202020204" pitchFamily="34" charset="0"/>
                        <a:buChar char="•"/>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Modo de trabajo/Evidencia</a:t>
                      </a:r>
                    </a:p>
                    <a:p>
                      <a:pPr marL="0" indent="0">
                        <a:lnSpc>
                          <a:spcPct val="107000"/>
                        </a:lnSpc>
                        <a:spcAft>
                          <a:spcPts val="0"/>
                        </a:spcAft>
                        <a:buFont typeface="Arial" panose="020B0604020202020204" pitchFamily="34" charset="0"/>
                        <a:buNone/>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0"/>
                        </a:spcAft>
                        <a:buFont typeface="Arial" panose="020B0604020202020204" pitchFamily="34" charset="0"/>
                        <a:buNone/>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Narración de anécdota donde haya presentado una emoción de amor, alegría, tristeza, enojo, calma y miedo.</a:t>
                      </a:r>
                    </a:p>
                    <a:p>
                      <a:pPr marL="0" indent="0">
                        <a:lnSpc>
                          <a:spcPct val="107000"/>
                        </a:lnSpc>
                        <a:spcAft>
                          <a:spcPts val="0"/>
                        </a:spcAft>
                        <a:buFont typeface="Arial" panose="020B0604020202020204" pitchFamily="34" charset="0"/>
                        <a:buNone/>
                      </a:pPr>
                      <a:endParaRPr lang="es-MX" sz="1050"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07810">
                <a:tc gridSpan="2" vMerge="1">
                  <a:txBody>
                    <a:bodyPr/>
                    <a:lstStyle/>
                    <a:p>
                      <a:endParaRPr lang="es-MX"/>
                    </a:p>
                  </a:txBody>
                  <a:tcPr/>
                </a:tc>
                <a:tc hMerge="1" vMerge="1">
                  <a:txBody>
                    <a:bodyPr/>
                    <a:lstStyle/>
                    <a:p>
                      <a:endParaRPr lang="es-MX"/>
                    </a:p>
                  </a:txBody>
                  <a:tcPr/>
                </a:tc>
                <a:tc vMerge="1">
                  <a:txBody>
                    <a:bodyPr/>
                    <a:lstStyle/>
                    <a:p>
                      <a:endParaRPr lang="es-MX"/>
                    </a:p>
                  </a:txBody>
                  <a:tcPr/>
                </a:tc>
                <a:tc>
                  <a:txBody>
                    <a:bodyPr/>
                    <a:lstStyle/>
                    <a:p>
                      <a:pPr marL="0" indent="0" algn="ctr">
                        <a:lnSpc>
                          <a:spcPct val="107000"/>
                        </a:lnSpc>
                        <a:spcAft>
                          <a:spcPts val="0"/>
                        </a:spcAft>
                        <a:buFont typeface="Arial" panose="020B0604020202020204" pitchFamily="34" charset="0"/>
                        <a:buNone/>
                      </a:pPr>
                      <a:r>
                        <a:rPr lang="es-MX" sz="1800" b="1" dirty="0">
                          <a:latin typeface="Times New Roman" panose="02020603050405020304" pitchFamily="18" charset="0"/>
                          <a:cs typeface="Times New Roman" panose="02020603050405020304" pitchFamily="18" charset="0"/>
                        </a:rPr>
                        <a:t>SALA</a:t>
                      </a:r>
                      <a:endParaRPr lang="es-MX" sz="1050" dirty="0">
                        <a:latin typeface="Times New Roman" panose="02020603050405020304" pitchFamily="18"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8559733"/>
                  </a:ext>
                </a:extLst>
              </a:tr>
            </a:tbl>
          </a:graphicData>
        </a:graphic>
      </p:graphicFrame>
    </p:spTree>
    <p:extLst>
      <p:ext uri="{BB962C8B-B14F-4D97-AF65-F5344CB8AC3E}">
        <p14:creationId xmlns:p14="http://schemas.microsoft.com/office/powerpoint/2010/main" val="1820197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7E51C795-BAE6-4335-A5E4-6BE59D83C345}"/>
              </a:ext>
            </a:extLst>
          </p:cNvPr>
          <p:cNvGraphicFramePr>
            <a:graphicFrameLocks noGrp="1"/>
          </p:cNvGraphicFramePr>
          <p:nvPr>
            <p:extLst>
              <p:ext uri="{D42A27DB-BD31-4B8C-83A1-F6EECF244321}">
                <p14:modId xmlns:p14="http://schemas.microsoft.com/office/powerpoint/2010/main" val="678043914"/>
              </p:ext>
            </p:extLst>
          </p:nvPr>
        </p:nvGraphicFramePr>
        <p:xfrm>
          <a:off x="122349" y="1321735"/>
          <a:ext cx="8899301" cy="4045141"/>
        </p:xfrm>
        <a:graphic>
          <a:graphicData uri="http://schemas.openxmlformats.org/drawingml/2006/table">
            <a:tbl>
              <a:tblPr firstRow="1" firstCol="1" bandRow="1"/>
              <a:tblGrid>
                <a:gridCol w="2303574">
                  <a:extLst>
                    <a:ext uri="{9D8B030D-6E8A-4147-A177-3AD203B41FA5}">
                      <a16:colId xmlns:a16="http://schemas.microsoft.com/office/drawing/2014/main" val="20000"/>
                    </a:ext>
                  </a:extLst>
                </a:gridCol>
                <a:gridCol w="2635027">
                  <a:extLst>
                    <a:ext uri="{9D8B030D-6E8A-4147-A177-3AD203B41FA5}">
                      <a16:colId xmlns:a16="http://schemas.microsoft.com/office/drawing/2014/main" val="20001"/>
                    </a:ext>
                  </a:extLst>
                </a:gridCol>
                <a:gridCol w="1701800">
                  <a:extLst>
                    <a:ext uri="{9D8B030D-6E8A-4147-A177-3AD203B41FA5}">
                      <a16:colId xmlns:a16="http://schemas.microsoft.com/office/drawing/2014/main" val="20002"/>
                    </a:ext>
                  </a:extLst>
                </a:gridCol>
                <a:gridCol w="2258900">
                  <a:extLst>
                    <a:ext uri="{9D8B030D-6E8A-4147-A177-3AD203B41FA5}">
                      <a16:colId xmlns:a16="http://schemas.microsoft.com/office/drawing/2014/main" val="20003"/>
                    </a:ext>
                  </a:extLst>
                </a:gridCol>
              </a:tblGrid>
              <a:tr h="131879">
                <a:tc gridSpan="4">
                  <a:txBody>
                    <a:bodyPr/>
                    <a:lstStyle/>
                    <a:p>
                      <a:pPr algn="ctr">
                        <a:lnSpc>
                          <a:spcPct val="107000"/>
                        </a:lnSpc>
                        <a:spcAft>
                          <a:spcPts val="0"/>
                        </a:spcAft>
                      </a:pPr>
                      <a:endParaRPr lang="es-MX" sz="1050" b="1" dirty="0">
                        <a:solidFill>
                          <a:schemeClr val="accent4">
                            <a:lumMod val="40000"/>
                            <a:lumOff val="6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14180">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Campo / Área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a:txBody>
                    <a:bodyPr/>
                    <a:lstStyle/>
                    <a:p>
                      <a:pPr algn="ctr">
                        <a:lnSpc>
                          <a:spcPct val="107000"/>
                        </a:lnSpc>
                        <a:spcAft>
                          <a:spcPts val="0"/>
                        </a:spcAft>
                      </a:pPr>
                      <a:r>
                        <a:rPr lang="es-MX" sz="105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Fecha/Tiempo</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50AF"/>
                    </a:solidFill>
                  </a:tcPr>
                </a:tc>
                <a:tc rowSpan="2">
                  <a:txBody>
                    <a:bodyPr/>
                    <a:lstStyle/>
                    <a:p>
                      <a:pPr algn="ctr">
                        <a:lnSpc>
                          <a:spcPct val="107000"/>
                        </a:lnSpc>
                        <a:spcAft>
                          <a:spcPts val="0"/>
                        </a:spcAft>
                      </a:pPr>
                      <a:r>
                        <a:rPr lang="es-MX" sz="1050" b="1" i="1" dirty="0">
                          <a:effectLst/>
                          <a:latin typeface="Times New Roman" panose="02020603050405020304" pitchFamily="18" charset="0"/>
                          <a:ea typeface="Calibri" panose="020F0502020204030204" pitchFamily="34" charset="0"/>
                          <a:cs typeface="Times New Roman" panose="02020603050405020304" pitchFamily="18" charset="0"/>
                        </a:rPr>
                        <a:t>Viernes 3 de Septiembre</a:t>
                      </a:r>
                    </a:p>
                    <a:p>
                      <a:pPr algn="ctr">
                        <a:lnSpc>
                          <a:spcPct val="107000"/>
                        </a:lnSpc>
                        <a:spcAft>
                          <a:spcPts val="0"/>
                        </a:spcAft>
                      </a:pPr>
                      <a:r>
                        <a:rPr lang="es-MX" sz="1050" i="0" dirty="0">
                          <a:effectLst/>
                          <a:latin typeface="Times New Roman" panose="02020603050405020304" pitchFamily="18" charset="0"/>
                          <a:ea typeface="Calibri" panose="020F0502020204030204" pitchFamily="34" charset="0"/>
                          <a:cs typeface="Times New Roman" panose="02020603050405020304" pitchFamily="18" charset="0"/>
                        </a:rPr>
                        <a:t>20 minutos</a:t>
                      </a: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7264">
                <a:tc>
                  <a:txBody>
                    <a:bodyPr/>
                    <a:lstStyle/>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Educación Socioemocional</a:t>
                      </a:r>
                    </a:p>
                    <a:p>
                      <a:pPr algn="ctr">
                        <a:lnSpc>
                          <a:spcPct val="107000"/>
                        </a:lnSpc>
                        <a:spcAft>
                          <a:spcPts val="0"/>
                        </a:spcAft>
                      </a:pPr>
                      <a:r>
                        <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u="none"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Calibri" panose="020F0502020204030204" pitchFamily="34" charset="0"/>
                          <a:ea typeface="Calibri" panose="020F0502020204030204" pitchFamily="34" charset="0"/>
                          <a:cs typeface="Times New Roman" panose="02020603050405020304" pitchFamily="18" charset="0"/>
                        </a:rPr>
                        <a:t>Reconoce y nombra situaciones que le generan alegría, seguridad, tristeza, miedo o enojo, y expresa lo que siente</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2"/>
                  </a:ext>
                </a:extLst>
              </a:tr>
              <a:tr h="350808">
                <a:tc grid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Actividades</a:t>
                      </a:r>
                    </a:p>
                    <a:p>
                      <a:pPr marL="0" indent="0" algn="l">
                        <a:lnSpc>
                          <a:spcPct val="107000"/>
                        </a:lnSpc>
                        <a:spcAft>
                          <a:spcPts val="0"/>
                        </a:spcAft>
                        <a:buFont typeface="Arial" panose="020B0604020202020204" pitchFamily="34" charset="0"/>
                        <a:buNone/>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Moldea con plastilina su propio monstro de colores, según se sienta en el momento.</a:t>
                      </a:r>
                    </a:p>
                    <a:p>
                      <a:pPr marL="171450" indent="-171450" algn="l">
                        <a:lnSpc>
                          <a:spcPct val="107000"/>
                        </a:lnSpc>
                        <a:spcAft>
                          <a:spcPts val="0"/>
                        </a:spcAft>
                        <a:buFont typeface="Arial" panose="020B0604020202020204" pitchFamily="34" charset="0"/>
                        <a:buChar cha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Con amor, alegre, triste, enojado, calmado o con miedo</a:t>
                      </a:r>
                    </a:p>
                    <a:p>
                      <a:pPr marL="171450" indent="-171450" algn="l">
                        <a:lnSpc>
                          <a:spcPct val="107000"/>
                        </a:lnSpc>
                        <a:spcAft>
                          <a:spcPts val="0"/>
                        </a:spcAft>
                        <a:buFont typeface="Arial" panose="020B0604020202020204" pitchFamily="34" charset="0"/>
                        <a:buChar char="•"/>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Preguntas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¿Cómo te sientes hoy?</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color harás tu monstruo?</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¿Cómo es tu monstruo?</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¿Qué emoción tiene?¿Por qué?</a:t>
                      </a: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Recursos</a:t>
                      </a:r>
                    </a:p>
                    <a:p>
                      <a:pPr marL="171450" marR="0" lvl="0" indent="-171450" algn="ctr"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Plastilina de diferentes colores de preferencia: amarrilla, azul, roja, verde negra y/o rosa</a:t>
                      </a:r>
                    </a:p>
                    <a:p>
                      <a:pPr algn="ctr">
                        <a:lnSpc>
                          <a:spcPct val="107000"/>
                        </a:lnSpc>
                        <a:spcAft>
                          <a:spcPts val="0"/>
                        </a:spcAft>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extLst>
                  <a:ext uri="{0D108BD9-81ED-4DB2-BD59-A6C34878D82A}">
                    <a16:rowId xmlns:a16="http://schemas.microsoft.com/office/drawing/2014/main" val="10003"/>
                  </a:ext>
                </a:extLst>
              </a:tr>
              <a:tr h="255672">
                <a:tc gridSpan="2">
                  <a:txBody>
                    <a:bodyPr/>
                    <a:lstStyle/>
                    <a:p>
                      <a:pPr algn="ctr">
                        <a:lnSpc>
                          <a:spcPct val="107000"/>
                        </a:lnSpc>
                        <a:spcAft>
                          <a:spcPts val="0"/>
                        </a:spcAft>
                      </a:pPr>
                      <a:endParaRPr lang="es-MX" sz="105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Rasgos</a:t>
                      </a:r>
                      <a:r>
                        <a:rPr lang="es-MX" sz="1050" b="1" baseline="0" dirty="0">
                          <a:effectLst/>
                          <a:latin typeface="Times New Roman" panose="02020603050405020304" pitchFamily="18" charset="0"/>
                          <a:ea typeface="Calibri" panose="020F0502020204030204" pitchFamily="34" charset="0"/>
                          <a:cs typeface="Times New Roman" panose="02020603050405020304" pitchFamily="18" charset="0"/>
                        </a:rPr>
                        <a:t> de aprendizaje que se observara</a:t>
                      </a: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CCFF"/>
                    </a:solidFill>
                  </a:tcPr>
                </a:tc>
                <a:tc h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10004"/>
                  </a:ext>
                </a:extLst>
              </a:tr>
              <a:tr h="507810">
                <a:tc rowSpan="2" gridSpan="2">
                  <a:txBody>
                    <a:bodyPr/>
                    <a:lstStyle/>
                    <a:p>
                      <a:pPr marL="285750" indent="-285750">
                        <a:buFont typeface="Arial" panose="020B0604020202020204" pitchFamily="34" charset="0"/>
                        <a:buChar char="•"/>
                      </a:pPr>
                      <a:r>
                        <a:rPr lang="es-MX" sz="1050" dirty="0">
                          <a:latin typeface="Times New Roman" panose="02020603050405020304" pitchFamily="18" charset="0"/>
                          <a:cs typeface="Times New Roman" panose="02020603050405020304" pitchFamily="18" charset="0"/>
                        </a:rPr>
                        <a:t>Reconoce las emociones de </a:t>
                      </a: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amor, alegría, tristeza, enojo, calma y miedo. </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Identifica que emoción presenta.</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Expresa como se sintió.</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Moldea gestos en el monstruo.</a:t>
                      </a:r>
                    </a:p>
                    <a:p>
                      <a:pPr marL="285750" indent="-285750">
                        <a:buFont typeface="Arial" panose="020B0604020202020204" pitchFamily="34" charset="0"/>
                        <a:buChar char="•"/>
                      </a:pPr>
                      <a:r>
                        <a:rPr lang="es-MX" sz="1050" dirty="0">
                          <a:effectLst/>
                          <a:latin typeface="Times New Roman" panose="02020603050405020304" pitchFamily="18" charset="0"/>
                          <a:cs typeface="Times New Roman" panose="02020603050405020304" pitchFamily="18" charset="0"/>
                        </a:rPr>
                        <a:t>Relaciona el color de la emoción con su monstruo. </a:t>
                      </a:r>
                    </a:p>
                    <a:p>
                      <a:pPr marL="0" indent="0">
                        <a:buFont typeface="Arial" panose="020B0604020202020204" pitchFamily="34" charset="0"/>
                        <a:buNone/>
                      </a:pPr>
                      <a:endParaRPr lang="es-MX" sz="1050" dirty="0">
                        <a:effectLst/>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rowSpan="2" hMerge="1">
                  <a:txBody>
                    <a:bodyPr/>
                    <a:lstStyle/>
                    <a:p>
                      <a:endParaRPr lang="es-MX"/>
                    </a:p>
                  </a:txBody>
                  <a:tcPr/>
                </a:tc>
                <a:tc rowSpan="2">
                  <a:txBody>
                    <a:bodyPr/>
                    <a:lstStyle/>
                    <a:p>
                      <a:r>
                        <a:rPr lang="es-MX" sz="1050" b="1" dirty="0">
                          <a:latin typeface="Times New Roman" panose="02020603050405020304" pitchFamily="18" charset="0"/>
                          <a:cs typeface="Times New Roman" panose="02020603050405020304" pitchFamily="18" charset="0"/>
                        </a:rPr>
                        <a:t>Evaluación</a:t>
                      </a:r>
                    </a:p>
                    <a:p>
                      <a:endParaRPr lang="es-MX" sz="105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050" dirty="0">
                          <a:latin typeface="Times New Roman" panose="02020603050405020304" pitchFamily="18" charset="0"/>
                          <a:cs typeface="Times New Roman" panose="02020603050405020304" pitchFamily="18" charset="0"/>
                        </a:rPr>
                        <a:t>Observación </a:t>
                      </a:r>
                    </a:p>
                    <a:p>
                      <a:endParaRPr lang="es-MX" sz="1050" b="1"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171450" indent="-171450">
                        <a:lnSpc>
                          <a:spcPct val="107000"/>
                        </a:lnSpc>
                        <a:spcAft>
                          <a:spcPts val="0"/>
                        </a:spcAft>
                        <a:buFont typeface="Arial" panose="020B0604020202020204" pitchFamily="34" charset="0"/>
                        <a:buChar char="•"/>
                      </a:pPr>
                      <a:r>
                        <a:rPr lang="es-MX" sz="1050" b="1" dirty="0">
                          <a:effectLst/>
                          <a:latin typeface="Times New Roman" panose="02020603050405020304" pitchFamily="18" charset="0"/>
                          <a:ea typeface="Calibri" panose="020F0502020204030204" pitchFamily="34" charset="0"/>
                          <a:cs typeface="Times New Roman" panose="02020603050405020304" pitchFamily="18" charset="0"/>
                        </a:rPr>
                        <a:t>Modo de trabajo/Evidencia</a:t>
                      </a:r>
                    </a:p>
                    <a:p>
                      <a:pPr marL="0" indent="0">
                        <a:lnSpc>
                          <a:spcPct val="107000"/>
                        </a:lnSpc>
                        <a:spcAft>
                          <a:spcPts val="0"/>
                        </a:spcAft>
                        <a:buFont typeface="Arial" panose="020B0604020202020204" pitchFamily="34" charset="0"/>
                        <a:buNone/>
                      </a:pPr>
                      <a:endParaRPr lang="es-MX" sz="105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0"/>
                        </a:spcAft>
                        <a:buFont typeface="Arial" panose="020B0604020202020204" pitchFamily="34" charset="0"/>
                        <a:buNone/>
                      </a:pPr>
                      <a:r>
                        <a:rPr lang="es-MX" sz="1050" dirty="0">
                          <a:effectLst/>
                          <a:latin typeface="Times New Roman" panose="02020603050405020304" pitchFamily="18" charset="0"/>
                          <a:ea typeface="Calibri" panose="020F0502020204030204" pitchFamily="34" charset="0"/>
                          <a:cs typeface="Times New Roman" panose="02020603050405020304" pitchFamily="18" charset="0"/>
                        </a:rPr>
                        <a:t>Vídeo explicando como y porque realizó ese monstruo.</a:t>
                      </a:r>
                    </a:p>
                    <a:p>
                      <a:pPr marL="0" indent="0">
                        <a:lnSpc>
                          <a:spcPct val="107000"/>
                        </a:lnSpc>
                        <a:spcAft>
                          <a:spcPts val="0"/>
                        </a:spcAft>
                        <a:buFont typeface="Arial" panose="020B0604020202020204" pitchFamily="34" charset="0"/>
                        <a:buNone/>
                      </a:pPr>
                      <a:endParaRPr lang="es-MX" sz="1050" dirty="0">
                        <a:latin typeface="Times New Roman" panose="02020603050405020304" pitchFamily="18" charset="0"/>
                        <a:cs typeface="Times New Roman" panose="02020603050405020304" pitchFamily="18" charset="0"/>
                      </a:endParaRPr>
                    </a:p>
                  </a:txBody>
                  <a:tcPr marL="39616" marR="39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07810">
                <a:tc gridSpan="2" vMerge="1">
                  <a:txBody>
                    <a:bodyPr/>
                    <a:lstStyle/>
                    <a:p>
                      <a:endParaRPr lang="es-MX"/>
                    </a:p>
                  </a:txBody>
                  <a:tcPr/>
                </a:tc>
                <a:tc hMerge="1" vMerge="1">
                  <a:txBody>
                    <a:bodyPr/>
                    <a:lstStyle/>
                    <a:p>
                      <a:endParaRPr lang="es-MX"/>
                    </a:p>
                  </a:txBody>
                  <a:tcPr/>
                </a:tc>
                <a:tc vMerge="1">
                  <a:txBody>
                    <a:bodyPr/>
                    <a:lstStyle/>
                    <a:p>
                      <a:endParaRPr lang="es-MX"/>
                    </a:p>
                  </a:txBody>
                  <a:tcPr/>
                </a:tc>
                <a:tc>
                  <a:txBody>
                    <a:bodyPr/>
                    <a:lstStyle/>
                    <a:p>
                      <a:pPr marL="0" marR="0" lvl="0" indent="0" algn="ctr"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ENVÍO DE ACTIVIDADES</a:t>
                      </a:r>
                    </a:p>
                  </a:txBody>
                  <a:tcPr marL="39616" marR="39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8559733"/>
                  </a:ext>
                </a:extLst>
              </a:tr>
            </a:tbl>
          </a:graphicData>
        </a:graphic>
      </p:graphicFrame>
    </p:spTree>
    <p:extLst>
      <p:ext uri="{BB962C8B-B14F-4D97-AF65-F5344CB8AC3E}">
        <p14:creationId xmlns:p14="http://schemas.microsoft.com/office/powerpoint/2010/main" val="2419688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50 Imprimibles Gratuitos para Manualidades del Monstruo de Colores | Mundo  de Rukkia">
            <a:extLst>
              <a:ext uri="{FF2B5EF4-FFF2-40B4-BE49-F238E27FC236}">
                <a16:creationId xmlns:a16="http://schemas.microsoft.com/office/drawing/2014/main" id="{A46BF6ED-7828-4E67-AF71-4E4DCDF8C3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C0A032B3-5FF1-440C-9990-1056BF50F1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698499"/>
            <a:ext cx="6089650" cy="525232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esquinas redondeadas 3">
            <a:extLst>
              <a:ext uri="{FF2B5EF4-FFF2-40B4-BE49-F238E27FC236}">
                <a16:creationId xmlns:a16="http://schemas.microsoft.com/office/drawing/2014/main" id="{E7F93DDD-B105-4501-9CFE-3DFFCE16B03F}"/>
              </a:ext>
            </a:extLst>
          </p:cNvPr>
          <p:cNvSpPr/>
          <p:nvPr/>
        </p:nvSpPr>
        <p:spPr>
          <a:xfrm>
            <a:off x="0" y="6184900"/>
            <a:ext cx="9144000" cy="673100"/>
          </a:xfrm>
          <a:prstGeom prst="round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002060"/>
                </a:solidFill>
              </a:rPr>
              <a:t>Nombre del alumno:_____________________________________________________ 3°B</a:t>
            </a:r>
          </a:p>
        </p:txBody>
      </p:sp>
      <p:sp>
        <p:nvSpPr>
          <p:cNvPr id="5" name="Rectángulo: esquinas redondeadas 4">
            <a:extLst>
              <a:ext uri="{FF2B5EF4-FFF2-40B4-BE49-F238E27FC236}">
                <a16:creationId xmlns:a16="http://schemas.microsoft.com/office/drawing/2014/main" id="{0B8318BD-2F30-4334-8318-FA44DDED9113}"/>
              </a:ext>
            </a:extLst>
          </p:cNvPr>
          <p:cNvSpPr/>
          <p:nvPr/>
        </p:nvSpPr>
        <p:spPr>
          <a:xfrm>
            <a:off x="6515100" y="1263650"/>
            <a:ext cx="2578100" cy="408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accent4">
                    <a:lumMod val="60000"/>
                    <a:lumOff val="40000"/>
                  </a:schemeClr>
                </a:solidFill>
              </a:rPr>
              <a:t>Instrucciones: </a:t>
            </a:r>
            <a:r>
              <a:rPr lang="es-MX" dirty="0"/>
              <a:t>Busca en internet, revistas o periódicos una situación que te haga sentir las emociones vistas en el video: </a:t>
            </a:r>
            <a:r>
              <a:rPr lang="es-MX" dirty="0">
                <a:latin typeface="Times New Roman" panose="02020603050405020304" pitchFamily="18" charset="0"/>
                <a:ea typeface="Calibri" panose="020F0502020204030204" pitchFamily="34" charset="0"/>
                <a:cs typeface="Times New Roman" panose="02020603050405020304" pitchFamily="18" charset="0"/>
              </a:rPr>
              <a:t>amor, alegría, tristeza, enojo, calma y miedo.</a:t>
            </a:r>
          </a:p>
          <a:p>
            <a:pPr algn="ctr"/>
            <a:r>
              <a:rPr lang="es-MX" dirty="0">
                <a:latin typeface="Times New Roman" panose="02020603050405020304" pitchFamily="18" charset="0"/>
                <a:cs typeface="Times New Roman" panose="02020603050405020304" pitchFamily="18" charset="0"/>
              </a:rPr>
              <a:t>Recórtalas y pégalas en el frasco que corresponde. </a:t>
            </a:r>
          </a:p>
          <a:p>
            <a:pPr algn="ctr"/>
            <a:r>
              <a:rPr lang="es-MX" dirty="0">
                <a:solidFill>
                  <a:srgbClr val="CCECFF"/>
                </a:solidFill>
                <a:latin typeface="Times New Roman" panose="02020603050405020304" pitchFamily="18" charset="0"/>
                <a:cs typeface="Times New Roman" panose="02020603050405020304" pitchFamily="18" charset="0"/>
              </a:rPr>
              <a:t>Variante: </a:t>
            </a:r>
            <a:r>
              <a:rPr lang="es-MX" dirty="0">
                <a:latin typeface="Times New Roman" panose="02020603050405020304" pitchFamily="18" charset="0"/>
                <a:cs typeface="Times New Roman" panose="02020603050405020304" pitchFamily="18" charset="0"/>
              </a:rPr>
              <a:t>Dibujar una situación que genere la emoción en cada frasco</a:t>
            </a:r>
            <a:endParaRPr lang="es-MX" dirty="0"/>
          </a:p>
        </p:txBody>
      </p:sp>
      <p:pic>
        <p:nvPicPr>
          <p:cNvPr id="1030" name="Picture 6">
            <a:extLst>
              <a:ext uri="{FF2B5EF4-FFF2-40B4-BE49-F238E27FC236}">
                <a16:creationId xmlns:a16="http://schemas.microsoft.com/office/drawing/2014/main" id="{37AF7FEC-22D5-4826-AF16-9DE7DC105C0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7948" t="25187" r="45498" b="64250"/>
          <a:stretch/>
        </p:blipFill>
        <p:spPr bwMode="auto">
          <a:xfrm>
            <a:off x="677567" y="907178"/>
            <a:ext cx="1113133" cy="35647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045F101C-7870-4D80-A32F-3A471981C3C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368" t="37643" r="42827" b="51893"/>
          <a:stretch/>
        </p:blipFill>
        <p:spPr bwMode="auto">
          <a:xfrm>
            <a:off x="2536886" y="907178"/>
            <a:ext cx="1178054" cy="356472"/>
          </a:xfrm>
          <a:prstGeom prst="rect">
            <a:avLst/>
          </a:prstGeom>
          <a:noFill/>
          <a:ln w="28575">
            <a:solidFill>
              <a:srgbClr val="57699E"/>
            </a:solidFill>
          </a:ln>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120A7CA4-F116-4BDA-BF21-D2840CB5DF3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087" t="50000" r="47469" b="40433"/>
          <a:stretch/>
        </p:blipFill>
        <p:spPr bwMode="auto">
          <a:xfrm>
            <a:off x="4572000" y="907178"/>
            <a:ext cx="1182424" cy="359217"/>
          </a:xfrm>
          <a:prstGeom prst="rect">
            <a:avLst/>
          </a:prstGeom>
          <a:noFill/>
          <a:ln w="28575">
            <a:solidFill>
              <a:srgbClr val="C00000"/>
            </a:solidFill>
          </a:ln>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14873E6A-BD73-4973-A390-B7556DA8E03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229" t="74116" r="51125" b="14524"/>
          <a:stretch/>
        </p:blipFill>
        <p:spPr bwMode="auto">
          <a:xfrm>
            <a:off x="761057" y="3532029"/>
            <a:ext cx="946151" cy="373222"/>
          </a:xfrm>
          <a:prstGeom prst="rect">
            <a:avLst/>
          </a:prstGeom>
          <a:noFill/>
          <a:ln w="28575">
            <a:solidFill>
              <a:srgbClr val="7D975D"/>
            </a:solidFill>
          </a:ln>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0B9FA7D3-A254-463F-B781-D40020C22AC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228" t="61360" r="53938" b="28774"/>
          <a:stretch/>
        </p:blipFill>
        <p:spPr bwMode="auto">
          <a:xfrm>
            <a:off x="2686049" y="3517030"/>
            <a:ext cx="1028891" cy="378662"/>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ángulo 5">
            <a:extLst>
              <a:ext uri="{FF2B5EF4-FFF2-40B4-BE49-F238E27FC236}">
                <a16:creationId xmlns:a16="http://schemas.microsoft.com/office/drawing/2014/main" id="{B8A4878B-067F-4B4B-8910-A593E58E3DFF}"/>
              </a:ext>
            </a:extLst>
          </p:cNvPr>
          <p:cNvSpPr/>
          <p:nvPr/>
        </p:nvSpPr>
        <p:spPr>
          <a:xfrm>
            <a:off x="4725533" y="3548780"/>
            <a:ext cx="1028891" cy="346912"/>
          </a:xfrm>
          <a:prstGeom prst="rect">
            <a:avLst/>
          </a:prstGeom>
          <a:solidFill>
            <a:schemeClr val="bg1"/>
          </a:solidFill>
          <a:ln w="38100">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FF99CC"/>
                </a:solidFill>
              </a:rPr>
              <a:t>AMOR</a:t>
            </a:r>
          </a:p>
        </p:txBody>
      </p:sp>
      <p:sp>
        <p:nvSpPr>
          <p:cNvPr id="14" name="Rectángulo 13">
            <a:extLst>
              <a:ext uri="{FF2B5EF4-FFF2-40B4-BE49-F238E27FC236}">
                <a16:creationId xmlns:a16="http://schemas.microsoft.com/office/drawing/2014/main" id="{6787D891-1570-4693-85DB-F1E8C23C7760}"/>
              </a:ext>
            </a:extLst>
          </p:cNvPr>
          <p:cNvSpPr/>
          <p:nvPr/>
        </p:nvSpPr>
        <p:spPr>
          <a:xfrm>
            <a:off x="6413500" y="170160"/>
            <a:ext cx="2730500" cy="923330"/>
          </a:xfrm>
          <a:prstGeom prst="rect">
            <a:avLst/>
          </a:prstGeom>
          <a:noFill/>
          <a:ln>
            <a:noFill/>
          </a:ln>
        </p:spPr>
        <p:txBody>
          <a:bodyPr wrap="square" lIns="91440" tIns="45720" rIns="91440" bIns="45720">
            <a:spAutoFit/>
          </a:bodyPr>
          <a:lstStyle/>
          <a:p>
            <a:pPr algn="ctr"/>
            <a:r>
              <a:rPr lang="es-ES" sz="5400" b="1" cap="none" spc="0" dirty="0">
                <a:ln w="6600">
                  <a:solidFill>
                    <a:schemeClr val="accent2">
                      <a:lumMod val="50000"/>
                    </a:schemeClr>
                  </a:solidFill>
                  <a:prstDash val="solid"/>
                </a:ln>
                <a:solidFill>
                  <a:schemeClr val="accent4">
                    <a:lumMod val="20000"/>
                    <a:lumOff val="80000"/>
                  </a:schemeClr>
                </a:solidFill>
                <a:effectLst>
                  <a:outerShdw dist="38100" dir="2700000" algn="tl" rotWithShape="0">
                    <a:schemeClr val="accent2"/>
                  </a:outerShdw>
                </a:effectLst>
              </a:rPr>
              <a:t>Anexo 1</a:t>
            </a:r>
          </a:p>
        </p:txBody>
      </p:sp>
    </p:spTree>
    <p:extLst>
      <p:ext uri="{BB962C8B-B14F-4D97-AF65-F5344CB8AC3E}">
        <p14:creationId xmlns:p14="http://schemas.microsoft.com/office/powerpoint/2010/main" val="14619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FONDOS TUMBLR PARA TU CELULAR - Fire Away Paris | Fondos de brillos, Fondos  de pantallla, Fondos para diapositivas">
            <a:extLst>
              <a:ext uri="{FF2B5EF4-FFF2-40B4-BE49-F238E27FC236}">
                <a16:creationId xmlns:a16="http://schemas.microsoft.com/office/drawing/2014/main" id="{D8BFF1E5-89A0-49EF-AF3C-6821890744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144412" y="-1141590"/>
            <a:ext cx="6855177" cy="9144002"/>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a:extLst>
              <a:ext uri="{FF2B5EF4-FFF2-40B4-BE49-F238E27FC236}">
                <a16:creationId xmlns:a16="http://schemas.microsoft.com/office/drawing/2014/main" id="{3429CC8D-B3F1-4E1C-B1C5-EDDDA5F142F6}"/>
              </a:ext>
            </a:extLst>
          </p:cNvPr>
          <p:cNvSpPr/>
          <p:nvPr/>
        </p:nvSpPr>
        <p:spPr>
          <a:xfrm>
            <a:off x="3133032" y="0"/>
            <a:ext cx="3005417" cy="646331"/>
          </a:xfrm>
          <a:prstGeom prst="rect">
            <a:avLst/>
          </a:prstGeom>
          <a:noFill/>
          <a:ln>
            <a:noFill/>
          </a:ln>
        </p:spPr>
        <p:txBody>
          <a:bodyPr wrap="square" lIns="91440" tIns="45720" rIns="91440" bIns="45720">
            <a:spAutoFit/>
          </a:bodyPr>
          <a:lstStyle/>
          <a:p>
            <a:pPr algn="ctr"/>
            <a:r>
              <a:rPr lang="es-ES" sz="3600" b="1" cap="none" spc="0" dirty="0">
                <a:ln w="6600">
                  <a:solidFill>
                    <a:schemeClr val="accent2">
                      <a:lumMod val="50000"/>
                    </a:schemeClr>
                  </a:solidFill>
                  <a:prstDash val="solid"/>
                </a:ln>
                <a:solidFill>
                  <a:schemeClr val="accent4">
                    <a:lumMod val="20000"/>
                    <a:lumOff val="80000"/>
                  </a:schemeClr>
                </a:solidFill>
                <a:effectLst>
                  <a:outerShdw dist="38100" dir="2700000" algn="tl" rotWithShape="0">
                    <a:schemeClr val="accent2"/>
                  </a:outerShdw>
                </a:effectLst>
                <a:latin typeface="Arial" panose="020B0604020202020204" pitchFamily="34" charset="0"/>
                <a:cs typeface="Arial" panose="020B0604020202020204" pitchFamily="34" charset="0"/>
              </a:rPr>
              <a:t>Anexo </a:t>
            </a:r>
            <a:r>
              <a:rPr lang="es-ES" sz="3600" b="1" dirty="0">
                <a:ln w="6600">
                  <a:solidFill>
                    <a:schemeClr val="accent2">
                      <a:lumMod val="50000"/>
                    </a:schemeClr>
                  </a:solidFill>
                  <a:prstDash val="solid"/>
                </a:ln>
                <a:solidFill>
                  <a:schemeClr val="accent4">
                    <a:lumMod val="20000"/>
                    <a:lumOff val="80000"/>
                  </a:schemeClr>
                </a:solidFill>
                <a:effectLst>
                  <a:outerShdw dist="38100" dir="2700000" algn="tl" rotWithShape="0">
                    <a:schemeClr val="accent2"/>
                  </a:outerShdw>
                </a:effectLst>
                <a:latin typeface="Arial" panose="020B0604020202020204" pitchFamily="34" charset="0"/>
                <a:cs typeface="Arial" panose="020B0604020202020204" pitchFamily="34" charset="0"/>
              </a:rPr>
              <a:t>2</a:t>
            </a:r>
            <a:endParaRPr lang="es-ES" sz="3600" b="1" cap="none" spc="0" dirty="0">
              <a:ln w="6600">
                <a:solidFill>
                  <a:schemeClr val="accent2">
                    <a:lumMod val="50000"/>
                  </a:schemeClr>
                </a:solidFill>
                <a:prstDash val="solid"/>
              </a:ln>
              <a:solidFill>
                <a:schemeClr val="accent4">
                  <a:lumMod val="20000"/>
                  <a:lumOff val="80000"/>
                </a:schemeClr>
              </a:solidFill>
              <a:effectLst>
                <a:outerShdw dist="38100" dir="2700000" algn="tl" rotWithShape="0">
                  <a:schemeClr val="accent2"/>
                </a:outerShdw>
              </a:effectLst>
              <a:latin typeface="Arial" panose="020B0604020202020204" pitchFamily="34" charset="0"/>
              <a:cs typeface="Arial" panose="020B0604020202020204" pitchFamily="34" charset="0"/>
            </a:endParaRPr>
          </a:p>
        </p:txBody>
      </p:sp>
      <p:graphicFrame>
        <p:nvGraphicFramePr>
          <p:cNvPr id="7" name="Tabla 7">
            <a:extLst>
              <a:ext uri="{FF2B5EF4-FFF2-40B4-BE49-F238E27FC236}">
                <a16:creationId xmlns:a16="http://schemas.microsoft.com/office/drawing/2014/main" id="{01E83D8E-7EEA-4962-AB67-CD12BBD919CF}"/>
              </a:ext>
            </a:extLst>
          </p:cNvPr>
          <p:cNvGraphicFramePr>
            <a:graphicFrameLocks noGrp="1"/>
          </p:cNvGraphicFramePr>
          <p:nvPr>
            <p:extLst>
              <p:ext uri="{D42A27DB-BD31-4B8C-83A1-F6EECF244321}">
                <p14:modId xmlns:p14="http://schemas.microsoft.com/office/powerpoint/2010/main" val="1859642693"/>
              </p:ext>
            </p:extLst>
          </p:nvPr>
        </p:nvGraphicFramePr>
        <p:xfrm>
          <a:off x="142361" y="1228396"/>
          <a:ext cx="8859278" cy="4989996"/>
        </p:xfrm>
        <a:graphic>
          <a:graphicData uri="http://schemas.openxmlformats.org/drawingml/2006/table">
            <a:tbl>
              <a:tblPr firstRow="1" bandRow="1">
                <a:tableStyleId>{5C22544A-7EE6-4342-B048-85BDC9FD1C3A}</a:tableStyleId>
              </a:tblPr>
              <a:tblGrid>
                <a:gridCol w="4243208">
                  <a:extLst>
                    <a:ext uri="{9D8B030D-6E8A-4147-A177-3AD203B41FA5}">
                      <a16:colId xmlns:a16="http://schemas.microsoft.com/office/drawing/2014/main" val="1487825075"/>
                    </a:ext>
                  </a:extLst>
                </a:gridCol>
                <a:gridCol w="1031622">
                  <a:extLst>
                    <a:ext uri="{9D8B030D-6E8A-4147-A177-3AD203B41FA5}">
                      <a16:colId xmlns:a16="http://schemas.microsoft.com/office/drawing/2014/main" val="2405782244"/>
                    </a:ext>
                  </a:extLst>
                </a:gridCol>
                <a:gridCol w="1087643">
                  <a:extLst>
                    <a:ext uri="{9D8B030D-6E8A-4147-A177-3AD203B41FA5}">
                      <a16:colId xmlns:a16="http://schemas.microsoft.com/office/drawing/2014/main" val="2680667948"/>
                    </a:ext>
                  </a:extLst>
                </a:gridCol>
                <a:gridCol w="2496805">
                  <a:extLst>
                    <a:ext uri="{9D8B030D-6E8A-4147-A177-3AD203B41FA5}">
                      <a16:colId xmlns:a16="http://schemas.microsoft.com/office/drawing/2014/main" val="3702056518"/>
                    </a:ext>
                  </a:extLst>
                </a:gridCol>
              </a:tblGrid>
              <a:tr h="630498">
                <a:tc>
                  <a:txBody>
                    <a:bodyPr/>
                    <a:lstStyle/>
                    <a:p>
                      <a:r>
                        <a:rPr lang="es-MX" dirty="0"/>
                        <a:t>Indicadores a evaluar</a:t>
                      </a:r>
                    </a:p>
                  </a:txBody>
                  <a:tcPr/>
                </a:tc>
                <a:tc>
                  <a:txBody>
                    <a:bodyPr/>
                    <a:lstStyle/>
                    <a:p>
                      <a:r>
                        <a:rPr lang="es-MX" dirty="0"/>
                        <a:t>Cumple</a:t>
                      </a:r>
                    </a:p>
                  </a:txBody>
                  <a:tcPr/>
                </a:tc>
                <a:tc>
                  <a:txBody>
                    <a:bodyPr/>
                    <a:lstStyle/>
                    <a:p>
                      <a:r>
                        <a:rPr lang="es-MX" dirty="0"/>
                        <a:t>No cumple</a:t>
                      </a:r>
                    </a:p>
                  </a:txBody>
                  <a:tcPr/>
                </a:tc>
                <a:tc>
                  <a:txBody>
                    <a:bodyPr/>
                    <a:lstStyle/>
                    <a:p>
                      <a:r>
                        <a:rPr lang="es-MX" dirty="0"/>
                        <a:t>Observaciones </a:t>
                      </a:r>
                    </a:p>
                  </a:txBody>
                  <a:tcPr/>
                </a:tc>
                <a:extLst>
                  <a:ext uri="{0D108BD9-81ED-4DB2-BD59-A6C34878D82A}">
                    <a16:rowId xmlns:a16="http://schemas.microsoft.com/office/drawing/2014/main" val="106587874"/>
                  </a:ext>
                </a:extLst>
              </a:tr>
              <a:tr h="289943">
                <a:tc gridSpan="4">
                  <a:txBody>
                    <a:bodyPr/>
                    <a:lstStyle/>
                    <a:p>
                      <a:r>
                        <a:rPr lang="es-MX" b="1" dirty="0"/>
                        <a:t>ENTREGA</a:t>
                      </a:r>
                    </a:p>
                  </a:txBody>
                  <a:tcPr/>
                </a:tc>
                <a:tc hMerge="1">
                  <a:txBody>
                    <a:bodyPr/>
                    <a:lstStyle/>
                    <a:p>
                      <a:endParaRPr lang="es-MX"/>
                    </a:p>
                  </a:txBody>
                  <a:tcPr/>
                </a:tc>
                <a:tc hMerge="1">
                  <a:txBody>
                    <a:bodyPr/>
                    <a:lstStyle/>
                    <a:p>
                      <a:endParaRPr lang="es-MX"/>
                    </a:p>
                  </a:txBody>
                  <a:tcPr/>
                </a:tc>
                <a:tc hMerge="1">
                  <a:txBody>
                    <a:bodyPr/>
                    <a:lstStyle/>
                    <a:p>
                      <a:endParaRPr lang="es-MX" dirty="0"/>
                    </a:p>
                  </a:txBody>
                  <a:tcPr/>
                </a:tc>
                <a:extLst>
                  <a:ext uri="{0D108BD9-81ED-4DB2-BD59-A6C34878D82A}">
                    <a16:rowId xmlns:a16="http://schemas.microsoft.com/office/drawing/2014/main" val="3779670522"/>
                  </a:ext>
                </a:extLst>
              </a:tr>
              <a:tr h="84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1. </a:t>
                      </a:r>
                      <a:r>
                        <a:rPr lang="es-MX" sz="1800" dirty="0">
                          <a:effectLst/>
                          <a:latin typeface="Times New Roman" panose="02020603050405020304" pitchFamily="18" charset="0"/>
                          <a:ea typeface="Calibri" panose="020F0502020204030204" pitchFamily="34" charset="0"/>
                          <a:cs typeface="Times New Roman" panose="02020603050405020304" pitchFamily="18" charset="0"/>
                        </a:rPr>
                        <a:t>Muestra su fotografía</a:t>
                      </a:r>
                      <a:endParaRPr lang="es-MX"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2687156789"/>
                  </a:ext>
                </a:extLst>
              </a:tr>
              <a:tr h="473069">
                <a:tc>
                  <a:txBody>
                    <a:bodyPr/>
                    <a:lstStyle/>
                    <a:p>
                      <a:r>
                        <a:rPr lang="es-MX" b="1" dirty="0"/>
                        <a:t>CONTENIDO </a:t>
                      </a:r>
                    </a:p>
                  </a:txBody>
                  <a:tcPr/>
                </a:tc>
                <a:tc>
                  <a:txBody>
                    <a:bodyPr/>
                    <a:lstStyle/>
                    <a:p>
                      <a:endParaRPr lang="es-MX" b="1" dirty="0"/>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3507061465"/>
                  </a:ext>
                </a:extLst>
              </a:tr>
              <a:tr h="473069">
                <a:tc>
                  <a:txBody>
                    <a:bodyPr/>
                    <a:lstStyle/>
                    <a:p>
                      <a:pPr marL="0" indent="0">
                        <a:buFont typeface="Arial" panose="020B0604020202020204" pitchFamily="34" charset="0"/>
                        <a:buNone/>
                      </a:pPr>
                      <a:r>
                        <a:rPr lang="es-MX" dirty="0"/>
                        <a:t>2. </a:t>
                      </a:r>
                      <a:r>
                        <a:rPr lang="es-MX" sz="1800" dirty="0">
                          <a:effectLst/>
                          <a:latin typeface="Times New Roman" panose="02020603050405020304" pitchFamily="18" charset="0"/>
                          <a:cs typeface="Times New Roman" panose="02020603050405020304" pitchFamily="18" charset="0"/>
                        </a:rPr>
                        <a:t>Narra una anécdota personal</a:t>
                      </a:r>
                    </a:p>
                  </a:txBody>
                  <a:tcPr/>
                </a:tc>
                <a:tc>
                  <a:txBody>
                    <a:bodyPr/>
                    <a:lstStyle/>
                    <a:p>
                      <a:pPr marL="0" indent="0">
                        <a:buFont typeface="Arial" panose="020B0604020202020204" pitchFamily="34" charset="0"/>
                        <a:buNone/>
                      </a:pPr>
                      <a:endParaRPr lang="es-MX" sz="1800" dirty="0">
                        <a:latin typeface="Times New Roman" panose="02020603050405020304" pitchFamily="18" charset="0"/>
                        <a:cs typeface="Times New Roman" panose="02020603050405020304" pitchFamily="18" charset="0"/>
                      </a:endParaRPr>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3009486258"/>
                  </a:ext>
                </a:extLst>
              </a:tr>
              <a:tr h="473069">
                <a:tc>
                  <a:txBody>
                    <a:bodyPr/>
                    <a:lstStyle/>
                    <a:p>
                      <a:pPr marL="0" indent="0">
                        <a:buFont typeface="Arial" panose="020B0604020202020204" pitchFamily="34" charset="0"/>
                        <a:buNone/>
                      </a:pPr>
                      <a:r>
                        <a:rPr lang="es-MX" sz="1800" dirty="0">
                          <a:latin typeface="Times New Roman" panose="02020603050405020304" pitchFamily="18" charset="0"/>
                          <a:cs typeface="Times New Roman" panose="02020603050405020304" pitchFamily="18" charset="0"/>
                        </a:rPr>
                        <a:t>3. </a:t>
                      </a:r>
                      <a:r>
                        <a:rPr lang="es-MX" sz="1800" dirty="0">
                          <a:effectLst/>
                          <a:latin typeface="Times New Roman" panose="02020603050405020304" pitchFamily="18" charset="0"/>
                          <a:cs typeface="Times New Roman" panose="02020603050405020304" pitchFamily="18" charset="0"/>
                        </a:rPr>
                        <a:t>Organiza sus ideas, siguiendo un orden.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800" dirty="0">
                        <a:latin typeface="Times New Roman" panose="02020603050405020304" pitchFamily="18" charset="0"/>
                        <a:cs typeface="Times New Roman" panose="02020603050405020304" pitchFamily="18" charset="0"/>
                      </a:endParaRPr>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3233931475"/>
                  </a:ext>
                </a:extLst>
              </a:tr>
              <a:tr h="473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dirty="0">
                          <a:latin typeface="Times New Roman" panose="02020603050405020304" pitchFamily="18" charset="0"/>
                          <a:cs typeface="Times New Roman" panose="02020603050405020304" pitchFamily="18" charset="0"/>
                        </a:rPr>
                        <a:t>4. </a:t>
                      </a:r>
                      <a:r>
                        <a:rPr lang="es-MX" sz="1800" dirty="0">
                          <a:effectLst/>
                          <a:latin typeface="Times New Roman" panose="02020603050405020304" pitchFamily="18" charset="0"/>
                          <a:cs typeface="Times New Roman" panose="02020603050405020304" pitchFamily="18" charset="0"/>
                        </a:rPr>
                        <a:t>Tiene una entonación clara y volumen adecuado.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800" dirty="0">
                        <a:latin typeface="Times New Roman" panose="02020603050405020304" pitchFamily="18" charset="0"/>
                        <a:cs typeface="Times New Roman" panose="02020603050405020304" pitchFamily="18" charset="0"/>
                      </a:endParaRPr>
                    </a:p>
                  </a:txBody>
                  <a:tcPr/>
                </a:tc>
                <a:tc>
                  <a:txBody>
                    <a:bodyPr/>
                    <a:lstStyle/>
                    <a:p>
                      <a:endParaRPr lang="es-MX"/>
                    </a:p>
                  </a:txBody>
                  <a:tcPr/>
                </a:tc>
                <a:tc>
                  <a:txBody>
                    <a:bodyPr/>
                    <a:lstStyle/>
                    <a:p>
                      <a:endParaRPr lang="es-MX" dirty="0"/>
                    </a:p>
                  </a:txBody>
                  <a:tcPr/>
                </a:tc>
                <a:extLst>
                  <a:ext uri="{0D108BD9-81ED-4DB2-BD59-A6C34878D82A}">
                    <a16:rowId xmlns:a16="http://schemas.microsoft.com/office/drawing/2014/main" val="3471132144"/>
                  </a:ext>
                </a:extLst>
              </a:tr>
              <a:tr h="473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dirty="0">
                          <a:latin typeface="Times New Roman" panose="02020603050405020304" pitchFamily="18" charset="0"/>
                          <a:cs typeface="Times New Roman" panose="02020603050405020304" pitchFamily="18" charset="0"/>
                        </a:rPr>
                        <a:t>5. Comunica sus ideas con claridad y coherencia.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800" dirty="0">
                        <a:latin typeface="Times New Roman" panose="02020603050405020304" pitchFamily="18" charset="0"/>
                        <a:cs typeface="Times New Roman" panose="02020603050405020304" pitchFamily="18" charset="0"/>
                      </a:endParaRPr>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290578954"/>
                  </a:ext>
                </a:extLst>
              </a:tr>
            </a:tbl>
          </a:graphicData>
        </a:graphic>
      </p:graphicFrame>
      <p:sp>
        <p:nvSpPr>
          <p:cNvPr id="9" name="CuadroTexto 8">
            <a:extLst>
              <a:ext uri="{FF2B5EF4-FFF2-40B4-BE49-F238E27FC236}">
                <a16:creationId xmlns:a16="http://schemas.microsoft.com/office/drawing/2014/main" id="{1E41AAC9-83E9-4F14-8B46-BFCBA5D325CB}"/>
              </a:ext>
            </a:extLst>
          </p:cNvPr>
          <p:cNvSpPr txBox="1"/>
          <p:nvPr/>
        </p:nvSpPr>
        <p:spPr>
          <a:xfrm>
            <a:off x="142361" y="769882"/>
            <a:ext cx="8705088" cy="369332"/>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Nombre del alumno:_________________________________________________ </a:t>
            </a:r>
          </a:p>
        </p:txBody>
      </p:sp>
    </p:spTree>
    <p:extLst>
      <p:ext uri="{BB962C8B-B14F-4D97-AF65-F5344CB8AC3E}">
        <p14:creationId xmlns:p14="http://schemas.microsoft.com/office/powerpoint/2010/main" val="803523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0E3177-6805-4BB5-85EB-D24D50DF20DE}"/>
              </a:ext>
            </a:extLst>
          </p:cNvPr>
          <p:cNvSpPr>
            <a:spLocks noGrp="1"/>
          </p:cNvSpPr>
          <p:nvPr>
            <p:ph type="title"/>
          </p:nvPr>
        </p:nvSpPr>
        <p:spPr>
          <a:xfrm>
            <a:off x="628650" y="55563"/>
            <a:ext cx="7886700" cy="625474"/>
          </a:xfrm>
        </p:spPr>
        <p:txBody>
          <a:bodyPr>
            <a:normAutofit fontScale="90000"/>
          </a:bodyPr>
          <a:lstStyle/>
          <a:p>
            <a:pPr algn="ctr"/>
            <a:r>
              <a:rPr lang="es-MX" u="sng" dirty="0">
                <a:latin typeface="Berlin Sans FB" panose="020E0602020502020306" pitchFamily="34" charset="0"/>
              </a:rPr>
              <a:t>Evaluación continua</a:t>
            </a:r>
          </a:p>
        </p:txBody>
      </p:sp>
      <p:graphicFrame>
        <p:nvGraphicFramePr>
          <p:cNvPr id="4" name="Tabla 4">
            <a:extLst>
              <a:ext uri="{FF2B5EF4-FFF2-40B4-BE49-F238E27FC236}">
                <a16:creationId xmlns:a16="http://schemas.microsoft.com/office/drawing/2014/main" id="{A0DF8B73-09CE-4C31-86CA-FE5071F6DF78}"/>
              </a:ext>
            </a:extLst>
          </p:cNvPr>
          <p:cNvGraphicFramePr>
            <a:graphicFrameLocks noGrp="1"/>
          </p:cNvGraphicFramePr>
          <p:nvPr>
            <p:extLst>
              <p:ext uri="{D42A27DB-BD31-4B8C-83A1-F6EECF244321}">
                <p14:modId xmlns:p14="http://schemas.microsoft.com/office/powerpoint/2010/main" val="1362111864"/>
              </p:ext>
            </p:extLst>
          </p:nvPr>
        </p:nvGraphicFramePr>
        <p:xfrm>
          <a:off x="266700" y="1221204"/>
          <a:ext cx="8680450" cy="1472311"/>
        </p:xfrm>
        <a:graphic>
          <a:graphicData uri="http://schemas.openxmlformats.org/drawingml/2006/table">
            <a:tbl>
              <a:tblPr firstRow="1" bandRow="1">
                <a:tableStyleId>{5C22544A-7EE6-4342-B048-85BDC9FD1C3A}</a:tableStyleId>
              </a:tblPr>
              <a:tblGrid>
                <a:gridCol w="4340225">
                  <a:extLst>
                    <a:ext uri="{9D8B030D-6E8A-4147-A177-3AD203B41FA5}">
                      <a16:colId xmlns:a16="http://schemas.microsoft.com/office/drawing/2014/main" val="3110932810"/>
                    </a:ext>
                  </a:extLst>
                </a:gridCol>
                <a:gridCol w="4340225">
                  <a:extLst>
                    <a:ext uri="{9D8B030D-6E8A-4147-A177-3AD203B41FA5}">
                      <a16:colId xmlns:a16="http://schemas.microsoft.com/office/drawing/2014/main" val="1291634521"/>
                    </a:ext>
                  </a:extLst>
                </a:gridCol>
              </a:tblGrid>
              <a:tr h="370840">
                <a:tc gridSpan="2">
                  <a:txBody>
                    <a:bodyPr/>
                    <a:lstStyle/>
                    <a:p>
                      <a:pPr algn="ctr"/>
                      <a:r>
                        <a:rPr lang="es-MX" sz="1200" dirty="0">
                          <a:latin typeface="Times New Roman" panose="02020603050405020304" pitchFamily="18" charset="0"/>
                          <a:cs typeface="Times New Roman" panose="02020603050405020304" pitchFamily="18" charset="0"/>
                        </a:rPr>
                        <a:t>Campo formativo / área de desarrollo: Lenguaje y comunicación </a:t>
                      </a:r>
                    </a:p>
                  </a:txBody>
                  <a:tcPr>
                    <a:solidFill>
                      <a:schemeClr val="accent1">
                        <a:lumMod val="60000"/>
                        <a:lumOff val="40000"/>
                      </a:schemeClr>
                    </a:solidFill>
                  </a:tcPr>
                </a:tc>
                <a:tc hMerge="1">
                  <a:txBody>
                    <a:bodyPr/>
                    <a:lstStyle/>
                    <a:p>
                      <a:endParaRPr lang="es-MX" dirty="0"/>
                    </a:p>
                  </a:txBody>
                  <a:tcPr/>
                </a:tc>
                <a:extLst>
                  <a:ext uri="{0D108BD9-81ED-4DB2-BD59-A6C34878D82A}">
                    <a16:rowId xmlns:a16="http://schemas.microsoft.com/office/drawing/2014/main" val="3932390799"/>
                  </a:ext>
                </a:extLst>
              </a:tr>
              <a:tr h="370840">
                <a:tc>
                  <a:txBody>
                    <a:bodyPr/>
                    <a:lstStyle/>
                    <a:p>
                      <a:r>
                        <a:rPr lang="es-MX" sz="1200" b="1" dirty="0">
                          <a:latin typeface="Times New Roman" panose="02020603050405020304" pitchFamily="18" charset="0"/>
                          <a:cs typeface="Times New Roman" panose="02020603050405020304" pitchFamily="18" charset="0"/>
                        </a:rPr>
                        <a:t>Organizador curricular 1:</a:t>
                      </a:r>
                    </a:p>
                    <a:p>
                      <a:r>
                        <a:rPr lang="es-MX" sz="1200" dirty="0">
                          <a:latin typeface="Times New Roman" panose="02020603050405020304" pitchFamily="18" charset="0"/>
                          <a:cs typeface="Times New Roman" panose="02020603050405020304" pitchFamily="18" charset="0"/>
                        </a:rPr>
                        <a:t>Oralidad </a:t>
                      </a:r>
                    </a:p>
                    <a:p>
                      <a:endParaRPr lang="es-MX"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1" dirty="0">
                          <a:latin typeface="Times New Roman" panose="02020603050405020304" pitchFamily="18" charset="0"/>
                          <a:cs typeface="Times New Roman" panose="02020603050405020304" pitchFamily="18" charset="0"/>
                        </a:rPr>
                        <a:t>Organizador</a:t>
                      </a:r>
                      <a:r>
                        <a:rPr lang="es-MX" sz="1200" dirty="0">
                          <a:latin typeface="Times New Roman" panose="02020603050405020304" pitchFamily="18" charset="0"/>
                          <a:cs typeface="Times New Roman" panose="02020603050405020304" pitchFamily="18" charset="0"/>
                        </a:rPr>
                        <a:t> </a:t>
                      </a:r>
                      <a:r>
                        <a:rPr lang="es-MX" sz="1200" b="1" dirty="0">
                          <a:latin typeface="Times New Roman" panose="02020603050405020304" pitchFamily="18" charset="0"/>
                          <a:cs typeface="Times New Roman" panose="02020603050405020304" pitchFamily="18" charset="0"/>
                        </a:rPr>
                        <a:t>curricular 2:</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Times New Roman" panose="02020603050405020304" pitchFamily="18" charset="0"/>
                          <a:cs typeface="Times New Roman" panose="02020603050405020304" pitchFamily="18" charset="0"/>
                        </a:rPr>
                        <a:t>Narración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98015895"/>
                  </a:ext>
                </a:extLst>
              </a:tr>
              <a:tr h="370840">
                <a:tc gridSpan="2">
                  <a:txBody>
                    <a:bodyPr/>
                    <a:lstStyle/>
                    <a:p>
                      <a:r>
                        <a:rPr lang="es-MX" sz="1200" b="1" dirty="0">
                          <a:latin typeface="Times New Roman" panose="02020603050405020304" pitchFamily="18" charset="0"/>
                          <a:cs typeface="Times New Roman" panose="02020603050405020304" pitchFamily="18" charset="0"/>
                        </a:rPr>
                        <a:t>Aprendizaje esperado: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s-MX" sz="1200" dirty="0"/>
                        <a:t>Narra anécdotas, siguiendo la secuencia y el orden de las ideas, con entonación y volumen apropiado para hacerse escuchar y entender.</a:t>
                      </a:r>
                    </a:p>
                  </a:txBody>
                  <a:tcPr/>
                </a:tc>
                <a:tc hMerge="1">
                  <a:txBody>
                    <a:bodyPr/>
                    <a:lstStyle/>
                    <a:p>
                      <a:endParaRPr lang="es-MX" dirty="0"/>
                    </a:p>
                  </a:txBody>
                  <a:tcPr/>
                </a:tc>
                <a:extLst>
                  <a:ext uri="{0D108BD9-81ED-4DB2-BD59-A6C34878D82A}">
                    <a16:rowId xmlns:a16="http://schemas.microsoft.com/office/drawing/2014/main" val="2945563158"/>
                  </a:ext>
                </a:extLst>
              </a:tr>
            </a:tbl>
          </a:graphicData>
        </a:graphic>
      </p:graphicFrame>
      <p:sp>
        <p:nvSpPr>
          <p:cNvPr id="6" name="CuadroTexto 5">
            <a:extLst>
              <a:ext uri="{FF2B5EF4-FFF2-40B4-BE49-F238E27FC236}">
                <a16:creationId xmlns:a16="http://schemas.microsoft.com/office/drawing/2014/main" id="{146834D6-8F50-42F4-A4E3-D0F305C6B456}"/>
              </a:ext>
            </a:extLst>
          </p:cNvPr>
          <p:cNvSpPr txBox="1"/>
          <p:nvPr/>
        </p:nvSpPr>
        <p:spPr>
          <a:xfrm>
            <a:off x="266700" y="882650"/>
            <a:ext cx="8623300" cy="338554"/>
          </a:xfrm>
          <a:prstGeom prst="rect">
            <a:avLst/>
          </a:prstGeom>
          <a:noFill/>
        </p:spPr>
        <p:txBody>
          <a:bodyPr wrap="square" rtlCol="0">
            <a:spAutoFit/>
          </a:bodyPr>
          <a:lstStyle/>
          <a:p>
            <a:r>
              <a:rPr lang="es-MX" sz="1600" b="1" dirty="0">
                <a:latin typeface="Times New Roman" panose="02020603050405020304" pitchFamily="18" charset="0"/>
                <a:cs typeface="Times New Roman" panose="02020603050405020304" pitchFamily="18" charset="0"/>
              </a:rPr>
              <a:t>Alumno:                                                                                                  Fecha: </a:t>
            </a:r>
          </a:p>
        </p:txBody>
      </p:sp>
      <p:graphicFrame>
        <p:nvGraphicFramePr>
          <p:cNvPr id="7" name="Tabla 7">
            <a:extLst>
              <a:ext uri="{FF2B5EF4-FFF2-40B4-BE49-F238E27FC236}">
                <a16:creationId xmlns:a16="http://schemas.microsoft.com/office/drawing/2014/main" id="{7BC28C39-AF6D-49B4-89C0-0D6B4533BE34}"/>
              </a:ext>
            </a:extLst>
          </p:cNvPr>
          <p:cNvGraphicFramePr>
            <a:graphicFrameLocks noGrp="1"/>
          </p:cNvGraphicFramePr>
          <p:nvPr>
            <p:extLst>
              <p:ext uri="{D42A27DB-BD31-4B8C-83A1-F6EECF244321}">
                <p14:modId xmlns:p14="http://schemas.microsoft.com/office/powerpoint/2010/main" val="3681565336"/>
              </p:ext>
            </p:extLst>
          </p:nvPr>
        </p:nvGraphicFramePr>
        <p:xfrm>
          <a:off x="266698" y="2824678"/>
          <a:ext cx="8623299" cy="1788160"/>
        </p:xfrm>
        <a:graphic>
          <a:graphicData uri="http://schemas.openxmlformats.org/drawingml/2006/table">
            <a:tbl>
              <a:tblPr firstRow="1" bandRow="1">
                <a:tableStyleId>{5C22544A-7EE6-4342-B048-85BDC9FD1C3A}</a:tableStyleId>
              </a:tblPr>
              <a:tblGrid>
                <a:gridCol w="8623299">
                  <a:extLst>
                    <a:ext uri="{9D8B030D-6E8A-4147-A177-3AD203B41FA5}">
                      <a16:colId xmlns:a16="http://schemas.microsoft.com/office/drawing/2014/main" val="1845366445"/>
                    </a:ext>
                  </a:extLst>
                </a:gridCol>
              </a:tblGrid>
              <a:tr h="277421">
                <a:tc>
                  <a:txBody>
                    <a:bodyPr/>
                    <a:lstStyle/>
                    <a:p>
                      <a:r>
                        <a:rPr lang="es-MX" sz="1400" dirty="0">
                          <a:latin typeface="Times New Roman" panose="02020603050405020304" pitchFamily="18" charset="0"/>
                          <a:cs typeface="Times New Roman" panose="02020603050405020304" pitchFamily="18" charset="0"/>
                        </a:rPr>
                        <a:t>INDICADORES (en base al aprendizaje esperado)</a:t>
                      </a:r>
                    </a:p>
                  </a:txBody>
                  <a:tcPr>
                    <a:solidFill>
                      <a:schemeClr val="accent4">
                        <a:lumMod val="75000"/>
                      </a:schemeClr>
                    </a:solidFill>
                  </a:tcPr>
                </a:tc>
                <a:extLst>
                  <a:ext uri="{0D108BD9-81ED-4DB2-BD59-A6C34878D82A}">
                    <a16:rowId xmlns:a16="http://schemas.microsoft.com/office/drawing/2014/main" val="2981012039"/>
                  </a:ext>
                </a:extLst>
              </a:tr>
              <a:tr h="370840">
                <a:tc>
                  <a:txBody>
                    <a:bodyPr/>
                    <a:lstStyle/>
                    <a:p>
                      <a:pPr marL="285750" indent="-285750">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Narra una anécdota personal</a:t>
                      </a:r>
                    </a:p>
                  </a:txBody>
                  <a:tcPr/>
                </a:tc>
                <a:extLst>
                  <a:ext uri="{0D108BD9-81ED-4DB2-BD59-A6C34878D82A}">
                    <a16:rowId xmlns:a16="http://schemas.microsoft.com/office/drawing/2014/main" val="988599367"/>
                  </a:ext>
                </a:extLst>
              </a:tr>
              <a:tr h="370840">
                <a:tc>
                  <a:txBody>
                    <a:bodyPr/>
                    <a:lstStyle/>
                    <a:p>
                      <a:pPr marL="285750" indent="-285750">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Organiza sus ideas, siguiendo un orden.</a:t>
                      </a:r>
                    </a:p>
                  </a:txBody>
                  <a:tcPr/>
                </a:tc>
                <a:extLst>
                  <a:ext uri="{0D108BD9-81ED-4DB2-BD59-A6C34878D82A}">
                    <a16:rowId xmlns:a16="http://schemas.microsoft.com/office/drawing/2014/main" val="3139557044"/>
                  </a:ext>
                </a:extLst>
              </a:tr>
              <a:tr h="370840">
                <a:tc>
                  <a:txBody>
                    <a:bodyPr/>
                    <a:lstStyle/>
                    <a:p>
                      <a:pPr marL="285750" indent="-285750">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Tiene una entonación clara y volumen adecuado. </a:t>
                      </a:r>
                    </a:p>
                  </a:txBody>
                  <a:tcPr/>
                </a:tc>
                <a:extLst>
                  <a:ext uri="{0D108BD9-81ED-4DB2-BD59-A6C34878D82A}">
                    <a16:rowId xmlns:a16="http://schemas.microsoft.com/office/drawing/2014/main" val="2879135630"/>
                  </a:ext>
                </a:extLst>
              </a:tr>
              <a:tr h="370840">
                <a:tc>
                  <a:txBody>
                    <a:bodyPr/>
                    <a:lstStyle/>
                    <a:p>
                      <a:pPr marL="285750" indent="-285750">
                        <a:buFont typeface="Arial" panose="020B0604020202020204" pitchFamily="34" charset="0"/>
                        <a:buChar char="•"/>
                      </a:pPr>
                      <a:r>
                        <a:rPr lang="es-MX" sz="1400" dirty="0">
                          <a:effectLst/>
                          <a:latin typeface="Times New Roman" panose="02020603050405020304" pitchFamily="18" charset="0"/>
                          <a:cs typeface="Times New Roman" panose="02020603050405020304" pitchFamily="18" charset="0"/>
                        </a:rPr>
                        <a:t>Expresa con claridad sus ideas.</a:t>
                      </a:r>
                    </a:p>
                  </a:txBody>
                  <a:tcPr/>
                </a:tc>
                <a:extLst>
                  <a:ext uri="{0D108BD9-81ED-4DB2-BD59-A6C34878D82A}">
                    <a16:rowId xmlns:a16="http://schemas.microsoft.com/office/drawing/2014/main" val="2396065192"/>
                  </a:ext>
                </a:extLst>
              </a:tr>
            </a:tbl>
          </a:graphicData>
        </a:graphic>
      </p:graphicFrame>
      <p:graphicFrame>
        <p:nvGraphicFramePr>
          <p:cNvPr id="9" name="Tabla 9">
            <a:extLst>
              <a:ext uri="{FF2B5EF4-FFF2-40B4-BE49-F238E27FC236}">
                <a16:creationId xmlns:a16="http://schemas.microsoft.com/office/drawing/2014/main" id="{1745F1F3-D804-44FF-B31E-4D3A0428EB0B}"/>
              </a:ext>
            </a:extLst>
          </p:cNvPr>
          <p:cNvGraphicFramePr>
            <a:graphicFrameLocks noGrp="1"/>
          </p:cNvGraphicFramePr>
          <p:nvPr/>
        </p:nvGraphicFramePr>
        <p:xfrm>
          <a:off x="266698" y="4895116"/>
          <a:ext cx="8623299" cy="1554480"/>
        </p:xfrm>
        <a:graphic>
          <a:graphicData uri="http://schemas.openxmlformats.org/drawingml/2006/table">
            <a:tbl>
              <a:tblPr firstRow="1" bandRow="1">
                <a:tableStyleId>{5C22544A-7EE6-4342-B048-85BDC9FD1C3A}</a:tableStyleId>
              </a:tblPr>
              <a:tblGrid>
                <a:gridCol w="8623299">
                  <a:extLst>
                    <a:ext uri="{9D8B030D-6E8A-4147-A177-3AD203B41FA5}">
                      <a16:colId xmlns:a16="http://schemas.microsoft.com/office/drawing/2014/main" val="629477405"/>
                    </a:ext>
                  </a:extLst>
                </a:gridCol>
              </a:tblGrid>
              <a:tr h="359715">
                <a:tc>
                  <a:txBody>
                    <a:bodyPr/>
                    <a:lstStyle/>
                    <a:p>
                      <a:r>
                        <a:rPr lang="es-MX" dirty="0"/>
                        <a:t>Descripción del proceso del alumno:</a:t>
                      </a:r>
                    </a:p>
                  </a:txBody>
                  <a:tcPr>
                    <a:solidFill>
                      <a:schemeClr val="accent1">
                        <a:lumMod val="60000"/>
                        <a:lumOff val="40000"/>
                      </a:schemeClr>
                    </a:solidFill>
                  </a:tcPr>
                </a:tc>
                <a:extLst>
                  <a:ext uri="{0D108BD9-81ED-4DB2-BD59-A6C34878D82A}">
                    <a16:rowId xmlns:a16="http://schemas.microsoft.com/office/drawing/2014/main" val="1535821139"/>
                  </a:ext>
                </a:extLst>
              </a:tr>
              <a:tr h="708660">
                <a:tc>
                  <a:txBody>
                    <a:bodyPr/>
                    <a:lstStyle/>
                    <a:p>
                      <a:endParaRPr lang="es-MX" dirty="0"/>
                    </a:p>
                    <a:p>
                      <a:endParaRPr lang="es-MX" dirty="0"/>
                    </a:p>
                    <a:p>
                      <a:endParaRPr lang="es-MX" dirty="0"/>
                    </a:p>
                    <a:p>
                      <a:endParaRPr lang="es-MX" dirty="0"/>
                    </a:p>
                  </a:txBody>
                  <a:tcPr/>
                </a:tc>
                <a:extLst>
                  <a:ext uri="{0D108BD9-81ED-4DB2-BD59-A6C34878D82A}">
                    <a16:rowId xmlns:a16="http://schemas.microsoft.com/office/drawing/2014/main" val="137399333"/>
                  </a:ext>
                </a:extLst>
              </a:tr>
            </a:tbl>
          </a:graphicData>
        </a:graphic>
      </p:graphicFrame>
    </p:spTree>
    <p:extLst>
      <p:ext uri="{BB962C8B-B14F-4D97-AF65-F5344CB8AC3E}">
        <p14:creationId xmlns:p14="http://schemas.microsoft.com/office/powerpoint/2010/main" val="2166326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2545</TotalTime>
  <Words>1744</Words>
  <Application>Microsoft Office PowerPoint</Application>
  <PresentationFormat>Carta (216 x 279 mm)</PresentationFormat>
  <Paragraphs>268</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Berlin Sans FB</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Evaluación continua</vt:lpstr>
      <vt:lpstr>Evaluación continua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VICTOR ALBERTO CASTANEDA ORTIZ</dc:creator>
  <cp:lastModifiedBy>DAIVA RAMIREZ TREVIÑO</cp:lastModifiedBy>
  <cp:revision>8</cp:revision>
  <dcterms:created xsi:type="dcterms:W3CDTF">2021-08-18T02:02:01Z</dcterms:created>
  <dcterms:modified xsi:type="dcterms:W3CDTF">2021-08-26T18:26:08Z</dcterms:modified>
</cp:coreProperties>
</file>