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8"/>
  </p:notesMasterIdLst>
  <p:sldIdLst>
    <p:sldId id="256" r:id="rId2"/>
    <p:sldId id="257" r:id="rId3"/>
    <p:sldId id="259" r:id="rId4"/>
    <p:sldId id="288" r:id="rId5"/>
    <p:sldId id="262" r:id="rId6"/>
    <p:sldId id="267" r:id="rId7"/>
  </p:sldIdLst>
  <p:sldSz cx="9144000" cy="5143500" type="screen16x9"/>
  <p:notesSz cx="6858000" cy="9144000"/>
  <p:embeddedFontLst>
    <p:embeddedFont>
      <p:font typeface="Itim" panose="020B0604020202020204" charset="-34"/>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98ED5F-8D5F-405A-8C17-05A2620CDB26}">
  <a:tblStyle styleId="{8D98ED5F-8D5F-405A-8C17-05A2620CDB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b8338ba29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b8338ba29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8bca512db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8bca512d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31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8bca512db4_0_1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8bca512db4_0_1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754550" y="1135650"/>
            <a:ext cx="5634900" cy="28722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2572800" y="3116850"/>
            <a:ext cx="3998400" cy="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2;p2"/>
          <p:cNvCxnSpPr/>
          <p:nvPr/>
        </p:nvCxnSpPr>
        <p:spPr>
          <a:xfrm>
            <a:off x="2572800" y="2222750"/>
            <a:ext cx="3998400" cy="0"/>
          </a:xfrm>
          <a:prstGeom prst="straightConnector1">
            <a:avLst/>
          </a:prstGeom>
          <a:noFill/>
          <a:ln w="19050" cap="flat" cmpd="sng">
            <a:solidFill>
              <a:schemeClr val="dk2"/>
            </a:solidFill>
            <a:prstDash val="solid"/>
            <a:round/>
            <a:headEnd type="none" w="med" len="med"/>
            <a:tailEnd type="none" w="med" len="med"/>
          </a:ln>
        </p:spPr>
      </p:cxnSp>
      <p:grpSp>
        <p:nvGrpSpPr>
          <p:cNvPr id="13" name="Google Shape;13;p2"/>
          <p:cNvGrpSpPr/>
          <p:nvPr/>
        </p:nvGrpSpPr>
        <p:grpSpPr>
          <a:xfrm rot="697126">
            <a:off x="8280187" y="-46678"/>
            <a:ext cx="1305393" cy="134646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txBox="1">
            <a:spLocks noGrp="1"/>
          </p:cNvSpPr>
          <p:nvPr>
            <p:ph type="ctrTitle"/>
          </p:nvPr>
        </p:nvSpPr>
        <p:spPr>
          <a:xfrm>
            <a:off x="2351850" y="1498850"/>
            <a:ext cx="4440300" cy="14478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6000" b="1">
                <a:latin typeface="Itim"/>
                <a:ea typeface="Itim"/>
                <a:cs typeface="Itim"/>
                <a:sym typeface="Iti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 name="Google Shape;26;p2"/>
          <p:cNvSpPr txBox="1">
            <a:spLocks noGrp="1"/>
          </p:cNvSpPr>
          <p:nvPr>
            <p:ph type="subTitle" idx="1"/>
          </p:nvPr>
        </p:nvSpPr>
        <p:spPr>
          <a:xfrm>
            <a:off x="2351850" y="3287050"/>
            <a:ext cx="4440300" cy="3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 name="Google Shape;27;p2"/>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rot="-1976796" flipH="1">
            <a:off x="5917481" y="3990133"/>
            <a:ext cx="3474354" cy="888893"/>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rot="-375097">
            <a:off x="1228557" y="-253382"/>
            <a:ext cx="711742" cy="793298"/>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807122">
            <a:off x="809300" y="4708652"/>
            <a:ext cx="2497551" cy="2401906"/>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381518">
            <a:off x="1317430" y="-146232"/>
            <a:ext cx="102933" cy="551241"/>
          </a:xfrm>
          <a:prstGeom prst="roundRect">
            <a:avLst>
              <a:gd name="adj" fmla="val 50000"/>
            </a:avLst>
          </a:prstGeom>
          <a:solidFill>
            <a:schemeClr val="lt2">
              <a:alpha val="47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4"/>
          <p:cNvGrpSpPr/>
          <p:nvPr/>
        </p:nvGrpSpPr>
        <p:grpSpPr>
          <a:xfrm>
            <a:off x="-1700" y="329"/>
            <a:ext cx="9147400" cy="5142843"/>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4"/>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9" name="Google Shape;79;p4"/>
          <p:cNvSpPr txBox="1">
            <a:spLocks noGrp="1"/>
          </p:cNvSpPr>
          <p:nvPr>
            <p:ph type="body" idx="1"/>
          </p:nvPr>
        </p:nvSpPr>
        <p:spPr>
          <a:xfrm>
            <a:off x="720000" y="1246924"/>
            <a:ext cx="7704000" cy="3440100"/>
          </a:xfrm>
          <a:prstGeom prst="rect">
            <a:avLst/>
          </a:prstGeom>
        </p:spPr>
        <p:txBody>
          <a:bodyPr spcFirstLastPara="1" wrap="square" lIns="91425" tIns="91425" rIns="91425" bIns="91425" anchor="t" anchorCtr="0">
            <a:noAutofit/>
          </a:bodyPr>
          <a:lstStyle>
            <a:lvl1pPr marL="457200" lvl="0" indent="-304800" rtl="0">
              <a:lnSpc>
                <a:spcPct val="85000"/>
              </a:lnSpc>
              <a:spcBef>
                <a:spcPts val="0"/>
              </a:spcBef>
              <a:spcAft>
                <a:spcPts val="0"/>
              </a:spcAft>
              <a:buClr>
                <a:schemeClr val="dk1"/>
              </a:buClr>
              <a:buSzPts val="1200"/>
              <a:buChar char="●"/>
              <a:defRPr sz="1200"/>
            </a:lvl1pPr>
            <a:lvl2pPr marL="914400" lvl="1" indent="-304800" rtl="0">
              <a:spcBef>
                <a:spcPts val="5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9"/>
        <p:cNvGrpSpPr/>
        <p:nvPr/>
      </p:nvGrpSpPr>
      <p:grpSpPr>
        <a:xfrm>
          <a:off x="0" y="0"/>
          <a:ext cx="0" cy="0"/>
          <a:chOff x="0" y="0"/>
          <a:chExt cx="0" cy="0"/>
        </a:xfrm>
      </p:grpSpPr>
      <p:grpSp>
        <p:nvGrpSpPr>
          <p:cNvPr id="340" name="Google Shape;340;p13"/>
          <p:cNvGrpSpPr/>
          <p:nvPr/>
        </p:nvGrpSpPr>
        <p:grpSpPr>
          <a:xfrm>
            <a:off x="-1700" y="329"/>
            <a:ext cx="9147400" cy="5142843"/>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13"/>
          <p:cNvSpPr txBox="1">
            <a:spLocks noGrp="1"/>
          </p:cNvSpPr>
          <p:nvPr>
            <p:ph type="title"/>
          </p:nvPr>
        </p:nvSpPr>
        <p:spPr>
          <a:xfrm>
            <a:off x="1061575" y="1371025"/>
            <a:ext cx="2808000" cy="75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1" name="Google Shape;361;p13"/>
          <p:cNvSpPr txBox="1">
            <a:spLocks noGrp="1"/>
          </p:cNvSpPr>
          <p:nvPr>
            <p:ph type="body" idx="1"/>
          </p:nvPr>
        </p:nvSpPr>
        <p:spPr>
          <a:xfrm>
            <a:off x="1061575" y="2618975"/>
            <a:ext cx="2808000" cy="11535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cxnSp>
        <p:nvCxnSpPr>
          <p:cNvPr id="362" name="Google Shape;362;p13"/>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5"/>
        <p:cNvGrpSpPr/>
        <p:nvPr/>
      </p:nvGrpSpPr>
      <p:grpSpPr>
        <a:xfrm>
          <a:off x="0" y="0"/>
          <a:ext cx="0" cy="0"/>
          <a:chOff x="0" y="0"/>
          <a:chExt cx="0" cy="0"/>
        </a:xfrm>
      </p:grpSpPr>
      <p:grpSp>
        <p:nvGrpSpPr>
          <p:cNvPr id="396" name="Google Shape;396;p15"/>
          <p:cNvGrpSpPr/>
          <p:nvPr/>
        </p:nvGrpSpPr>
        <p:grpSpPr>
          <a:xfrm>
            <a:off x="-1700" y="329"/>
            <a:ext cx="9147400" cy="5142843"/>
            <a:chOff x="238125" y="854700"/>
            <a:chExt cx="7142500" cy="4015650"/>
          </a:xfrm>
        </p:grpSpPr>
        <p:sp>
          <p:nvSpPr>
            <p:cNvPr id="397" name="Google Shape;397;p1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6" name="Google Shape;416;p15"/>
          <p:cNvCxnSpPr/>
          <p:nvPr/>
        </p:nvCxnSpPr>
        <p:spPr>
          <a:xfrm>
            <a:off x="-62550" y="540000"/>
            <a:ext cx="9269100" cy="0"/>
          </a:xfrm>
          <a:prstGeom prst="straightConnector1">
            <a:avLst/>
          </a:prstGeom>
          <a:noFill/>
          <a:ln w="9525" cap="flat" cmpd="sng">
            <a:solidFill>
              <a:srgbClr val="6D9EEB"/>
            </a:solidFill>
            <a:prstDash val="solid"/>
            <a:round/>
            <a:headEnd type="none" w="med" len="med"/>
            <a:tailEnd type="none" w="med" len="med"/>
          </a:ln>
        </p:spPr>
      </p:cxnSp>
      <p:sp>
        <p:nvSpPr>
          <p:cNvPr id="417" name="Google Shape;417;p15"/>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txBox="1">
            <a:spLocks noGrp="1"/>
          </p:cNvSpPr>
          <p:nvPr>
            <p:ph type="title"/>
          </p:nvPr>
        </p:nvSpPr>
        <p:spPr>
          <a:xfrm>
            <a:off x="720000" y="1484450"/>
            <a:ext cx="3519300" cy="1679700"/>
          </a:xfrm>
          <a:prstGeom prst="rect">
            <a:avLst/>
          </a:prstGeom>
        </p:spPr>
        <p:txBody>
          <a:bodyPr spcFirstLastPara="1" wrap="square" lIns="0" tIns="0" rIns="0" bIns="0" anchor="ctr" anchorCtr="0">
            <a:noAutofit/>
          </a:bodyPr>
          <a:lstStyle>
            <a:lvl1pPr lvl="0">
              <a:spcBef>
                <a:spcPts val="0"/>
              </a:spcBef>
              <a:spcAft>
                <a:spcPts val="0"/>
              </a:spcAft>
              <a:buSzPts val="4800"/>
              <a:buNone/>
              <a:defRPr sz="5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9" name="Google Shape;419;p15"/>
          <p:cNvSpPr txBox="1">
            <a:spLocks noGrp="1"/>
          </p:cNvSpPr>
          <p:nvPr>
            <p:ph type="subTitle" idx="1"/>
          </p:nvPr>
        </p:nvSpPr>
        <p:spPr>
          <a:xfrm rot="684086">
            <a:off x="5795182" y="1704721"/>
            <a:ext cx="1878775" cy="1788169"/>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510"/>
        <p:cNvGrpSpPr/>
        <p:nvPr/>
      </p:nvGrpSpPr>
      <p:grpSpPr>
        <a:xfrm>
          <a:off x="0" y="0"/>
          <a:ext cx="0" cy="0"/>
          <a:chOff x="0" y="0"/>
          <a:chExt cx="0" cy="0"/>
        </a:xfrm>
      </p:grpSpPr>
      <p:grpSp>
        <p:nvGrpSpPr>
          <p:cNvPr id="511" name="Google Shape;511;p18"/>
          <p:cNvGrpSpPr/>
          <p:nvPr/>
        </p:nvGrpSpPr>
        <p:grpSpPr>
          <a:xfrm>
            <a:off x="-1700" y="329"/>
            <a:ext cx="9147400" cy="5142843"/>
            <a:chOff x="238125" y="854700"/>
            <a:chExt cx="7142500" cy="4015650"/>
          </a:xfrm>
        </p:grpSpPr>
        <p:sp>
          <p:nvSpPr>
            <p:cNvPr id="512" name="Google Shape;512;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18"/>
          <p:cNvSpPr txBox="1">
            <a:spLocks noGrp="1"/>
          </p:cNvSpPr>
          <p:nvPr>
            <p:ph type="subTitle" idx="1"/>
          </p:nvPr>
        </p:nvSpPr>
        <p:spPr>
          <a:xfrm>
            <a:off x="890100" y="1760244"/>
            <a:ext cx="7533900" cy="27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532" name="Google Shape;532;p18"/>
          <p:cNvSpPr txBox="1">
            <a:spLocks noGrp="1"/>
          </p:cNvSpPr>
          <p:nvPr>
            <p:ph type="title"/>
          </p:nvPr>
        </p:nvSpPr>
        <p:spPr>
          <a:xfrm>
            <a:off x="4572000" y="540000"/>
            <a:ext cx="3852000" cy="10371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8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9" r:id="rId4"/>
    <p:sldLayoutId id="2147483661" r:id="rId5"/>
    <p:sldLayoutId id="2147483664" r:id="rId6"/>
    <p:sldLayoutId id="214748367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ub.edu/grop/wp-content/uploads/2014/03/Ponencia-Universo-de-emociones-texto-RB.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redalyc.org/journal/356/35656002015/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prezi.com/b1lkjbx78zze/unidades-no-convencional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prezi.com/b1lkjbx78zze/unidades-no-convencionale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0"/>
        <p:cNvGrpSpPr/>
        <p:nvPr/>
      </p:nvGrpSpPr>
      <p:grpSpPr>
        <a:xfrm>
          <a:off x="0" y="0"/>
          <a:ext cx="0" cy="0"/>
          <a:chOff x="0" y="0"/>
          <a:chExt cx="0" cy="0"/>
        </a:xfrm>
      </p:grpSpPr>
      <p:sp>
        <p:nvSpPr>
          <p:cNvPr id="791" name="Google Shape;791;p29"/>
          <p:cNvSpPr txBox="1">
            <a:spLocks noGrp="1"/>
          </p:cNvSpPr>
          <p:nvPr>
            <p:ph type="ctrTitle"/>
          </p:nvPr>
        </p:nvSpPr>
        <p:spPr>
          <a:xfrm>
            <a:off x="2194542" y="1980455"/>
            <a:ext cx="4754915" cy="144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dirty="0"/>
              <a:t>Notas Científicas</a:t>
            </a:r>
            <a:br>
              <a:rPr lang="en" sz="4800" dirty="0"/>
            </a:br>
            <a:r>
              <a:rPr lang="en" sz="4800" dirty="0"/>
              <a:t>Segunda Semana de Trabajo </a:t>
            </a:r>
            <a:endParaRPr sz="4800" dirty="0"/>
          </a:p>
        </p:txBody>
      </p:sp>
      <p:sp>
        <p:nvSpPr>
          <p:cNvPr id="792" name="Google Shape;792;p29"/>
          <p:cNvSpPr txBox="1">
            <a:spLocks noGrp="1"/>
          </p:cNvSpPr>
          <p:nvPr>
            <p:ph type="subTitle" idx="1"/>
          </p:nvPr>
        </p:nvSpPr>
        <p:spPr>
          <a:xfrm>
            <a:off x="2426278" y="4040119"/>
            <a:ext cx="4440300" cy="3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Mariana Marcela Quezada Villagómez </a:t>
            </a:r>
            <a:endParaRPr dirty="0"/>
          </a:p>
        </p:txBody>
      </p:sp>
      <p:cxnSp>
        <p:nvCxnSpPr>
          <p:cNvPr id="793" name="Google Shape;793;p29"/>
          <p:cNvCxnSpPr/>
          <p:nvPr/>
        </p:nvCxnSpPr>
        <p:spPr>
          <a:xfrm>
            <a:off x="549375" y="-15925"/>
            <a:ext cx="0" cy="5159400"/>
          </a:xfrm>
          <a:prstGeom prst="straightConnector1">
            <a:avLst/>
          </a:prstGeom>
          <a:noFill/>
          <a:ln w="19050" cap="flat" cmpd="sng">
            <a:solidFill>
              <a:schemeClr val="dk2"/>
            </a:solidFill>
            <a:prstDash val="solid"/>
            <a:round/>
            <a:headEnd type="none" w="med" len="med"/>
            <a:tailEnd type="none" w="med" len="med"/>
          </a:ln>
        </p:spPr>
      </p:cxnSp>
      <p:cxnSp>
        <p:nvCxnSpPr>
          <p:cNvPr id="794" name="Google Shape;794;p29"/>
          <p:cNvCxnSpPr/>
          <p:nvPr/>
        </p:nvCxnSpPr>
        <p:spPr>
          <a:xfrm>
            <a:off x="716575" y="-15925"/>
            <a:ext cx="0" cy="5159400"/>
          </a:xfrm>
          <a:prstGeom prst="straightConnector1">
            <a:avLst/>
          </a:prstGeom>
          <a:noFill/>
          <a:ln w="19050" cap="flat" cmpd="sng">
            <a:solidFill>
              <a:schemeClr val="dk2"/>
            </a:solidFill>
            <a:prstDash val="solid"/>
            <a:round/>
            <a:headEnd type="none" w="med" len="med"/>
            <a:tailEnd type="none" w="med" len="med"/>
          </a:ln>
        </p:spPr>
      </p:cxnSp>
      <p:grpSp>
        <p:nvGrpSpPr>
          <p:cNvPr id="795" name="Google Shape;795;p29"/>
          <p:cNvGrpSpPr/>
          <p:nvPr/>
        </p:nvGrpSpPr>
        <p:grpSpPr>
          <a:xfrm>
            <a:off x="4796078" y="4434972"/>
            <a:ext cx="2310700" cy="320922"/>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29"/>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29"/>
          <p:cNvGrpSpPr/>
          <p:nvPr/>
        </p:nvGrpSpPr>
        <p:grpSpPr>
          <a:xfrm rot="6705569">
            <a:off x="797958" y="1349623"/>
            <a:ext cx="806638" cy="421735"/>
            <a:chOff x="1822875" y="1377000"/>
            <a:chExt cx="548075" cy="286550"/>
          </a:xfrm>
        </p:grpSpPr>
        <p:sp>
          <p:nvSpPr>
            <p:cNvPr id="807" name="Google Shape;807;p2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Educación Socioemocional </a:t>
            </a:r>
            <a:endParaRPr dirty="0"/>
          </a:p>
        </p:txBody>
      </p:sp>
      <p:sp>
        <p:nvSpPr>
          <p:cNvPr id="824" name="Google Shape;824;p30"/>
          <p:cNvSpPr txBox="1">
            <a:spLocks noGrp="1"/>
          </p:cNvSpPr>
          <p:nvPr>
            <p:ph type="body" idx="1"/>
          </p:nvPr>
        </p:nvSpPr>
        <p:spPr>
          <a:xfrm>
            <a:off x="510363" y="1246924"/>
            <a:ext cx="8529956" cy="3782276"/>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2"/>
              </a:buClr>
              <a:buSzPts val="1100"/>
              <a:buFont typeface="Arial"/>
              <a:buNone/>
            </a:pPr>
            <a:r>
              <a:rPr lang="en" b="1" dirty="0">
                <a:latin typeface="+mj-lt"/>
              </a:rPr>
              <a:t>Las emociones básicas de las personas: </a:t>
            </a:r>
            <a:endParaRPr b="1" dirty="0">
              <a:latin typeface="+mj-lt"/>
            </a:endParaRPr>
          </a:p>
          <a:p>
            <a:pPr marL="152400" lvl="0" indent="0" algn="just" rtl="0">
              <a:lnSpc>
                <a:spcPct val="100000"/>
              </a:lnSpc>
              <a:spcBef>
                <a:spcPts val="500"/>
              </a:spcBef>
              <a:spcAft>
                <a:spcPts val="0"/>
              </a:spcAft>
              <a:buSzPts val="1200"/>
              <a:buNone/>
            </a:pPr>
            <a:r>
              <a:rPr lang="es-MX" dirty="0">
                <a:latin typeface="+mj-lt"/>
              </a:rPr>
              <a:t>Las emociones son reacciones del organismo que producen experiencias personales percibidas de forma inmaterial, lo cual dificulta su conocimiento en una cultura caracterizada por la materialización de las experiencias. Por ejemplo, la forma de expresar amor muchas veces es materializándolo con un regalo. Necesitamos ver y tocar las cosas para comprenderlas mejor. Todas las emociones se pueden agrupar en grandes familias. Por ejemplo, en la familia de la ira se incluyen rabia, cólera, rencor, odio, furia, indignación, etc. Vamos a considerar a las familias como galaxias de emociones.</a:t>
            </a:r>
            <a:endParaRPr lang="en" dirty="0">
              <a:latin typeface="+mj-lt"/>
            </a:endParaRPr>
          </a:p>
          <a:p>
            <a:pPr marL="152400" lvl="0" indent="0" algn="just" rtl="0">
              <a:lnSpc>
                <a:spcPct val="100000"/>
              </a:lnSpc>
              <a:spcBef>
                <a:spcPts val="500"/>
              </a:spcBef>
              <a:spcAft>
                <a:spcPts val="0"/>
              </a:spcAft>
              <a:buSzPts val="1200"/>
              <a:buNone/>
            </a:pPr>
            <a:endParaRPr lang="en" b="1" dirty="0">
              <a:latin typeface="+mj-lt"/>
            </a:endParaRPr>
          </a:p>
          <a:p>
            <a:pPr marL="152400" lvl="0" indent="0" algn="just" rtl="0">
              <a:lnSpc>
                <a:spcPct val="100000"/>
              </a:lnSpc>
              <a:spcBef>
                <a:spcPts val="500"/>
              </a:spcBef>
              <a:spcAft>
                <a:spcPts val="0"/>
              </a:spcAft>
              <a:buSzPts val="1200"/>
              <a:buNone/>
            </a:pPr>
            <a:r>
              <a:rPr lang="en" b="1" dirty="0">
                <a:latin typeface="+mj-lt"/>
              </a:rPr>
              <a:t>Explicación para niños:</a:t>
            </a:r>
            <a:endParaRPr dirty="0">
              <a:latin typeface="+mj-lt"/>
            </a:endParaRPr>
          </a:p>
          <a:p>
            <a:pPr algn="just" fontAlgn="base">
              <a:lnSpc>
                <a:spcPct val="100000"/>
              </a:lnSpc>
            </a:pPr>
            <a:r>
              <a:rPr lang="es-MX" b="0" i="0" dirty="0">
                <a:solidFill>
                  <a:srgbClr val="000000"/>
                </a:solidFill>
                <a:effectLst/>
                <a:latin typeface="+mj-lt"/>
              </a:rPr>
              <a:t>Las emociones son estados internos caracterizados por pensamientos, sensaciones, reacciones fisiológicas y conductas que son subjetivos. Son universales, propias del ser humano y sirven, entre otras cosas, para comunicarnos con los demás.</a:t>
            </a:r>
          </a:p>
          <a:p>
            <a:pPr algn="just" fontAlgn="base">
              <a:lnSpc>
                <a:spcPct val="100000"/>
              </a:lnSpc>
            </a:pPr>
            <a:endParaRPr lang="es-MX" b="0" i="0" dirty="0">
              <a:solidFill>
                <a:srgbClr val="000000"/>
              </a:solidFill>
              <a:effectLst/>
              <a:latin typeface="+mj-lt"/>
            </a:endParaRPr>
          </a:p>
          <a:p>
            <a:pPr algn="just" fontAlgn="base">
              <a:lnSpc>
                <a:spcPct val="100000"/>
              </a:lnSpc>
            </a:pPr>
            <a:r>
              <a:rPr lang="es-MX" b="0" i="0" dirty="0">
                <a:solidFill>
                  <a:srgbClr val="000000"/>
                </a:solidFill>
                <a:effectLst/>
                <a:latin typeface="+mj-lt"/>
              </a:rPr>
              <a:t>Hay emociones que se las llama positivas, porque están asociadas con el bienestar y otras negativas que se acompañan de malestar, pero todas ellas son válidas y necesarias. No podemos evitarlas, pero sí aprender a manejarlas, ya que tienen una gran influencia en nuestra conducta y nuestro pensamiento.</a:t>
            </a:r>
          </a:p>
        </p:txBody>
      </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CuadroTexto 27">
            <a:extLst>
              <a:ext uri="{FF2B5EF4-FFF2-40B4-BE49-F238E27FC236}">
                <a16:creationId xmlns:a16="http://schemas.microsoft.com/office/drawing/2014/main" id="{6CB675A3-4AB3-4769-88B6-8FA56CD74B15}"/>
              </a:ext>
            </a:extLst>
          </p:cNvPr>
          <p:cNvSpPr txBox="1"/>
          <p:nvPr/>
        </p:nvSpPr>
        <p:spPr>
          <a:xfrm>
            <a:off x="353641" y="85096"/>
            <a:ext cx="4735483" cy="215960"/>
          </a:xfrm>
          <a:prstGeom prst="rect">
            <a:avLst/>
          </a:prstGeom>
          <a:noFill/>
        </p:spPr>
        <p:txBody>
          <a:bodyPr wrap="square">
            <a:spAutoFit/>
          </a:bodyPr>
          <a:lstStyle/>
          <a:p>
            <a:r>
              <a:rPr lang="es-MX" sz="800" dirty="0">
                <a:hlinkClick r:id="rId3"/>
              </a:rPr>
              <a:t>http://www.ub.edu/grop/wp-content/uploads/2014/03/Ponencia-Universo-de-emociones-texto-RB.pdf</a:t>
            </a:r>
            <a:r>
              <a:rPr lang="es-MX" sz="800" dirty="0"/>
              <a:t> </a:t>
            </a:r>
          </a:p>
        </p:txBody>
      </p:sp>
      <p:pic>
        <p:nvPicPr>
          <p:cNvPr id="1026" name="Picture 2" descr="Qué sabes de las emociones? – Psicología con Paula">
            <a:extLst>
              <a:ext uri="{FF2B5EF4-FFF2-40B4-BE49-F238E27FC236}">
                <a16:creationId xmlns:a16="http://schemas.microsoft.com/office/drawing/2014/main" id="{7B3449B8-373A-4F06-941F-EA02FC991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392" y="320102"/>
            <a:ext cx="1935010" cy="1088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904" name="Google Shape;904;p32"/>
          <p:cNvSpPr txBox="1">
            <a:spLocks noGrp="1"/>
          </p:cNvSpPr>
          <p:nvPr>
            <p:ph type="title"/>
          </p:nvPr>
        </p:nvSpPr>
        <p:spPr>
          <a:xfrm>
            <a:off x="372353" y="74189"/>
            <a:ext cx="4444257" cy="49712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000" dirty="0"/>
              <a:t>Lenguaje y Comunicación</a:t>
            </a:r>
            <a:endParaRPr sz="3000" dirty="0"/>
          </a:p>
        </p:txBody>
      </p:sp>
      <p:grpSp>
        <p:nvGrpSpPr>
          <p:cNvPr id="906" name="Google Shape;906;p32"/>
          <p:cNvGrpSpPr/>
          <p:nvPr/>
        </p:nvGrpSpPr>
        <p:grpSpPr>
          <a:xfrm rot="2556023">
            <a:off x="8035823" y="48128"/>
            <a:ext cx="642252" cy="1282540"/>
            <a:chOff x="2946668" y="3613769"/>
            <a:chExt cx="640047" cy="1096481"/>
          </a:xfrm>
        </p:grpSpPr>
        <p:sp>
          <p:nvSpPr>
            <p:cNvPr id="907" name="Google Shape;907;p32"/>
            <p:cNvSpPr/>
            <p:nvPr/>
          </p:nvSpPr>
          <p:spPr>
            <a:xfrm rot="1150281">
              <a:off x="3079389" y="3651109"/>
              <a:ext cx="374604" cy="871569"/>
            </a:xfrm>
            <a:custGeom>
              <a:avLst/>
              <a:gdLst/>
              <a:ahLst/>
              <a:cxnLst/>
              <a:rect l="l" t="t" r="r" b="b"/>
              <a:pathLst>
                <a:path w="11600" h="26989" extrusionOk="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3380325" y="3719775"/>
              <a:ext cx="23925" cy="52975"/>
            </a:xfrm>
            <a:custGeom>
              <a:avLst/>
              <a:gdLst/>
              <a:ahLst/>
              <a:cxnLst/>
              <a:rect l="l" t="t" r="r" b="b"/>
              <a:pathLst>
                <a:path w="957" h="2119" extrusionOk="0">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3385800" y="3742450"/>
              <a:ext cx="10225" cy="27275"/>
            </a:xfrm>
            <a:custGeom>
              <a:avLst/>
              <a:gdLst/>
              <a:ahLst/>
              <a:cxnLst/>
              <a:rect l="l" t="t" r="r" b="b"/>
              <a:pathLst>
                <a:path w="409" h="1091" extrusionOk="0">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3397550" y="3877700"/>
              <a:ext cx="60275" cy="34650"/>
            </a:xfrm>
            <a:custGeom>
              <a:avLst/>
              <a:gdLst/>
              <a:ahLst/>
              <a:cxnLst/>
              <a:rect l="l" t="t" r="r" b="b"/>
              <a:pathLst>
                <a:path w="2411" h="1386" extrusionOk="0">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423800" y="3854950"/>
              <a:ext cx="38375" cy="26000"/>
            </a:xfrm>
            <a:custGeom>
              <a:avLst/>
              <a:gdLst/>
              <a:ahLst/>
              <a:cxnLst/>
              <a:rect l="l" t="t" r="r" b="b"/>
              <a:pathLst>
                <a:path w="1535" h="1040" extrusionOk="0">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3449275" y="3833800"/>
              <a:ext cx="18725" cy="17825"/>
            </a:xfrm>
            <a:custGeom>
              <a:avLst/>
              <a:gdLst/>
              <a:ahLst/>
              <a:cxnLst/>
              <a:rect l="l" t="t" r="r" b="b"/>
              <a:pathLst>
                <a:path w="749" h="713" extrusionOk="0">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3108375" y="4434875"/>
              <a:ext cx="173600" cy="275375"/>
            </a:xfrm>
            <a:custGeom>
              <a:avLst/>
              <a:gdLst/>
              <a:ahLst/>
              <a:cxnLst/>
              <a:rect l="l" t="t" r="r" b="b"/>
              <a:pathLst>
                <a:path w="6944" h="11015" extrusionOk="0">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2"/>
          <p:cNvGrpSpPr/>
          <p:nvPr/>
        </p:nvGrpSpPr>
        <p:grpSpPr>
          <a:xfrm flipH="1">
            <a:off x="405562" y="496686"/>
            <a:ext cx="4463972" cy="137256"/>
            <a:chOff x="4345425" y="2175475"/>
            <a:chExt cx="800750" cy="176025"/>
          </a:xfrm>
        </p:grpSpPr>
        <p:sp>
          <p:nvSpPr>
            <p:cNvPr id="915" name="Google Shape;915;p3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824;p30">
            <a:extLst>
              <a:ext uri="{FF2B5EF4-FFF2-40B4-BE49-F238E27FC236}">
                <a16:creationId xmlns:a16="http://schemas.microsoft.com/office/drawing/2014/main" id="{FCB3743C-9B0E-4ECA-B148-8B9C31ED6E0D}"/>
              </a:ext>
            </a:extLst>
          </p:cNvPr>
          <p:cNvSpPr txBox="1">
            <a:spLocks noGrp="1"/>
          </p:cNvSpPr>
          <p:nvPr>
            <p:ph type="body" idx="1"/>
          </p:nvPr>
        </p:nvSpPr>
        <p:spPr>
          <a:xfrm>
            <a:off x="389129" y="538797"/>
            <a:ext cx="7089541" cy="3782276"/>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2"/>
              </a:buClr>
              <a:buSzPts val="1100"/>
              <a:buFont typeface="Arial"/>
              <a:buNone/>
            </a:pPr>
            <a:r>
              <a:rPr lang="en" sz="1100" b="1" dirty="0">
                <a:latin typeface="+mj-lt"/>
              </a:rPr>
              <a:t>Los cuentos en preescolar: </a:t>
            </a:r>
            <a:endParaRPr sz="1100" b="1" dirty="0">
              <a:latin typeface="+mj-lt"/>
            </a:endParaRPr>
          </a:p>
          <a:p>
            <a:pPr marL="152400" lvl="0" indent="0" algn="just" rtl="0">
              <a:lnSpc>
                <a:spcPct val="100000"/>
              </a:lnSpc>
              <a:spcBef>
                <a:spcPts val="500"/>
              </a:spcBef>
              <a:spcAft>
                <a:spcPts val="0"/>
              </a:spcAft>
              <a:buSzPts val="1200"/>
              <a:buNone/>
            </a:pPr>
            <a:r>
              <a:rPr lang="es-MX" sz="1100" dirty="0">
                <a:latin typeface="+mj-lt"/>
              </a:rPr>
              <a:t>El contar cuentos a los niños proporciona grandes ventajas como crear lazos de cariño entre padres-abuelos e hijos, leer cuentos a los niños ayuda a que los mismos desarrollen diferentes habilidades o que se den cuenta de actividades que les guste realizar. Con una lectura constante los talentos de los niños se irán desarrollando, al mismo tiempo que adquieren conocimientos éticos proporcionados por las historias narradas.</a:t>
            </a:r>
          </a:p>
          <a:p>
            <a:pPr marL="152400" lvl="0" indent="0" algn="just" rtl="0">
              <a:lnSpc>
                <a:spcPct val="100000"/>
              </a:lnSpc>
              <a:spcBef>
                <a:spcPts val="500"/>
              </a:spcBef>
              <a:spcAft>
                <a:spcPts val="0"/>
              </a:spcAft>
              <a:buSzPts val="1200"/>
              <a:buNone/>
            </a:pPr>
            <a:r>
              <a:rPr lang="es-MX" sz="1100" dirty="0">
                <a:latin typeface="+mj-lt"/>
              </a:rPr>
              <a:t>Estimula la creatividad anticipando o prediciendo lo que viene después del cuento en lectura. Ejercita la memoria, podemos recordar durante días meses incluso años los personajes o trama de un cuento cuando este nos llama la atención. Transmite valores y principios de generación en generación con la lectura de un cuento. En las noches ayuda a conciliar el sueño, y soñar algo bonito, un cuento es ideal como analgésico luego de un machucón de dedos u otra situación. Un cuento es importante a la hora de transmitir conocimientos a través de diferentes metáforas y moralejas. Estimula el desarrollo del lenguaje, a través de la pronunciación correcta de las palabras. </a:t>
            </a:r>
          </a:p>
          <a:p>
            <a:pPr marL="152400" lvl="0" indent="0" algn="just" rtl="0">
              <a:lnSpc>
                <a:spcPct val="100000"/>
              </a:lnSpc>
              <a:spcBef>
                <a:spcPts val="500"/>
              </a:spcBef>
              <a:spcAft>
                <a:spcPts val="0"/>
              </a:spcAft>
              <a:buSzPts val="1200"/>
              <a:buNone/>
            </a:pPr>
            <a:r>
              <a:rPr lang="en" sz="1100" b="1" dirty="0">
                <a:latin typeface="+mj-lt"/>
              </a:rPr>
              <a:t>Explicación para niños:</a:t>
            </a:r>
          </a:p>
          <a:p>
            <a:pPr algn="just">
              <a:lnSpc>
                <a:spcPct val="100000"/>
              </a:lnSpc>
              <a:spcBef>
                <a:spcPts val="500"/>
              </a:spcBef>
            </a:pPr>
            <a:r>
              <a:rPr lang="es-MX" sz="1100" b="0" i="0" dirty="0">
                <a:solidFill>
                  <a:schemeClr val="bg2"/>
                </a:solidFill>
                <a:effectLst/>
                <a:latin typeface="Arial" panose="020B0604020202020204" pitchFamily="34" charset="0"/>
                <a:cs typeface="Arial" panose="020B0604020202020204" pitchFamily="34" charset="0"/>
              </a:rPr>
              <a:t>La </a:t>
            </a:r>
            <a:r>
              <a:rPr lang="es-MX" sz="1100" b="1" i="0" dirty="0">
                <a:solidFill>
                  <a:schemeClr val="bg2"/>
                </a:solidFill>
                <a:effectLst/>
                <a:latin typeface="Arial" panose="020B0604020202020204" pitchFamily="34" charset="0"/>
                <a:cs typeface="Arial" panose="020B0604020202020204" pitchFamily="34" charset="0"/>
              </a:rPr>
              <a:t>importancia de leer cuentos</a:t>
            </a:r>
            <a:r>
              <a:rPr lang="es-MX" sz="1100" b="0" i="0" dirty="0">
                <a:solidFill>
                  <a:schemeClr val="bg2"/>
                </a:solidFill>
                <a:effectLst/>
                <a:latin typeface="Arial" panose="020B0604020202020204" pitchFamily="34" charset="0"/>
                <a:cs typeface="Arial" panose="020B0604020202020204" pitchFamily="34" charset="0"/>
              </a:rPr>
              <a:t>: desarrolla la creatividad y habilidades del lenguaje. ... Además, fomenta el desarrollo creativo y permite a los niños expresar emociones y sentimientos al identificarse con los personajes de la historia y es un excelente recurso para inculcar el amor por la lectura desde los primeros años.</a:t>
            </a:r>
          </a:p>
          <a:p>
            <a:pPr algn="just">
              <a:lnSpc>
                <a:spcPct val="100000"/>
              </a:lnSpc>
              <a:spcBef>
                <a:spcPts val="500"/>
              </a:spcBef>
            </a:pPr>
            <a:r>
              <a:rPr lang="es-MX" sz="1100" dirty="0">
                <a:solidFill>
                  <a:schemeClr val="bg2"/>
                </a:solidFill>
                <a:latin typeface="Arial" panose="020B0604020202020204" pitchFamily="34" charset="0"/>
                <a:cs typeface="Arial" panose="020B0604020202020204" pitchFamily="34" charset="0"/>
              </a:rPr>
              <a:t>Si leemos libros vamos a saber muchas cosas de nuestra vida, y aprenderemos mucho de las cosas buenas que hacen los personajes y sabremos si están bien o mal, y si las hacemos habrá consecuencias o beneficios</a:t>
            </a:r>
            <a:r>
              <a:rPr lang="es-MX" sz="1100" dirty="0">
                <a:solidFill>
                  <a:srgbClr val="202124"/>
                </a:solidFill>
                <a:latin typeface="arial" panose="020B0604020202020204" pitchFamily="34" charset="0"/>
              </a:rPr>
              <a:t>. </a:t>
            </a:r>
            <a:endParaRPr sz="1050" dirty="0">
              <a:latin typeface="+mj-lt"/>
            </a:endParaRPr>
          </a:p>
        </p:txBody>
      </p:sp>
      <p:sp>
        <p:nvSpPr>
          <p:cNvPr id="48" name="CuadroTexto 47">
            <a:extLst>
              <a:ext uri="{FF2B5EF4-FFF2-40B4-BE49-F238E27FC236}">
                <a16:creationId xmlns:a16="http://schemas.microsoft.com/office/drawing/2014/main" id="{50033BBA-E96B-4838-AEF0-3555FB4C72F8}"/>
              </a:ext>
            </a:extLst>
          </p:cNvPr>
          <p:cNvSpPr txBox="1"/>
          <p:nvPr/>
        </p:nvSpPr>
        <p:spPr>
          <a:xfrm>
            <a:off x="5682674" y="58251"/>
            <a:ext cx="3315697" cy="246221"/>
          </a:xfrm>
          <a:prstGeom prst="rect">
            <a:avLst/>
          </a:prstGeom>
          <a:noFill/>
        </p:spPr>
        <p:txBody>
          <a:bodyPr wrap="square">
            <a:spAutoFit/>
          </a:bodyPr>
          <a:lstStyle/>
          <a:p>
            <a:r>
              <a:rPr lang="es-MX" sz="1000" dirty="0">
                <a:hlinkClick r:id="rId3"/>
              </a:rPr>
              <a:t>https://www.redalyc.org/journal/356/35656002015/html/</a:t>
            </a:r>
            <a:r>
              <a:rPr lang="es-MX" sz="1000" dirty="0"/>
              <a:t> </a:t>
            </a:r>
          </a:p>
        </p:txBody>
      </p:sp>
      <p:pic>
        <p:nvPicPr>
          <p:cNvPr id="2050" name="Picture 2" descr="Ilustración de Los Niños Que Leen Cuentos De Hadas y más Vectores Libres de  Derechos de Alegre - iStock">
            <a:extLst>
              <a:ext uri="{FF2B5EF4-FFF2-40B4-BE49-F238E27FC236}">
                <a16:creationId xmlns:a16="http://schemas.microsoft.com/office/drawing/2014/main" id="{B0DEEC6E-66F6-4EAE-A648-54FEE1A861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286" y="1191194"/>
            <a:ext cx="1431142" cy="17862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s niños que leen un libro Foto de archivo - 37166026 | Dibujos niños  leyendo, Niños leyendo, Niños leyendo animados">
            <a:extLst>
              <a:ext uri="{FF2B5EF4-FFF2-40B4-BE49-F238E27FC236}">
                <a16:creationId xmlns:a16="http://schemas.microsoft.com/office/drawing/2014/main" id="{DBC6F255-6A02-492F-A840-2646BACF6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2950" y="3278279"/>
            <a:ext cx="1171813" cy="1171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30"/>
          <p:cNvGrpSpPr/>
          <p:nvPr/>
        </p:nvGrpSpPr>
        <p:grpSpPr>
          <a:xfrm>
            <a:off x="699619" y="910975"/>
            <a:ext cx="4356480" cy="176025"/>
            <a:chOff x="4345425" y="2175475"/>
            <a:chExt cx="800750" cy="176025"/>
          </a:xfrm>
        </p:grpSpPr>
        <p:sp>
          <p:nvSpPr>
            <p:cNvPr id="821" name="Google Shape;821;p3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30"/>
          <p:cNvSpPr txBox="1">
            <a:spLocks noGrp="1"/>
          </p:cNvSpPr>
          <p:nvPr>
            <p:ph type="title"/>
          </p:nvPr>
        </p:nvSpPr>
        <p:spPr>
          <a:xfrm>
            <a:off x="720000" y="540000"/>
            <a:ext cx="7704000" cy="36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Pensamiento Matemático</a:t>
            </a:r>
            <a:endParaRPr dirty="0"/>
          </a:p>
        </p:txBody>
      </p:sp>
      <p:sp>
        <p:nvSpPr>
          <p:cNvPr id="824" name="Google Shape;824;p30"/>
          <p:cNvSpPr txBox="1">
            <a:spLocks noGrp="1"/>
          </p:cNvSpPr>
          <p:nvPr>
            <p:ph type="body" idx="1"/>
          </p:nvPr>
        </p:nvSpPr>
        <p:spPr>
          <a:xfrm>
            <a:off x="510363" y="1246924"/>
            <a:ext cx="4678325" cy="3782276"/>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2"/>
              </a:buClr>
              <a:buSzPts val="1100"/>
              <a:buFont typeface="Arial"/>
              <a:buNone/>
            </a:pPr>
            <a:r>
              <a:rPr lang="es-MX" b="1" i="0" dirty="0">
                <a:solidFill>
                  <a:schemeClr val="bg2"/>
                </a:solidFill>
                <a:effectLst/>
                <a:latin typeface="+mj-lt"/>
              </a:rPr>
              <a:t>Uso de medidas no convencionales: </a:t>
            </a:r>
          </a:p>
          <a:p>
            <a:pPr marL="0" lvl="0" indent="0" algn="just" rtl="0">
              <a:lnSpc>
                <a:spcPct val="100000"/>
              </a:lnSpc>
              <a:spcBef>
                <a:spcPts val="0"/>
              </a:spcBef>
              <a:spcAft>
                <a:spcPts val="0"/>
              </a:spcAft>
              <a:buClr>
                <a:schemeClr val="dk2"/>
              </a:buClr>
              <a:buSzPts val="1100"/>
              <a:buFont typeface="Arial"/>
              <a:buNone/>
            </a:pPr>
            <a:r>
              <a:rPr lang="es-MX" sz="1100" b="0" i="0" dirty="0">
                <a:solidFill>
                  <a:schemeClr val="bg2"/>
                </a:solidFill>
                <a:effectLst/>
                <a:latin typeface="+mj-lt"/>
              </a:rPr>
              <a:t>Las unidades de medidas no convencionales son las que no están en el sistema internacional de unidades Ejemplos de medidas no convencionales Para medir la longitud podemos utilizar: pasos, pies, estambre, palitos de madera, etc. Para medir la capacidad podemos utilizar: recipientes de diferentes tamaños, vasos, cucharas, globos ,etc. Para medir la masa utilizamos: una balanza, las manos, etc. En las unidades de tiempo podemos utilizar: cumpleaños, sombra de un objeto, la posición del sol, etc.</a:t>
            </a:r>
          </a:p>
          <a:p>
            <a:pPr marL="0" lvl="0" indent="0" algn="just" rtl="0">
              <a:lnSpc>
                <a:spcPct val="100000"/>
              </a:lnSpc>
              <a:spcBef>
                <a:spcPts val="0"/>
              </a:spcBef>
              <a:spcAft>
                <a:spcPts val="0"/>
              </a:spcAft>
              <a:buClr>
                <a:schemeClr val="dk2"/>
              </a:buClr>
              <a:buSzPts val="1100"/>
              <a:buFont typeface="Arial"/>
              <a:buNone/>
            </a:pPr>
            <a:endParaRPr lang="es-MX" sz="1100" dirty="0">
              <a:solidFill>
                <a:schemeClr val="bg2"/>
              </a:solidFill>
              <a:latin typeface="+mj-lt"/>
            </a:endParaRPr>
          </a:p>
          <a:p>
            <a:pPr marL="0" lvl="0" indent="0" algn="just" rtl="0">
              <a:lnSpc>
                <a:spcPct val="100000"/>
              </a:lnSpc>
              <a:spcBef>
                <a:spcPts val="0"/>
              </a:spcBef>
              <a:spcAft>
                <a:spcPts val="0"/>
              </a:spcAft>
              <a:buClr>
                <a:schemeClr val="dk2"/>
              </a:buClr>
              <a:buSzPts val="1100"/>
              <a:buFont typeface="Arial"/>
              <a:buNone/>
            </a:pPr>
            <a:r>
              <a:rPr lang="es-MX" b="1" i="0" dirty="0">
                <a:solidFill>
                  <a:schemeClr val="bg2"/>
                </a:solidFill>
                <a:effectLst/>
                <a:latin typeface="+mj-lt"/>
              </a:rPr>
              <a:t>Explicación para niños: </a:t>
            </a:r>
          </a:p>
          <a:p>
            <a:pPr marL="0" lvl="0" indent="0" algn="just" rtl="0">
              <a:lnSpc>
                <a:spcPct val="100000"/>
              </a:lnSpc>
              <a:spcBef>
                <a:spcPts val="0"/>
              </a:spcBef>
              <a:spcAft>
                <a:spcPts val="0"/>
              </a:spcAft>
              <a:buClr>
                <a:schemeClr val="dk2"/>
              </a:buClr>
              <a:buSzPts val="1100"/>
              <a:buFont typeface="Arial"/>
              <a:buNone/>
            </a:pPr>
            <a:endParaRPr lang="es-MX" sz="1100" dirty="0">
              <a:solidFill>
                <a:schemeClr val="bg2"/>
              </a:solidFill>
              <a:latin typeface="+mj-lt"/>
            </a:endParaRPr>
          </a:p>
          <a:p>
            <a:pPr marL="0" lvl="0" indent="0" algn="just" rtl="0">
              <a:lnSpc>
                <a:spcPct val="100000"/>
              </a:lnSpc>
              <a:spcBef>
                <a:spcPts val="0"/>
              </a:spcBef>
              <a:spcAft>
                <a:spcPts val="0"/>
              </a:spcAft>
              <a:buClr>
                <a:schemeClr val="dk2"/>
              </a:buClr>
              <a:buSzPts val="1100"/>
              <a:buFont typeface="Arial"/>
              <a:buNone/>
            </a:pPr>
            <a:r>
              <a:rPr lang="es-MX" sz="1100" dirty="0">
                <a:solidFill>
                  <a:schemeClr val="bg2"/>
                </a:solidFill>
                <a:latin typeface="+mj-lt"/>
              </a:rPr>
              <a:t>Cuando hablamos de medidas no convencionales hablamos de todo aquello que no tiene medidas exactas, por ejemplo podemos usar objetos como los lápices, palitos de madera, borradores, etc. otras cosas que podemos usar es nuestro cuerpo, por ejemplo las manos, los pies, nuestros dedos, el brazo, una pierna, etc. </a:t>
            </a:r>
          </a:p>
          <a:p>
            <a:pPr marL="0" lvl="0" indent="0" algn="just" rtl="0">
              <a:lnSpc>
                <a:spcPct val="100000"/>
              </a:lnSpc>
              <a:spcBef>
                <a:spcPts val="0"/>
              </a:spcBef>
              <a:spcAft>
                <a:spcPts val="0"/>
              </a:spcAft>
              <a:buClr>
                <a:schemeClr val="dk2"/>
              </a:buClr>
              <a:buSzPts val="1100"/>
              <a:buFont typeface="Arial"/>
              <a:buNone/>
            </a:pPr>
            <a:r>
              <a:rPr lang="es-MX" sz="1100" b="0" i="0" dirty="0">
                <a:solidFill>
                  <a:schemeClr val="bg2"/>
                </a:solidFill>
                <a:effectLst/>
                <a:latin typeface="+mj-lt"/>
              </a:rPr>
              <a:t>Esto lo podemos usar cuando no tengamos una regla, o una cinta métrica a la mano o algún metro, todo lo del punto anterior lo podemos usar para medir nosotros mismo. Podemos medir distancias con nuestros pasos o saltos. </a:t>
            </a:r>
          </a:p>
        </p:txBody>
      </p:sp>
      <p:grpSp>
        <p:nvGrpSpPr>
          <p:cNvPr id="825" name="Google Shape;825;p30"/>
          <p:cNvGrpSpPr/>
          <p:nvPr/>
        </p:nvGrpSpPr>
        <p:grpSpPr>
          <a:xfrm rot="1461682">
            <a:off x="7211497" y="174521"/>
            <a:ext cx="2743443" cy="1090954"/>
            <a:chOff x="4038775" y="3369325"/>
            <a:chExt cx="1789725" cy="711700"/>
          </a:xfrm>
        </p:grpSpPr>
        <p:sp>
          <p:nvSpPr>
            <p:cNvPr id="826" name="Google Shape;826;p30"/>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CuadroTexto 29">
            <a:extLst>
              <a:ext uri="{FF2B5EF4-FFF2-40B4-BE49-F238E27FC236}">
                <a16:creationId xmlns:a16="http://schemas.microsoft.com/office/drawing/2014/main" id="{01683A52-EDE6-41C2-A03F-D1BEAEDA921D}"/>
              </a:ext>
            </a:extLst>
          </p:cNvPr>
          <p:cNvSpPr txBox="1"/>
          <p:nvPr/>
        </p:nvSpPr>
        <p:spPr>
          <a:xfrm>
            <a:off x="384019" y="47242"/>
            <a:ext cx="3989867" cy="261610"/>
          </a:xfrm>
          <a:prstGeom prst="rect">
            <a:avLst/>
          </a:prstGeom>
          <a:noFill/>
        </p:spPr>
        <p:txBody>
          <a:bodyPr wrap="square">
            <a:spAutoFit/>
          </a:bodyPr>
          <a:lstStyle/>
          <a:p>
            <a:r>
              <a:rPr lang="es-MX" sz="1100" dirty="0">
                <a:hlinkClick r:id="rId3"/>
              </a:rPr>
              <a:t>https://prezi.com/b1lkjbx78zze/unidades-no-convencionales/</a:t>
            </a:r>
            <a:r>
              <a:rPr lang="es-MX" sz="1100" dirty="0"/>
              <a:t> </a:t>
            </a:r>
          </a:p>
        </p:txBody>
      </p:sp>
      <p:pic>
        <p:nvPicPr>
          <p:cNvPr id="3074" name="Picture 2">
            <a:extLst>
              <a:ext uri="{FF2B5EF4-FFF2-40B4-BE49-F238E27FC236}">
                <a16:creationId xmlns:a16="http://schemas.microsoft.com/office/drawing/2014/main" id="{A0C7459B-CCC4-4930-92E0-3C217C081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223" y="1300299"/>
            <a:ext cx="2642663" cy="1647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terial descargable: Tarjetas medidas no convencionales - PROFE EN LA NUBE">
            <a:extLst>
              <a:ext uri="{FF2B5EF4-FFF2-40B4-BE49-F238E27FC236}">
                <a16:creationId xmlns:a16="http://schemas.microsoft.com/office/drawing/2014/main" id="{18CF4230-1526-42F0-A724-50D62ADD9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0732" y="3195219"/>
            <a:ext cx="3042905" cy="178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2" name="Google Shape;1052;p35"/>
          <p:cNvGrpSpPr/>
          <p:nvPr/>
        </p:nvGrpSpPr>
        <p:grpSpPr>
          <a:xfrm>
            <a:off x="6530980" y="1182021"/>
            <a:ext cx="1875837" cy="183026"/>
            <a:chOff x="4338043" y="1972021"/>
            <a:chExt cx="800750" cy="183026"/>
          </a:xfrm>
        </p:grpSpPr>
        <p:sp>
          <p:nvSpPr>
            <p:cNvPr id="1053" name="Google Shape;1053;p35"/>
            <p:cNvSpPr/>
            <p:nvPr/>
          </p:nvSpPr>
          <p:spPr>
            <a:xfrm>
              <a:off x="4356918" y="1998772"/>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4338043" y="1972021"/>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56" name="Google Shape;1056;p35"/>
          <p:cNvSpPr txBox="1">
            <a:spLocks noGrp="1"/>
          </p:cNvSpPr>
          <p:nvPr>
            <p:ph type="title"/>
          </p:nvPr>
        </p:nvSpPr>
        <p:spPr>
          <a:xfrm>
            <a:off x="4604980" y="264571"/>
            <a:ext cx="3852000" cy="10371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s-MX" dirty="0"/>
              <a:t>P</a:t>
            </a:r>
            <a:r>
              <a:rPr lang="en" dirty="0"/>
              <a:t>ensamiento </a:t>
            </a:r>
            <a:br>
              <a:rPr lang="en" dirty="0"/>
            </a:br>
            <a:r>
              <a:rPr lang="en" dirty="0"/>
              <a:t>Matemático.</a:t>
            </a:r>
            <a:endParaRPr dirty="0"/>
          </a:p>
        </p:txBody>
      </p:sp>
      <p:grpSp>
        <p:nvGrpSpPr>
          <p:cNvPr id="1057" name="Google Shape;1057;p35"/>
          <p:cNvGrpSpPr/>
          <p:nvPr/>
        </p:nvGrpSpPr>
        <p:grpSpPr>
          <a:xfrm>
            <a:off x="5287311" y="677503"/>
            <a:ext cx="3220056" cy="176025"/>
            <a:chOff x="4345425" y="2175475"/>
            <a:chExt cx="800750" cy="176025"/>
          </a:xfrm>
        </p:grpSpPr>
        <p:sp>
          <p:nvSpPr>
            <p:cNvPr id="1058" name="Google Shape;1058;p3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35"/>
          <p:cNvGrpSpPr/>
          <p:nvPr/>
        </p:nvGrpSpPr>
        <p:grpSpPr>
          <a:xfrm>
            <a:off x="589484" y="113022"/>
            <a:ext cx="580423" cy="681083"/>
            <a:chOff x="645175" y="3632150"/>
            <a:chExt cx="394550" cy="462975"/>
          </a:xfrm>
        </p:grpSpPr>
        <p:sp>
          <p:nvSpPr>
            <p:cNvPr id="1061" name="Google Shape;1061;p3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5"/>
          <p:cNvGrpSpPr/>
          <p:nvPr/>
        </p:nvGrpSpPr>
        <p:grpSpPr>
          <a:xfrm rot="10800000">
            <a:off x="3855903" y="605787"/>
            <a:ext cx="806657" cy="421744"/>
            <a:chOff x="1822875" y="1377000"/>
            <a:chExt cx="548075" cy="286550"/>
          </a:xfrm>
        </p:grpSpPr>
        <p:sp>
          <p:nvSpPr>
            <p:cNvPr id="1067" name="Google Shape;1067;p3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CuadroTexto 28">
            <a:extLst>
              <a:ext uri="{FF2B5EF4-FFF2-40B4-BE49-F238E27FC236}">
                <a16:creationId xmlns:a16="http://schemas.microsoft.com/office/drawing/2014/main" id="{0AD36A7F-AE49-47F2-99FA-02E155B7D09E}"/>
              </a:ext>
            </a:extLst>
          </p:cNvPr>
          <p:cNvSpPr txBox="1"/>
          <p:nvPr/>
        </p:nvSpPr>
        <p:spPr>
          <a:xfrm>
            <a:off x="321092" y="922057"/>
            <a:ext cx="6526182" cy="3354765"/>
          </a:xfrm>
          <a:prstGeom prst="rect">
            <a:avLst/>
          </a:prstGeom>
          <a:noFill/>
        </p:spPr>
        <p:txBody>
          <a:bodyPr wrap="square">
            <a:spAutoFit/>
          </a:bodyPr>
          <a:lstStyle/>
          <a:p>
            <a:pPr algn="just"/>
            <a:r>
              <a:rPr lang="es-MX" sz="1200" b="1" i="0" dirty="0">
                <a:solidFill>
                  <a:schemeClr val="bg2"/>
                </a:solidFill>
                <a:effectLst/>
                <a:latin typeface="+mj-lt"/>
              </a:rPr>
              <a:t>UNIDADES NO CONVENCIONALES DE CAPACIDAD</a:t>
            </a:r>
          </a:p>
          <a:p>
            <a:pPr algn="just"/>
            <a:r>
              <a:rPr lang="es-MX" sz="1100" b="0" i="0" dirty="0">
                <a:solidFill>
                  <a:schemeClr val="bg2"/>
                </a:solidFill>
                <a:effectLst/>
                <a:latin typeface="+mj-lt"/>
              </a:rPr>
              <a:t>Este recurso permite al estudiante medir capacidad en objetos de distinta forma y tamaño, utilizando recipientes como cajas, vasos, baldes u otros que faciliten la medición. Medir, estimar y comparar capacidades con unidades de medida no convencionales.</a:t>
            </a:r>
          </a:p>
          <a:p>
            <a:pPr algn="just"/>
            <a:r>
              <a:rPr lang="es-MX" sz="1100" b="0" i="0" dirty="0">
                <a:solidFill>
                  <a:schemeClr val="bg2"/>
                </a:solidFill>
                <a:effectLst/>
                <a:latin typeface="+mj-lt"/>
              </a:rPr>
              <a:t>Los niños y las niñas manejan en su vida cotidiana distintas medidas de capacidad, aunque no sepan con exactitud su equivalencia o conversión al sistema convencional de medidas de capacidad. Sin embargo, están familiarizados, por ejemplo, con productos que se comercializan en litros, medios litros y cuartos de litro,</a:t>
            </a:r>
          </a:p>
          <a:p>
            <a:pPr algn="just"/>
            <a:r>
              <a:rPr lang="es-MX" sz="1100" b="0" i="0" dirty="0">
                <a:solidFill>
                  <a:schemeClr val="bg2"/>
                </a:solidFill>
                <a:effectLst/>
                <a:latin typeface="+mj-lt"/>
              </a:rPr>
              <a:t>Pero también saben que otros productos como la gasolina, el diésel y el agua pueden ser transportados en recipientes mucho más grandes, como el galón, el barril o el tanque. Por esta razón, es posible aprovechar esta experiencia para explicar qué es la capacidad y cuáles son algunas medidas no convencionales.</a:t>
            </a:r>
          </a:p>
          <a:p>
            <a:pPr algn="just"/>
            <a:endParaRPr lang="es-MX" sz="1100" dirty="0">
              <a:solidFill>
                <a:schemeClr val="bg2"/>
              </a:solidFill>
              <a:latin typeface="+mj-lt"/>
            </a:endParaRPr>
          </a:p>
          <a:p>
            <a:pPr algn="just"/>
            <a:r>
              <a:rPr lang="es-MX" sz="1200" b="1" i="0" dirty="0">
                <a:solidFill>
                  <a:schemeClr val="bg2"/>
                </a:solidFill>
                <a:effectLst/>
                <a:latin typeface="+mj-lt"/>
              </a:rPr>
              <a:t>Explicación para los niños:</a:t>
            </a:r>
          </a:p>
          <a:p>
            <a:pPr algn="just"/>
            <a:endParaRPr lang="es-MX" sz="1200" b="1" dirty="0">
              <a:solidFill>
                <a:schemeClr val="bg2"/>
              </a:solidFill>
              <a:latin typeface="+mj-lt"/>
            </a:endParaRPr>
          </a:p>
          <a:p>
            <a:pPr algn="just"/>
            <a:r>
              <a:rPr lang="es-MX" sz="1100" dirty="0">
                <a:solidFill>
                  <a:schemeClr val="bg2"/>
                </a:solidFill>
                <a:latin typeface="+mj-lt"/>
              </a:rPr>
              <a:t>La capacidad la podemos medir metiendo objetos dentro de otro, por ejemplo meter fichas dentro de un vaso, acomodar los juguetes dentro de una caja, llenar alguna jarra con varios vasitos pequeños, etc. </a:t>
            </a:r>
          </a:p>
          <a:p>
            <a:pPr algn="just"/>
            <a:r>
              <a:rPr lang="es-MX" sz="1100" i="0" dirty="0">
                <a:solidFill>
                  <a:schemeClr val="bg2"/>
                </a:solidFill>
                <a:effectLst/>
                <a:latin typeface="+mj-lt"/>
              </a:rPr>
              <a:t>Hay muchas formas de llenar algún objeto sin necesitar alguna medida convencional como la báscula. </a:t>
            </a:r>
            <a:endParaRPr lang="es-MX" sz="1050" i="0" dirty="0">
              <a:solidFill>
                <a:schemeClr val="bg2"/>
              </a:solidFill>
              <a:effectLst/>
              <a:latin typeface="+mj-lt"/>
            </a:endParaRPr>
          </a:p>
        </p:txBody>
      </p:sp>
      <p:sp>
        <p:nvSpPr>
          <p:cNvPr id="31" name="CuadroTexto 30">
            <a:extLst>
              <a:ext uri="{FF2B5EF4-FFF2-40B4-BE49-F238E27FC236}">
                <a16:creationId xmlns:a16="http://schemas.microsoft.com/office/drawing/2014/main" id="{5E79D40A-3BBE-4A09-8C8C-1D6E0176E9D6}"/>
              </a:ext>
            </a:extLst>
          </p:cNvPr>
          <p:cNvSpPr txBox="1"/>
          <p:nvPr/>
        </p:nvSpPr>
        <p:spPr>
          <a:xfrm>
            <a:off x="4211343" y="80893"/>
            <a:ext cx="4994644" cy="261610"/>
          </a:xfrm>
          <a:prstGeom prst="rect">
            <a:avLst/>
          </a:prstGeom>
          <a:noFill/>
        </p:spPr>
        <p:txBody>
          <a:bodyPr wrap="square">
            <a:spAutoFit/>
          </a:bodyPr>
          <a:lstStyle/>
          <a:p>
            <a:r>
              <a:rPr lang="es-MX" sz="1050" dirty="0">
                <a:hlinkClick r:id="rId3"/>
              </a:rPr>
              <a:t>https://prezi.com/b1lkjbx78zze/unidades-no-convencionales/</a:t>
            </a:r>
            <a:r>
              <a:rPr lang="es-MX" sz="1050" dirty="0"/>
              <a:t> </a:t>
            </a:r>
          </a:p>
        </p:txBody>
      </p:sp>
      <p:pic>
        <p:nvPicPr>
          <p:cNvPr id="4098" name="Picture 2" descr="Medidas convencionales y no convencionales | Matemática Articulación">
            <a:extLst>
              <a:ext uri="{FF2B5EF4-FFF2-40B4-BE49-F238E27FC236}">
                <a16:creationId xmlns:a16="http://schemas.microsoft.com/office/drawing/2014/main" id="{972486C7-8B1E-4D34-B223-3D1E4D2CD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670" y="1534613"/>
            <a:ext cx="2261653" cy="7237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Qué podemos medir? – REBUMBIOS">
            <a:extLst>
              <a:ext uri="{FF2B5EF4-FFF2-40B4-BE49-F238E27FC236}">
                <a16:creationId xmlns:a16="http://schemas.microsoft.com/office/drawing/2014/main" id="{7D26EE64-92E2-4EA5-98E8-7C0A8E15C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863" y="2635454"/>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44" name="Google Shape;1244;p40"/>
          <p:cNvGrpSpPr/>
          <p:nvPr/>
        </p:nvGrpSpPr>
        <p:grpSpPr>
          <a:xfrm rot="683906">
            <a:off x="5637233" y="1449451"/>
            <a:ext cx="2334292" cy="2244899"/>
            <a:chOff x="1857000" y="3245400"/>
            <a:chExt cx="1233825" cy="1186575"/>
          </a:xfrm>
        </p:grpSpPr>
        <p:sp>
          <p:nvSpPr>
            <p:cNvPr id="1245" name="Google Shape;1245;p40"/>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40"/>
          <p:cNvSpPr txBox="1">
            <a:spLocks noGrp="1"/>
          </p:cNvSpPr>
          <p:nvPr>
            <p:ph type="title"/>
          </p:nvPr>
        </p:nvSpPr>
        <p:spPr>
          <a:xfrm>
            <a:off x="1101000" y="1560650"/>
            <a:ext cx="3519300" cy="1679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Gracias por su atención</a:t>
            </a:r>
            <a:endParaRPr dirty="0"/>
          </a:p>
        </p:txBody>
      </p:sp>
      <p:sp>
        <p:nvSpPr>
          <p:cNvPr id="1252" name="Google Shape;1252;p40"/>
          <p:cNvSpPr txBox="1">
            <a:spLocks noGrp="1"/>
          </p:cNvSpPr>
          <p:nvPr>
            <p:ph type="subTitle" idx="1"/>
          </p:nvPr>
        </p:nvSpPr>
        <p:spPr>
          <a:xfrm rot="684086">
            <a:off x="5795182" y="1704721"/>
            <a:ext cx="1878775" cy="178816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El docente deja una huella parala eternidad; nunca puedes saber cuándo se detiene su influencia.  </a:t>
            </a:r>
            <a:endParaRPr dirty="0"/>
          </a:p>
        </p:txBody>
      </p:sp>
      <p:grpSp>
        <p:nvGrpSpPr>
          <p:cNvPr id="1253" name="Google Shape;1253;p40"/>
          <p:cNvGrpSpPr/>
          <p:nvPr/>
        </p:nvGrpSpPr>
        <p:grpSpPr>
          <a:xfrm>
            <a:off x="1152900" y="2242825"/>
            <a:ext cx="3214691" cy="176025"/>
            <a:chOff x="4345425" y="2175475"/>
            <a:chExt cx="800750" cy="176025"/>
          </a:xfrm>
        </p:grpSpPr>
        <p:sp>
          <p:nvSpPr>
            <p:cNvPr id="1254" name="Google Shape;1254;p4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40"/>
          <p:cNvGrpSpPr/>
          <p:nvPr/>
        </p:nvGrpSpPr>
        <p:grpSpPr>
          <a:xfrm>
            <a:off x="1152902" y="3096725"/>
            <a:ext cx="2300475" cy="176025"/>
            <a:chOff x="4345425" y="2175475"/>
            <a:chExt cx="800750" cy="176025"/>
          </a:xfrm>
        </p:grpSpPr>
        <p:sp>
          <p:nvSpPr>
            <p:cNvPr id="1257" name="Google Shape;1257;p40"/>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0"/>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40"/>
          <p:cNvGrpSpPr/>
          <p:nvPr/>
        </p:nvGrpSpPr>
        <p:grpSpPr>
          <a:xfrm>
            <a:off x="7551203" y="4187411"/>
            <a:ext cx="1745583" cy="230173"/>
            <a:chOff x="1394800" y="3522000"/>
            <a:chExt cx="1048650" cy="138275"/>
          </a:xfrm>
        </p:grpSpPr>
        <p:sp>
          <p:nvSpPr>
            <p:cNvPr id="1260" name="Google Shape;1260;p40"/>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0"/>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0"/>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0"/>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0"/>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0"/>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0"/>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0"/>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40"/>
          <p:cNvGrpSpPr/>
          <p:nvPr/>
        </p:nvGrpSpPr>
        <p:grpSpPr>
          <a:xfrm>
            <a:off x="884103" y="529587"/>
            <a:ext cx="806657" cy="421744"/>
            <a:chOff x="1822875" y="1377000"/>
            <a:chExt cx="548075" cy="286550"/>
          </a:xfrm>
        </p:grpSpPr>
        <p:sp>
          <p:nvSpPr>
            <p:cNvPr id="1270" name="Google Shape;1270;p40"/>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0"/>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0"/>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0"/>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0"/>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0"/>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0"/>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0"/>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0"/>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0"/>
          <p:cNvGrpSpPr/>
          <p:nvPr/>
        </p:nvGrpSpPr>
        <p:grpSpPr>
          <a:xfrm rot="1726169">
            <a:off x="2740098" y="4299073"/>
            <a:ext cx="2316665" cy="1136630"/>
            <a:chOff x="4697000" y="3525875"/>
            <a:chExt cx="1131500" cy="555150"/>
          </a:xfrm>
        </p:grpSpPr>
        <p:sp>
          <p:nvSpPr>
            <p:cNvPr id="1280" name="Google Shape;1280;p40"/>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0"/>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0"/>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0"/>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0"/>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0"/>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0"/>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1028</Words>
  <Application>Microsoft Office PowerPoint</Application>
  <PresentationFormat>Presentación en pantalla (16:9)</PresentationFormat>
  <Paragraphs>41</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Itim</vt:lpstr>
      <vt:lpstr>Arial</vt:lpstr>
      <vt:lpstr>Arial</vt:lpstr>
      <vt:lpstr>Muli</vt:lpstr>
      <vt:lpstr>Online Notebook by Slidesgo</vt:lpstr>
      <vt:lpstr>Notas Científicas Segunda Semana de Trabajo </vt:lpstr>
      <vt:lpstr>Educación Socioemocional </vt:lpstr>
      <vt:lpstr>Lenguaje y Comunicación</vt:lpstr>
      <vt:lpstr>Pensamiento Matemático</vt:lpstr>
      <vt:lpstr>Pensamiento  Matemático.</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Notas Científicas Segunda Semana de Trabajo</dc:title>
  <dc:creator>Marcela Villagomez</dc:creator>
  <cp:lastModifiedBy>MARIANA MARCELA QUEZADA VILLAGOMEZ</cp:lastModifiedBy>
  <cp:revision>7</cp:revision>
  <dcterms:modified xsi:type="dcterms:W3CDTF">2021-08-31T00:55:10Z</dcterms:modified>
</cp:coreProperties>
</file>