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1EF20-9FAA-464A-82A5-4E191C34F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D2E14D-09B3-41C1-B74D-DA82DA72B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638B8-EC51-4524-8A75-42FC2B52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370E3-A972-40F1-A1B1-7A4EE242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D406A-D968-48FB-A9F7-219E4647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52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374D5-00B2-4245-A7DD-1D015C5E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90604D-947D-4878-B77E-39A76E93F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6A4D1-E1D0-4940-BD24-8A4884BA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B0982-DFE8-4BA2-9268-FB0AFC59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A1295-D668-4857-A36C-6D13DC35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4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2296A1-6353-45E3-BE6D-01BD59920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AB4F9C-E9F4-41BD-8176-194FE13C0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0D86A-71A8-4651-9940-6F064A7B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FE932-AB38-4C5F-B30F-87FDCDA4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D5BA5-B828-4E1B-A6E7-FEB67BF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08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11403-ACB6-4532-A7B4-149D2D78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09D98-3894-4854-9943-33C029A8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46B97-5ADF-470F-8C7B-8D1DF7AA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731B5-E114-4E23-A83D-34403B01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59364-E9E2-4E78-A42B-1D22DDCD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7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F4234-FDD3-4C47-9378-B4D07528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86C809-65D9-43A3-87A5-C481454B5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8586DB-24F2-40F2-91A6-57F767D7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0705A-3348-4F74-839E-FB5682F1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A24D6-8C88-49D6-B4DD-B1292F3D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56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9C56C-3C6A-4325-A7BD-FC7C6509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6259A-A3EB-4470-A2B1-3B6327C8E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F4DBD8-9562-47E9-9FF8-BA7A96623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C2C94-ABA0-4C96-9A11-DE3D5B42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089298-F81D-4CBF-8D09-1FE013A3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2393EA-D0FE-4458-AD98-64DF3972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95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2F88C-097F-4A84-8DA1-2B540627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D52838-6B7E-4311-84D7-3D329D1A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1946B4-948C-456E-8DEA-6718DAE22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A59F2-E23C-4F84-91F6-F4DD8A41C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FC0666-070E-4F8C-B5C7-AA48D49FB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CAB6E4-5C51-4BD8-AD18-E2C7AD9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0ACCB7-C48C-4B33-8B62-3E20E179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D996D9-8C0D-4A43-BA80-D9C10217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3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8546-69C0-45EB-AD0F-AB360BE9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90791B-8FAE-4B27-B37C-1F0C1E84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8313BF-0198-44A5-B132-2E5CFE2F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5BAA0D-C8E9-49DD-9123-2B915C18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15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054D8F-D292-43D1-90C3-6FDADA5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5BA159-6A6C-4198-8074-BD384B68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51D1C8-FC55-44E7-B926-E4D666AD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84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F9D3E-0E8B-430D-AF7A-68DDCACE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49EC-58C1-4676-BFA0-470370CA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74ABE4-CF6E-4B5B-B98D-745F77418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3BD838-9C98-4280-9F61-FE69C3C5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0B514B-23EC-4C42-BDAC-6C1E234D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2429FC-8C42-4547-8031-06AE6732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88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661F-4933-41E2-83F2-3F1E29A6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7AD5EF-7938-40F7-9A6B-2E2B3E70E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321979-C429-4B9E-B679-A13022AD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91669D-235D-4BF3-9F90-95C55C5E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B85ABF-DD34-4698-87D2-873E6528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AF0E3B-BF3A-4018-9A2D-063ADFDB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50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9A8B1B-951D-4D45-AD7D-74E0B6E3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18572-9963-4404-9A53-17019E7F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C039DB-CBDF-464E-91C6-35EE58497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1A30-C0F8-4E17-B08F-E2C81F96C474}" type="datetimeFigureOut">
              <a:rPr lang="es-MX" smtClean="0"/>
              <a:t>30/08/2021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C55BB-C8B7-4229-A9E3-08648E9E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18BB3-04FD-456B-9499-AAE18B28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8483-D5F0-43B6-9323-32B27AD15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7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.gob.sv/medidas-de-prevencio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oronavirus.gob.mx/covid-19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jamanetwork.com/spanish-patient-pages/2019/hoja-para-el-paciente-de-jama-190305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gendamenuda.es/blog/307-las-6-emociones-basicas-para-educar-a-los-ninos-en-inteligencia-emocional#:~:text=Las%20emociones%20son%20estados%20internos,para%20comunicarnos%20con%20los%20dem%C3%A1s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Autorretrato#:~:text=El%20autorretrato%20se%20define%20como,o%20la%20pintura%20que%20abord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ágenes de Ninos | Vectores, fotos de stock y PSD gratuitos">
            <a:extLst>
              <a:ext uri="{FF2B5EF4-FFF2-40B4-BE49-F238E27FC236}">
                <a16:creationId xmlns:a16="http://schemas.microsoft.com/office/drawing/2014/main" id="{4D252322-9215-441E-9C2C-229F23812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r="-1" b="12082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8B1EF5-A402-456E-8E3B-382EF5AB8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s-MX" sz="6600">
                <a:solidFill>
                  <a:srgbClr val="FFFFFF"/>
                </a:solidFill>
                <a:latin typeface="Hello Avocado" panose="02000500000000000000" pitchFamily="50" charset="0"/>
              </a:rPr>
              <a:t>Cuaderno de </a:t>
            </a:r>
            <a:br>
              <a:rPr lang="es-MX" sz="6600">
                <a:solidFill>
                  <a:srgbClr val="FFFFFF"/>
                </a:solidFill>
                <a:latin typeface="Hello Avocado" panose="02000500000000000000" pitchFamily="50" charset="0"/>
              </a:rPr>
            </a:br>
            <a:r>
              <a:rPr lang="es-MX" sz="6600">
                <a:solidFill>
                  <a:srgbClr val="FFFFFF"/>
                </a:solidFill>
                <a:latin typeface="Hello Avocado" panose="02000500000000000000" pitchFamily="50" charset="0"/>
              </a:rPr>
              <a:t>Notas Científicas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E68D5-EC81-4CCD-BA89-001CA6E2B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s-MX" sz="2000">
                <a:solidFill>
                  <a:srgbClr val="FFFFFF"/>
                </a:solidFill>
                <a:latin typeface="Century Gothic" panose="020B0502020202020204" pitchFamily="34" charset="0"/>
              </a:rPr>
              <a:t>Maestra: Katya Quintana Rangel</a:t>
            </a:r>
          </a:p>
          <a:p>
            <a:r>
              <a:rPr lang="es-MX" sz="2000">
                <a:solidFill>
                  <a:srgbClr val="FFFFFF"/>
                </a:solidFill>
                <a:latin typeface="Century Gothic" panose="020B0502020202020204" pitchFamily="34" charset="0"/>
              </a:rPr>
              <a:t>Periodo de práctica</a:t>
            </a:r>
          </a:p>
          <a:p>
            <a:r>
              <a:rPr lang="es-MX" sz="2000">
                <a:solidFill>
                  <a:srgbClr val="FFFFFF"/>
                </a:solidFill>
                <a:latin typeface="Century Gothic" panose="020B0502020202020204" pitchFamily="34" charset="0"/>
              </a:rPr>
              <a:t>Del 23 de agosto al 17 de septiembre del 2021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31049-3128-4E8B-B742-BB7F3D9A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74" y="312116"/>
            <a:ext cx="6993835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66FFFF"/>
                </a:solidFill>
                <a:latin typeface="Hello Avocado" panose="02000500000000000000" pitchFamily="50" charset="0"/>
              </a:rPr>
              <a:t>El uso del nombre</a:t>
            </a:r>
            <a:br>
              <a:rPr lang="es-MX" dirty="0">
                <a:solidFill>
                  <a:srgbClr val="66FFFF"/>
                </a:solidFill>
                <a:latin typeface="Hello Avocado" panose="02000500000000000000" pitchFamily="50" charset="0"/>
              </a:rPr>
            </a:br>
            <a:r>
              <a:rPr lang="es-MX" dirty="0">
                <a:solidFill>
                  <a:srgbClr val="66FFFF"/>
                </a:solidFill>
                <a:latin typeface="Hello Avocado" panose="02000500000000000000" pitchFamily="50" charset="0"/>
              </a:rPr>
              <a:t> en la vida cotidiana.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F4219-0983-416B-B1A5-30974DFE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56" y="1825625"/>
            <a:ext cx="4212771" cy="1810204"/>
          </a:xfrm>
          <a:ln>
            <a:solidFill>
              <a:srgbClr val="66FF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MX" dirty="0"/>
              <a:t>El nombre es la designación que se la da a una persona para </a:t>
            </a:r>
            <a:r>
              <a:rPr lang="es-MX" dirty="0">
                <a:highlight>
                  <a:srgbClr val="00FFFF"/>
                </a:highlight>
              </a:rPr>
              <a:t>DISTINGUIRLO </a:t>
            </a:r>
            <a:r>
              <a:rPr lang="es-MX" dirty="0"/>
              <a:t>de otros.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227916-7100-4D53-A3A6-9945B587520D}"/>
              </a:ext>
            </a:extLst>
          </p:cNvPr>
          <p:cNvSpPr txBox="1">
            <a:spLocks/>
          </p:cNvSpPr>
          <p:nvPr/>
        </p:nvSpPr>
        <p:spPr>
          <a:xfrm>
            <a:off x="129207" y="175361"/>
            <a:ext cx="226943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Lenguaje y comunicación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7A1EA68-9B0A-4718-B4A6-A0A92D9EA7E8}"/>
              </a:ext>
            </a:extLst>
          </p:cNvPr>
          <p:cNvSpPr txBox="1">
            <a:spLocks/>
          </p:cNvSpPr>
          <p:nvPr/>
        </p:nvSpPr>
        <p:spPr>
          <a:xfrm>
            <a:off x="9793358" y="175360"/>
            <a:ext cx="226943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Martes 31 de agosto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76FA8B0-ECF2-4195-B021-8F79E4313BE9}"/>
              </a:ext>
            </a:extLst>
          </p:cNvPr>
          <p:cNvSpPr txBox="1">
            <a:spLocks/>
          </p:cNvSpPr>
          <p:nvPr/>
        </p:nvSpPr>
        <p:spPr>
          <a:xfrm>
            <a:off x="6249345" y="3859776"/>
            <a:ext cx="5257800" cy="1971890"/>
          </a:xfrm>
          <a:prstGeom prst="rect">
            <a:avLst/>
          </a:prstGeom>
          <a:ln>
            <a:solidFill>
              <a:srgbClr val="66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También solemos reservamos los nombres a aquellos objetos que tienen especial relevancia en nuestra vida.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820CE24-27B3-4DCC-A478-387992C4AECD}"/>
              </a:ext>
            </a:extLst>
          </p:cNvPr>
          <p:cNvSpPr txBox="1">
            <a:spLocks/>
          </p:cNvSpPr>
          <p:nvPr/>
        </p:nvSpPr>
        <p:spPr>
          <a:xfrm>
            <a:off x="6838122" y="1760949"/>
            <a:ext cx="4669023" cy="1810204"/>
          </a:xfrm>
          <a:prstGeom prst="rect">
            <a:avLst/>
          </a:prstGeom>
          <a:ln>
            <a:solidFill>
              <a:srgbClr val="66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El nombre es lo primero que le preguntamos a una persona al conocerla.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1D2F19A-71F3-457E-ADD4-9C400E818B42}"/>
              </a:ext>
            </a:extLst>
          </p:cNvPr>
          <p:cNvSpPr txBox="1">
            <a:spLocks/>
          </p:cNvSpPr>
          <p:nvPr/>
        </p:nvSpPr>
        <p:spPr>
          <a:xfrm>
            <a:off x="292256" y="3863153"/>
            <a:ext cx="5257799" cy="1971890"/>
          </a:xfrm>
          <a:prstGeom prst="rect">
            <a:avLst/>
          </a:prstGeom>
          <a:ln>
            <a:solidFill>
              <a:srgbClr val="66FF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El nombre nos da una identidad, nos sirve para certificar distintos documentos importantes y con el también podemos cerciorarnos de que existimos.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7D5239-F4A9-484E-A7F3-512697111C91}"/>
              </a:ext>
            </a:extLst>
          </p:cNvPr>
          <p:cNvSpPr txBox="1"/>
          <p:nvPr/>
        </p:nvSpPr>
        <p:spPr>
          <a:xfrm>
            <a:off x="2203174" y="6120289"/>
            <a:ext cx="7401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66FFFF"/>
                </a:solidFill>
              </a:rPr>
              <a:t>https://www.lavanguardia.com/estilos-de-vida/20111223/54242299430/la-importancia-de-nuestro-nombre.html</a:t>
            </a:r>
          </a:p>
        </p:txBody>
      </p:sp>
    </p:spTree>
    <p:extLst>
      <p:ext uri="{BB962C8B-B14F-4D97-AF65-F5344CB8AC3E}">
        <p14:creationId xmlns:p14="http://schemas.microsoft.com/office/powerpoint/2010/main" val="84025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D76EE-9834-48C8-B3DF-F95FA2D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317" y="365125"/>
            <a:ext cx="5655365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6699"/>
                </a:solidFill>
                <a:latin typeface="Hello Avocado" panose="02000500000000000000" pitchFamily="50" charset="0"/>
              </a:rPr>
              <a:t>Las características de </a:t>
            </a:r>
            <a:br>
              <a:rPr lang="es-MX" dirty="0">
                <a:solidFill>
                  <a:srgbClr val="FF6699"/>
                </a:solidFill>
                <a:latin typeface="Hello Avocado" panose="02000500000000000000" pitchFamily="50" charset="0"/>
              </a:rPr>
            </a:br>
            <a:r>
              <a:rPr lang="es-MX" dirty="0">
                <a:solidFill>
                  <a:srgbClr val="FF6699"/>
                </a:solidFill>
                <a:latin typeface="Hello Avocado" panose="02000500000000000000" pitchFamily="50" charset="0"/>
              </a:rPr>
              <a:t>las aves y sus hábitats.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0F83D0-CAFF-44CE-8A39-2A689FE7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" y="2029673"/>
            <a:ext cx="10257183" cy="3655510"/>
          </a:xfrm>
        </p:spPr>
        <p:txBody>
          <a:bodyPr/>
          <a:lstStyle/>
          <a:p>
            <a:r>
              <a:rPr lang="es-MX" dirty="0"/>
              <a:t>Las aves son una clase de animales vertebrados de sangre caliente.</a:t>
            </a:r>
          </a:p>
          <a:p>
            <a:r>
              <a:rPr lang="es-MX" dirty="0"/>
              <a:t>Tienen su cuerpo cubierto de plumas de distintos colores.</a:t>
            </a:r>
          </a:p>
          <a:p>
            <a:r>
              <a:rPr lang="es-MX" dirty="0"/>
              <a:t>Tienen huesos livianos que en la mayoría de las veces les permite volar.</a:t>
            </a:r>
          </a:p>
          <a:p>
            <a:r>
              <a:rPr lang="es-MX" dirty="0"/>
              <a:t>Poseen un pico sin dientes donde se alimentan y comunican.</a:t>
            </a:r>
          </a:p>
          <a:p>
            <a:r>
              <a:rPr lang="es-MX" dirty="0"/>
              <a:t>Son comunes como mascotas por su canto.</a:t>
            </a:r>
          </a:p>
          <a:p>
            <a:r>
              <a:rPr lang="es-MX" dirty="0"/>
              <a:t>Las aves vienen de los dinosaurios.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C39F2E-4112-40DC-82AA-D9A59F71E424}"/>
              </a:ext>
            </a:extLst>
          </p:cNvPr>
          <p:cNvSpPr txBox="1">
            <a:spLocks/>
          </p:cNvSpPr>
          <p:nvPr/>
        </p:nvSpPr>
        <p:spPr>
          <a:xfrm>
            <a:off x="129207" y="175361"/>
            <a:ext cx="226943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Exploración y comprensión del mundo natural y social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A474F40-B90C-4566-8D4B-62CB5D9D156A}"/>
              </a:ext>
            </a:extLst>
          </p:cNvPr>
          <p:cNvSpPr txBox="1">
            <a:spLocks/>
          </p:cNvSpPr>
          <p:nvPr/>
        </p:nvSpPr>
        <p:spPr>
          <a:xfrm>
            <a:off x="9660835" y="41304"/>
            <a:ext cx="251791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Miércoles 1 de septiembre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0EEC4E-9C85-4A00-8798-C3D401724649}"/>
              </a:ext>
            </a:extLst>
          </p:cNvPr>
          <p:cNvSpPr txBox="1"/>
          <p:nvPr/>
        </p:nvSpPr>
        <p:spPr>
          <a:xfrm>
            <a:off x="3040663" y="6289114"/>
            <a:ext cx="62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FF6699"/>
                </a:solidFill>
              </a:rPr>
              <a:t>https://www.caracteristicas.co/aves/</a:t>
            </a:r>
          </a:p>
        </p:txBody>
      </p:sp>
    </p:spTree>
    <p:extLst>
      <p:ext uri="{BB962C8B-B14F-4D97-AF65-F5344CB8AC3E}">
        <p14:creationId xmlns:p14="http://schemas.microsoft.com/office/powerpoint/2010/main" val="285228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FA6A-9FED-484A-AB4A-E49BB50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60326"/>
            <a:ext cx="10515600" cy="801066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6699"/>
                </a:solidFill>
                <a:latin typeface="Hello Avocado" panose="02000500000000000000" pitchFamily="50" charset="0"/>
              </a:rPr>
              <a:t>Sus hábitats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0C54BDD-9948-49F9-B35D-251EC934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33325"/>
            <a:ext cx="5128592" cy="80106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Hábitats forestales y no forestales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9ECE402-C4DA-42C1-888F-CE817A3F1EED}"/>
              </a:ext>
            </a:extLst>
          </p:cNvPr>
          <p:cNvSpPr txBox="1">
            <a:spLocks/>
          </p:cNvSpPr>
          <p:nvPr/>
        </p:nvSpPr>
        <p:spPr>
          <a:xfrm>
            <a:off x="6612835" y="1433325"/>
            <a:ext cx="5128592" cy="80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Hábitats acuáticos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E194F1E-C6BA-40CD-A80D-BE7268F862C7}"/>
              </a:ext>
            </a:extLst>
          </p:cNvPr>
          <p:cNvSpPr txBox="1">
            <a:spLocks/>
          </p:cNvSpPr>
          <p:nvPr/>
        </p:nvSpPr>
        <p:spPr>
          <a:xfrm>
            <a:off x="3531704" y="3984369"/>
            <a:ext cx="5128592" cy="63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Hábitat adecuado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E0BC74-EBA6-4B9F-96F3-33CF5510331B}"/>
              </a:ext>
            </a:extLst>
          </p:cNvPr>
          <p:cNvSpPr txBox="1"/>
          <p:nvPr/>
        </p:nvSpPr>
        <p:spPr>
          <a:xfrm>
            <a:off x="0" y="6151343"/>
            <a:ext cx="2610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6699"/>
                </a:solidFill>
              </a:rPr>
              <a:t>https://es.avianreport.com/habitat-de-aves/</a:t>
            </a:r>
          </a:p>
        </p:txBody>
      </p:sp>
      <p:pic>
        <p:nvPicPr>
          <p:cNvPr id="1028" name="Picture 4" descr="Hábitat de aves - Avian Report-Español">
            <a:extLst>
              <a:ext uri="{FF2B5EF4-FFF2-40B4-BE49-F238E27FC236}">
                <a16:creationId xmlns:a16="http://schemas.microsoft.com/office/drawing/2014/main" id="{496E2161-C7F3-4797-A063-EAD563EC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5" y="1929375"/>
            <a:ext cx="2798693" cy="17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s gratis : árbol, naturaleza, desierto, excursionismo, sendero,  caminar, primavera, verde, fiesta, suelo, Árboles, relajación, picea,  vegetación, caduco, arboleda, paseo, habitat, idilio, lejos, Ruta natural,  ecosistema, recuperación, Camino ...">
            <a:extLst>
              <a:ext uri="{FF2B5EF4-FFF2-40B4-BE49-F238E27FC236}">
                <a16:creationId xmlns:a16="http://schemas.microsoft.com/office/drawing/2014/main" id="{FD199557-3EBC-4FB4-A826-F93D637C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11" y="2006857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ez aves acuáticas &amp;quot;emblema&amp;quot; de humedales">
            <a:extLst>
              <a:ext uri="{FF2B5EF4-FFF2-40B4-BE49-F238E27FC236}">
                <a16:creationId xmlns:a16="http://schemas.microsoft.com/office/drawing/2014/main" id="{51EE3386-6A26-4635-90B7-BAE28D75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97" y="1952625"/>
            <a:ext cx="2936196" cy="20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a esta experta, los pollos se convertirán en una mascota hogareña tal  como los perros - Los Angeles Times">
            <a:extLst>
              <a:ext uri="{FF2B5EF4-FFF2-40B4-BE49-F238E27FC236}">
                <a16:creationId xmlns:a16="http://schemas.microsoft.com/office/drawing/2014/main" id="{96F4A8AD-4C48-410A-AD27-42A08185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80" y="4623611"/>
            <a:ext cx="3691351" cy="20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72BAD-D7D8-4E3E-AFE1-CB72AE6F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539" y="259108"/>
            <a:ext cx="4661452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  <a:latin typeface="Hello Avocado" panose="02000500000000000000" pitchFamily="50" charset="0"/>
              </a:rPr>
              <a:t>El cuento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6C6D2-7285-4F63-B7DE-B3C73B92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cuento es un texto escrito en el que se narra una historia a través de unos personajes a los que les sucede un hecho en particular en un lugar y espacio que el escritor inventa.</a:t>
            </a:r>
          </a:p>
          <a:p>
            <a:pPr marL="0" indent="0">
              <a:buNone/>
            </a:pPr>
            <a:r>
              <a:rPr lang="es-MX" dirty="0"/>
              <a:t>El cuento cuenta con una estructura que se debe de seguir para que tenga sentido al momento de leerlo, esta estructura cuenta con los siguientes elementos: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Inicio o introducción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Nudo o desarrollo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Y desenlace o cierre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F183778-A1D6-4853-89A1-E90F68C003F4}"/>
              </a:ext>
            </a:extLst>
          </p:cNvPr>
          <p:cNvSpPr txBox="1">
            <a:spLocks/>
          </p:cNvSpPr>
          <p:nvPr/>
        </p:nvSpPr>
        <p:spPr>
          <a:xfrm>
            <a:off x="129207" y="175361"/>
            <a:ext cx="226943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Lenguaje y comunicación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B219618-F833-484B-BB52-19867B1C9CF7}"/>
              </a:ext>
            </a:extLst>
          </p:cNvPr>
          <p:cNvSpPr txBox="1">
            <a:spLocks/>
          </p:cNvSpPr>
          <p:nvPr/>
        </p:nvSpPr>
        <p:spPr>
          <a:xfrm>
            <a:off x="9356036" y="175360"/>
            <a:ext cx="2537790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Miércoles 1 de septiembre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19DF4B-E3E8-4E75-AE6C-12C60D043DBE}"/>
              </a:ext>
            </a:extLst>
          </p:cNvPr>
          <p:cNvSpPr txBox="1"/>
          <p:nvPr/>
        </p:nvSpPr>
        <p:spPr>
          <a:xfrm>
            <a:off x="7378148" y="6453982"/>
            <a:ext cx="4813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dirty="0">
                <a:solidFill>
                  <a:srgbClr val="FF0000"/>
                </a:solidFill>
              </a:rPr>
              <a:t>https://www.espoesia.com/que-es-un-cuento/</a:t>
            </a:r>
          </a:p>
        </p:txBody>
      </p:sp>
    </p:spTree>
    <p:extLst>
      <p:ext uri="{BB962C8B-B14F-4D97-AF65-F5344CB8AC3E}">
        <p14:creationId xmlns:p14="http://schemas.microsoft.com/office/powerpoint/2010/main" val="334510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503FC-D8B1-43D1-8DDC-8D3A32F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313"/>
            <a:ext cx="12192000" cy="6082747"/>
          </a:xfrm>
        </p:spPr>
        <p:txBody>
          <a:bodyPr>
            <a:normAutofit/>
          </a:bodyPr>
          <a:lstStyle/>
          <a:p>
            <a:pPr algn="ctr"/>
            <a:r>
              <a:rPr lang="es-MX" sz="9600" dirty="0">
                <a:solidFill>
                  <a:srgbClr val="FF0000"/>
                </a:solidFill>
                <a:latin typeface="Hello Avocado" panose="02000500000000000000" pitchFamily="50" charset="0"/>
              </a:rPr>
              <a:t>Semana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FFC000"/>
                </a:solidFill>
                <a:latin typeface="Hello Avocado" panose="02000500000000000000" pitchFamily="50" charset="0"/>
              </a:rPr>
              <a:t>del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FFFF00"/>
                </a:solidFill>
                <a:latin typeface="Hello Avocado" panose="02000500000000000000" pitchFamily="50" charset="0"/>
              </a:rPr>
              <a:t>24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92D050"/>
                </a:solidFill>
                <a:latin typeface="Hello Avocado" panose="02000500000000000000" pitchFamily="50" charset="0"/>
              </a:rPr>
              <a:t>al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B050"/>
                </a:solidFill>
                <a:latin typeface="Hello Avocado" panose="02000500000000000000" pitchFamily="50" charset="0"/>
              </a:rPr>
              <a:t>27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B0F0"/>
                </a:solidFill>
                <a:latin typeface="Hello Avocado" panose="02000500000000000000" pitchFamily="50" charset="0"/>
              </a:rPr>
              <a:t>de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70C0"/>
                </a:solidFill>
                <a:latin typeface="Hello Avocado" panose="02000500000000000000" pitchFamily="50" charset="0"/>
              </a:rPr>
              <a:t>agosto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2060"/>
                </a:solidFill>
                <a:latin typeface="Hello Avocado" panose="02000500000000000000" pitchFamily="50" charset="0"/>
              </a:rPr>
              <a:t>del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7030A0"/>
                </a:solidFill>
                <a:latin typeface="Hello Avocado" panose="02000500000000000000" pitchFamily="50" charset="0"/>
              </a:rPr>
              <a:t>2021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94E98B-049A-4EA4-94F5-659141B61F67}"/>
              </a:ext>
            </a:extLst>
          </p:cNvPr>
          <p:cNvSpPr txBox="1"/>
          <p:nvPr/>
        </p:nvSpPr>
        <p:spPr>
          <a:xfrm>
            <a:off x="0" y="216010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>
                <a:latin typeface="Hello Avocado" panose="02000500000000000000" pitchFamily="50" charset="0"/>
              </a:rPr>
              <a:t>……………………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B4D395-AB55-4882-B6D6-032E7B3F4FA6}"/>
              </a:ext>
            </a:extLst>
          </p:cNvPr>
          <p:cNvSpPr txBox="1"/>
          <p:nvPr/>
        </p:nvSpPr>
        <p:spPr>
          <a:xfrm>
            <a:off x="443948" y="3703979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>
                <a:latin typeface="Hello Avocado" panose="02000500000000000000" pitchFamily="50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8579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44F32F-0241-480A-936E-5C5741BE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835" y="321734"/>
            <a:ext cx="3411697" cy="1135737"/>
          </a:xfrm>
        </p:spPr>
        <p:txBody>
          <a:bodyPr>
            <a:normAutofit/>
          </a:bodyPr>
          <a:lstStyle/>
          <a:p>
            <a:pPr algn="r"/>
            <a:r>
              <a:rPr lang="es-MX" sz="3600" dirty="0">
                <a:latin typeface="Hello Avocado" panose="02000500000000000000" pitchFamily="50" charset="0"/>
              </a:rPr>
              <a:t>Miércoles 25 de agosto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4A9E2-7369-45C2-A7BA-2D57DDEE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41" y="1763457"/>
            <a:ext cx="3119733" cy="417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rgbClr val="FFC000"/>
                </a:solidFill>
              </a:rPr>
              <a:t>¿Qué es una pandemia?</a:t>
            </a:r>
          </a:p>
          <a:p>
            <a:pPr marL="0" indent="0">
              <a:buNone/>
            </a:pPr>
            <a:r>
              <a:rPr lang="es-MX" sz="2000" dirty="0"/>
              <a:t>Es una epidemia que se ha expandido a nivel mundial gracias al movimiento que existe de personas.</a:t>
            </a:r>
          </a:p>
          <a:p>
            <a:pPr marL="0" indent="0">
              <a:buNone/>
            </a:pPr>
            <a:r>
              <a:rPr lang="es-MX" sz="2000" dirty="0"/>
              <a:t>Ej. Si una enfermedad nació en áfrica puede llegar a América por este movimiento.</a:t>
            </a:r>
          </a:p>
          <a:p>
            <a:pPr marL="0" indent="0">
              <a:buNone/>
            </a:pPr>
            <a:r>
              <a:rPr lang="es-MX" sz="2000" dirty="0"/>
              <a:t>El covid-19 fue declarado pandemia por la organización mundial de la salud.</a:t>
            </a:r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4961D3A-EC15-46F1-9134-1BDF396FE3D2}"/>
              </a:ext>
            </a:extLst>
          </p:cNvPr>
          <p:cNvSpPr txBox="1">
            <a:spLocks/>
          </p:cNvSpPr>
          <p:nvPr/>
        </p:nvSpPr>
        <p:spPr>
          <a:xfrm>
            <a:off x="2816087" y="424988"/>
            <a:ext cx="513521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dirty="0">
                <a:solidFill>
                  <a:srgbClr val="FFC000"/>
                </a:solidFill>
                <a:latin typeface="Hello Avocado" panose="02000500000000000000" pitchFamily="50" charset="0"/>
              </a:rPr>
              <a:t>Covid-19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14BA8A3-617E-4225-9C6A-0075943010BC}"/>
              </a:ext>
            </a:extLst>
          </p:cNvPr>
          <p:cNvSpPr txBox="1">
            <a:spLocks/>
          </p:cNvSpPr>
          <p:nvPr/>
        </p:nvSpPr>
        <p:spPr>
          <a:xfrm>
            <a:off x="3513066" y="1743120"/>
            <a:ext cx="3686455" cy="403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FFC000"/>
                </a:solidFill>
              </a:rPr>
              <a:t>¿Qué es el covid-19?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/>
              <a:t>También llamado Coronavirus, es un virus que causa enfermedades desde resfriado hasta una enfermedad respiratoria y circula entre humanos y animales.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/>
              <a:t>La pandemia que estamos viviendo al día de hoy es a causa del SARS-COV2(virus) que apareció en China en diciembre del 2019 y que este provocó el covid-19 (enfermedad).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9C1DE5F-35D3-4414-A316-BF5E4F41DB7D}"/>
              </a:ext>
            </a:extLst>
          </p:cNvPr>
          <p:cNvSpPr txBox="1">
            <a:spLocks/>
          </p:cNvSpPr>
          <p:nvPr/>
        </p:nvSpPr>
        <p:spPr>
          <a:xfrm>
            <a:off x="7523019" y="1676474"/>
            <a:ext cx="3928106" cy="403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FFC000"/>
                </a:solidFill>
              </a:rPr>
              <a:t>¿Por qué debemos de cuidarnos del Covid?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/>
              <a:t>El Covid y ahora con la nueva cepa se trasmite de manera instantánea al momento de esparcir </a:t>
            </a:r>
            <a:r>
              <a:rPr lang="es-MX" sz="2000" dirty="0" err="1"/>
              <a:t>gotículas</a:t>
            </a:r>
            <a:r>
              <a:rPr lang="es-MX" sz="2000" dirty="0"/>
              <a:t> de saliva hacia otras personas, por lo mismo de que se trasmite muy rápido y una persona contagiada no se puede dar cuenta sino hasta una semana después es que nos debemos seguir cuidando.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C63F23A-F5B1-49E5-9D79-E38039C0FAEA}"/>
              </a:ext>
            </a:extLst>
          </p:cNvPr>
          <p:cNvSpPr txBox="1">
            <a:spLocks/>
          </p:cNvSpPr>
          <p:nvPr/>
        </p:nvSpPr>
        <p:spPr>
          <a:xfrm>
            <a:off x="7237551" y="5577004"/>
            <a:ext cx="4828422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dirty="0">
                <a:latin typeface="Hello Avocado" panose="02000500000000000000" pitchFamily="50" charset="0"/>
              </a:rPr>
              <a:t>Exploración y comprensión del mundo natural y social</a:t>
            </a:r>
          </a:p>
        </p:txBody>
      </p:sp>
    </p:spTree>
    <p:extLst>
      <p:ext uri="{BB962C8B-B14F-4D97-AF65-F5344CB8AC3E}">
        <p14:creationId xmlns:p14="http://schemas.microsoft.com/office/powerpoint/2010/main" val="7886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C1332D6-B91D-412B-A080-5E0C1A5C9CCB}"/>
              </a:ext>
            </a:extLst>
          </p:cNvPr>
          <p:cNvSpPr txBox="1">
            <a:spLocks/>
          </p:cNvSpPr>
          <p:nvPr/>
        </p:nvSpPr>
        <p:spPr>
          <a:xfrm>
            <a:off x="8017254" y="525439"/>
            <a:ext cx="3336545" cy="165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Aft>
                <a:spcPts val="600"/>
              </a:spcAft>
            </a:pPr>
            <a:r>
              <a:rPr lang="en-US" sz="36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¿Cómo podemos cuidarnos del Covid-19?</a:t>
            </a:r>
          </a:p>
        </p:txBody>
      </p:sp>
      <p:pic>
        <p:nvPicPr>
          <p:cNvPr id="1026" name="Picture 2" descr="Medidas de Prevención | COVID-19">
            <a:extLst>
              <a:ext uri="{FF2B5EF4-FFF2-40B4-BE49-F238E27FC236}">
                <a16:creationId xmlns:a16="http://schemas.microsoft.com/office/drawing/2014/main" id="{06A20680-3E00-4568-AF24-6F932A9A7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8" t="59311" r="42849" b="15501"/>
          <a:stretch/>
        </p:blipFill>
        <p:spPr bwMode="auto">
          <a:xfrm>
            <a:off x="41734" y="309490"/>
            <a:ext cx="2166891" cy="25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E46CF2E-0647-4EC9-8012-7FC17A7B0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" t="64880" r="66778" b="18098"/>
          <a:stretch/>
        </p:blipFill>
        <p:spPr>
          <a:xfrm>
            <a:off x="4910089" y="662610"/>
            <a:ext cx="2628285" cy="118850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B874AC2-BB9D-4008-8E49-487C05B64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" t="47330" r="83173" b="36103"/>
          <a:stretch/>
        </p:blipFill>
        <p:spPr>
          <a:xfrm>
            <a:off x="4902652" y="2458333"/>
            <a:ext cx="2628286" cy="17319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0F2E77-0FDB-402F-B4CD-AE4AFB63F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" t="16326" r="69782" b="67105"/>
          <a:stretch/>
        </p:blipFill>
        <p:spPr>
          <a:xfrm>
            <a:off x="75584" y="4945559"/>
            <a:ext cx="2133044" cy="10907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FF7761A-A339-411C-83D6-8941211FD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" t="31489" r="80487" b="51961"/>
          <a:stretch/>
        </p:blipFill>
        <p:spPr>
          <a:xfrm>
            <a:off x="2650954" y="5173997"/>
            <a:ext cx="1669613" cy="9236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7AB5FC-C1CC-497E-ACE3-14A654EF4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26" t="25702" r="66582" b="35898"/>
          <a:stretch/>
        </p:blipFill>
        <p:spPr>
          <a:xfrm>
            <a:off x="5617970" y="4912224"/>
            <a:ext cx="1212521" cy="1447628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83E66C0-5575-4EAA-B3A2-3B2EB27E3F5B}"/>
              </a:ext>
            </a:extLst>
          </p:cNvPr>
          <p:cNvSpPr txBox="1">
            <a:spLocks/>
          </p:cNvSpPr>
          <p:nvPr/>
        </p:nvSpPr>
        <p:spPr>
          <a:xfrm>
            <a:off x="8017254" y="2274491"/>
            <a:ext cx="3336546" cy="319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Fuentes:</a:t>
            </a:r>
          </a:p>
          <a:p>
            <a:pPr marL="0"/>
            <a:r>
              <a:rPr lang="en-US" sz="2000" dirty="0">
                <a:hlinkClick r:id="rId6"/>
              </a:rPr>
              <a:t>https://sites.jamanetwork.com/spanish-patient-pages/2019/hoja-para-el-paciente-de-jama-190305.pdf</a:t>
            </a:r>
            <a:endParaRPr lang="en-US" sz="2000" dirty="0"/>
          </a:p>
          <a:p>
            <a:pPr marL="0"/>
            <a:r>
              <a:rPr lang="en-US" sz="2000" dirty="0">
                <a:hlinkClick r:id="rId7"/>
              </a:rPr>
              <a:t>https://coronavirus.gob.mx/covid-19/</a:t>
            </a:r>
            <a:endParaRPr lang="en-US" sz="2000" dirty="0"/>
          </a:p>
          <a:p>
            <a:pPr marL="0"/>
            <a:r>
              <a:rPr lang="en-US" sz="2000" dirty="0">
                <a:hlinkClick r:id="rId8"/>
              </a:rPr>
              <a:t>https://covid19.gob.sv/medidas-de-prevencion/</a:t>
            </a:r>
            <a:endParaRPr lang="en-US" sz="2000" dirty="0"/>
          </a:p>
          <a:p>
            <a:pPr marL="0"/>
            <a:endParaRPr lang="en-US" sz="20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edidas de Prevención | COVID-19">
            <a:extLst>
              <a:ext uri="{FF2B5EF4-FFF2-40B4-BE49-F238E27FC236}">
                <a16:creationId xmlns:a16="http://schemas.microsoft.com/office/drawing/2014/main" id="{CDAF8F13-6C26-453E-84A6-822ADCA75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25458" r="16787" b="42941"/>
          <a:stretch/>
        </p:blipFill>
        <p:spPr bwMode="auto">
          <a:xfrm>
            <a:off x="2384344" y="2233663"/>
            <a:ext cx="1675901" cy="20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508C8-4446-4EA5-BC17-130FA47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835" y="418134"/>
            <a:ext cx="3906078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2D050"/>
                </a:solidFill>
                <a:latin typeface="Hello Avocado" panose="02000500000000000000" pitchFamily="50" charset="0"/>
              </a:rPr>
              <a:t>Las emociones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CA7EBC-608C-499A-8E86-7D9778C7D571}"/>
              </a:ext>
            </a:extLst>
          </p:cNvPr>
          <p:cNvSpPr txBox="1">
            <a:spLocks/>
          </p:cNvSpPr>
          <p:nvPr/>
        </p:nvSpPr>
        <p:spPr>
          <a:xfrm>
            <a:off x="8521148" y="202723"/>
            <a:ext cx="341169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dirty="0">
                <a:latin typeface="Hello Avocado" panose="02000500000000000000" pitchFamily="50" charset="0"/>
              </a:rPr>
              <a:t>Miércoles 25 de agosto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952DC-1FCA-4DE2-9B09-B55E6CF89653}"/>
              </a:ext>
            </a:extLst>
          </p:cNvPr>
          <p:cNvSpPr txBox="1"/>
          <p:nvPr/>
        </p:nvSpPr>
        <p:spPr>
          <a:xfrm>
            <a:off x="742122" y="1743697"/>
            <a:ext cx="1070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Son estados internos caracterizados por pensamientos, sensaciones, reacciones físicas y conductas. Son propias del ser humano, son universales y sirven, entre otras cosas, para comunicarnos.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02F695-2367-4EB6-99F0-8197238BD55A}"/>
              </a:ext>
            </a:extLst>
          </p:cNvPr>
          <p:cNvSpPr txBox="1"/>
          <p:nvPr/>
        </p:nvSpPr>
        <p:spPr>
          <a:xfrm>
            <a:off x="1348559" y="2755116"/>
            <a:ext cx="44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La alegría </a:t>
            </a:r>
            <a:r>
              <a:rPr lang="es-MX" dirty="0"/>
              <a:t>es un sentimiento placentero, nos motiva a la acción, un ejemplo puede ser cuando tu mamá hace tu comida favorita y tu accionas a comértela.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842B7A-6EC5-4B5C-92F6-F2594659E18F}"/>
              </a:ext>
            </a:extLst>
          </p:cNvPr>
          <p:cNvSpPr txBox="1"/>
          <p:nvPr/>
        </p:nvSpPr>
        <p:spPr>
          <a:xfrm>
            <a:off x="6410892" y="3054290"/>
            <a:ext cx="443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92D050"/>
                </a:solidFill>
              </a:rPr>
              <a:t>La tristeza </a:t>
            </a:r>
            <a:r>
              <a:rPr lang="es-MX" dirty="0"/>
              <a:t>es cuando pierdes algo real o imaginario, este sentimiento te hace pedir ayuda por ejemplo, cuando pierdes a un ser querido y necesitas que alguien te abrace o consuele.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24E637-A3B9-4A19-B24D-E223DDAD417D}"/>
              </a:ext>
            </a:extLst>
          </p:cNvPr>
          <p:cNvSpPr txBox="1"/>
          <p:nvPr/>
        </p:nvSpPr>
        <p:spPr>
          <a:xfrm>
            <a:off x="1348558" y="4531618"/>
            <a:ext cx="4432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El miedo </a:t>
            </a:r>
            <a:r>
              <a:rPr lang="es-MX" dirty="0"/>
              <a:t>es una inseguridad que te prepara ante un peligro real o imaginario, nos ayuda a sobrevivir y a actuar con precaución. Por ejemplo cuantos no tenemos miedo de la oscuridad porque creemos que algo malo saldrá de ahí, aunque no siempre es real.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97BB0B-7A0B-43C2-83F3-70E7D60BE518}"/>
              </a:ext>
            </a:extLst>
          </p:cNvPr>
          <p:cNvSpPr txBox="1"/>
          <p:nvPr/>
        </p:nvSpPr>
        <p:spPr>
          <a:xfrm>
            <a:off x="6304872" y="5053304"/>
            <a:ext cx="443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92D050"/>
                </a:solidFill>
              </a:rPr>
              <a:t>La ira </a:t>
            </a:r>
            <a:r>
              <a:rPr lang="es-MX" dirty="0"/>
              <a:t>se da cuando las cosas no salen como queremos, nos ayuda a resolver problemas aunque a veces nos los creemos por este mismo sentimiento. Ej. cuando te arrebatan el juguete que estabas utilizando.</a:t>
            </a:r>
          </a:p>
        </p:txBody>
      </p:sp>
      <p:pic>
        <p:nvPicPr>
          <p:cNvPr id="3074" name="Picture 2" descr="Riendo, llorando, emoji, cara, con, lágrimas, de, alegría, o, divertido,  lol, emoción, -, 3d, carácter | Vector Premium">
            <a:extLst>
              <a:ext uri="{FF2B5EF4-FFF2-40B4-BE49-F238E27FC236}">
                <a16:creationId xmlns:a16="http://schemas.microsoft.com/office/drawing/2014/main" id="{E5FB0A12-07BB-4EF5-9BC7-5B2721920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8994" y1="67456" x2="16864" y2="52959"/>
                        <a14:backgroundMark x1="16864" y1="52959" x2="14201" y2="43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88" b="19265"/>
          <a:stretch/>
        </p:blipFill>
        <p:spPr bwMode="auto">
          <a:xfrm>
            <a:off x="0" y="2478118"/>
            <a:ext cx="1348559" cy="16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😔 Cara triste Emoji — Significado, copiar y pegar, combinaciónes">
            <a:extLst>
              <a:ext uri="{FF2B5EF4-FFF2-40B4-BE49-F238E27FC236}">
                <a16:creationId xmlns:a16="http://schemas.microsoft.com/office/drawing/2014/main" id="{2E972B9C-F218-46D5-8788-F8240412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69" y="30812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😨 Cara de miedo Emoji — Significado, copiar y pegar, combinaciónes">
            <a:extLst>
              <a:ext uri="{FF2B5EF4-FFF2-40B4-BE49-F238E27FC236}">
                <a16:creationId xmlns:a16="http://schemas.microsoft.com/office/drawing/2014/main" id="{C4504C07-0FDB-4759-8600-41ED3C21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" y="4716283"/>
            <a:ext cx="1200330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s mejores 11 ideas de Cara enojada | frases bonitas, frases verdaderas,  frases sentimentales">
            <a:extLst>
              <a:ext uri="{FF2B5EF4-FFF2-40B4-BE49-F238E27FC236}">
                <a16:creationId xmlns:a16="http://schemas.microsoft.com/office/drawing/2014/main" id="{7143A6FC-17DF-4577-8762-609ED4F6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95" y="5222849"/>
            <a:ext cx="112395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8613314-8D2D-4235-84F5-FC343AD677B5}"/>
              </a:ext>
            </a:extLst>
          </p:cNvPr>
          <p:cNvSpPr txBox="1">
            <a:spLocks/>
          </p:cNvSpPr>
          <p:nvPr/>
        </p:nvSpPr>
        <p:spPr>
          <a:xfrm>
            <a:off x="0" y="118412"/>
            <a:ext cx="284921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Educación socioemocional</a:t>
            </a:r>
          </a:p>
        </p:txBody>
      </p:sp>
    </p:spTree>
    <p:extLst>
      <p:ext uri="{BB962C8B-B14F-4D97-AF65-F5344CB8AC3E}">
        <p14:creationId xmlns:p14="http://schemas.microsoft.com/office/powerpoint/2010/main" val="121773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93AFE3C-12AC-4922-865F-21510C41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35" y="256479"/>
            <a:ext cx="3906078" cy="1325563"/>
          </a:xfrm>
        </p:spPr>
        <p:txBody>
          <a:bodyPr/>
          <a:lstStyle/>
          <a:p>
            <a:pPr algn="ctr"/>
            <a:r>
              <a:rPr lang="es-MX">
                <a:solidFill>
                  <a:srgbClr val="92D050"/>
                </a:solidFill>
                <a:latin typeface="Hello Avocado" panose="02000500000000000000" pitchFamily="50" charset="0"/>
              </a:rPr>
              <a:t>Las emociones</a:t>
            </a:r>
            <a:endParaRPr lang="es-MX" dirty="0">
              <a:solidFill>
                <a:srgbClr val="92D050"/>
              </a:solidFill>
              <a:latin typeface="Hello Avocado" panose="020005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119F32B-093A-4585-AFE9-E11B7AAD6490}"/>
              </a:ext>
            </a:extLst>
          </p:cNvPr>
          <p:cNvSpPr txBox="1">
            <a:spLocks/>
          </p:cNvSpPr>
          <p:nvPr/>
        </p:nvSpPr>
        <p:spPr>
          <a:xfrm>
            <a:off x="8521148" y="202723"/>
            <a:ext cx="341169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dirty="0">
                <a:latin typeface="Hello Avocado" panose="02000500000000000000" pitchFamily="50" charset="0"/>
              </a:rPr>
              <a:t>Miércoles 25 de agosto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6DDEE4-8119-4EE1-BECA-CBC4A2BF9865}"/>
              </a:ext>
            </a:extLst>
          </p:cNvPr>
          <p:cNvSpPr txBox="1"/>
          <p:nvPr/>
        </p:nvSpPr>
        <p:spPr>
          <a:xfrm>
            <a:off x="1592316" y="2485003"/>
            <a:ext cx="44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El asco </a:t>
            </a:r>
            <a:r>
              <a:rPr lang="es-MX" dirty="0"/>
              <a:t>es cuando no te agrada algo o alguien, te hace alejarte de eso y provoca el rechazo o la evitación, por ejemplo cuando te dan de comer algún vegetal que no te agrada.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5CB445-5AFD-48E5-9FFA-1130E267AA5D}"/>
              </a:ext>
            </a:extLst>
          </p:cNvPr>
          <p:cNvSpPr txBox="1"/>
          <p:nvPr/>
        </p:nvSpPr>
        <p:spPr>
          <a:xfrm>
            <a:off x="6096000" y="3229581"/>
            <a:ext cx="4432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rgbClr val="92D050"/>
                </a:solidFill>
              </a:rPr>
              <a:t>La sorpresa </a:t>
            </a:r>
            <a:r>
              <a:rPr lang="es-MX" dirty="0"/>
              <a:t>es una forma de asombro o admiración, nos ayuda a comprender algo nuevo y nos hace encontrar respuestas a lo desconocido, prestamos atención y nos ayuda a hacer exploradores de nuevas aventuras.</a:t>
            </a:r>
          </a:p>
        </p:txBody>
      </p:sp>
      <p:pic>
        <p:nvPicPr>
          <p:cNvPr id="2050" name="Picture 2" descr="Icono Sorpresa, emo, emoticon, cara Gratis de Reactions Icons">
            <a:extLst>
              <a:ext uri="{FF2B5EF4-FFF2-40B4-BE49-F238E27FC236}">
                <a16:creationId xmlns:a16="http://schemas.microsoft.com/office/drawing/2014/main" id="{E2FE0280-5E7A-403B-BC18-70AE852C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3207243"/>
            <a:ext cx="1262028" cy="12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sApp: ¿Qué significa el emoji de la cara verde? | La Verdad Noticias">
            <a:extLst>
              <a:ext uri="{FF2B5EF4-FFF2-40B4-BE49-F238E27FC236}">
                <a16:creationId xmlns:a16="http://schemas.microsoft.com/office/drawing/2014/main" id="{6C6CCD0B-0FD5-4AA5-B411-2FF8CD73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75167" l="25000" r="76500">
                        <a14:foregroundMark x1="26417" y1="56583" x2="25083" y2="42333"/>
                        <a14:foregroundMark x1="25083" y1="42333" x2="29000" y2="36417"/>
                        <a14:foregroundMark x1="29000" y1="36417" x2="29167" y2="36333"/>
                        <a14:foregroundMark x1="38750" y1="27833" x2="54500" y2="24167"/>
                        <a14:foregroundMark x1="54500" y1="24167" x2="61583" y2="24167"/>
                        <a14:foregroundMark x1="61583" y1="24167" x2="61583" y2="24333"/>
                        <a14:foregroundMark x1="74750" y1="42333" x2="76500" y2="55083"/>
                        <a14:foregroundMark x1="55000" y1="75000" x2="48833" y2="7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23069" r="21208" b="20967"/>
          <a:stretch/>
        </p:blipFill>
        <p:spPr bwMode="auto">
          <a:xfrm>
            <a:off x="0" y="2316418"/>
            <a:ext cx="1362167" cy="13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E1756EE-6C76-4D1A-B137-A7FB924BA0C9}"/>
              </a:ext>
            </a:extLst>
          </p:cNvPr>
          <p:cNvSpPr txBox="1"/>
          <p:nvPr/>
        </p:nvSpPr>
        <p:spPr>
          <a:xfrm>
            <a:off x="2436127" y="5883338"/>
            <a:ext cx="8865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Fuente:</a:t>
            </a:r>
          </a:p>
          <a:p>
            <a:r>
              <a:rPr lang="es-MX" sz="1400" dirty="0">
                <a:hlinkClick r:id="rId5"/>
              </a:rPr>
              <a:t>https://www.agendamenuda.es/blog/307-las-6-emociones-basicas-para-educar-a-los-ninos-en-inteligencia-emocional#:~:text=Las%20emociones%20son%20estados%20internos,para%20comunicarnos%20con%20los%20dem%C3%A1s</a:t>
            </a:r>
            <a:r>
              <a:rPr lang="es-MX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7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4493A-6186-4203-988C-8823052C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855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Se podría decir que el autorretrato es un retrato de la misma persona que lo realiza, es un ejercicio sonde puedes analizarte profundamente pues te observas solamente tu y analizas cada una de tus características, te permite conocerte más a profundidad y a valorarte más, pues este ejercicio lo haces tú mismo y no se involucra nadie más.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F473C59-336E-47F8-B8A1-FCBD6AB2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35" y="256479"/>
            <a:ext cx="3906078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  <a:latin typeface="Hello Avocado" panose="02000500000000000000" pitchFamily="50" charset="0"/>
              </a:rPr>
              <a:t>El autorretrato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BBAAC54-2121-4155-989A-7679BB992345}"/>
              </a:ext>
            </a:extLst>
          </p:cNvPr>
          <p:cNvSpPr txBox="1">
            <a:spLocks/>
          </p:cNvSpPr>
          <p:nvPr/>
        </p:nvSpPr>
        <p:spPr>
          <a:xfrm>
            <a:off x="8521148" y="202723"/>
            <a:ext cx="3411697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dirty="0">
                <a:latin typeface="Hello Avocado" panose="02000500000000000000" pitchFamily="50" charset="0"/>
              </a:rPr>
              <a:t>Jueves 26 de agosto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87041F-96BC-47F5-BC96-8B91D76A2ACF}"/>
              </a:ext>
            </a:extLst>
          </p:cNvPr>
          <p:cNvSpPr txBox="1"/>
          <p:nvPr/>
        </p:nvSpPr>
        <p:spPr>
          <a:xfrm>
            <a:off x="5289274" y="5576861"/>
            <a:ext cx="6712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Fuente:</a:t>
            </a:r>
          </a:p>
          <a:p>
            <a:r>
              <a:rPr lang="es-MX" dirty="0">
                <a:hlinkClick r:id="rId2"/>
              </a:rPr>
              <a:t>https://es.wikipedia.org/wiki/Autorretrato#:~:text=El%20autorretrato%20se%20define%20como,o%20la%20pintura%20que%20aborda</a:t>
            </a:r>
            <a:r>
              <a:rPr lang="es-MX" dirty="0"/>
              <a:t>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E6C8108-36A7-4F83-9CDD-DB389E035960}"/>
              </a:ext>
            </a:extLst>
          </p:cNvPr>
          <p:cNvSpPr txBox="1">
            <a:spLocks/>
          </p:cNvSpPr>
          <p:nvPr/>
        </p:nvSpPr>
        <p:spPr>
          <a:xfrm>
            <a:off x="838200" y="5042827"/>
            <a:ext cx="3241963" cy="155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>
                <a:solidFill>
                  <a:srgbClr val="7030A0"/>
                </a:solidFill>
              </a:rPr>
              <a:t>No olvides que en tu autorretrato puedes dibujar lo que es más importante para ti y sobre todo que lo puedes hacer con total libertad.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FF11EF-308F-4BF8-A966-E7336C6F7FB3}"/>
              </a:ext>
            </a:extLst>
          </p:cNvPr>
          <p:cNvSpPr txBox="1">
            <a:spLocks/>
          </p:cNvSpPr>
          <p:nvPr/>
        </p:nvSpPr>
        <p:spPr>
          <a:xfrm>
            <a:off x="129208" y="175361"/>
            <a:ext cx="141798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Hello Avocado" panose="02000500000000000000" pitchFamily="50" charset="0"/>
              </a:rPr>
              <a:t>Artes</a:t>
            </a:r>
          </a:p>
        </p:txBody>
      </p:sp>
    </p:spTree>
    <p:extLst>
      <p:ext uri="{BB962C8B-B14F-4D97-AF65-F5344CB8AC3E}">
        <p14:creationId xmlns:p14="http://schemas.microsoft.com/office/powerpoint/2010/main" val="322549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214A6-FD14-4712-AD67-BDFC48D5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22983" cy="840823"/>
          </a:xfrm>
        </p:spPr>
        <p:txBody>
          <a:bodyPr/>
          <a:lstStyle/>
          <a:p>
            <a:r>
              <a:rPr lang="es-MX" dirty="0">
                <a:latin typeface="Hello Avocado" panose="02000500000000000000" pitchFamily="50" charset="0"/>
                <a:cs typeface="Hadassah Friedlaender" panose="020B0604020202020204" pitchFamily="18" charset="-79"/>
              </a:rPr>
              <a:t>Referencias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96AA5-A42A-41D0-B304-2CE842FF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Grennan</a:t>
            </a:r>
            <a:r>
              <a:rPr lang="es-MX" dirty="0"/>
              <a:t>, D. (2019) ¿Qué es una pandemia?. JAMA.</a:t>
            </a:r>
          </a:p>
          <a:p>
            <a:r>
              <a:rPr lang="es-MX" dirty="0"/>
              <a:t>Secretaria de Salud (2019) ¿Qué es el coronavirus? Gobierno de México.</a:t>
            </a:r>
          </a:p>
          <a:p>
            <a:r>
              <a:rPr lang="es-MX" dirty="0"/>
              <a:t>Gobierno de El Salvador (2019) Medidas de prevención COVID-19.</a:t>
            </a:r>
          </a:p>
          <a:p>
            <a:r>
              <a:rPr lang="es-MX" dirty="0"/>
              <a:t>Martínez, A. (S.f) Las 6 emociones básicas para educar a los niños. Agenda menuda.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724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503FC-D8B1-43D1-8DDC-8D3A32F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313"/>
            <a:ext cx="12192000" cy="6082747"/>
          </a:xfrm>
        </p:spPr>
        <p:txBody>
          <a:bodyPr>
            <a:normAutofit/>
          </a:bodyPr>
          <a:lstStyle/>
          <a:p>
            <a:pPr algn="ctr"/>
            <a:r>
              <a:rPr lang="es-MX" sz="9600" dirty="0">
                <a:solidFill>
                  <a:srgbClr val="FF0000"/>
                </a:solidFill>
                <a:latin typeface="Hello Avocado" panose="02000500000000000000" pitchFamily="50" charset="0"/>
              </a:rPr>
              <a:t>Semana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FFC000"/>
                </a:solidFill>
                <a:latin typeface="Hello Avocado" panose="02000500000000000000" pitchFamily="50" charset="0"/>
              </a:rPr>
              <a:t>del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FFFF00"/>
                </a:solidFill>
                <a:latin typeface="Hello Avocado" panose="02000500000000000000" pitchFamily="50" charset="0"/>
              </a:rPr>
              <a:t>30 </a:t>
            </a:r>
            <a:r>
              <a:rPr lang="es-MX" sz="9600" dirty="0">
                <a:solidFill>
                  <a:srgbClr val="FF6699"/>
                </a:solidFill>
                <a:latin typeface="Hello Avocado" panose="02000500000000000000" pitchFamily="50" charset="0"/>
              </a:rPr>
              <a:t>de agosto </a:t>
            </a:r>
            <a:r>
              <a:rPr lang="es-MX" sz="9600" dirty="0">
                <a:solidFill>
                  <a:srgbClr val="92D050"/>
                </a:solidFill>
                <a:latin typeface="Hello Avocado" panose="02000500000000000000" pitchFamily="50" charset="0"/>
              </a:rPr>
              <a:t>al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B050"/>
                </a:solidFill>
                <a:latin typeface="Hello Avocado" panose="02000500000000000000" pitchFamily="50" charset="0"/>
              </a:rPr>
              <a:t>3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B0F0"/>
                </a:solidFill>
                <a:latin typeface="Hello Avocado" panose="02000500000000000000" pitchFamily="50" charset="0"/>
              </a:rPr>
              <a:t>de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70C0"/>
                </a:solidFill>
                <a:latin typeface="Hello Avocado" panose="02000500000000000000" pitchFamily="50" charset="0"/>
              </a:rPr>
              <a:t>septiembre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002060"/>
                </a:solidFill>
                <a:latin typeface="Hello Avocado" panose="02000500000000000000" pitchFamily="50" charset="0"/>
              </a:rPr>
              <a:t>del</a:t>
            </a:r>
            <a:r>
              <a:rPr lang="es-MX" sz="9600" dirty="0">
                <a:latin typeface="Hello Avocado" panose="02000500000000000000" pitchFamily="50" charset="0"/>
              </a:rPr>
              <a:t> </a:t>
            </a:r>
            <a:r>
              <a:rPr lang="es-MX" sz="9600" dirty="0">
                <a:solidFill>
                  <a:srgbClr val="7030A0"/>
                </a:solidFill>
                <a:latin typeface="Hello Avocado" panose="02000500000000000000" pitchFamily="50" charset="0"/>
              </a:rPr>
              <a:t>2021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94E98B-049A-4EA4-94F5-659141B61F67}"/>
              </a:ext>
            </a:extLst>
          </p:cNvPr>
          <p:cNvSpPr txBox="1"/>
          <p:nvPr/>
        </p:nvSpPr>
        <p:spPr>
          <a:xfrm>
            <a:off x="202096" y="156363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>
                <a:latin typeface="Hello Avocado" panose="02000500000000000000" pitchFamily="50" charset="0"/>
              </a:rPr>
              <a:t>…………………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B4D395-AB55-4882-B6D6-032E7B3F4FA6}"/>
              </a:ext>
            </a:extLst>
          </p:cNvPr>
          <p:cNvSpPr txBox="1"/>
          <p:nvPr/>
        </p:nvSpPr>
        <p:spPr>
          <a:xfrm>
            <a:off x="202096" y="436333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>
                <a:latin typeface="Hello Avocado" panose="02000500000000000000" pitchFamily="50" charset="0"/>
              </a:rPr>
              <a:t>…………………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286C08-7A42-411A-8EF2-D5C11BD7152A}"/>
              </a:ext>
            </a:extLst>
          </p:cNvPr>
          <p:cNvSpPr txBox="1"/>
          <p:nvPr/>
        </p:nvSpPr>
        <p:spPr>
          <a:xfrm>
            <a:off x="404191" y="285572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>
                <a:latin typeface="Hello Avocado" panose="02000500000000000000" pitchFamily="50" charset="0"/>
              </a:rPr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25503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1107</Words>
  <Application>Microsoft Office PowerPoint</Application>
  <PresentationFormat>Panorámica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Hello Avocado</vt:lpstr>
      <vt:lpstr>Tema de Office</vt:lpstr>
      <vt:lpstr>Cuaderno de  Notas Científicas</vt:lpstr>
      <vt:lpstr>Semana del 24 al 27 de agosto del 2021</vt:lpstr>
      <vt:lpstr>Miércoles 25 de agosto</vt:lpstr>
      <vt:lpstr>Presentación de PowerPoint</vt:lpstr>
      <vt:lpstr>Las emociones</vt:lpstr>
      <vt:lpstr>Las emociones</vt:lpstr>
      <vt:lpstr>El autorretrato</vt:lpstr>
      <vt:lpstr>Referencias </vt:lpstr>
      <vt:lpstr>Semana del 30 de agosto al 3 de septiembre del 2021</vt:lpstr>
      <vt:lpstr>El uso del nombre  en la vida cotidiana.</vt:lpstr>
      <vt:lpstr>Las características de  las aves y sus hábitats.</vt:lpstr>
      <vt:lpstr>Sus hábitats</vt:lpstr>
      <vt:lpstr>El cuento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 Notas Científicas</dc:title>
  <dc:creator>KATYA ROCIO QUINTANA RANGEL</dc:creator>
  <cp:lastModifiedBy>KATYA ROCIO QUINTANA RANGEL</cp:lastModifiedBy>
  <cp:revision>18</cp:revision>
  <dcterms:created xsi:type="dcterms:W3CDTF">2021-08-21T16:49:28Z</dcterms:created>
  <dcterms:modified xsi:type="dcterms:W3CDTF">2021-08-30T22:57:04Z</dcterms:modified>
</cp:coreProperties>
</file>