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0" r:id="rId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226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AE4C74-06F6-4E4B-8035-E234E5328AA3}" type="datetimeFigureOut">
              <a:rPr lang="es-ES" smtClean="0"/>
              <a:t>30/08/2021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62617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AE4C74-06F6-4E4B-8035-E234E5328AA3}" type="datetimeFigureOut">
              <a:rPr lang="es-ES" smtClean="0"/>
              <a:t>30/08/2021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306405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AE4C74-06F6-4E4B-8035-E234E5328AA3}" type="datetimeFigureOut">
              <a:rPr lang="es-ES" smtClean="0"/>
              <a:t>30/08/2021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409306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AE4C74-06F6-4E4B-8035-E234E5328AA3}" type="datetimeFigureOut">
              <a:rPr lang="es-ES" smtClean="0"/>
              <a:t>30/08/2021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152228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AE4C74-06F6-4E4B-8035-E234E5328AA3}" type="datetimeFigureOut">
              <a:rPr lang="es-ES" smtClean="0"/>
              <a:t>30/08/2021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38989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CAE4C74-06F6-4E4B-8035-E234E5328AA3}" type="datetimeFigureOut">
              <a:rPr lang="es-ES" smtClean="0"/>
              <a:t>30/08/2021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413196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AE4C74-06F6-4E4B-8035-E234E5328AA3}" type="datetimeFigureOut">
              <a:rPr lang="es-ES" smtClean="0"/>
              <a:t>30/08/2021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201280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AE4C74-06F6-4E4B-8035-E234E5328AA3}" type="datetimeFigureOut">
              <a:rPr lang="es-ES" smtClean="0"/>
              <a:t>30/08/2021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29197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E4C74-06F6-4E4B-8035-E234E5328AA3}" type="datetimeFigureOut">
              <a:rPr lang="es-ES" smtClean="0"/>
              <a:t>30/08/2021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145896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AE4C74-06F6-4E4B-8035-E234E5328AA3}" type="datetimeFigureOut">
              <a:rPr lang="es-ES" smtClean="0"/>
              <a:t>30/08/2021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188275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AE4C74-06F6-4E4B-8035-E234E5328AA3}" type="datetimeFigureOut">
              <a:rPr lang="es-ES" smtClean="0"/>
              <a:t>30/08/2021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5CFFDAD-D258-4559-8493-4AD313E09BDA}" type="slidenum">
              <a:rPr lang="es-ES" smtClean="0"/>
              <a:t>‹Nº›</a:t>
            </a:fld>
            <a:endParaRPr lang="es-ES"/>
          </a:p>
        </p:txBody>
      </p:sp>
    </p:spTree>
    <p:extLst>
      <p:ext uri="{BB962C8B-B14F-4D97-AF65-F5344CB8AC3E}">
        <p14:creationId xmlns:p14="http://schemas.microsoft.com/office/powerpoint/2010/main" val="123480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CAE4C74-06F6-4E4B-8035-E234E5328AA3}" type="datetimeFigureOut">
              <a:rPr lang="es-ES" smtClean="0"/>
              <a:t>30/08/2021</a:t>
            </a:fld>
            <a:endParaRPr lang="es-E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5CFFDAD-D258-4559-8493-4AD313E09BDA}" type="slidenum">
              <a:rPr lang="es-ES" smtClean="0"/>
              <a:t>‹Nº›</a:t>
            </a:fld>
            <a:endParaRPr lang="es-ES"/>
          </a:p>
        </p:txBody>
      </p:sp>
    </p:spTree>
    <p:extLst>
      <p:ext uri="{BB962C8B-B14F-4D97-AF65-F5344CB8AC3E}">
        <p14:creationId xmlns:p14="http://schemas.microsoft.com/office/powerpoint/2010/main" val="3887401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6D41297-B3D1-499A-989E-26144C293046}"/>
              </a:ext>
            </a:extLst>
          </p:cNvPr>
          <p:cNvSpPr txBox="1"/>
          <p:nvPr/>
        </p:nvSpPr>
        <p:spPr>
          <a:xfrm>
            <a:off x="251012" y="310348"/>
            <a:ext cx="6606987" cy="8582927"/>
          </a:xfrm>
          <a:prstGeom prst="rect">
            <a:avLst/>
          </a:prstGeom>
          <a:noFill/>
        </p:spPr>
        <p:txBody>
          <a:bodyPr wrap="square">
            <a:spAutoFit/>
          </a:bodyPr>
          <a:lstStyle/>
          <a:p>
            <a:pPr algn="ctr">
              <a:lnSpc>
                <a:spcPct val="106000"/>
              </a:lnSpc>
              <a:spcAft>
                <a:spcPts val="8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p>
          <a:p>
            <a:pPr algn="ctr">
              <a:lnSpc>
                <a:spcPct val="106000"/>
              </a:lnSpc>
              <a:spcAft>
                <a:spcPts val="800"/>
              </a:spcAft>
            </a:pPr>
            <a:r>
              <a:rPr lang="es-MX" sz="1400" b="1" dirty="0">
                <a:effectLst/>
                <a:latin typeface="Times New Roman" panose="02020603050405020304" pitchFamily="18" charset="0"/>
                <a:ea typeface="Calibri" panose="020F0502020204030204" pitchFamily="34" charset="0"/>
                <a:cs typeface="Times New Roman" panose="02020603050405020304" pitchFamily="18" charset="0"/>
              </a:rPr>
              <a:t>CICLO ESCOLAR 2021-2022</a:t>
            </a:r>
          </a:p>
          <a:p>
            <a:pPr algn="ctr">
              <a:lnSpc>
                <a:spcPct val="106000"/>
              </a:lnSpc>
              <a:spcAft>
                <a:spcPts val="8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Curso: </a:t>
            </a: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Aprendizaje en el servicio.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Profa. </a:t>
            </a: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Elizabeth Guadalupe Ramos Suárez.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Alumna: </a:t>
            </a: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Corina Beltrán García</a:t>
            </a: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 N.L.</a:t>
            </a: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1600" b="1" dirty="0">
                <a:effectLst/>
                <a:latin typeface="Times New Roman" panose="02020603050405020304" pitchFamily="18" charset="0"/>
                <a:ea typeface="Calibri" panose="020F0502020204030204" pitchFamily="34" charset="0"/>
                <a:cs typeface="Times New Roman" panose="02020603050405020304" pitchFamily="18" charset="0"/>
              </a:rPr>
              <a:t>Competencias de la unidad: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Utiliza metodologías pertinentes y actualizadas para promover el aprendizaje de sus alumnos en los diferentes campos, áreas y ámbitos que propone el currículum, considerando los contextos y su desarrollo.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Incorpora recursos y medios didácticos idóneos para favorecer el aprendizaje de acuerdo con el conocimiento de los procesos de desarrollo cognitivo y socioemocional de los alumnos.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Emplea los medios tecnológicos y las fuentes de información científica disponibles para mantenerse actualizado respecto a los diversos campos de conocimiento que intervienen en su trabajo docente.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Evalúa el aprendizaje de sus alumnos mediante la aplicación de distintas teorías, métodos e instrumentos considerando las áreas, campos, ámbitos de conocimiento, así como los saberes correspondientes al grado y nivel educativo.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Elabora propuestas para mejorar los resultados de su enseñanza y los aprendizajes de sus alumnos.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4° “A”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000" b="1" u="sng" dirty="0">
                <a:effectLst/>
                <a:latin typeface="Times New Roman" panose="02020603050405020304" pitchFamily="18" charset="0"/>
                <a:ea typeface="Calibri" panose="020F0502020204030204" pitchFamily="34" charset="0"/>
                <a:cs typeface="Times New Roman" panose="02020603050405020304" pitchFamily="18" charset="0"/>
              </a:rPr>
              <a:t>NOTAS CIENTÍFICAS PRIMERA SEMANA.</a:t>
            </a:r>
            <a:endParaRPr lang="es-MX"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Saltillo, Coahuila </a:t>
            </a:r>
            <a:r>
              <a:rPr lang="es-MX" sz="2000" b="1">
                <a:effectLst/>
                <a:latin typeface="Times New Roman" panose="02020603050405020304" pitchFamily="18" charset="0"/>
                <a:ea typeface="Calibri" panose="020F0502020204030204" pitchFamily="34" charset="0"/>
                <a:cs typeface="Times New Roman" panose="02020603050405020304" pitchFamily="18" charset="0"/>
              </a:rPr>
              <a:t>a 30 </a:t>
            </a:r>
            <a:r>
              <a:rPr lang="es-MX" sz="2000" b="1" dirty="0">
                <a:effectLst/>
                <a:latin typeface="Times New Roman" panose="02020603050405020304" pitchFamily="18" charset="0"/>
                <a:ea typeface="Calibri" panose="020F0502020204030204" pitchFamily="34" charset="0"/>
                <a:cs typeface="Times New Roman" panose="02020603050405020304" pitchFamily="18" charset="0"/>
              </a:rPr>
              <a:t>de agosto del 2021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A8BBE92D-2647-4B03-A3F2-F1051F7271CD}"/>
              </a:ext>
            </a:extLst>
          </p:cNvPr>
          <p:cNvPicPr/>
          <p:nvPr/>
        </p:nvPicPr>
        <p:blipFill rotWithShape="1">
          <a:blip r:embed="rId2">
            <a:extLst>
              <a:ext uri="{28A0092B-C50C-407E-A947-70E740481C1C}">
                <a14:useLocalDpi xmlns:a14="http://schemas.microsoft.com/office/drawing/2010/main" val="0"/>
              </a:ext>
            </a:extLst>
          </a:blip>
          <a:srcRect l="17648" r="20168" b="4535"/>
          <a:stretch/>
        </p:blipFill>
        <p:spPr bwMode="auto">
          <a:xfrm>
            <a:off x="1" y="812372"/>
            <a:ext cx="1326776" cy="1392946"/>
          </a:xfrm>
          <a:prstGeom prst="rect">
            <a:avLst/>
          </a:prstGeom>
          <a:noFill/>
          <a:ln>
            <a:noFill/>
          </a:ln>
        </p:spPr>
      </p:pic>
    </p:spTree>
    <p:extLst>
      <p:ext uri="{BB962C8B-B14F-4D97-AF65-F5344CB8AC3E}">
        <p14:creationId xmlns:p14="http://schemas.microsoft.com/office/powerpoint/2010/main" val="326115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os escolares | Marcos escolares, Hojas para niños, Marcos educativos">
            <a:extLst>
              <a:ext uri="{FF2B5EF4-FFF2-40B4-BE49-F238E27FC236}">
                <a16:creationId xmlns:a16="http://schemas.microsoft.com/office/drawing/2014/main" id="{E32B393F-85EE-4C5D-8517-D6F12205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0"/>
            <a:ext cx="6418169" cy="88929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81E04D-F0DC-4ED4-96B4-681ABA7F7304}"/>
              </a:ext>
            </a:extLst>
          </p:cNvPr>
          <p:cNvSpPr txBox="1"/>
          <p:nvPr/>
        </p:nvSpPr>
        <p:spPr>
          <a:xfrm>
            <a:off x="1483659" y="1039907"/>
            <a:ext cx="4249269" cy="7201972"/>
          </a:xfrm>
          <a:prstGeom prst="rect">
            <a:avLst/>
          </a:prstGeom>
          <a:noFill/>
        </p:spPr>
        <p:txBody>
          <a:bodyPr wrap="square" rtlCol="0">
            <a:spAutoFit/>
          </a:bodyPr>
          <a:lstStyle/>
          <a:p>
            <a:pPr algn="ctr"/>
            <a:r>
              <a:rPr lang="es-ES" sz="4000" b="1" dirty="0">
                <a:latin typeface="Rockwell Extra Bold" panose="02060903040505020403" pitchFamily="18" charset="0"/>
              </a:rPr>
              <a:t>Acuerdos de convivencia:</a:t>
            </a:r>
          </a:p>
          <a:p>
            <a:pPr algn="ctr"/>
            <a:r>
              <a:rPr lang="es-ES" sz="2800" dirty="0">
                <a:latin typeface="Arial" panose="020B0604020202020204" pitchFamily="34" charset="0"/>
                <a:cs typeface="Arial" panose="020B0604020202020204" pitchFamily="34" charset="0"/>
              </a:rPr>
              <a:t>Principios que se impone o se adoptan para dirigir la conducta o la correcta realización de una acción o el correcto desarrollo de una actividad.</a:t>
            </a:r>
          </a:p>
          <a:p>
            <a:pPr algn="ctr"/>
            <a:endParaRPr lang="es-ES" sz="2800" dirty="0">
              <a:latin typeface="Arial" panose="020B0604020202020204" pitchFamily="34" charset="0"/>
              <a:cs typeface="Arial" panose="020B0604020202020204" pitchFamily="34" charset="0"/>
            </a:endParaRPr>
          </a:p>
          <a:p>
            <a:pPr algn="ctr"/>
            <a:r>
              <a:rPr lang="es-ES" sz="2800" b="1" dirty="0">
                <a:latin typeface="Arial" panose="020B0604020202020204" pitchFamily="34" charset="0"/>
                <a:cs typeface="Arial" panose="020B0604020202020204" pitchFamily="34" charset="0"/>
              </a:rPr>
              <a:t>  Explicación para niños:</a:t>
            </a:r>
          </a:p>
          <a:p>
            <a:pPr algn="ctr"/>
            <a:r>
              <a:rPr lang="es-ES" sz="2800" dirty="0">
                <a:latin typeface="Arial" panose="020B0604020202020204" pitchFamily="34" charset="0"/>
                <a:cs typeface="Arial" panose="020B0604020202020204" pitchFamily="34" charset="0"/>
              </a:rPr>
              <a:t>Son algunas cosas que debemos de seguir para poder convivir de mejor manera en algún sitio.</a:t>
            </a:r>
          </a:p>
          <a:p>
            <a:endParaRPr lang="es-ES" dirty="0"/>
          </a:p>
        </p:txBody>
      </p:sp>
    </p:spTree>
    <p:extLst>
      <p:ext uri="{BB962C8B-B14F-4D97-AF65-F5344CB8AC3E}">
        <p14:creationId xmlns:p14="http://schemas.microsoft.com/office/powerpoint/2010/main" val="318537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os escolares | Marcos escolares, Hojas para niños, Marcos educativos">
            <a:extLst>
              <a:ext uri="{FF2B5EF4-FFF2-40B4-BE49-F238E27FC236}">
                <a16:creationId xmlns:a16="http://schemas.microsoft.com/office/drawing/2014/main" id="{E32B393F-85EE-4C5D-8517-D6F12205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0"/>
            <a:ext cx="6418169" cy="88929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81E04D-F0DC-4ED4-96B4-681ABA7F7304}"/>
              </a:ext>
            </a:extLst>
          </p:cNvPr>
          <p:cNvSpPr txBox="1"/>
          <p:nvPr/>
        </p:nvSpPr>
        <p:spPr>
          <a:xfrm>
            <a:off x="1021978" y="454253"/>
            <a:ext cx="4787152" cy="5401479"/>
          </a:xfrm>
          <a:prstGeom prst="rect">
            <a:avLst/>
          </a:prstGeom>
          <a:noFill/>
        </p:spPr>
        <p:txBody>
          <a:bodyPr wrap="square" rtlCol="0">
            <a:spAutoFit/>
          </a:bodyPr>
          <a:lstStyle/>
          <a:p>
            <a:pPr algn="ctr">
              <a:lnSpc>
                <a:spcPct val="150000"/>
              </a:lnSpc>
            </a:pPr>
            <a:r>
              <a:rPr lang="es-ES" sz="2800" b="1" dirty="0">
                <a:latin typeface="Rockwell Extra Bold" panose="02060903040505020403" pitchFamily="18" charset="0"/>
                <a:cs typeface="Arial" panose="020B0604020202020204" pitchFamily="34" charset="0"/>
              </a:rPr>
              <a:t>EL CORONAVIRUS</a:t>
            </a:r>
          </a:p>
          <a:p>
            <a:pPr algn="ctr">
              <a:lnSpc>
                <a:spcPct val="150000"/>
              </a:lnSpc>
            </a:pPr>
            <a:r>
              <a:rPr lang="es-ES" sz="2800" b="1" dirty="0">
                <a:latin typeface="Rockwell Extra Bold" panose="02060903040505020403" pitchFamily="18" charset="0"/>
                <a:cs typeface="Arial" panose="020B0604020202020204" pitchFamily="34" charset="0"/>
              </a:rPr>
              <a:t>Teoría</a:t>
            </a:r>
          </a:p>
          <a:p>
            <a:pPr algn="ctr">
              <a:lnSpc>
                <a:spcPct val="150000"/>
              </a:lnSpc>
            </a:pPr>
            <a:r>
              <a:rPr lang="es-ES" b="1" dirty="0">
                <a:latin typeface="Arial" panose="020B0604020202020204" pitchFamily="34" charset="0"/>
                <a:cs typeface="Arial" panose="020B0604020202020204" pitchFamily="34" charset="0"/>
              </a:rPr>
              <a:t>Es un grupo de virus que pueden hacer que las personas se sientan enfermas. Los virus son unos organismos tan pequeñitos que no los puedes ver, solo se logran ver con unos lentes muy especiales para mirar cosas diminutas. Como son tan pequeños, pueden entrar fácilmente en el cuerpo y pueden hacer que las personas se sientan enfermas.</a:t>
            </a:r>
          </a:p>
          <a:p>
            <a:endParaRPr lang="es-ES" dirty="0"/>
          </a:p>
        </p:txBody>
      </p:sp>
      <p:pic>
        <p:nvPicPr>
          <p:cNvPr id="3" name="Imagen 2">
            <a:extLst>
              <a:ext uri="{FF2B5EF4-FFF2-40B4-BE49-F238E27FC236}">
                <a16:creationId xmlns:a16="http://schemas.microsoft.com/office/drawing/2014/main" id="{8C8C7304-26EE-460C-A9A2-51ED895B16CC}"/>
              </a:ext>
            </a:extLst>
          </p:cNvPr>
          <p:cNvPicPr>
            <a:picLocks noChangeAspect="1"/>
          </p:cNvPicPr>
          <p:nvPr/>
        </p:nvPicPr>
        <p:blipFill rotWithShape="1">
          <a:blip r:embed="rId3"/>
          <a:srcRect l="46014" t="18844" r="25229" b="4894"/>
          <a:stretch/>
        </p:blipFill>
        <p:spPr>
          <a:xfrm>
            <a:off x="1326777" y="5504328"/>
            <a:ext cx="4338918" cy="3514165"/>
          </a:xfrm>
          <a:prstGeom prst="rect">
            <a:avLst/>
          </a:prstGeom>
        </p:spPr>
      </p:pic>
    </p:spTree>
    <p:extLst>
      <p:ext uri="{BB962C8B-B14F-4D97-AF65-F5344CB8AC3E}">
        <p14:creationId xmlns:p14="http://schemas.microsoft.com/office/powerpoint/2010/main" val="1159303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os escolares | Marcos escolares, Hojas para niños, Marcos educativos">
            <a:extLst>
              <a:ext uri="{FF2B5EF4-FFF2-40B4-BE49-F238E27FC236}">
                <a16:creationId xmlns:a16="http://schemas.microsoft.com/office/drawing/2014/main" id="{E32B393F-85EE-4C5D-8517-D6F12205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0"/>
            <a:ext cx="6418169" cy="88929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81E04D-F0DC-4ED4-96B4-681ABA7F7304}"/>
              </a:ext>
            </a:extLst>
          </p:cNvPr>
          <p:cNvSpPr txBox="1"/>
          <p:nvPr/>
        </p:nvSpPr>
        <p:spPr>
          <a:xfrm>
            <a:off x="1035423" y="0"/>
            <a:ext cx="4787152" cy="6140142"/>
          </a:xfrm>
          <a:prstGeom prst="rect">
            <a:avLst/>
          </a:prstGeom>
          <a:noFill/>
        </p:spPr>
        <p:txBody>
          <a:bodyPr wrap="square" rtlCol="0">
            <a:spAutoFit/>
          </a:bodyPr>
          <a:lstStyle/>
          <a:p>
            <a:pPr algn="ctr">
              <a:lnSpc>
                <a:spcPct val="150000"/>
              </a:lnSpc>
            </a:pPr>
            <a:r>
              <a:rPr lang="es-ES" sz="2800" b="1" dirty="0">
                <a:latin typeface="Rockwell Extra Bold" panose="02060903040505020403" pitchFamily="18" charset="0"/>
                <a:cs typeface="Arial" panose="020B0604020202020204" pitchFamily="34" charset="0"/>
              </a:rPr>
              <a:t>EL CORONAVIRUS</a:t>
            </a:r>
          </a:p>
          <a:p>
            <a:pPr algn="ctr">
              <a:lnSpc>
                <a:spcPct val="150000"/>
              </a:lnSpc>
            </a:pPr>
            <a:r>
              <a:rPr lang="es-ES" sz="2400" b="1" dirty="0">
                <a:latin typeface="Rockwell Extra Bold" panose="02060903040505020403" pitchFamily="18" charset="0"/>
                <a:cs typeface="Arial" panose="020B0604020202020204" pitchFamily="34" charset="0"/>
              </a:rPr>
              <a:t>Explicación a niños:</a:t>
            </a:r>
          </a:p>
          <a:p>
            <a:pPr algn="ctr">
              <a:lnSpc>
                <a:spcPct val="150000"/>
              </a:lnSpc>
            </a:pPr>
            <a:r>
              <a:rPr lang="es-ES" b="1" dirty="0">
                <a:latin typeface="Arial" panose="020B0604020202020204" pitchFamily="34" charset="0"/>
                <a:cs typeface="Arial" panose="020B0604020202020204" pitchFamily="34" charset="0"/>
              </a:rPr>
              <a:t>Los coronavirus son un tipo de virus que los llamaron así porque parecieran que tienen coronas. Hace muchos años que existen los coronavirus, pero hace poco tiempo apareció un nuevo miembro en la familia coronavirus que se llama “coronavirus 2019” ¡y que nadie conocía! Así que estamos aprendiendo cómo viaja entre las personas y qué es lo que hace dentro de los cuerpos para que nos sintamos enfermos.</a:t>
            </a:r>
          </a:p>
          <a:p>
            <a:endParaRPr lang="es-ES" dirty="0"/>
          </a:p>
        </p:txBody>
      </p:sp>
      <p:pic>
        <p:nvPicPr>
          <p:cNvPr id="2" name="Imagen 1">
            <a:extLst>
              <a:ext uri="{FF2B5EF4-FFF2-40B4-BE49-F238E27FC236}">
                <a16:creationId xmlns:a16="http://schemas.microsoft.com/office/drawing/2014/main" id="{9780ED09-8DD8-4F47-B21A-38F45BD0BD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25" b="94862" l="9932" r="89840">
                        <a14:foregroundMark x1="43950" y1="94495" x2="44406" y2="92110"/>
                        <a14:foregroundMark x1="54909" y1="94495" x2="55936" y2="94862"/>
                      </a14:backgroundRemoval>
                    </a14:imgEffect>
                  </a14:imgLayer>
                </a14:imgProps>
              </a:ext>
            </a:extLst>
          </a:blip>
          <a:srcRect t="29954"/>
          <a:stretch/>
        </p:blipFill>
        <p:spPr>
          <a:xfrm>
            <a:off x="-121024" y="5593976"/>
            <a:ext cx="6858000" cy="2725270"/>
          </a:xfrm>
          <a:prstGeom prst="rect">
            <a:avLst/>
          </a:prstGeom>
        </p:spPr>
      </p:pic>
    </p:spTree>
    <p:extLst>
      <p:ext uri="{BB962C8B-B14F-4D97-AF65-F5344CB8AC3E}">
        <p14:creationId xmlns:p14="http://schemas.microsoft.com/office/powerpoint/2010/main" val="153571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cos escolares | Marcos escolares, Hojas para niños, Marcos educativos">
            <a:extLst>
              <a:ext uri="{FF2B5EF4-FFF2-40B4-BE49-F238E27FC236}">
                <a16:creationId xmlns:a16="http://schemas.microsoft.com/office/drawing/2014/main" id="{E32B393F-85EE-4C5D-8517-D6F12205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143435"/>
            <a:ext cx="6418169" cy="889298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81E04D-F0DC-4ED4-96B4-681ABA7F7304}"/>
              </a:ext>
            </a:extLst>
          </p:cNvPr>
          <p:cNvSpPr txBox="1"/>
          <p:nvPr/>
        </p:nvSpPr>
        <p:spPr>
          <a:xfrm>
            <a:off x="1250575" y="394447"/>
            <a:ext cx="4356848" cy="5940088"/>
          </a:xfrm>
          <a:prstGeom prst="rect">
            <a:avLst/>
          </a:prstGeom>
          <a:noFill/>
        </p:spPr>
        <p:txBody>
          <a:bodyPr wrap="square" rtlCol="0">
            <a:spAutoFit/>
          </a:bodyPr>
          <a:lstStyle/>
          <a:p>
            <a:pPr algn="ctr"/>
            <a:r>
              <a:rPr lang="es-ES" sz="4400" b="1" dirty="0">
                <a:latin typeface="Rockwell Extra Bold" panose="02060903040505020403" pitchFamily="18" charset="0"/>
              </a:rPr>
              <a:t>Emociones:</a:t>
            </a:r>
          </a:p>
          <a:p>
            <a:pPr algn="ctr"/>
            <a:r>
              <a:rPr lang="es-ES" sz="2000" dirty="0">
                <a:latin typeface="Arial" panose="020B0604020202020204" pitchFamily="34" charset="0"/>
                <a:cs typeface="Arial" panose="020B0604020202020204" pitchFamily="34" charset="0"/>
              </a:rPr>
              <a:t>Todas las emociones son impulsos para actuar, planes instantáneos para enfrentarnos a la vida que la evolución nos ha inculcado. Impulsos arraigados que nos llevan a actuar. Daniel Goleman (1995)</a:t>
            </a:r>
          </a:p>
          <a:p>
            <a:pPr algn="ctr"/>
            <a:endParaRPr lang="es-ES" dirty="0">
              <a:latin typeface="Arial" panose="020B0604020202020204" pitchFamily="34" charset="0"/>
              <a:cs typeface="Arial" panose="020B0604020202020204" pitchFamily="34" charset="0"/>
            </a:endParaRPr>
          </a:p>
          <a:p>
            <a:pPr algn="ctr"/>
            <a:r>
              <a:rPr lang="es-ES" sz="2000" dirty="0">
                <a:latin typeface="Arial" panose="020B0604020202020204" pitchFamily="34" charset="0"/>
                <a:cs typeface="Arial" panose="020B0604020202020204" pitchFamily="34" charset="0"/>
              </a:rPr>
              <a:t>EXPLICACIÓN A LOS NIÑOS: </a:t>
            </a:r>
          </a:p>
          <a:p>
            <a:pPr algn="ctr"/>
            <a:r>
              <a:rPr lang="es-ES" sz="2000" dirty="0">
                <a:latin typeface="Arial" panose="020B0604020202020204" pitchFamily="34" charset="0"/>
                <a:cs typeface="Arial" panose="020B0604020202020204" pitchFamily="34" charset="0"/>
              </a:rPr>
              <a:t>Las emociones son sentimientos, es lo que sentimos ante diferentes situaciones, buenas o malas y nos ayudan a comunicarnos con los demás. </a:t>
            </a:r>
          </a:p>
          <a:p>
            <a:pPr algn="ctr"/>
            <a:endParaRPr lang="es-ES" sz="2000" dirty="0">
              <a:latin typeface="Arial" panose="020B0604020202020204" pitchFamily="34" charset="0"/>
              <a:cs typeface="Arial" panose="020B0604020202020204" pitchFamily="34" charset="0"/>
            </a:endParaRPr>
          </a:p>
          <a:p>
            <a:pPr algn="ctr"/>
            <a:endParaRPr lang="es-ES" sz="2000"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  </a:t>
            </a:r>
            <a:endParaRPr lang="es-ES" sz="4400" b="1" dirty="0">
              <a:latin typeface="Rockwell Extra Bold" panose="02060903040505020403" pitchFamily="18" charset="0"/>
            </a:endParaRPr>
          </a:p>
          <a:p>
            <a:endParaRPr lang="es-ES" dirty="0"/>
          </a:p>
        </p:txBody>
      </p:sp>
      <p:pic>
        <p:nvPicPr>
          <p:cNvPr id="2" name="Imagen 1">
            <a:extLst>
              <a:ext uri="{FF2B5EF4-FFF2-40B4-BE49-F238E27FC236}">
                <a16:creationId xmlns:a16="http://schemas.microsoft.com/office/drawing/2014/main" id="{F016A460-F30C-4926-9AAF-CE0DE3F81245}"/>
              </a:ext>
            </a:extLst>
          </p:cNvPr>
          <p:cNvPicPr>
            <a:picLocks noChangeAspect="1"/>
          </p:cNvPicPr>
          <p:nvPr/>
        </p:nvPicPr>
        <p:blipFill>
          <a:blip r:embed="rId3"/>
          <a:stretch>
            <a:fillRect/>
          </a:stretch>
        </p:blipFill>
        <p:spPr>
          <a:xfrm>
            <a:off x="219915" y="5540189"/>
            <a:ext cx="6418169" cy="3334870"/>
          </a:xfrm>
          <a:prstGeom prst="rect">
            <a:avLst/>
          </a:prstGeom>
        </p:spPr>
      </p:pic>
    </p:spTree>
    <p:extLst>
      <p:ext uri="{BB962C8B-B14F-4D97-AF65-F5344CB8AC3E}">
        <p14:creationId xmlns:p14="http://schemas.microsoft.com/office/powerpoint/2010/main" val="219908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rcos escolares | Marcos escolares, Hojas para niños, Marcos educativos">
            <a:extLst>
              <a:ext uri="{FF2B5EF4-FFF2-40B4-BE49-F238E27FC236}">
                <a16:creationId xmlns:a16="http://schemas.microsoft.com/office/drawing/2014/main" id="{A77430D0-3618-476A-BF81-A40898512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15" y="-143435"/>
            <a:ext cx="6418169" cy="889298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5235149-9D06-4941-AB0C-F8C4A1A02B86}"/>
              </a:ext>
            </a:extLst>
          </p:cNvPr>
          <p:cNvSpPr txBox="1"/>
          <p:nvPr/>
        </p:nvSpPr>
        <p:spPr>
          <a:xfrm>
            <a:off x="1237129" y="394447"/>
            <a:ext cx="4625789" cy="4524315"/>
          </a:xfrm>
          <a:prstGeom prst="rect">
            <a:avLst/>
          </a:prstGeom>
          <a:noFill/>
        </p:spPr>
        <p:txBody>
          <a:bodyPr wrap="square">
            <a:spAutoFit/>
          </a:bodyPr>
          <a:lstStyle/>
          <a:p>
            <a:pPr algn="ctr"/>
            <a:r>
              <a:rPr lang="es-ES" sz="2800" b="1" dirty="0">
                <a:latin typeface="Arial" panose="020B0604020202020204" pitchFamily="34" charset="0"/>
                <a:cs typeface="Arial" panose="020B0604020202020204" pitchFamily="34" charset="0"/>
              </a:rPr>
              <a:t>Referencias:</a:t>
            </a:r>
          </a:p>
          <a:p>
            <a:r>
              <a:rPr lang="es-ES" sz="2800" dirty="0">
                <a:latin typeface="Arial" panose="020B0604020202020204" pitchFamily="34" charset="0"/>
                <a:cs typeface="Arial" panose="020B0604020202020204" pitchFamily="34" charset="0"/>
              </a:rPr>
              <a:t>		Fondo de las Naciones Unidas (UNICEF), (2020). CORONA-VIRUS-19. Ciudad de Panamá.</a:t>
            </a:r>
          </a:p>
          <a:p>
            <a:r>
              <a:rPr lang="es-ES" sz="2800" dirty="0">
                <a:latin typeface="Arial" panose="020B0604020202020204" pitchFamily="34" charset="0"/>
                <a:cs typeface="Arial" panose="020B0604020202020204" pitchFamily="34" charset="0"/>
              </a:rPr>
              <a:t>	Goleman, D. (1995). </a:t>
            </a:r>
            <a:r>
              <a:rPr lang="es-ES" sz="2800" i="1" dirty="0">
                <a:latin typeface="Arial" panose="020B0604020202020204" pitchFamily="34" charset="0"/>
                <a:cs typeface="Arial" panose="020B0604020202020204" pitchFamily="34" charset="0"/>
              </a:rPr>
              <a:t>La inteligencia emocional. </a:t>
            </a:r>
            <a:r>
              <a:rPr lang="es-ES" sz="2800" dirty="0">
                <a:latin typeface="Arial" panose="020B0604020202020204" pitchFamily="34" charset="0"/>
                <a:cs typeface="Arial" panose="020B0604020202020204" pitchFamily="34" charset="0"/>
              </a:rPr>
              <a:t>Editorial Vergara.</a:t>
            </a:r>
          </a:p>
          <a:p>
            <a:pPr algn="ctr"/>
            <a:endParaRPr lang="es-ES" sz="1800" dirty="0">
              <a:latin typeface="Arial" panose="020B0604020202020204" pitchFamily="34" charset="0"/>
              <a:cs typeface="Arial" panose="020B0604020202020204" pitchFamily="34" charset="0"/>
            </a:endParaRPr>
          </a:p>
          <a:p>
            <a:pPr algn="ctr"/>
            <a:r>
              <a:rPr lang="es-ES" sz="1800" b="1" dirty="0">
                <a:latin typeface="Arial" panose="020B0604020202020204" pitchFamily="34" charset="0"/>
                <a:cs typeface="Arial" panose="020B0604020202020204" pitchFamily="34" charset="0"/>
              </a:rPr>
              <a:t>  </a:t>
            </a:r>
            <a:endParaRPr lang="es-ES" sz="4000" b="1" dirty="0">
              <a:latin typeface="Rockwell Extra Bold" panose="02060903040505020403" pitchFamily="18" charset="0"/>
            </a:endParaRPr>
          </a:p>
        </p:txBody>
      </p:sp>
    </p:spTree>
    <p:extLst>
      <p:ext uri="{BB962C8B-B14F-4D97-AF65-F5344CB8AC3E}">
        <p14:creationId xmlns:p14="http://schemas.microsoft.com/office/powerpoint/2010/main" val="12053417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500</Words>
  <Application>Microsoft Office PowerPoint</Application>
  <PresentationFormat>Carta (216 x 279 mm)</PresentationFormat>
  <Paragraphs>40</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Calibri Light</vt:lpstr>
      <vt:lpstr>Rockwell Extra Bold</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Norberto Alejandro Gaytan Bernal</dc:creator>
  <cp:lastModifiedBy>GILBERTO SEBASTIAN ESPINOZA GONZALEZ</cp:lastModifiedBy>
  <cp:revision>8</cp:revision>
  <dcterms:created xsi:type="dcterms:W3CDTF">2021-08-28T01:25:23Z</dcterms:created>
  <dcterms:modified xsi:type="dcterms:W3CDTF">2021-08-31T03:51:08Z</dcterms:modified>
</cp:coreProperties>
</file>