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12.jp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457" r:id="rId2"/>
    <p:sldId id="258" r:id="rId3"/>
    <p:sldId id="259" r:id="rId4"/>
    <p:sldId id="458" r:id="rId5"/>
  </p:sldIdLst>
  <p:sldSz cx="7772400" cy="10045700"/>
  <p:notesSz cx="7772400" cy="100457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1782" y="-10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3406" y="3114167"/>
            <a:ext cx="6611937" cy="21095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6812" y="5625592"/>
            <a:ext cx="5445125" cy="251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937" y="2310511"/>
            <a:ext cx="3383756" cy="66301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6056" y="2310511"/>
            <a:ext cx="3383756" cy="66301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937" y="401828"/>
            <a:ext cx="7000875" cy="16073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937" y="2310511"/>
            <a:ext cx="7000875" cy="66301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4775" y="9342501"/>
            <a:ext cx="2489200" cy="502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937" y="9342501"/>
            <a:ext cx="1789112" cy="502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600700" y="9342501"/>
            <a:ext cx="1789112" cy="502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1.png"/><Relationship Id="rId3" Type="http://schemas.openxmlformats.org/officeDocument/2006/relationships/image" Target="../media/image4.png"/><Relationship Id="rId7" Type="http://schemas.microsoft.com/office/2007/relationships/hdphoto" Target="../media/hdphoto1.wdp"/><Relationship Id="rId12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11" Type="http://schemas.openxmlformats.org/officeDocument/2006/relationships/image" Target="../media/image10.png"/><Relationship Id="rId5" Type="http://schemas.openxmlformats.org/officeDocument/2006/relationships/image" Target="../media/image6.png"/><Relationship Id="rId10" Type="http://schemas.openxmlformats.org/officeDocument/2006/relationships/image" Target="../media/image9.png"/><Relationship Id="rId4" Type="http://schemas.openxmlformats.org/officeDocument/2006/relationships/image" Target="../media/image5.png"/><Relationship Id="rId9" Type="http://schemas.microsoft.com/office/2007/relationships/hdphoto" Target="../media/hdphoto2.wdp"/><Relationship Id="rId14" Type="http://schemas.microsoft.com/office/2007/relationships/hdphoto" Target="../media/hdphoto4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GNÍFICO DIARIO PARA LA EDUCADORA – Imagenes Educativa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61"/>
          <a:stretch/>
        </p:blipFill>
        <p:spPr bwMode="auto">
          <a:xfrm>
            <a:off x="0" y="-20205"/>
            <a:ext cx="7772400" cy="10065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MAGNÍFICO DIARIO PARA LA EDUCADORA – Imagenes Educativa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23" t="21334" r="30796" b="74124"/>
          <a:stretch/>
        </p:blipFill>
        <p:spPr bwMode="auto">
          <a:xfrm>
            <a:off x="1905000" y="1746250"/>
            <a:ext cx="39624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1537512" y="1974850"/>
            <a:ext cx="4697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 smtClean="0"/>
              <a:t>Alumna</a:t>
            </a:r>
            <a:r>
              <a:rPr lang="es-ES" sz="2000" b="1" dirty="0"/>
              <a:t>:</a:t>
            </a:r>
            <a:r>
              <a:rPr lang="es-ES" sz="2000" b="1" dirty="0" smtClean="0"/>
              <a:t> </a:t>
            </a:r>
            <a:r>
              <a:rPr lang="es-ES" sz="2000" b="1" dirty="0" smtClean="0"/>
              <a:t>Tamara Lizbeth López Hernández.</a:t>
            </a:r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3090971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2700" y="2537"/>
            <a:ext cx="7629699" cy="10035540"/>
          </a:xfrm>
          <a:prstGeom prst="rect">
            <a:avLst/>
          </a:prstGeom>
        </p:spPr>
      </p:pic>
      <p:pic>
        <p:nvPicPr>
          <p:cNvPr id="3" name="object 2"/>
          <p:cNvPicPr/>
          <p:nvPr/>
        </p:nvPicPr>
        <p:blipFill rotWithShape="1">
          <a:blip r:embed="rId2" cstate="print"/>
          <a:srcRect l="52061" t="3708" r="10986" b="90218"/>
          <a:stretch/>
        </p:blipFill>
        <p:spPr>
          <a:xfrm>
            <a:off x="2133600" y="8451850"/>
            <a:ext cx="3886200" cy="121920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828800" y="4108450"/>
            <a:ext cx="36090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 smtClean="0"/>
              <a:t>Tamara Lizbeth López Hernández</a:t>
            </a:r>
            <a:endParaRPr lang="es-ES" sz="2000" dirty="0"/>
          </a:p>
        </p:txBody>
      </p:sp>
      <p:sp>
        <p:nvSpPr>
          <p:cNvPr id="6" name="CuadroTexto 5"/>
          <p:cNvSpPr txBox="1"/>
          <p:nvPr/>
        </p:nvSpPr>
        <p:spPr>
          <a:xfrm>
            <a:off x="1828800" y="5020307"/>
            <a:ext cx="53140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 smtClean="0"/>
              <a:t>Jardín de niños “Preescolar comunitario El Poleo”</a:t>
            </a:r>
            <a:endParaRPr lang="es-ES" sz="2000" dirty="0"/>
          </a:p>
        </p:txBody>
      </p:sp>
      <p:sp>
        <p:nvSpPr>
          <p:cNvPr id="4" name="CuadroTexto 3"/>
          <p:cNvSpPr txBox="1"/>
          <p:nvPr/>
        </p:nvSpPr>
        <p:spPr>
          <a:xfrm>
            <a:off x="5257800" y="5959861"/>
            <a:ext cx="13415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 smtClean="0"/>
              <a:t>Multigrado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2144949" y="5990639"/>
            <a:ext cx="8138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 smtClean="0"/>
              <a:t>4º “A”</a:t>
            </a:r>
            <a:endParaRPr lang="es-MX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1459" y="6111240"/>
            <a:ext cx="7007859" cy="24130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1459" y="7734300"/>
            <a:ext cx="3446779" cy="322580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22859" y="0"/>
            <a:ext cx="7731759" cy="10045700"/>
            <a:chOff x="22859" y="0"/>
            <a:chExt cx="7731759" cy="10045700"/>
          </a:xfrm>
        </p:grpSpPr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774439" y="7739380"/>
              <a:ext cx="3462019" cy="32258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859" y="0"/>
              <a:ext cx="7731759" cy="10045699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3074035" y="6098540"/>
            <a:ext cx="1461135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25" dirty="0">
                <a:latin typeface="Arial Black"/>
                <a:cs typeface="Arial Black"/>
              </a:rPr>
              <a:t>O</a:t>
            </a:r>
            <a:r>
              <a:rPr sz="1550" spc="-114" dirty="0">
                <a:latin typeface="Arial Black"/>
                <a:cs typeface="Arial Black"/>
              </a:rPr>
              <a:t>bs</a:t>
            </a:r>
            <a:r>
              <a:rPr sz="1550" spc="-60" dirty="0">
                <a:latin typeface="Arial Black"/>
                <a:cs typeface="Arial Black"/>
              </a:rPr>
              <a:t>er</a:t>
            </a:r>
            <a:r>
              <a:rPr sz="1550" spc="-55" dirty="0">
                <a:latin typeface="Arial Black"/>
                <a:cs typeface="Arial Black"/>
              </a:rPr>
              <a:t>v</a:t>
            </a:r>
            <a:r>
              <a:rPr sz="1550" spc="-140" dirty="0">
                <a:latin typeface="Arial Black"/>
                <a:cs typeface="Arial Black"/>
              </a:rPr>
              <a:t>a</a:t>
            </a:r>
            <a:r>
              <a:rPr sz="1550" spc="-135" dirty="0">
                <a:latin typeface="Arial Black"/>
                <a:cs typeface="Arial Black"/>
              </a:rPr>
              <a:t>c</a:t>
            </a:r>
            <a:r>
              <a:rPr sz="1550" spc="-70" dirty="0">
                <a:latin typeface="Arial Black"/>
                <a:cs typeface="Arial Black"/>
              </a:rPr>
              <a:t>i</a:t>
            </a:r>
            <a:r>
              <a:rPr sz="1550" spc="-145" dirty="0">
                <a:latin typeface="Arial Black"/>
                <a:cs typeface="Arial Black"/>
              </a:rPr>
              <a:t>o</a:t>
            </a:r>
            <a:r>
              <a:rPr sz="1550" spc="-155" dirty="0">
                <a:latin typeface="Arial Black"/>
                <a:cs typeface="Arial Black"/>
              </a:rPr>
              <a:t>nes</a:t>
            </a:r>
            <a:endParaRPr sz="1550" dirty="0">
              <a:latin typeface="Arial Black"/>
              <a:cs typeface="Arial Black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370840" y="6398259"/>
            <a:ext cx="6837680" cy="1259840"/>
            <a:chOff x="370840" y="6398259"/>
            <a:chExt cx="6837680" cy="1259840"/>
          </a:xfrm>
        </p:grpSpPr>
        <p:sp>
          <p:nvSpPr>
            <p:cNvPr id="9" name="object 9"/>
            <p:cNvSpPr/>
            <p:nvPr/>
          </p:nvSpPr>
          <p:spPr>
            <a:xfrm>
              <a:off x="3811269" y="6412229"/>
              <a:ext cx="3390900" cy="1239520"/>
            </a:xfrm>
            <a:custGeom>
              <a:avLst/>
              <a:gdLst/>
              <a:ahLst/>
              <a:cxnLst/>
              <a:rect l="l" t="t" r="r" b="b"/>
              <a:pathLst>
                <a:path w="3390900" h="1239520">
                  <a:moveTo>
                    <a:pt x="3184271" y="0"/>
                  </a:moveTo>
                  <a:lnTo>
                    <a:pt x="206628" y="0"/>
                  </a:lnTo>
                  <a:lnTo>
                    <a:pt x="159233" y="5454"/>
                  </a:lnTo>
                  <a:lnTo>
                    <a:pt x="115734" y="20992"/>
                  </a:lnTo>
                  <a:lnTo>
                    <a:pt x="77370" y="45376"/>
                  </a:lnTo>
                  <a:lnTo>
                    <a:pt x="45376" y="77370"/>
                  </a:lnTo>
                  <a:lnTo>
                    <a:pt x="20992" y="115734"/>
                  </a:lnTo>
                  <a:lnTo>
                    <a:pt x="5454" y="159233"/>
                  </a:lnTo>
                  <a:lnTo>
                    <a:pt x="0" y="206629"/>
                  </a:lnTo>
                  <a:lnTo>
                    <a:pt x="0" y="1032891"/>
                  </a:lnTo>
                  <a:lnTo>
                    <a:pt x="5454" y="1080286"/>
                  </a:lnTo>
                  <a:lnTo>
                    <a:pt x="20992" y="1123785"/>
                  </a:lnTo>
                  <a:lnTo>
                    <a:pt x="45376" y="1162149"/>
                  </a:lnTo>
                  <a:lnTo>
                    <a:pt x="77370" y="1194143"/>
                  </a:lnTo>
                  <a:lnTo>
                    <a:pt x="115734" y="1218527"/>
                  </a:lnTo>
                  <a:lnTo>
                    <a:pt x="159233" y="1234065"/>
                  </a:lnTo>
                  <a:lnTo>
                    <a:pt x="206628" y="1239520"/>
                  </a:lnTo>
                  <a:lnTo>
                    <a:pt x="3184271" y="1239520"/>
                  </a:lnTo>
                  <a:lnTo>
                    <a:pt x="3231666" y="1234065"/>
                  </a:lnTo>
                  <a:lnTo>
                    <a:pt x="3275165" y="1218527"/>
                  </a:lnTo>
                  <a:lnTo>
                    <a:pt x="3313529" y="1194143"/>
                  </a:lnTo>
                  <a:lnTo>
                    <a:pt x="3345523" y="1162149"/>
                  </a:lnTo>
                  <a:lnTo>
                    <a:pt x="3369907" y="1123785"/>
                  </a:lnTo>
                  <a:lnTo>
                    <a:pt x="3385445" y="1080286"/>
                  </a:lnTo>
                  <a:lnTo>
                    <a:pt x="3390900" y="1032891"/>
                  </a:lnTo>
                  <a:lnTo>
                    <a:pt x="3390900" y="206629"/>
                  </a:lnTo>
                  <a:lnTo>
                    <a:pt x="3385445" y="159233"/>
                  </a:lnTo>
                  <a:lnTo>
                    <a:pt x="3369907" y="115734"/>
                  </a:lnTo>
                  <a:lnTo>
                    <a:pt x="3345523" y="77370"/>
                  </a:lnTo>
                  <a:lnTo>
                    <a:pt x="3313529" y="45376"/>
                  </a:lnTo>
                  <a:lnTo>
                    <a:pt x="3275165" y="20992"/>
                  </a:lnTo>
                  <a:lnTo>
                    <a:pt x="3231666" y="5454"/>
                  </a:lnTo>
                  <a:lnTo>
                    <a:pt x="318427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3811269" y="6412229"/>
              <a:ext cx="3390900" cy="1239520"/>
            </a:xfrm>
            <a:custGeom>
              <a:avLst/>
              <a:gdLst/>
              <a:ahLst/>
              <a:cxnLst/>
              <a:rect l="l" t="t" r="r" b="b"/>
              <a:pathLst>
                <a:path w="3390900" h="1239520">
                  <a:moveTo>
                    <a:pt x="0" y="206629"/>
                  </a:moveTo>
                  <a:lnTo>
                    <a:pt x="5454" y="159233"/>
                  </a:lnTo>
                  <a:lnTo>
                    <a:pt x="20992" y="115734"/>
                  </a:lnTo>
                  <a:lnTo>
                    <a:pt x="45376" y="77370"/>
                  </a:lnTo>
                  <a:lnTo>
                    <a:pt x="77370" y="45376"/>
                  </a:lnTo>
                  <a:lnTo>
                    <a:pt x="115734" y="20992"/>
                  </a:lnTo>
                  <a:lnTo>
                    <a:pt x="159233" y="5454"/>
                  </a:lnTo>
                  <a:lnTo>
                    <a:pt x="206628" y="0"/>
                  </a:lnTo>
                  <a:lnTo>
                    <a:pt x="3184271" y="0"/>
                  </a:lnTo>
                  <a:lnTo>
                    <a:pt x="3231666" y="5454"/>
                  </a:lnTo>
                  <a:lnTo>
                    <a:pt x="3275165" y="20992"/>
                  </a:lnTo>
                  <a:lnTo>
                    <a:pt x="3313529" y="45376"/>
                  </a:lnTo>
                  <a:lnTo>
                    <a:pt x="3345523" y="77370"/>
                  </a:lnTo>
                  <a:lnTo>
                    <a:pt x="3369907" y="115734"/>
                  </a:lnTo>
                  <a:lnTo>
                    <a:pt x="3385445" y="159233"/>
                  </a:lnTo>
                  <a:lnTo>
                    <a:pt x="3390900" y="206629"/>
                  </a:lnTo>
                  <a:lnTo>
                    <a:pt x="3390900" y="1032891"/>
                  </a:lnTo>
                  <a:lnTo>
                    <a:pt x="3385445" y="1080286"/>
                  </a:lnTo>
                  <a:lnTo>
                    <a:pt x="3369907" y="1123785"/>
                  </a:lnTo>
                  <a:lnTo>
                    <a:pt x="3345523" y="1162149"/>
                  </a:lnTo>
                  <a:lnTo>
                    <a:pt x="3313529" y="1194143"/>
                  </a:lnTo>
                  <a:lnTo>
                    <a:pt x="3275165" y="1218527"/>
                  </a:lnTo>
                  <a:lnTo>
                    <a:pt x="3231666" y="1234065"/>
                  </a:lnTo>
                  <a:lnTo>
                    <a:pt x="3184271" y="1239520"/>
                  </a:lnTo>
                  <a:lnTo>
                    <a:pt x="206628" y="1239520"/>
                  </a:lnTo>
                  <a:lnTo>
                    <a:pt x="159233" y="1234065"/>
                  </a:lnTo>
                  <a:lnTo>
                    <a:pt x="115734" y="1218527"/>
                  </a:lnTo>
                  <a:lnTo>
                    <a:pt x="77370" y="1194143"/>
                  </a:lnTo>
                  <a:lnTo>
                    <a:pt x="45376" y="1162149"/>
                  </a:lnTo>
                  <a:lnTo>
                    <a:pt x="20992" y="1123785"/>
                  </a:lnTo>
                  <a:lnTo>
                    <a:pt x="5454" y="1080286"/>
                  </a:lnTo>
                  <a:lnTo>
                    <a:pt x="0" y="1032891"/>
                  </a:lnTo>
                  <a:lnTo>
                    <a:pt x="0" y="20662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1" name="object 11"/>
            <p:cNvSpPr/>
            <p:nvPr/>
          </p:nvSpPr>
          <p:spPr>
            <a:xfrm>
              <a:off x="377190" y="6404609"/>
              <a:ext cx="3342640" cy="1247140"/>
            </a:xfrm>
            <a:custGeom>
              <a:avLst/>
              <a:gdLst/>
              <a:ahLst/>
              <a:cxnLst/>
              <a:rect l="l" t="t" r="r" b="b"/>
              <a:pathLst>
                <a:path w="3342640" h="1247140">
                  <a:moveTo>
                    <a:pt x="3134741" y="0"/>
                  </a:moveTo>
                  <a:lnTo>
                    <a:pt x="207860" y="0"/>
                  </a:lnTo>
                  <a:lnTo>
                    <a:pt x="160201" y="5491"/>
                  </a:lnTo>
                  <a:lnTo>
                    <a:pt x="116450" y="21133"/>
                  </a:lnTo>
                  <a:lnTo>
                    <a:pt x="77855" y="45676"/>
                  </a:lnTo>
                  <a:lnTo>
                    <a:pt x="45665" y="77873"/>
                  </a:lnTo>
                  <a:lnTo>
                    <a:pt x="21127" y="116475"/>
                  </a:lnTo>
                  <a:lnTo>
                    <a:pt x="5489" y="160233"/>
                  </a:lnTo>
                  <a:lnTo>
                    <a:pt x="0" y="207899"/>
                  </a:lnTo>
                  <a:lnTo>
                    <a:pt x="0" y="1039240"/>
                  </a:lnTo>
                  <a:lnTo>
                    <a:pt x="5489" y="1086906"/>
                  </a:lnTo>
                  <a:lnTo>
                    <a:pt x="21127" y="1130664"/>
                  </a:lnTo>
                  <a:lnTo>
                    <a:pt x="45665" y="1169266"/>
                  </a:lnTo>
                  <a:lnTo>
                    <a:pt x="77855" y="1201463"/>
                  </a:lnTo>
                  <a:lnTo>
                    <a:pt x="116450" y="1226006"/>
                  </a:lnTo>
                  <a:lnTo>
                    <a:pt x="160201" y="1241648"/>
                  </a:lnTo>
                  <a:lnTo>
                    <a:pt x="207860" y="1247139"/>
                  </a:lnTo>
                  <a:lnTo>
                    <a:pt x="3134741" y="1247139"/>
                  </a:lnTo>
                  <a:lnTo>
                    <a:pt x="3182406" y="1241648"/>
                  </a:lnTo>
                  <a:lnTo>
                    <a:pt x="3226164" y="1226006"/>
                  </a:lnTo>
                  <a:lnTo>
                    <a:pt x="3264766" y="1201463"/>
                  </a:lnTo>
                  <a:lnTo>
                    <a:pt x="3296963" y="1169266"/>
                  </a:lnTo>
                  <a:lnTo>
                    <a:pt x="3321506" y="1130664"/>
                  </a:lnTo>
                  <a:lnTo>
                    <a:pt x="3337148" y="1086906"/>
                  </a:lnTo>
                  <a:lnTo>
                    <a:pt x="3342640" y="1039240"/>
                  </a:lnTo>
                  <a:lnTo>
                    <a:pt x="3342640" y="207899"/>
                  </a:lnTo>
                  <a:lnTo>
                    <a:pt x="3337148" y="160233"/>
                  </a:lnTo>
                  <a:lnTo>
                    <a:pt x="3321506" y="116475"/>
                  </a:lnTo>
                  <a:lnTo>
                    <a:pt x="3296963" y="77873"/>
                  </a:lnTo>
                  <a:lnTo>
                    <a:pt x="3264766" y="45676"/>
                  </a:lnTo>
                  <a:lnTo>
                    <a:pt x="3226164" y="21133"/>
                  </a:lnTo>
                  <a:lnTo>
                    <a:pt x="3182406" y="5491"/>
                  </a:lnTo>
                  <a:lnTo>
                    <a:pt x="313474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2" name="object 12"/>
            <p:cNvSpPr/>
            <p:nvPr/>
          </p:nvSpPr>
          <p:spPr>
            <a:xfrm>
              <a:off x="377190" y="6404609"/>
              <a:ext cx="3342640" cy="1247140"/>
            </a:xfrm>
            <a:custGeom>
              <a:avLst/>
              <a:gdLst/>
              <a:ahLst/>
              <a:cxnLst/>
              <a:rect l="l" t="t" r="r" b="b"/>
              <a:pathLst>
                <a:path w="3342640" h="1247140">
                  <a:moveTo>
                    <a:pt x="0" y="207899"/>
                  </a:moveTo>
                  <a:lnTo>
                    <a:pt x="5489" y="160233"/>
                  </a:lnTo>
                  <a:lnTo>
                    <a:pt x="21127" y="116475"/>
                  </a:lnTo>
                  <a:lnTo>
                    <a:pt x="45665" y="77873"/>
                  </a:lnTo>
                  <a:lnTo>
                    <a:pt x="77855" y="45676"/>
                  </a:lnTo>
                  <a:lnTo>
                    <a:pt x="116450" y="21133"/>
                  </a:lnTo>
                  <a:lnTo>
                    <a:pt x="160201" y="5491"/>
                  </a:lnTo>
                  <a:lnTo>
                    <a:pt x="207860" y="0"/>
                  </a:lnTo>
                  <a:lnTo>
                    <a:pt x="3134741" y="0"/>
                  </a:lnTo>
                  <a:lnTo>
                    <a:pt x="3182406" y="5491"/>
                  </a:lnTo>
                  <a:lnTo>
                    <a:pt x="3226164" y="21133"/>
                  </a:lnTo>
                  <a:lnTo>
                    <a:pt x="3264766" y="45676"/>
                  </a:lnTo>
                  <a:lnTo>
                    <a:pt x="3296963" y="77873"/>
                  </a:lnTo>
                  <a:lnTo>
                    <a:pt x="3321506" y="116475"/>
                  </a:lnTo>
                  <a:lnTo>
                    <a:pt x="3337148" y="160233"/>
                  </a:lnTo>
                  <a:lnTo>
                    <a:pt x="3342640" y="207899"/>
                  </a:lnTo>
                  <a:lnTo>
                    <a:pt x="3342640" y="1039240"/>
                  </a:lnTo>
                  <a:lnTo>
                    <a:pt x="3337148" y="1086906"/>
                  </a:lnTo>
                  <a:lnTo>
                    <a:pt x="3321506" y="1130664"/>
                  </a:lnTo>
                  <a:lnTo>
                    <a:pt x="3296963" y="1169266"/>
                  </a:lnTo>
                  <a:lnTo>
                    <a:pt x="3264766" y="1201463"/>
                  </a:lnTo>
                  <a:lnTo>
                    <a:pt x="3226164" y="1226006"/>
                  </a:lnTo>
                  <a:lnTo>
                    <a:pt x="3182406" y="1241648"/>
                  </a:lnTo>
                  <a:lnTo>
                    <a:pt x="3134741" y="1247139"/>
                  </a:lnTo>
                  <a:lnTo>
                    <a:pt x="207860" y="1247139"/>
                  </a:lnTo>
                  <a:lnTo>
                    <a:pt x="160201" y="1241648"/>
                  </a:lnTo>
                  <a:lnTo>
                    <a:pt x="116450" y="1226006"/>
                  </a:lnTo>
                  <a:lnTo>
                    <a:pt x="77855" y="1201463"/>
                  </a:lnTo>
                  <a:lnTo>
                    <a:pt x="45665" y="1169266"/>
                  </a:lnTo>
                  <a:lnTo>
                    <a:pt x="21127" y="1130664"/>
                  </a:lnTo>
                  <a:lnTo>
                    <a:pt x="5489" y="1086906"/>
                  </a:lnTo>
                  <a:lnTo>
                    <a:pt x="0" y="1039240"/>
                  </a:lnTo>
                  <a:lnTo>
                    <a:pt x="0" y="20789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83552" y="6379845"/>
            <a:ext cx="68516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45" dirty="0">
                <a:latin typeface="Trebuchet MS"/>
                <a:cs typeface="Trebuchet MS"/>
              </a:rPr>
              <a:t>Logros:</a:t>
            </a:r>
            <a:endParaRPr sz="1600" dirty="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890009" y="6384290"/>
            <a:ext cx="319278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5575">
              <a:lnSpc>
                <a:spcPct val="100000"/>
              </a:lnSpc>
              <a:spcBef>
                <a:spcPts val="100"/>
              </a:spcBef>
            </a:pPr>
            <a:r>
              <a:rPr sz="1600" b="1" spc="-40" dirty="0">
                <a:latin typeface="Trebuchet MS"/>
                <a:cs typeface="Trebuchet MS"/>
              </a:rPr>
              <a:t>Dificultades</a:t>
            </a:r>
            <a:endParaRPr sz="16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tabLst>
                <a:tab pos="660400" algn="l"/>
                <a:tab pos="3179445" algn="l"/>
              </a:tabLst>
            </a:pPr>
            <a:r>
              <a:rPr sz="1600" b="1" u="sng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	</a:t>
            </a:r>
            <a:r>
              <a:rPr sz="1600" b="1" u="sng" spc="-15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:	</a:t>
            </a:r>
            <a:endParaRPr sz="1600" dirty="0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41312" y="7753604"/>
            <a:ext cx="3224530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-190" dirty="0">
                <a:latin typeface="Arial Black"/>
                <a:cs typeface="Arial Black"/>
              </a:rPr>
              <a:t>Va</a:t>
            </a:r>
            <a:r>
              <a:rPr sz="1550" spc="-85" dirty="0">
                <a:latin typeface="Arial Black"/>
                <a:cs typeface="Arial Black"/>
              </a:rPr>
              <a:t>l</a:t>
            </a:r>
            <a:r>
              <a:rPr sz="1550" spc="5" dirty="0">
                <a:latin typeface="Arial Black"/>
                <a:cs typeface="Arial Black"/>
              </a:rPr>
              <a:t>o</a:t>
            </a:r>
            <a:r>
              <a:rPr sz="1550" spc="125" dirty="0">
                <a:latin typeface="Arial Black"/>
                <a:cs typeface="Arial Black"/>
              </a:rPr>
              <a:t>r</a:t>
            </a:r>
            <a:r>
              <a:rPr sz="1550" spc="-140" dirty="0">
                <a:latin typeface="Arial Black"/>
                <a:cs typeface="Arial Black"/>
              </a:rPr>
              <a:t>a</a:t>
            </a:r>
            <a:r>
              <a:rPr sz="1550" spc="-135" dirty="0">
                <a:latin typeface="Arial Black"/>
                <a:cs typeface="Arial Black"/>
              </a:rPr>
              <a:t>c</a:t>
            </a:r>
            <a:r>
              <a:rPr sz="1550" spc="-70" dirty="0">
                <a:latin typeface="Arial Black"/>
                <a:cs typeface="Arial Black"/>
              </a:rPr>
              <a:t>i</a:t>
            </a:r>
            <a:r>
              <a:rPr sz="1550" spc="-145" dirty="0">
                <a:latin typeface="Arial Black"/>
                <a:cs typeface="Arial Black"/>
              </a:rPr>
              <a:t>ó</a:t>
            </a:r>
            <a:r>
              <a:rPr sz="1550" spc="-30" dirty="0">
                <a:latin typeface="Arial Black"/>
                <a:cs typeface="Arial Black"/>
              </a:rPr>
              <a:t>n</a:t>
            </a:r>
            <a:r>
              <a:rPr sz="1550" spc="-55" dirty="0">
                <a:latin typeface="Arial Black"/>
                <a:cs typeface="Arial Black"/>
              </a:rPr>
              <a:t> </a:t>
            </a:r>
            <a:r>
              <a:rPr sz="1550" spc="-100" dirty="0">
                <a:latin typeface="Arial Black"/>
                <a:cs typeface="Arial Black"/>
              </a:rPr>
              <a:t>g</a:t>
            </a:r>
            <a:r>
              <a:rPr sz="1550" spc="-180" dirty="0">
                <a:latin typeface="Arial Black"/>
                <a:cs typeface="Arial Black"/>
              </a:rPr>
              <a:t>en</a:t>
            </a:r>
            <a:r>
              <a:rPr sz="1550" spc="-190" dirty="0">
                <a:latin typeface="Arial Black"/>
                <a:cs typeface="Arial Black"/>
              </a:rPr>
              <a:t>e</a:t>
            </a:r>
            <a:r>
              <a:rPr sz="1550" spc="125" dirty="0">
                <a:latin typeface="Arial Black"/>
                <a:cs typeface="Arial Black"/>
              </a:rPr>
              <a:t>r</a:t>
            </a:r>
            <a:r>
              <a:rPr sz="1550" spc="-125" dirty="0">
                <a:latin typeface="Arial Black"/>
                <a:cs typeface="Arial Black"/>
              </a:rPr>
              <a:t>al</a:t>
            </a:r>
            <a:r>
              <a:rPr sz="1550" spc="-55" dirty="0">
                <a:latin typeface="Arial Black"/>
                <a:cs typeface="Arial Black"/>
              </a:rPr>
              <a:t> </a:t>
            </a:r>
            <a:r>
              <a:rPr sz="1550" spc="-140" dirty="0">
                <a:latin typeface="Arial Black"/>
                <a:cs typeface="Arial Black"/>
              </a:rPr>
              <a:t>de</a:t>
            </a:r>
            <a:r>
              <a:rPr sz="1550" spc="-55" dirty="0">
                <a:latin typeface="Arial Black"/>
                <a:cs typeface="Arial Black"/>
              </a:rPr>
              <a:t> </a:t>
            </a:r>
            <a:r>
              <a:rPr sz="1550" spc="-125" dirty="0">
                <a:latin typeface="Arial Black"/>
                <a:cs typeface="Arial Black"/>
              </a:rPr>
              <a:t>la</a:t>
            </a:r>
            <a:r>
              <a:rPr sz="1550" spc="-35" dirty="0">
                <a:latin typeface="Arial Black"/>
                <a:cs typeface="Arial Black"/>
              </a:rPr>
              <a:t> </a:t>
            </a:r>
            <a:r>
              <a:rPr sz="1550" spc="-10" dirty="0">
                <a:latin typeface="Arial Black"/>
                <a:cs typeface="Arial Black"/>
              </a:rPr>
              <a:t>j</a:t>
            </a:r>
            <a:r>
              <a:rPr sz="1550" spc="-25" dirty="0">
                <a:latin typeface="Arial Black"/>
                <a:cs typeface="Arial Black"/>
              </a:rPr>
              <a:t>o</a:t>
            </a:r>
            <a:r>
              <a:rPr sz="1550" spc="125" dirty="0">
                <a:latin typeface="Arial Black"/>
                <a:cs typeface="Arial Black"/>
              </a:rPr>
              <a:t>r</a:t>
            </a:r>
            <a:r>
              <a:rPr sz="1550" spc="-45" dirty="0">
                <a:latin typeface="Arial Black"/>
                <a:cs typeface="Arial Black"/>
              </a:rPr>
              <a:t>na</a:t>
            </a:r>
            <a:r>
              <a:rPr sz="1550" spc="-55" dirty="0">
                <a:latin typeface="Arial Black"/>
                <a:cs typeface="Arial Black"/>
              </a:rPr>
              <a:t>d</a:t>
            </a:r>
            <a:r>
              <a:rPr sz="1550" spc="-70" dirty="0">
                <a:latin typeface="Arial Black"/>
                <a:cs typeface="Arial Black"/>
              </a:rPr>
              <a:t>a</a:t>
            </a:r>
            <a:endParaRPr sz="1550" dirty="0">
              <a:latin typeface="Arial Black"/>
              <a:cs typeface="Arial Black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457834" y="6708830"/>
            <a:ext cx="6612890" cy="817244"/>
            <a:chOff x="457834" y="6708830"/>
            <a:chExt cx="6612890" cy="817244"/>
          </a:xfrm>
        </p:grpSpPr>
        <p:sp>
          <p:nvSpPr>
            <p:cNvPr id="17" name="object 17"/>
            <p:cNvSpPr/>
            <p:nvPr/>
          </p:nvSpPr>
          <p:spPr>
            <a:xfrm>
              <a:off x="457834" y="6714949"/>
              <a:ext cx="3167380" cy="200660"/>
            </a:xfrm>
            <a:custGeom>
              <a:avLst/>
              <a:gdLst/>
              <a:ahLst/>
              <a:cxnLst/>
              <a:rect l="l" t="t" r="r" b="b"/>
              <a:pathLst>
                <a:path w="3167379" h="200659">
                  <a:moveTo>
                    <a:pt x="0" y="0"/>
                  </a:moveTo>
                  <a:lnTo>
                    <a:pt x="3167380" y="0"/>
                  </a:lnTo>
                </a:path>
                <a:path w="3167379" h="200659">
                  <a:moveTo>
                    <a:pt x="0" y="200660"/>
                  </a:moveTo>
                  <a:lnTo>
                    <a:pt x="3167380" y="200660"/>
                  </a:lnTo>
                </a:path>
              </a:pathLst>
            </a:custGeom>
            <a:ln w="122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8" name="object 18"/>
            <p:cNvSpPr/>
            <p:nvPr/>
          </p:nvSpPr>
          <p:spPr>
            <a:xfrm>
              <a:off x="457834" y="7116302"/>
              <a:ext cx="3168015" cy="0"/>
            </a:xfrm>
            <a:custGeom>
              <a:avLst/>
              <a:gdLst/>
              <a:ahLst/>
              <a:cxnLst/>
              <a:rect l="l" t="t" r="r" b="b"/>
              <a:pathLst>
                <a:path w="3168015">
                  <a:moveTo>
                    <a:pt x="0" y="0"/>
                  </a:moveTo>
                  <a:lnTo>
                    <a:pt x="3167398" y="0"/>
                  </a:lnTo>
                </a:path>
              </a:pathLst>
            </a:custGeom>
            <a:ln w="122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9" name="object 19"/>
            <p:cNvSpPr/>
            <p:nvPr/>
          </p:nvSpPr>
          <p:spPr>
            <a:xfrm>
              <a:off x="457834" y="7317310"/>
              <a:ext cx="3167380" cy="200660"/>
            </a:xfrm>
            <a:custGeom>
              <a:avLst/>
              <a:gdLst/>
              <a:ahLst/>
              <a:cxnLst/>
              <a:rect l="l" t="t" r="r" b="b"/>
              <a:pathLst>
                <a:path w="3167379" h="200659">
                  <a:moveTo>
                    <a:pt x="0" y="0"/>
                  </a:moveTo>
                  <a:lnTo>
                    <a:pt x="3167380" y="0"/>
                  </a:lnTo>
                </a:path>
                <a:path w="3167379" h="200659">
                  <a:moveTo>
                    <a:pt x="0" y="200660"/>
                  </a:moveTo>
                  <a:lnTo>
                    <a:pt x="3167380" y="200660"/>
                  </a:lnTo>
                </a:path>
              </a:pathLst>
            </a:custGeom>
            <a:ln w="122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0" name="object 20"/>
            <p:cNvSpPr/>
            <p:nvPr/>
          </p:nvSpPr>
          <p:spPr>
            <a:xfrm>
              <a:off x="3902709" y="6716887"/>
              <a:ext cx="3168015" cy="0"/>
            </a:xfrm>
            <a:custGeom>
              <a:avLst/>
              <a:gdLst/>
              <a:ahLst/>
              <a:cxnLst/>
              <a:rect l="l" t="t" r="r" b="b"/>
              <a:pathLst>
                <a:path w="3168015">
                  <a:moveTo>
                    <a:pt x="0" y="0"/>
                  </a:moveTo>
                  <a:lnTo>
                    <a:pt x="3167398" y="0"/>
                  </a:lnTo>
                </a:path>
              </a:pathLst>
            </a:custGeom>
            <a:ln w="122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1" name="object 21"/>
            <p:cNvSpPr/>
            <p:nvPr/>
          </p:nvSpPr>
          <p:spPr>
            <a:xfrm>
              <a:off x="3902709" y="7118555"/>
              <a:ext cx="3167380" cy="401320"/>
            </a:xfrm>
            <a:custGeom>
              <a:avLst/>
              <a:gdLst/>
              <a:ahLst/>
              <a:cxnLst/>
              <a:rect l="l" t="t" r="r" b="b"/>
              <a:pathLst>
                <a:path w="3167379" h="401320">
                  <a:moveTo>
                    <a:pt x="0" y="0"/>
                  </a:moveTo>
                  <a:lnTo>
                    <a:pt x="3167380" y="0"/>
                  </a:lnTo>
                </a:path>
                <a:path w="3167379" h="401320">
                  <a:moveTo>
                    <a:pt x="0" y="200660"/>
                  </a:moveTo>
                  <a:lnTo>
                    <a:pt x="3167380" y="200660"/>
                  </a:lnTo>
                </a:path>
                <a:path w="3167379" h="401320">
                  <a:moveTo>
                    <a:pt x="0" y="401320"/>
                  </a:moveTo>
                  <a:lnTo>
                    <a:pt x="3167380" y="401320"/>
                  </a:lnTo>
                </a:path>
              </a:pathLst>
            </a:custGeom>
            <a:ln w="122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4747514" y="7759700"/>
            <a:ext cx="1525270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50" spc="-125" dirty="0">
                <a:latin typeface="Arial Black"/>
                <a:cs typeface="Arial Black"/>
              </a:rPr>
              <a:t>A</a:t>
            </a:r>
            <a:r>
              <a:rPr sz="1550" spc="-95" dirty="0">
                <a:latin typeface="Arial Black"/>
                <a:cs typeface="Arial Black"/>
              </a:rPr>
              <a:t>u</a:t>
            </a:r>
            <a:r>
              <a:rPr sz="1550" spc="-80" dirty="0">
                <a:latin typeface="Arial Black"/>
                <a:cs typeface="Arial Black"/>
              </a:rPr>
              <a:t>toev</a:t>
            </a:r>
            <a:r>
              <a:rPr sz="1550" spc="-110" dirty="0">
                <a:latin typeface="Arial Black"/>
                <a:cs typeface="Arial Black"/>
              </a:rPr>
              <a:t>al</a:t>
            </a:r>
            <a:r>
              <a:rPr sz="1550" spc="-135" dirty="0">
                <a:latin typeface="Arial Black"/>
                <a:cs typeface="Arial Black"/>
              </a:rPr>
              <a:t>u</a:t>
            </a:r>
            <a:r>
              <a:rPr sz="1550" spc="-140" dirty="0">
                <a:latin typeface="Arial Black"/>
                <a:cs typeface="Arial Black"/>
              </a:rPr>
              <a:t>a</a:t>
            </a:r>
            <a:r>
              <a:rPr sz="1550" spc="-135" dirty="0">
                <a:latin typeface="Arial Black"/>
                <a:cs typeface="Arial Black"/>
              </a:rPr>
              <a:t>c</a:t>
            </a:r>
            <a:r>
              <a:rPr sz="1550" spc="-70" dirty="0">
                <a:latin typeface="Arial Black"/>
                <a:cs typeface="Arial Black"/>
              </a:rPr>
              <a:t>i</a:t>
            </a:r>
            <a:r>
              <a:rPr sz="1550" spc="-145" dirty="0">
                <a:latin typeface="Arial Black"/>
                <a:cs typeface="Arial Black"/>
              </a:rPr>
              <a:t>ó</a:t>
            </a:r>
            <a:r>
              <a:rPr sz="1550" spc="-30" dirty="0">
                <a:latin typeface="Arial Black"/>
                <a:cs typeface="Arial Black"/>
              </a:rPr>
              <a:t>n</a:t>
            </a:r>
            <a:endParaRPr sz="1550" dirty="0">
              <a:latin typeface="Arial Black"/>
              <a:cs typeface="Arial Blac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804602" y="8119923"/>
            <a:ext cx="3312160" cy="1318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297554" algn="l"/>
              </a:tabLst>
            </a:pPr>
            <a:r>
              <a:rPr lang="es-ES" sz="1200" u="sng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Considero que la intervención fue adecuada, desarrollé diversas habilidades ante la nueva modalidad de trabajo, como el uso de las herramientas tecnológicas y como aplicarlas para favorecer el desarrollo del aprendizaje del alumno.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297554" algn="l"/>
              </a:tabLst>
            </a:pPr>
            <a:r>
              <a:rPr lang="es-ES" sz="1200" u="sng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Las actividades y las consignas fueron correctas y adecuadas.  </a:t>
            </a:r>
            <a:endParaRPr sz="1200" dirty="0">
              <a:latin typeface="Times New Roman"/>
              <a:cs typeface="Times New Roman"/>
            </a:endParaRPr>
          </a:p>
        </p:txBody>
      </p:sp>
      <p:graphicFrame>
        <p:nvGraphicFramePr>
          <p:cNvPr id="24" name="object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2293012"/>
              </p:ext>
            </p:extLst>
          </p:nvPr>
        </p:nvGraphicFramePr>
        <p:xfrm>
          <a:off x="376567" y="2066544"/>
          <a:ext cx="3356609" cy="39930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5700"/>
                <a:gridCol w="1090930"/>
                <a:gridCol w="116839"/>
                <a:gridCol w="481330"/>
                <a:gridCol w="511810"/>
              </a:tblGrid>
              <a:tr h="274320">
                <a:tc gridSpan="3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200" b="1" spc="-10" dirty="0"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n</a:t>
                      </a:r>
                      <a:r>
                        <a:rPr sz="1200" b="1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10" dirty="0">
                          <a:latin typeface="Trebuchet MS"/>
                          <a:cs typeface="Trebuchet MS"/>
                        </a:rPr>
                        <a:t>r</a:t>
                      </a:r>
                      <a:r>
                        <a:rPr sz="1200" b="1" spc="-10" dirty="0"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l</a:t>
                      </a:r>
                      <a:r>
                        <a:rPr sz="1200" b="1" spc="-5" dirty="0">
                          <a:latin typeface="Trebuchet MS"/>
                          <a:cs typeface="Trebuchet MS"/>
                        </a:rPr>
                        <a:t>a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ción</a:t>
                      </a:r>
                      <a:r>
                        <a:rPr sz="1200" b="1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a</a:t>
                      </a:r>
                      <a:r>
                        <a:rPr sz="1200" b="1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lo</a:t>
                      </a:r>
                      <a:r>
                        <a:rPr sz="1200" b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plan</a:t>
                      </a:r>
                      <a:r>
                        <a:rPr sz="1200" b="1" spc="-10" dirty="0"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a</a:t>
                      </a:r>
                      <a:r>
                        <a:rPr sz="1200" b="1" spc="-10" dirty="0">
                          <a:latin typeface="Trebuchet MS"/>
                          <a:cs typeface="Trebuchet MS"/>
                        </a:rPr>
                        <a:t>d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o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1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200" b="1" dirty="0">
                          <a:latin typeface="Trebuchet MS"/>
                          <a:cs typeface="Trebuchet MS"/>
                        </a:rPr>
                        <a:t>SI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9C5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200" b="1" spc="-130" dirty="0">
                          <a:latin typeface="Trebuchet MS"/>
                          <a:cs typeface="Trebuchet MS"/>
                        </a:rPr>
                        <a:t>NO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E4F6"/>
                    </a:solidFill>
                  </a:tcPr>
                </a:tc>
              </a:tr>
              <a:tr h="457200">
                <a:tc gridSpan="3">
                  <a:txBody>
                    <a:bodyPr/>
                    <a:lstStyle/>
                    <a:p>
                      <a:pPr marL="91440" marR="3143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200" b="1" spc="-35" dirty="0">
                          <a:latin typeface="Trebuchet MS"/>
                          <a:cs typeface="Trebuchet MS"/>
                        </a:rPr>
                        <a:t>Desarrollo</a:t>
                      </a:r>
                      <a:r>
                        <a:rPr sz="1200" b="1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20" dirty="0"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1200" b="1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15" dirty="0">
                          <a:latin typeface="Trebuchet MS"/>
                          <a:cs typeface="Trebuchet MS"/>
                        </a:rPr>
                        <a:t>actividades </a:t>
                      </a:r>
                      <a:r>
                        <a:rPr sz="1200" b="1" spc="-55" dirty="0">
                          <a:latin typeface="Trebuchet MS"/>
                          <a:cs typeface="Trebuchet MS"/>
                        </a:rPr>
                        <a:t>en </a:t>
                      </a:r>
                      <a:r>
                        <a:rPr sz="1200" b="1" spc="-3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45" dirty="0">
                          <a:latin typeface="Trebuchet MS"/>
                          <a:cs typeface="Trebuchet MS"/>
                        </a:rPr>
                        <a:t>tiempo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10" dirty="0">
                          <a:latin typeface="Trebuchet MS"/>
                          <a:cs typeface="Trebuchet MS"/>
                        </a:rPr>
                        <a:t>y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20" dirty="0">
                          <a:latin typeface="Trebuchet MS"/>
                          <a:cs typeface="Trebuchet MS"/>
                        </a:rPr>
                        <a:t>forma.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1883">
                <a:tc gridSpan="3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200" b="1" spc="60" dirty="0">
                          <a:latin typeface="Trebuchet MS"/>
                          <a:cs typeface="Trebuchet MS"/>
                        </a:rPr>
                        <a:t>Se</a:t>
                      </a:r>
                      <a:r>
                        <a:rPr sz="1200" b="1" spc="-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45" dirty="0">
                          <a:latin typeface="Trebuchet MS"/>
                          <a:cs typeface="Trebuchet MS"/>
                        </a:rPr>
                        <a:t>llevó</a:t>
                      </a:r>
                      <a:r>
                        <a:rPr sz="1200" b="1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20" dirty="0">
                          <a:latin typeface="Trebuchet MS"/>
                          <a:cs typeface="Trebuchet MS"/>
                        </a:rPr>
                        <a:t>a</a:t>
                      </a:r>
                      <a:r>
                        <a:rPr sz="1200" b="1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5" dirty="0">
                          <a:latin typeface="Trebuchet MS"/>
                          <a:cs typeface="Trebuchet MS"/>
                        </a:rPr>
                        <a:t>cabo </a:t>
                      </a:r>
                      <a:r>
                        <a:rPr sz="1200" b="1" spc="-75" dirty="0">
                          <a:latin typeface="Trebuchet MS"/>
                          <a:cs typeface="Trebuchet MS"/>
                        </a:rPr>
                        <a:t>lo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60" dirty="0">
                          <a:latin typeface="Trebuchet MS"/>
                          <a:cs typeface="Trebuchet MS"/>
                        </a:rPr>
                        <a:t>planeado.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1883">
                <a:tc gridSpan="3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200" b="1" spc="-10" dirty="0"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l</a:t>
                      </a:r>
                      <a:r>
                        <a:rPr sz="1200" b="1" spc="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m</a:t>
                      </a:r>
                      <a:r>
                        <a:rPr sz="1200" b="1" spc="-10" dirty="0">
                          <a:latin typeface="Trebuchet MS"/>
                          <a:cs typeface="Trebuchet MS"/>
                        </a:rPr>
                        <a:t>a</a:t>
                      </a:r>
                      <a:r>
                        <a:rPr sz="1200" b="1" spc="5" dirty="0">
                          <a:latin typeface="Trebuchet MS"/>
                          <a:cs typeface="Trebuchet MS"/>
                        </a:rPr>
                        <a:t>t</a:t>
                      </a:r>
                      <a:r>
                        <a:rPr sz="1200" b="1" spc="-10" dirty="0"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1200" b="1" spc="5" dirty="0">
                          <a:latin typeface="Trebuchet MS"/>
                          <a:cs typeface="Trebuchet MS"/>
                        </a:rPr>
                        <a:t>ri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al</a:t>
                      </a:r>
                      <a:r>
                        <a:rPr sz="1200" b="1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5" dirty="0">
                          <a:latin typeface="Trebuchet MS"/>
                          <a:cs typeface="Trebuchet MS"/>
                        </a:rPr>
                        <a:t>f</a:t>
                      </a:r>
                      <a:r>
                        <a:rPr sz="1200" b="1" spc="-10" dirty="0">
                          <a:latin typeface="Trebuchet MS"/>
                          <a:cs typeface="Trebuchet MS"/>
                        </a:rPr>
                        <a:t>u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1200" b="1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a</a:t>
                      </a:r>
                      <a:r>
                        <a:rPr sz="1200" b="1" spc="-10" dirty="0"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c</a:t>
                      </a:r>
                      <a:r>
                        <a:rPr sz="1200" b="1" spc="-15" dirty="0">
                          <a:latin typeface="Trebuchet MS"/>
                          <a:cs typeface="Trebuchet MS"/>
                        </a:rPr>
                        <a:t>u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a</a:t>
                      </a:r>
                      <a:r>
                        <a:rPr sz="1200" b="1" spc="-10" dirty="0">
                          <a:latin typeface="Trebuchet MS"/>
                          <a:cs typeface="Trebuchet MS"/>
                        </a:rPr>
                        <a:t>do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.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4320">
                <a:tc gridSpan="5">
                  <a:txBody>
                    <a:bodyPr/>
                    <a:lstStyle/>
                    <a:p>
                      <a:pPr marL="63500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200" b="1" dirty="0">
                          <a:latin typeface="Trebuchet MS"/>
                          <a:cs typeface="Trebuchet MS"/>
                        </a:rPr>
                        <a:t>La</a:t>
                      </a:r>
                      <a:r>
                        <a:rPr sz="1200" b="1" spc="-10" dirty="0">
                          <a:latin typeface="Trebuchet MS"/>
                          <a:cs typeface="Trebuchet MS"/>
                        </a:rPr>
                        <a:t> o</a:t>
                      </a:r>
                      <a:r>
                        <a:rPr sz="1200" b="1" spc="5" dirty="0">
                          <a:latin typeface="Trebuchet MS"/>
                          <a:cs typeface="Trebuchet MS"/>
                        </a:rPr>
                        <a:t>r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gan</a:t>
                      </a:r>
                      <a:r>
                        <a:rPr sz="1200" b="1" spc="5" dirty="0">
                          <a:latin typeface="Trebuchet MS"/>
                          <a:cs typeface="Trebuchet MS"/>
                        </a:rPr>
                        <a:t>i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z</a:t>
                      </a:r>
                      <a:r>
                        <a:rPr sz="1200" b="1" spc="-10" dirty="0">
                          <a:latin typeface="Trebuchet MS"/>
                          <a:cs typeface="Trebuchet MS"/>
                        </a:rPr>
                        <a:t>a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ción</a:t>
                      </a:r>
                      <a:r>
                        <a:rPr sz="1200" b="1" spc="-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d</a:t>
                      </a:r>
                      <a:r>
                        <a:rPr sz="1200" b="1" spc="-15" dirty="0"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l</a:t>
                      </a:r>
                      <a:r>
                        <a:rPr sz="1200" b="1" spc="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g</a:t>
                      </a:r>
                      <a:r>
                        <a:rPr sz="1200" b="1" spc="5" dirty="0">
                          <a:latin typeface="Trebuchet MS"/>
                          <a:cs typeface="Trebuchet MS"/>
                        </a:rPr>
                        <a:t>r</a:t>
                      </a:r>
                      <a:r>
                        <a:rPr sz="1200" b="1" spc="-10" dirty="0">
                          <a:latin typeface="Trebuchet MS"/>
                          <a:cs typeface="Trebuchet MS"/>
                        </a:rPr>
                        <a:t>u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po</a:t>
                      </a:r>
                      <a:r>
                        <a:rPr sz="1200" b="1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5" dirty="0">
                          <a:latin typeface="Trebuchet MS"/>
                          <a:cs typeface="Trebuchet MS"/>
                        </a:rPr>
                        <a:t>f</a:t>
                      </a:r>
                      <a:r>
                        <a:rPr sz="1200" b="1" spc="-10" dirty="0">
                          <a:latin typeface="Trebuchet MS"/>
                          <a:cs typeface="Trebuchet MS"/>
                        </a:rPr>
                        <a:t>ue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: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E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4188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771525" algn="l"/>
                        </a:tabLst>
                      </a:pPr>
                      <a:r>
                        <a:rPr sz="1200" b="1" spc="-45" dirty="0">
                          <a:latin typeface="Trebuchet MS"/>
                          <a:cs typeface="Trebuchet MS"/>
                        </a:rPr>
                        <a:t>Grupal</a:t>
                      </a:r>
                      <a:r>
                        <a:rPr sz="1200" b="1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10" dirty="0">
                          <a:latin typeface="Trebuchet MS"/>
                          <a:cs typeface="Trebuchet MS"/>
                        </a:rPr>
                        <a:t>(	</a:t>
                      </a:r>
                      <a:r>
                        <a:rPr sz="1200" b="1" spc="-5" dirty="0">
                          <a:latin typeface="Trebuchet MS"/>
                          <a:cs typeface="Trebuchet MS"/>
                        </a:rPr>
                        <a:t>)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860425" algn="l"/>
                        </a:tabLst>
                      </a:pPr>
                      <a:r>
                        <a:rPr sz="1200" b="1" spc="-35" dirty="0">
                          <a:latin typeface="Trebuchet MS"/>
                          <a:cs typeface="Trebuchet MS"/>
                        </a:rPr>
                        <a:t>Equipos</a:t>
                      </a:r>
                      <a:r>
                        <a:rPr sz="1200" b="1" spc="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10" dirty="0">
                          <a:latin typeface="Trebuchet MS"/>
                          <a:cs typeface="Trebuchet MS"/>
                        </a:rPr>
                        <a:t>(	</a:t>
                      </a:r>
                      <a:r>
                        <a:rPr sz="1200" b="1" spc="-5" dirty="0">
                          <a:latin typeface="Trebuchet MS"/>
                          <a:cs typeface="Trebuchet MS"/>
                        </a:rPr>
                        <a:t>)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956944" algn="l"/>
                        </a:tabLst>
                      </a:pPr>
                      <a:r>
                        <a:rPr sz="1200" b="1" spc="-60" dirty="0">
                          <a:latin typeface="Trebuchet MS"/>
                          <a:cs typeface="Trebuchet MS"/>
                        </a:rPr>
                        <a:t>Individual</a:t>
                      </a:r>
                      <a:r>
                        <a:rPr sz="1200" b="1" spc="-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10" dirty="0">
                          <a:latin typeface="Trebuchet MS"/>
                          <a:cs typeface="Trebuchet MS"/>
                        </a:rPr>
                        <a:t>(	</a:t>
                      </a:r>
                      <a:r>
                        <a:rPr sz="1200" b="1" spc="-5" dirty="0">
                          <a:latin typeface="Trebuchet MS"/>
                          <a:cs typeface="Trebuchet MS"/>
                        </a:rPr>
                        <a:t>)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74319">
                <a:tc gridSpan="5">
                  <a:txBody>
                    <a:bodyPr/>
                    <a:lstStyle/>
                    <a:p>
                      <a:pPr marL="68072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200" b="1" spc="-15" dirty="0">
                          <a:latin typeface="Trebuchet MS"/>
                          <a:cs typeface="Trebuchet MS"/>
                        </a:rPr>
                        <a:t>Manifestaciones </a:t>
                      </a:r>
                      <a:r>
                        <a:rPr sz="1200" b="1" spc="-20" dirty="0"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1200" b="1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25" dirty="0">
                          <a:latin typeface="Trebuchet MS"/>
                          <a:cs typeface="Trebuchet MS"/>
                        </a:rPr>
                        <a:t>los</a:t>
                      </a:r>
                      <a:r>
                        <a:rPr sz="1200" b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65" dirty="0">
                          <a:latin typeface="Trebuchet MS"/>
                          <a:cs typeface="Trebuchet MS"/>
                        </a:rPr>
                        <a:t>niños: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E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57200">
                <a:tc gridSpan="5">
                  <a:txBody>
                    <a:bodyPr/>
                    <a:lstStyle/>
                    <a:p>
                      <a:pPr marL="91440" marR="38354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2558415" algn="l"/>
                          <a:tab pos="2908935" algn="l"/>
                        </a:tabLst>
                      </a:pPr>
                      <a:r>
                        <a:rPr sz="1200" b="1" spc="5" dirty="0">
                          <a:latin typeface="Trebuchet MS"/>
                          <a:cs typeface="Trebuchet MS"/>
                        </a:rPr>
                        <a:t>¿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Se</a:t>
                      </a:r>
                      <a:r>
                        <a:rPr sz="1200" b="1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5" dirty="0">
                          <a:latin typeface="Trebuchet MS"/>
                          <a:cs typeface="Trebuchet MS"/>
                        </a:rPr>
                        <a:t>i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nv</a:t>
                      </a:r>
                      <a:r>
                        <a:rPr sz="1200" b="1" spc="-10" dirty="0">
                          <a:latin typeface="Trebuchet MS"/>
                          <a:cs typeface="Trebuchet MS"/>
                        </a:rPr>
                        <a:t>o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l</a:t>
                      </a:r>
                      <a:r>
                        <a:rPr sz="1200" b="1" spc="-15" dirty="0">
                          <a:latin typeface="Trebuchet MS"/>
                          <a:cs typeface="Trebuchet MS"/>
                        </a:rPr>
                        <a:t>u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crar</a:t>
                      </a:r>
                      <a:r>
                        <a:rPr sz="1200" b="1" spc="-10" dirty="0">
                          <a:latin typeface="Trebuchet MS"/>
                          <a:cs typeface="Trebuchet MS"/>
                        </a:rPr>
                        <a:t>o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n?</a:t>
                      </a:r>
                      <a:r>
                        <a:rPr sz="1200" b="1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135" dirty="0">
                          <a:latin typeface="Trebuchet MS"/>
                          <a:cs typeface="Trebuchet MS"/>
                        </a:rPr>
                        <a:t>T</a:t>
                      </a:r>
                      <a:r>
                        <a:rPr sz="1200" b="1" spc="-10" dirty="0">
                          <a:latin typeface="Trebuchet MS"/>
                          <a:cs typeface="Trebuchet MS"/>
                        </a:rPr>
                        <a:t>o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d</a:t>
                      </a:r>
                      <a:r>
                        <a:rPr sz="1200" b="1" spc="-15" dirty="0">
                          <a:latin typeface="Trebuchet MS"/>
                          <a:cs typeface="Trebuchet MS"/>
                        </a:rPr>
                        <a:t>o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s</a:t>
                      </a:r>
                      <a:r>
                        <a:rPr sz="1200" b="1" spc="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(  ) </a:t>
                      </a:r>
                      <a:r>
                        <a:rPr sz="1200" b="1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5" dirty="0">
                          <a:latin typeface="Trebuchet MS"/>
                          <a:cs typeface="Trebuchet MS"/>
                        </a:rPr>
                        <a:t>A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lg</a:t>
                      </a:r>
                      <a:r>
                        <a:rPr sz="1200" b="1" spc="-10" dirty="0">
                          <a:latin typeface="Trebuchet MS"/>
                          <a:cs typeface="Trebuchet MS"/>
                        </a:rPr>
                        <a:t>u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n</a:t>
                      </a:r>
                      <a:r>
                        <a:rPr sz="1200" b="1" spc="-10" dirty="0">
                          <a:latin typeface="Trebuchet MS"/>
                          <a:cs typeface="Trebuchet MS"/>
                        </a:rPr>
                        <a:t>o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s</a:t>
                      </a:r>
                      <a:r>
                        <a:rPr sz="1200" b="1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(	)  </a:t>
                      </a:r>
                      <a:r>
                        <a:rPr sz="1200" b="1" spc="-35" dirty="0">
                          <a:latin typeface="Trebuchet MS"/>
                          <a:cs typeface="Trebuchet MS"/>
                        </a:rPr>
                        <a:t>Poca</a:t>
                      </a:r>
                      <a:r>
                        <a:rPr sz="1200" b="1" spc="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35" dirty="0">
                          <a:latin typeface="Trebuchet MS"/>
                          <a:cs typeface="Trebuchet MS"/>
                        </a:rPr>
                        <a:t>motivación</a:t>
                      </a:r>
                      <a:r>
                        <a:rPr sz="1200" b="1" spc="-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10" dirty="0">
                          <a:latin typeface="Trebuchet MS"/>
                          <a:cs typeface="Trebuchet MS"/>
                        </a:rPr>
                        <a:t>(</a:t>
                      </a:r>
                      <a:r>
                        <a:rPr sz="1200" b="1" spc="39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5" dirty="0">
                          <a:latin typeface="Trebuchet MS"/>
                          <a:cs typeface="Trebuchet MS"/>
                        </a:rPr>
                        <a:t>)</a:t>
                      </a:r>
                      <a:r>
                        <a:rPr sz="1200" b="1" spc="36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20" dirty="0">
                          <a:latin typeface="Trebuchet MS"/>
                          <a:cs typeface="Trebuchet MS"/>
                        </a:rPr>
                        <a:t>descontrol</a:t>
                      </a:r>
                      <a:r>
                        <a:rPr sz="1200" b="1" spc="38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10" dirty="0">
                          <a:latin typeface="Trebuchet MS"/>
                          <a:cs typeface="Trebuchet MS"/>
                        </a:rPr>
                        <a:t>(	</a:t>
                      </a:r>
                      <a:r>
                        <a:rPr sz="1200" b="1" spc="-5" dirty="0">
                          <a:latin typeface="Trebuchet MS"/>
                          <a:cs typeface="Trebuchet MS"/>
                        </a:rPr>
                        <a:t>)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57200">
                <a:tc gridSpan="5">
                  <a:txBody>
                    <a:bodyPr/>
                    <a:lstStyle/>
                    <a:p>
                      <a:pPr marL="91440" marR="78994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1609725" algn="l"/>
                          <a:tab pos="2294890" algn="l"/>
                        </a:tabLst>
                      </a:pPr>
                      <a:r>
                        <a:rPr sz="1200" b="1" spc="70" dirty="0">
                          <a:latin typeface="Trebuchet MS"/>
                          <a:cs typeface="Trebuchet MS"/>
                        </a:rPr>
                        <a:t>¿Se</a:t>
                      </a:r>
                      <a:r>
                        <a:rPr sz="1200" b="1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20" dirty="0">
                          <a:latin typeface="Trebuchet MS"/>
                          <a:cs typeface="Trebuchet MS"/>
                        </a:rPr>
                        <a:t>interesaron</a:t>
                      </a:r>
                      <a:r>
                        <a:rPr sz="1200" b="1" spc="-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55" dirty="0">
                          <a:latin typeface="Trebuchet MS"/>
                          <a:cs typeface="Trebuchet MS"/>
                        </a:rPr>
                        <a:t>en</a:t>
                      </a:r>
                      <a:r>
                        <a:rPr sz="1200" b="1" spc="-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10" dirty="0">
                          <a:latin typeface="Trebuchet MS"/>
                          <a:cs typeface="Trebuchet MS"/>
                        </a:rPr>
                        <a:t>las 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actividades? </a:t>
                      </a:r>
                      <a:r>
                        <a:rPr sz="1200" b="1" spc="-3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20" dirty="0">
                          <a:latin typeface="Trebuchet MS"/>
                          <a:cs typeface="Trebuchet MS"/>
                        </a:rPr>
                        <a:t>Todos</a:t>
                      </a:r>
                      <a:r>
                        <a:rPr sz="1200" b="1" spc="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10" dirty="0">
                          <a:latin typeface="Trebuchet MS"/>
                          <a:cs typeface="Trebuchet MS"/>
                        </a:rPr>
                        <a:t>(</a:t>
                      </a:r>
                      <a:r>
                        <a:rPr sz="1200" b="1" spc="37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5" dirty="0">
                          <a:latin typeface="Trebuchet MS"/>
                          <a:cs typeface="Trebuchet MS"/>
                        </a:rPr>
                        <a:t>)</a:t>
                      </a:r>
                      <a:r>
                        <a:rPr sz="1200" b="1" spc="37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35" dirty="0">
                          <a:latin typeface="Trebuchet MS"/>
                          <a:cs typeface="Trebuchet MS"/>
                        </a:rPr>
                        <a:t>Algunos</a:t>
                      </a:r>
                      <a:r>
                        <a:rPr sz="1200" b="1" spc="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10" dirty="0">
                          <a:latin typeface="Trebuchet MS"/>
                          <a:cs typeface="Trebuchet MS"/>
                        </a:rPr>
                        <a:t>(	</a:t>
                      </a:r>
                      <a:r>
                        <a:rPr sz="1200" b="1" spc="-5" dirty="0">
                          <a:latin typeface="Trebuchet MS"/>
                          <a:cs typeface="Trebuchet MS"/>
                        </a:rPr>
                        <a:t>)</a:t>
                      </a:r>
                      <a:r>
                        <a:rPr sz="1200" b="1" spc="38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5" dirty="0">
                          <a:latin typeface="Trebuchet MS"/>
                          <a:cs typeface="Trebuchet MS"/>
                        </a:rPr>
                        <a:t>otro</a:t>
                      </a:r>
                      <a:r>
                        <a:rPr sz="1200" b="1" spc="-10" dirty="0">
                          <a:latin typeface="Trebuchet MS"/>
                          <a:cs typeface="Trebuchet MS"/>
                        </a:rPr>
                        <a:t> (	</a:t>
                      </a:r>
                      <a:r>
                        <a:rPr sz="1200" b="1" spc="-5" dirty="0">
                          <a:latin typeface="Trebuchet MS"/>
                          <a:cs typeface="Trebuchet MS"/>
                        </a:rPr>
                        <a:t>)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57200">
                <a:tc gridSpan="5">
                  <a:txBody>
                    <a:bodyPr/>
                    <a:lstStyle/>
                    <a:p>
                      <a:pPr marL="91440" marR="478155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1210310" algn="l"/>
                          <a:tab pos="1999614" algn="l"/>
                          <a:tab pos="2814955" algn="l"/>
                        </a:tabLst>
                      </a:pPr>
                      <a:r>
                        <a:rPr sz="1200" b="1" spc="70" dirty="0">
                          <a:latin typeface="Trebuchet MS"/>
                          <a:cs typeface="Trebuchet MS"/>
                        </a:rPr>
                        <a:t>Su </a:t>
                      </a:r>
                      <a:r>
                        <a:rPr sz="1200" b="1" spc="-20" dirty="0">
                          <a:latin typeface="Trebuchet MS"/>
                          <a:cs typeface="Trebuchet MS"/>
                        </a:rPr>
                        <a:t>actitud ante </a:t>
                      </a:r>
                      <a:r>
                        <a:rPr sz="1200" b="1" spc="-10" dirty="0">
                          <a:latin typeface="Trebuchet MS"/>
                          <a:cs typeface="Trebuchet MS"/>
                        </a:rPr>
                        <a:t>las </a:t>
                      </a:r>
                      <a:r>
                        <a:rPr sz="1200" b="1" spc="-30" dirty="0">
                          <a:latin typeface="Trebuchet MS"/>
                          <a:cs typeface="Trebuchet MS"/>
                        </a:rPr>
                        <a:t>actividades. </a:t>
                      </a:r>
                      <a:r>
                        <a:rPr sz="1200" b="1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5" dirty="0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ar</a:t>
                      </a:r>
                      <a:r>
                        <a:rPr sz="1200" b="1" spc="5" dirty="0">
                          <a:latin typeface="Trebuchet MS"/>
                          <a:cs typeface="Trebuchet MS"/>
                        </a:rPr>
                        <a:t>ti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cipa</a:t>
                      </a:r>
                      <a:r>
                        <a:rPr sz="1200" b="1" spc="5" dirty="0">
                          <a:latin typeface="Trebuchet MS"/>
                          <a:cs typeface="Trebuchet MS"/>
                        </a:rPr>
                        <a:t>ti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v</a:t>
                      </a:r>
                      <a:r>
                        <a:rPr sz="1200" b="1" spc="-10" dirty="0">
                          <a:latin typeface="Trebuchet MS"/>
                          <a:cs typeface="Trebuchet MS"/>
                        </a:rPr>
                        <a:t>o</a:t>
                      </a:r>
                      <a:r>
                        <a:rPr sz="1200" b="1" spc="-5" dirty="0">
                          <a:latin typeface="Trebuchet MS"/>
                          <a:cs typeface="Trebuchet MS"/>
                        </a:rPr>
                        <a:t>s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(	) </a:t>
                      </a:r>
                      <a:r>
                        <a:rPr sz="1200" b="1" spc="-5" dirty="0">
                          <a:latin typeface="Trebuchet MS"/>
                          <a:cs typeface="Trebuchet MS"/>
                        </a:rPr>
                        <a:t> B</a:t>
                      </a:r>
                      <a:r>
                        <a:rPr sz="1200" b="1" spc="-10" dirty="0">
                          <a:latin typeface="Trebuchet MS"/>
                          <a:cs typeface="Trebuchet MS"/>
                        </a:rPr>
                        <a:t>ue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na</a:t>
                      </a:r>
                      <a:r>
                        <a:rPr sz="1200" b="1" spc="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(	) </a:t>
                      </a:r>
                      <a:r>
                        <a:rPr sz="1200" b="1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5" dirty="0">
                          <a:latin typeface="Trebuchet MS"/>
                          <a:cs typeface="Trebuchet MS"/>
                        </a:rPr>
                        <a:t>A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pa</a:t>
                      </a:r>
                      <a:r>
                        <a:rPr sz="1200" b="1" spc="5" dirty="0">
                          <a:latin typeface="Trebuchet MS"/>
                          <a:cs typeface="Trebuchet MS"/>
                        </a:rPr>
                        <a:t>t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ía</a:t>
                      </a:r>
                      <a:r>
                        <a:rPr sz="1200" b="1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(	)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15595">
                <a:tc gridSpan="5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3228975" algn="l"/>
                        </a:tabLst>
                      </a:pPr>
                      <a:r>
                        <a:rPr sz="1200" b="1" spc="-50" dirty="0">
                          <a:latin typeface="Trebuchet MS"/>
                          <a:cs typeface="Trebuchet MS"/>
                        </a:rPr>
                        <a:t>Alumnos</a:t>
                      </a:r>
                      <a:r>
                        <a:rPr sz="1200" b="1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25" dirty="0">
                          <a:latin typeface="Trebuchet MS"/>
                          <a:cs typeface="Trebuchet MS"/>
                        </a:rPr>
                        <a:t>participativos:</a:t>
                      </a:r>
                      <a:r>
                        <a:rPr sz="1200" b="1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es-ES" sz="1100" b="0" spc="-10" dirty="0" smtClean="0">
                          <a:latin typeface="Microsoft Sans Serif"/>
                          <a:cs typeface="Microsoft Sans Serif"/>
                        </a:rPr>
                        <a:t>La</a:t>
                      </a:r>
                      <a:r>
                        <a:rPr lang="es-ES" sz="1100" b="0" spc="-10" baseline="0" dirty="0" smtClean="0">
                          <a:latin typeface="Microsoft Sans Serif"/>
                          <a:cs typeface="Microsoft Sans Serif"/>
                        </a:rPr>
                        <a:t> mayor parte del grupo.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25" name="object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8847896"/>
              </p:ext>
            </p:extLst>
          </p:nvPr>
        </p:nvGraphicFramePr>
        <p:xfrm>
          <a:off x="3827779" y="2070227"/>
          <a:ext cx="3322318" cy="39568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36495"/>
                <a:gridCol w="464819"/>
                <a:gridCol w="421004"/>
              </a:tblGrid>
              <a:tr h="262559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200" b="1" spc="-10" dirty="0">
                          <a:latin typeface="Trebuchet MS"/>
                          <a:cs typeface="Trebuchet MS"/>
                        </a:rPr>
                        <a:t>Educadora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1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200" b="1" dirty="0">
                          <a:latin typeface="Trebuchet MS"/>
                          <a:cs typeface="Trebuchet MS"/>
                        </a:rPr>
                        <a:t>SI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9C5"/>
                    </a:solidFill>
                  </a:tcPr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200" b="1" spc="-130" dirty="0">
                          <a:latin typeface="Trebuchet MS"/>
                          <a:cs typeface="Trebuchet MS"/>
                        </a:rPr>
                        <a:t>NO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E4F6"/>
                    </a:solidFill>
                  </a:tcPr>
                </a:tc>
              </a:tr>
              <a:tr h="437599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200" b="1" spc="-45" dirty="0">
                          <a:latin typeface="Trebuchet MS"/>
                          <a:cs typeface="Trebuchet MS"/>
                        </a:rPr>
                        <a:t>¿Mi</a:t>
                      </a:r>
                      <a:r>
                        <a:rPr sz="1200" b="1" spc="-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25" dirty="0">
                          <a:latin typeface="Trebuchet MS"/>
                          <a:cs typeface="Trebuchet MS"/>
                        </a:rPr>
                        <a:t>forma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20" dirty="0"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1200" b="1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40" dirty="0">
                          <a:latin typeface="Trebuchet MS"/>
                          <a:cs typeface="Trebuchet MS"/>
                        </a:rPr>
                        <a:t>intervención</a:t>
                      </a:r>
                      <a:r>
                        <a:rPr sz="1200" b="1" spc="-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50" dirty="0">
                          <a:latin typeface="Trebuchet MS"/>
                          <a:cs typeface="Trebuchet MS"/>
                        </a:rPr>
                        <a:t>fue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  <a:p>
                      <a:pPr marL="9271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b="1" spc="-55" dirty="0">
                          <a:latin typeface="Trebuchet MS"/>
                          <a:cs typeface="Trebuchet MS"/>
                        </a:rPr>
                        <a:t>la</a:t>
                      </a:r>
                      <a:r>
                        <a:rPr sz="1200" b="1" spc="-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10" dirty="0">
                          <a:latin typeface="Trebuchet MS"/>
                          <a:cs typeface="Trebuchet MS"/>
                        </a:rPr>
                        <a:t>adecuada?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37599">
                <a:tc>
                  <a:txBody>
                    <a:bodyPr/>
                    <a:lstStyle/>
                    <a:p>
                      <a:pPr marL="92710" marR="60833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200" b="1" spc="-5" dirty="0">
                          <a:latin typeface="Trebuchet MS"/>
                          <a:cs typeface="Trebuchet MS"/>
                        </a:rPr>
                        <a:t>¿Favorecí</a:t>
                      </a:r>
                      <a:r>
                        <a:rPr sz="1200" b="1" spc="-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75" dirty="0">
                          <a:latin typeface="Trebuchet MS"/>
                          <a:cs typeface="Trebuchet MS"/>
                        </a:rPr>
                        <a:t>el</a:t>
                      </a:r>
                      <a:r>
                        <a:rPr sz="1200" b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20" dirty="0">
                          <a:latin typeface="Trebuchet MS"/>
                          <a:cs typeface="Trebuchet MS"/>
                        </a:rPr>
                        <a:t>logro</a:t>
                      </a:r>
                      <a:r>
                        <a:rPr sz="1200" b="1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20" dirty="0"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1200" b="1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25" dirty="0">
                          <a:latin typeface="Trebuchet MS"/>
                          <a:cs typeface="Trebuchet MS"/>
                        </a:rPr>
                        <a:t>los </a:t>
                      </a:r>
                      <a:r>
                        <a:rPr sz="1200" b="1" spc="-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35" dirty="0">
                          <a:latin typeface="Trebuchet MS"/>
                          <a:cs typeface="Trebuchet MS"/>
                        </a:rPr>
                        <a:t>aprendizajes</a:t>
                      </a:r>
                      <a:r>
                        <a:rPr sz="1200" b="1" spc="-5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20" dirty="0">
                          <a:latin typeface="Trebuchet MS"/>
                          <a:cs typeface="Trebuchet MS"/>
                        </a:rPr>
                        <a:t>esperados?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37599">
                <a:tc>
                  <a:txBody>
                    <a:bodyPr/>
                    <a:lstStyle/>
                    <a:p>
                      <a:pPr marL="92710" marR="1803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200" b="1" spc="-40" dirty="0">
                          <a:latin typeface="Trebuchet MS"/>
                          <a:cs typeface="Trebuchet MS"/>
                        </a:rPr>
                        <a:t>¿La </a:t>
                      </a:r>
                      <a:r>
                        <a:rPr sz="1200" b="1" spc="25" dirty="0">
                          <a:latin typeface="Trebuchet MS"/>
                          <a:cs typeface="Trebuchet MS"/>
                        </a:rPr>
                        <a:t>forma </a:t>
                      </a:r>
                      <a:r>
                        <a:rPr sz="1200" b="1" spc="-20" dirty="0">
                          <a:latin typeface="Trebuchet MS"/>
                          <a:cs typeface="Trebuchet MS"/>
                        </a:rPr>
                        <a:t>de </a:t>
                      </a:r>
                      <a:r>
                        <a:rPr sz="1200" b="1" spc="-30" dirty="0">
                          <a:latin typeface="Trebuchet MS"/>
                          <a:cs typeface="Trebuchet MS"/>
                        </a:rPr>
                        <a:t>relacionarme con </a:t>
                      </a:r>
                      <a:r>
                        <a:rPr sz="1200" b="1" spc="-3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25" dirty="0">
                          <a:latin typeface="Trebuchet MS"/>
                          <a:cs typeface="Trebuchet MS"/>
                        </a:rPr>
                        <a:t>los</a:t>
                      </a:r>
                      <a:r>
                        <a:rPr sz="1200" b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30" dirty="0">
                          <a:latin typeface="Trebuchet MS"/>
                          <a:cs typeface="Trebuchet MS"/>
                        </a:rPr>
                        <a:t>alumnos</a:t>
                      </a:r>
                      <a:r>
                        <a:rPr sz="1200" b="1" spc="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50" dirty="0">
                          <a:latin typeface="Trebuchet MS"/>
                          <a:cs typeface="Trebuchet MS"/>
                        </a:rPr>
                        <a:t>fue</a:t>
                      </a:r>
                      <a:r>
                        <a:rPr sz="1200" b="1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55" dirty="0">
                          <a:latin typeface="Trebuchet MS"/>
                          <a:cs typeface="Trebuchet MS"/>
                        </a:rPr>
                        <a:t>la</a:t>
                      </a:r>
                      <a:r>
                        <a:rPr sz="1200" b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10" dirty="0">
                          <a:latin typeface="Trebuchet MS"/>
                          <a:cs typeface="Trebuchet MS"/>
                        </a:rPr>
                        <a:t>adecuada?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2558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200" b="1" spc="-5" dirty="0">
                          <a:latin typeface="Trebuchet MS"/>
                          <a:cs typeface="Trebuchet MS"/>
                        </a:rPr>
                        <a:t>¿Favorecí</a:t>
                      </a:r>
                      <a:r>
                        <a:rPr sz="1200" b="1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55" dirty="0">
                          <a:latin typeface="Trebuchet MS"/>
                          <a:cs typeface="Trebuchet MS"/>
                        </a:rPr>
                        <a:t>la</a:t>
                      </a:r>
                      <a:r>
                        <a:rPr sz="1200" b="1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10" dirty="0">
                          <a:latin typeface="Trebuchet MS"/>
                          <a:cs typeface="Trebuchet MS"/>
                        </a:rPr>
                        <a:t>convivencia?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2559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200" b="1" spc="-10" dirty="0">
                          <a:latin typeface="Trebuchet MS"/>
                          <a:cs typeface="Trebuchet MS"/>
                        </a:rPr>
                        <a:t>¿Las</a:t>
                      </a:r>
                      <a:r>
                        <a:rPr sz="1200" b="1" spc="-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10" dirty="0">
                          <a:latin typeface="Trebuchet MS"/>
                          <a:cs typeface="Trebuchet MS"/>
                        </a:rPr>
                        <a:t>consignas</a:t>
                      </a:r>
                      <a:r>
                        <a:rPr sz="1200" b="1" spc="-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10" dirty="0">
                          <a:latin typeface="Trebuchet MS"/>
                          <a:cs typeface="Trebuchet MS"/>
                        </a:rPr>
                        <a:t>fueron</a:t>
                      </a:r>
                      <a:r>
                        <a:rPr sz="1200" b="1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20" dirty="0">
                          <a:latin typeface="Trebuchet MS"/>
                          <a:cs typeface="Trebuchet MS"/>
                        </a:rPr>
                        <a:t>claras?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59121">
                <a:tc gridSpan="3"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3239770" algn="l"/>
                        </a:tabLst>
                      </a:pPr>
                      <a:r>
                        <a:rPr sz="1200" b="1" spc="-50" dirty="0">
                          <a:latin typeface="Trebuchet MS"/>
                          <a:cs typeface="Trebuchet MS"/>
                        </a:rPr>
                        <a:t>Alumnos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15" dirty="0" err="1">
                          <a:latin typeface="Trebuchet MS"/>
                          <a:cs typeface="Trebuchet MS"/>
                        </a:rPr>
                        <a:t>que</a:t>
                      </a:r>
                      <a:r>
                        <a:rPr sz="1200" b="1" spc="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es-MX" sz="1200" b="1" spc="-35" noProof="0" dirty="0" smtClean="0">
                          <a:latin typeface="Trebuchet MS"/>
                          <a:cs typeface="Trebuchet MS"/>
                        </a:rPr>
                        <a:t>requirieron</a:t>
                      </a:r>
                      <a:r>
                        <a:rPr sz="1200" b="1" spc="-10" dirty="0" smtClean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30" dirty="0" err="1" smtClean="0">
                          <a:latin typeface="Trebuchet MS"/>
                          <a:cs typeface="Trebuchet MS"/>
                        </a:rPr>
                        <a:t>apoyo</a:t>
                      </a:r>
                      <a:r>
                        <a:rPr sz="1200" b="1" spc="-30" dirty="0" smtClean="0">
                          <a:latin typeface="Trebuchet MS"/>
                          <a:cs typeface="Trebuchet MS"/>
                        </a:rPr>
                        <a:t>:</a:t>
                      </a:r>
                      <a:r>
                        <a:rPr lang="es-ES" sz="1200" b="1" spc="385" baseline="0" dirty="0" smtClean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es-ES" sz="1200" spc="-10" dirty="0" smtClean="0">
                          <a:latin typeface="Microsoft Sans Serif"/>
                          <a:cs typeface="Microsoft Sans Serif"/>
                        </a:rPr>
                        <a:t>No hubieron alumnos que necesitaran</a:t>
                      </a:r>
                      <a:r>
                        <a:rPr lang="es-ES" sz="1200" spc="-10" baseline="0" dirty="0" smtClean="0">
                          <a:latin typeface="Microsoft Sans Serif"/>
                          <a:cs typeface="Microsoft Sans Serif"/>
                        </a:rPr>
                        <a:t> apoyo.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92710">
                        <a:lnSpc>
                          <a:spcPct val="100000"/>
                        </a:lnSpc>
                        <a:tabLst>
                          <a:tab pos="3203575" algn="l"/>
                        </a:tabLst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283626">
                <a:tc gridSpan="3">
                  <a:txBody>
                    <a:bodyPr/>
                    <a:lstStyle/>
                    <a:p>
                      <a:pPr marL="1065530" marR="168910" indent="-89471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100" b="1" spc="-25" dirty="0">
                          <a:latin typeface="Trebuchet MS"/>
                          <a:cs typeface="Trebuchet MS"/>
                        </a:rPr>
                        <a:t>Breve </a:t>
                      </a:r>
                      <a:r>
                        <a:rPr sz="1100" b="1" spc="-35" dirty="0">
                          <a:latin typeface="Trebuchet MS"/>
                          <a:cs typeface="Trebuchet MS"/>
                        </a:rPr>
                        <a:t>descripción</a:t>
                      </a:r>
                      <a:r>
                        <a:rPr sz="1100" b="1" spc="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b="1" spc="-25" dirty="0"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1100" b="1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b="1" spc="-15" dirty="0">
                          <a:latin typeface="Trebuchet MS"/>
                          <a:cs typeface="Trebuchet MS"/>
                        </a:rPr>
                        <a:t>las</a:t>
                      </a:r>
                      <a:r>
                        <a:rPr sz="1100" b="1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b="1" spc="-15" dirty="0">
                          <a:latin typeface="Trebuchet MS"/>
                          <a:cs typeface="Trebuchet MS"/>
                        </a:rPr>
                        <a:t>actividades</a:t>
                      </a:r>
                      <a:r>
                        <a:rPr sz="1100" b="1" spc="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b="1" spc="-20" dirty="0">
                          <a:latin typeface="Trebuchet MS"/>
                          <a:cs typeface="Trebuchet MS"/>
                        </a:rPr>
                        <a:t>realizadas </a:t>
                      </a:r>
                      <a:r>
                        <a:rPr sz="1100" b="1" spc="-3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b="1" spc="-20" dirty="0">
                          <a:latin typeface="Trebuchet MS"/>
                          <a:cs typeface="Trebuchet MS"/>
                        </a:rPr>
                        <a:t>durante</a:t>
                      </a:r>
                      <a:r>
                        <a:rPr sz="1100" b="1" spc="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b="1" spc="-50" dirty="0">
                          <a:latin typeface="Trebuchet MS"/>
                          <a:cs typeface="Trebuchet MS"/>
                        </a:rPr>
                        <a:t>la</a:t>
                      </a:r>
                      <a:r>
                        <a:rPr sz="1100" b="1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b="1" spc="-60" dirty="0" err="1">
                          <a:latin typeface="Trebuchet MS"/>
                          <a:cs typeface="Trebuchet MS"/>
                        </a:rPr>
                        <a:t>jornada</a:t>
                      </a:r>
                      <a:r>
                        <a:rPr sz="1100" b="1" spc="-60" dirty="0" smtClean="0">
                          <a:latin typeface="Trebuchet MS"/>
                          <a:cs typeface="Trebuchet MS"/>
                        </a:rPr>
                        <a:t>.</a:t>
                      </a:r>
                    </a:p>
                    <a:p>
                      <a:pPr marL="92710">
                        <a:lnSpc>
                          <a:spcPts val="1340"/>
                        </a:lnSpc>
                        <a:spcBef>
                          <a:spcPts val="5"/>
                        </a:spcBef>
                        <a:tabLst>
                          <a:tab pos="3203575" algn="l"/>
                        </a:tabLst>
                      </a:pPr>
                      <a:r>
                        <a:rPr lang="es-ES" sz="1200" b="0" u="sng" dirty="0" smtClean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Las actividades realizadas favorecieron el campo</a:t>
                      </a:r>
                      <a:r>
                        <a:rPr lang="es-ES" sz="1200" b="0" u="sng" baseline="0" dirty="0" smtClean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de educación socioemocional, fueron sencillas y claras con el propósito de que los alumnos identificaran sus emociones, las de los demás y la función de cada una.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26" name="object 26"/>
          <p:cNvSpPr txBox="1"/>
          <p:nvPr/>
        </p:nvSpPr>
        <p:spPr>
          <a:xfrm>
            <a:off x="2494660" y="1178941"/>
            <a:ext cx="25609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65" dirty="0">
                <a:solidFill>
                  <a:srgbClr val="FF66AC"/>
                </a:solidFill>
                <a:latin typeface="Trebuchet MS"/>
                <a:cs typeface="Trebuchet MS"/>
              </a:rPr>
              <a:t>Aprendizajes </a:t>
            </a:r>
            <a:r>
              <a:rPr sz="1800" b="1" dirty="0">
                <a:solidFill>
                  <a:srgbClr val="FF66AC"/>
                </a:solidFill>
                <a:latin typeface="Trebuchet MS"/>
                <a:cs typeface="Trebuchet MS"/>
              </a:rPr>
              <a:t>esperados: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90525" y="8085073"/>
            <a:ext cx="3322320" cy="1486946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22225">
              <a:lnSpc>
                <a:spcPts val="1380"/>
              </a:lnSpc>
              <a:spcBef>
                <a:spcPts val="195"/>
              </a:spcBef>
              <a:tabLst>
                <a:tab pos="3291204" algn="l"/>
              </a:tabLst>
            </a:pPr>
            <a:r>
              <a:rPr sz="1200" b="1" spc="-20" dirty="0">
                <a:latin typeface="Trebuchet MS"/>
                <a:cs typeface="Trebuchet MS"/>
              </a:rPr>
              <a:t>¿Cómo</a:t>
            </a:r>
            <a:r>
              <a:rPr sz="1200" b="1" dirty="0">
                <a:latin typeface="Trebuchet MS"/>
                <a:cs typeface="Trebuchet MS"/>
              </a:rPr>
              <a:t> </a:t>
            </a:r>
            <a:r>
              <a:rPr sz="1200" b="1" spc="-75" dirty="0">
                <a:latin typeface="Trebuchet MS"/>
                <a:cs typeface="Trebuchet MS"/>
              </a:rPr>
              <a:t>lo</a:t>
            </a:r>
            <a:r>
              <a:rPr sz="1200" b="1" spc="5" dirty="0">
                <a:latin typeface="Trebuchet MS"/>
                <a:cs typeface="Trebuchet MS"/>
              </a:rPr>
              <a:t> </a:t>
            </a:r>
            <a:r>
              <a:rPr sz="1200" b="1" spc="-5" dirty="0">
                <a:latin typeface="Trebuchet MS"/>
                <a:cs typeface="Trebuchet MS"/>
              </a:rPr>
              <a:t>hice?</a:t>
            </a:r>
            <a:r>
              <a:rPr sz="1200" b="1" spc="-10" dirty="0">
                <a:latin typeface="Trebuchet MS"/>
                <a:cs typeface="Trebuchet MS"/>
              </a:rPr>
              <a:t> </a:t>
            </a:r>
            <a:r>
              <a:rPr sz="1200" b="1" dirty="0">
                <a:latin typeface="Trebuchet MS"/>
                <a:cs typeface="Trebuchet MS"/>
              </a:rPr>
              <a:t>¿Me</a:t>
            </a:r>
            <a:r>
              <a:rPr sz="1200" b="1" spc="-15" dirty="0">
                <a:latin typeface="Trebuchet MS"/>
                <a:cs typeface="Trebuchet MS"/>
              </a:rPr>
              <a:t> </a:t>
            </a:r>
            <a:r>
              <a:rPr sz="1200" b="1" dirty="0">
                <a:latin typeface="Trebuchet MS"/>
                <a:cs typeface="Trebuchet MS"/>
              </a:rPr>
              <a:t>faltó</a:t>
            </a:r>
            <a:r>
              <a:rPr sz="1200" b="1" spc="-5" dirty="0">
                <a:latin typeface="Trebuchet MS"/>
                <a:cs typeface="Trebuchet MS"/>
              </a:rPr>
              <a:t> </a:t>
            </a:r>
            <a:r>
              <a:rPr sz="1200" b="1" spc="5" dirty="0">
                <a:latin typeface="Trebuchet MS"/>
                <a:cs typeface="Trebuchet MS"/>
              </a:rPr>
              <a:t>hacer</a:t>
            </a:r>
            <a:r>
              <a:rPr sz="1200" b="1" spc="-15" dirty="0">
                <a:latin typeface="Trebuchet MS"/>
                <a:cs typeface="Trebuchet MS"/>
              </a:rPr>
              <a:t> </a:t>
            </a:r>
            <a:r>
              <a:rPr sz="1200" b="1" spc="-20" dirty="0">
                <a:latin typeface="Trebuchet MS"/>
                <a:cs typeface="Trebuchet MS"/>
              </a:rPr>
              <a:t>algo</a:t>
            </a:r>
            <a:r>
              <a:rPr sz="1200" b="1" dirty="0">
                <a:latin typeface="Trebuchet MS"/>
                <a:cs typeface="Trebuchet MS"/>
              </a:rPr>
              <a:t> </a:t>
            </a:r>
            <a:r>
              <a:rPr sz="1200" b="1" spc="-15" dirty="0">
                <a:latin typeface="Trebuchet MS"/>
                <a:cs typeface="Trebuchet MS"/>
              </a:rPr>
              <a:t>que</a:t>
            </a:r>
            <a:r>
              <a:rPr sz="1200" b="1" spc="25" dirty="0">
                <a:latin typeface="Trebuchet MS"/>
                <a:cs typeface="Trebuchet MS"/>
              </a:rPr>
              <a:t> </a:t>
            </a:r>
            <a:r>
              <a:rPr sz="1200" b="1" spc="-50" dirty="0">
                <a:latin typeface="Trebuchet MS"/>
                <a:cs typeface="Trebuchet MS"/>
              </a:rPr>
              <a:t>no </a:t>
            </a:r>
            <a:r>
              <a:rPr sz="1200" b="1" spc="-45" dirty="0">
                <a:latin typeface="Trebuchet MS"/>
                <a:cs typeface="Trebuchet MS"/>
              </a:rPr>
              <a:t> </a:t>
            </a:r>
            <a:r>
              <a:rPr sz="1200" b="1" spc="-20" dirty="0">
                <a:latin typeface="Trebuchet MS"/>
                <a:cs typeface="Trebuchet MS"/>
              </a:rPr>
              <a:t>d</a:t>
            </a:r>
            <a:r>
              <a:rPr sz="1200" b="1" spc="-35" dirty="0">
                <a:latin typeface="Trebuchet MS"/>
                <a:cs typeface="Trebuchet MS"/>
              </a:rPr>
              <a:t>e</a:t>
            </a:r>
            <a:r>
              <a:rPr sz="1200" b="1" spc="-45" dirty="0">
                <a:latin typeface="Trebuchet MS"/>
                <a:cs typeface="Trebuchet MS"/>
              </a:rPr>
              <a:t>b</a:t>
            </a:r>
            <a:r>
              <a:rPr sz="1200" b="1" spc="-10" dirty="0">
                <a:latin typeface="Trebuchet MS"/>
                <a:cs typeface="Trebuchet MS"/>
              </a:rPr>
              <a:t>o</a:t>
            </a:r>
            <a:r>
              <a:rPr sz="1200" b="1" spc="5" dirty="0">
                <a:latin typeface="Trebuchet MS"/>
                <a:cs typeface="Trebuchet MS"/>
              </a:rPr>
              <a:t> </a:t>
            </a:r>
            <a:r>
              <a:rPr sz="1200" b="1" spc="-20" dirty="0">
                <a:latin typeface="Trebuchet MS"/>
                <a:cs typeface="Trebuchet MS"/>
              </a:rPr>
              <a:t>olv</a:t>
            </a:r>
            <a:r>
              <a:rPr sz="1200" b="1" spc="-145" dirty="0">
                <a:latin typeface="Trebuchet MS"/>
                <a:cs typeface="Trebuchet MS"/>
              </a:rPr>
              <a:t>i</a:t>
            </a:r>
            <a:r>
              <a:rPr sz="1200" b="1" spc="-5" dirty="0">
                <a:latin typeface="Trebuchet MS"/>
                <a:cs typeface="Trebuchet MS"/>
              </a:rPr>
              <a:t>d</a:t>
            </a:r>
            <a:r>
              <a:rPr sz="1200" b="1" spc="-15" dirty="0">
                <a:latin typeface="Trebuchet MS"/>
                <a:cs typeface="Trebuchet MS"/>
              </a:rPr>
              <a:t>a</a:t>
            </a:r>
            <a:r>
              <a:rPr sz="1200" b="1" spc="30" dirty="0">
                <a:latin typeface="Trebuchet MS"/>
                <a:cs typeface="Trebuchet MS"/>
              </a:rPr>
              <a:t>r</a:t>
            </a:r>
            <a:r>
              <a:rPr sz="1200" spc="-55" dirty="0">
                <a:latin typeface="Microsoft Sans Serif"/>
                <a:cs typeface="Microsoft Sans Serif"/>
              </a:rPr>
              <a:t>?</a:t>
            </a:r>
            <a:r>
              <a:rPr sz="12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es-ES" sz="1200" u="sng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La jornada estuvo bien, hubo comunicación con los alumnos y las actividades se aplicaron correctamente.</a:t>
            </a:r>
            <a:endParaRPr lang="es-ES" sz="1200" u="sng" dirty="0" smtClean="0">
              <a:uFill>
                <a:solidFill>
                  <a:srgbClr val="000000"/>
                </a:solidFill>
              </a:uFill>
              <a:latin typeface="Times New Roman"/>
              <a:cs typeface="Times New Roman"/>
            </a:endParaRPr>
          </a:p>
          <a:p>
            <a:pPr marL="12700" marR="22225">
              <a:lnSpc>
                <a:spcPts val="1380"/>
              </a:lnSpc>
              <a:spcBef>
                <a:spcPts val="195"/>
              </a:spcBef>
              <a:tabLst>
                <a:tab pos="3291204" algn="l"/>
              </a:tabLst>
            </a:pPr>
            <a:r>
              <a:rPr sz="1200" b="1" spc="-30" dirty="0" smtClean="0">
                <a:latin typeface="Trebuchet MS"/>
                <a:cs typeface="Trebuchet MS"/>
              </a:rPr>
              <a:t>¿De</a:t>
            </a:r>
            <a:r>
              <a:rPr sz="1200" b="1" spc="-20" dirty="0" smtClean="0">
                <a:latin typeface="Trebuchet MS"/>
                <a:cs typeface="Trebuchet MS"/>
              </a:rPr>
              <a:t> </a:t>
            </a:r>
            <a:r>
              <a:rPr sz="1200" b="1" spc="-25" dirty="0">
                <a:latin typeface="Trebuchet MS"/>
                <a:cs typeface="Trebuchet MS"/>
              </a:rPr>
              <a:t>qué</a:t>
            </a:r>
            <a:r>
              <a:rPr sz="1200" b="1" spc="20" dirty="0">
                <a:latin typeface="Trebuchet MS"/>
                <a:cs typeface="Trebuchet MS"/>
              </a:rPr>
              <a:t> </a:t>
            </a:r>
            <a:r>
              <a:rPr sz="1200" b="1" spc="5" dirty="0">
                <a:latin typeface="Trebuchet MS"/>
                <a:cs typeface="Trebuchet MS"/>
              </a:rPr>
              <a:t>otra</a:t>
            </a:r>
            <a:r>
              <a:rPr sz="1200" b="1" spc="-10" dirty="0">
                <a:latin typeface="Trebuchet MS"/>
                <a:cs typeface="Trebuchet MS"/>
              </a:rPr>
              <a:t> </a:t>
            </a:r>
            <a:r>
              <a:rPr sz="1200" b="1" spc="-15" dirty="0">
                <a:latin typeface="Trebuchet MS"/>
                <a:cs typeface="Trebuchet MS"/>
              </a:rPr>
              <a:t>manera</a:t>
            </a:r>
            <a:r>
              <a:rPr sz="1200" b="1" spc="-10" dirty="0">
                <a:latin typeface="Trebuchet MS"/>
                <a:cs typeface="Trebuchet MS"/>
              </a:rPr>
              <a:t> </a:t>
            </a:r>
            <a:r>
              <a:rPr sz="1200" b="1" spc="-30" dirty="0">
                <a:latin typeface="Trebuchet MS"/>
                <a:cs typeface="Trebuchet MS"/>
              </a:rPr>
              <a:t>podría</a:t>
            </a:r>
            <a:r>
              <a:rPr sz="1200" b="1" spc="-15" dirty="0">
                <a:latin typeface="Trebuchet MS"/>
                <a:cs typeface="Trebuchet MS"/>
              </a:rPr>
              <a:t> </a:t>
            </a:r>
            <a:r>
              <a:rPr sz="1200" b="1" spc="-20" dirty="0">
                <a:latin typeface="Trebuchet MS"/>
                <a:cs typeface="Trebuchet MS"/>
              </a:rPr>
              <a:t>intervenir?</a:t>
            </a:r>
            <a:r>
              <a:rPr sz="1200" b="1" spc="-55" dirty="0">
                <a:latin typeface="Trebuchet MS"/>
                <a:cs typeface="Trebuchet MS"/>
              </a:rPr>
              <a:t> </a:t>
            </a:r>
            <a:r>
              <a:rPr sz="1200" b="1" spc="-10" dirty="0">
                <a:latin typeface="Trebuchet MS"/>
                <a:cs typeface="Trebuchet MS"/>
              </a:rPr>
              <a:t>¿Qué</a:t>
            </a:r>
            <a:endParaRPr sz="1200" dirty="0">
              <a:latin typeface="Trebuchet MS"/>
              <a:cs typeface="Trebuchet MS"/>
            </a:endParaRPr>
          </a:p>
          <a:p>
            <a:pPr marL="12700">
              <a:lnSpc>
                <a:spcPts val="1405"/>
              </a:lnSpc>
            </a:pPr>
            <a:r>
              <a:rPr sz="1200" b="1" spc="-20" dirty="0">
                <a:latin typeface="Trebuchet MS"/>
                <a:cs typeface="Trebuchet MS"/>
              </a:rPr>
              <a:t>necesito</a:t>
            </a:r>
            <a:r>
              <a:rPr sz="1200" b="1" spc="-5" dirty="0">
                <a:latin typeface="Trebuchet MS"/>
                <a:cs typeface="Trebuchet MS"/>
              </a:rPr>
              <a:t> modificar?</a:t>
            </a:r>
            <a:r>
              <a:rPr sz="1200" b="1" spc="-25" dirty="0">
                <a:latin typeface="Trebuchet MS"/>
                <a:cs typeface="Trebuchet MS"/>
              </a:rPr>
              <a:t> </a:t>
            </a:r>
            <a:r>
              <a:rPr sz="1200" b="1" spc="-30" dirty="0">
                <a:latin typeface="Trebuchet MS"/>
                <a:cs typeface="Trebuchet MS"/>
              </a:rPr>
              <a:t>Imprevistos.</a:t>
            </a:r>
            <a:endParaRPr sz="1200" dirty="0">
              <a:latin typeface="Trebuchet MS"/>
              <a:cs typeface="Trebuchet MS"/>
            </a:endParaRPr>
          </a:p>
          <a:p>
            <a:pPr marL="12700">
              <a:lnSpc>
                <a:spcPts val="1405"/>
              </a:lnSpc>
              <a:tabLst>
                <a:tab pos="3308985" algn="l"/>
              </a:tabLst>
            </a:pPr>
            <a:r>
              <a:rPr sz="12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es-ES" sz="1200" u="sng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Podría mejorar en mis indicaciones y en la intervención del grupo.</a:t>
            </a: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28" name="CuadroTexto 27"/>
          <p:cNvSpPr txBox="1"/>
          <p:nvPr/>
        </p:nvSpPr>
        <p:spPr>
          <a:xfrm>
            <a:off x="5034588" y="480953"/>
            <a:ext cx="2167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30     Agosto       2021</a:t>
            </a:r>
            <a:endParaRPr lang="es-ES" dirty="0"/>
          </a:p>
        </p:txBody>
      </p:sp>
      <p:pic>
        <p:nvPicPr>
          <p:cNvPr id="2050" name="Picture 2" descr="Línea rohrmaxx punktprobe comida, línea, ángulo, comida png | PNGEg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5825" b="17724"/>
          <a:stretch/>
        </p:blipFill>
        <p:spPr bwMode="auto">
          <a:xfrm>
            <a:off x="4114800" y="1469541"/>
            <a:ext cx="364457" cy="301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Línea rohrmaxx punktprobe comida, línea, ángulo, comida png | PNGEg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5825" b="17724"/>
          <a:stretch/>
        </p:blipFill>
        <p:spPr bwMode="auto">
          <a:xfrm>
            <a:off x="4953000" y="861766"/>
            <a:ext cx="446045" cy="368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Línea rohrmaxx punktprobe comida, línea, ángulo, comida png | PNGEgg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5825" b="17724"/>
          <a:stretch/>
        </p:blipFill>
        <p:spPr bwMode="auto">
          <a:xfrm>
            <a:off x="3330158" y="3730220"/>
            <a:ext cx="364457" cy="301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Línea rohrmaxx punktprobe comida, línea, ángulo, comida png | PNGEgg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5825" b="17724"/>
          <a:stretch/>
        </p:blipFill>
        <p:spPr bwMode="auto">
          <a:xfrm>
            <a:off x="2819400" y="2424643"/>
            <a:ext cx="364457" cy="301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Línea rohrmaxx punktprobe comida, línea, ángulo, comida png | PNGEgg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5825" b="17724"/>
          <a:stretch/>
        </p:blipFill>
        <p:spPr bwMode="auto">
          <a:xfrm>
            <a:off x="2819400" y="2811826"/>
            <a:ext cx="364457" cy="301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Línea rohrmaxx punktprobe comida, línea, ángulo, comida png | PNGEgg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5825" b="17724"/>
          <a:stretch/>
        </p:blipFill>
        <p:spPr bwMode="auto">
          <a:xfrm>
            <a:off x="2803775" y="3158929"/>
            <a:ext cx="364457" cy="301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Línea rohrmaxx punktprobe comida, línea, ángulo, comida png | PNGEgg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5825" b="17724"/>
          <a:stretch/>
        </p:blipFill>
        <p:spPr bwMode="auto">
          <a:xfrm>
            <a:off x="6272784" y="2358891"/>
            <a:ext cx="364457" cy="301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Línea rohrmaxx punktprobe comida, línea, ángulo, comida png | PNGEgg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5825" b="17724"/>
          <a:stretch/>
        </p:blipFill>
        <p:spPr bwMode="auto">
          <a:xfrm>
            <a:off x="6286605" y="2827951"/>
            <a:ext cx="364457" cy="301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Línea rohrmaxx punktprobe comida, línea, ángulo, comida png | PNGEgg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5825" b="17724"/>
          <a:stretch/>
        </p:blipFill>
        <p:spPr bwMode="auto">
          <a:xfrm>
            <a:off x="6301227" y="3266597"/>
            <a:ext cx="364457" cy="301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Línea rohrmaxx punktprobe comida, línea, ángulo, comida png | PNGEgg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5825" b="17724"/>
          <a:stretch/>
        </p:blipFill>
        <p:spPr bwMode="auto">
          <a:xfrm>
            <a:off x="6301228" y="3638474"/>
            <a:ext cx="336014" cy="277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Línea rohrmaxx punktprobe comida, línea, ángulo, comida png | PNGEgg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5825" b="17724"/>
          <a:stretch/>
        </p:blipFill>
        <p:spPr bwMode="auto">
          <a:xfrm>
            <a:off x="6301228" y="3896423"/>
            <a:ext cx="336014" cy="277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Línea rohrmaxx punktprobe comida, línea, ángulo, comida png | PNGEgg"/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5825" b="17724"/>
          <a:stretch/>
        </p:blipFill>
        <p:spPr bwMode="auto">
          <a:xfrm>
            <a:off x="3074035" y="4384459"/>
            <a:ext cx="267277" cy="221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Línea rohrmaxx punktprobe comida, línea, ángulo, comida png | PNGEgg"/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5825" b="17724"/>
          <a:stretch/>
        </p:blipFill>
        <p:spPr bwMode="auto">
          <a:xfrm>
            <a:off x="1774247" y="5026828"/>
            <a:ext cx="267277" cy="221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Línea rohrmaxx punktprobe comida, línea, ángulo, comida png | PNGEgg"/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5825" b="17724"/>
          <a:stretch/>
        </p:blipFill>
        <p:spPr bwMode="auto">
          <a:xfrm>
            <a:off x="1476674" y="5492707"/>
            <a:ext cx="267277" cy="221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CuadroTexto 28"/>
          <p:cNvSpPr txBox="1"/>
          <p:nvPr/>
        </p:nvSpPr>
        <p:spPr>
          <a:xfrm>
            <a:off x="383751" y="6608902"/>
            <a:ext cx="33489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Logré afrontar los retos que se presentaron a lo largo de la jornada, así como también se logró el aprendizaje esperado.</a:t>
            </a:r>
            <a:endParaRPr lang="es-MX" sz="1600" dirty="0"/>
          </a:p>
        </p:txBody>
      </p:sp>
      <p:sp>
        <p:nvSpPr>
          <p:cNvPr id="45" name="CuadroTexto 44"/>
          <p:cNvSpPr txBox="1"/>
          <p:nvPr/>
        </p:nvSpPr>
        <p:spPr>
          <a:xfrm>
            <a:off x="3888738" y="6599759"/>
            <a:ext cx="33489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Debido a la pandemia y a la nueva modalidad de trabajo, se realizaron adecuaciones a las actividades.</a:t>
            </a:r>
            <a:endParaRPr lang="es-MX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46" t="12136" r="39287" b="67384"/>
          <a:stretch/>
        </p:blipFill>
        <p:spPr>
          <a:xfrm>
            <a:off x="158185" y="3803650"/>
            <a:ext cx="4515556" cy="304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92" t="7522" r="5477" b="62137"/>
          <a:stretch/>
        </p:blipFill>
        <p:spPr>
          <a:xfrm>
            <a:off x="4876800" y="146050"/>
            <a:ext cx="2590800" cy="4505739"/>
          </a:xfrm>
          <a:prstGeom prst="rect">
            <a:avLst/>
          </a:prstGeom>
        </p:spPr>
      </p:pic>
      <p:pic>
        <p:nvPicPr>
          <p:cNvPr id="1030" name="Picture 6" descr="Search for Trending Stickers on PicsArt | Libreta de apuntes, Decorar hojas  de cuaderno, Decoraciones para trabaj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1318" y="-311150"/>
            <a:ext cx="4572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/>
          <p:cNvSpPr txBox="1"/>
          <p:nvPr/>
        </p:nvSpPr>
        <p:spPr>
          <a:xfrm>
            <a:off x="158185" y="1453999"/>
            <a:ext cx="35637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5400" dirty="0" smtClean="0"/>
              <a:t>EVIDENCIAS</a:t>
            </a:r>
            <a:endParaRPr lang="es-MX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762" t="53034" r="45952" b="28761"/>
          <a:stretch/>
        </p:blipFill>
        <p:spPr>
          <a:xfrm>
            <a:off x="4933244" y="4870450"/>
            <a:ext cx="2534356" cy="3379141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238" t="40898" r="2779" b="34071"/>
          <a:stretch/>
        </p:blipFill>
        <p:spPr>
          <a:xfrm>
            <a:off x="416083" y="7118350"/>
            <a:ext cx="1524000" cy="251460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92" t="68963" r="5478" b="9039"/>
          <a:stretch/>
        </p:blipFill>
        <p:spPr>
          <a:xfrm>
            <a:off x="2415963" y="7118350"/>
            <a:ext cx="1994339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999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</TotalTime>
  <Words>375</Words>
  <Application>Microsoft Office PowerPoint</Application>
  <PresentationFormat>Personalizado</PresentationFormat>
  <Paragraphs>49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Calibri</vt:lpstr>
      <vt:lpstr>Microsoft Sans Serif</vt:lpstr>
      <vt:lpstr>Times New Roman</vt:lpstr>
      <vt:lpstr>Trebuchet MS</vt:lpstr>
      <vt:lpstr>Office Theme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PLANEACIONES PREESCOLAR DULCE</dc:creator>
  <cp:lastModifiedBy>Usuario de Windows</cp:lastModifiedBy>
  <cp:revision>9</cp:revision>
  <dcterms:created xsi:type="dcterms:W3CDTF">2021-08-31T04:03:35Z</dcterms:created>
  <dcterms:modified xsi:type="dcterms:W3CDTF">2021-08-31T05:04:35Z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2020-07-10T00:00:00Z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2021-08-31T00:00:00Z</vt:filetime>
  </property>
</Properties>
</file>