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Lst>
  <p:sldSz cx="6858000" cy="9144000" type="letter"/>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26" autoAdjust="0"/>
    <p:restoredTop sz="94660"/>
  </p:normalViewPr>
  <p:slideViewPr>
    <p:cSldViewPr snapToGrid="0">
      <p:cViewPr>
        <p:scale>
          <a:sx n="90" d="100"/>
          <a:sy n="90" d="100"/>
        </p:scale>
        <p:origin x="148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748EFBA-5FD3-410B-8F3F-938BA503AB00}" type="datetimeFigureOut">
              <a:rPr lang="es-MX" smtClean="0"/>
              <a:t>30/08/2021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32D2EF2-09E9-46D2-A845-4B5CCA8495B1}" type="slidenum">
              <a:rPr lang="es-MX" smtClean="0"/>
              <a:t>‹Nº›</a:t>
            </a:fld>
            <a:endParaRPr lang="es-MX"/>
          </a:p>
        </p:txBody>
      </p:sp>
    </p:spTree>
    <p:extLst>
      <p:ext uri="{BB962C8B-B14F-4D97-AF65-F5344CB8AC3E}">
        <p14:creationId xmlns:p14="http://schemas.microsoft.com/office/powerpoint/2010/main" val="2229948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748EFBA-5FD3-410B-8F3F-938BA503AB00}" type="datetimeFigureOut">
              <a:rPr lang="es-MX" smtClean="0"/>
              <a:t>30/08/2021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32D2EF2-09E9-46D2-A845-4B5CCA8495B1}" type="slidenum">
              <a:rPr lang="es-MX" smtClean="0"/>
              <a:t>‹Nº›</a:t>
            </a:fld>
            <a:endParaRPr lang="es-MX"/>
          </a:p>
        </p:txBody>
      </p:sp>
    </p:spTree>
    <p:extLst>
      <p:ext uri="{BB962C8B-B14F-4D97-AF65-F5344CB8AC3E}">
        <p14:creationId xmlns:p14="http://schemas.microsoft.com/office/powerpoint/2010/main" val="2189094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748EFBA-5FD3-410B-8F3F-938BA503AB00}" type="datetimeFigureOut">
              <a:rPr lang="es-MX" smtClean="0"/>
              <a:t>30/08/2021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32D2EF2-09E9-46D2-A845-4B5CCA8495B1}" type="slidenum">
              <a:rPr lang="es-MX" smtClean="0"/>
              <a:t>‹Nº›</a:t>
            </a:fld>
            <a:endParaRPr lang="es-MX"/>
          </a:p>
        </p:txBody>
      </p:sp>
    </p:spTree>
    <p:extLst>
      <p:ext uri="{BB962C8B-B14F-4D97-AF65-F5344CB8AC3E}">
        <p14:creationId xmlns:p14="http://schemas.microsoft.com/office/powerpoint/2010/main" val="760699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748EFBA-5FD3-410B-8F3F-938BA503AB00}" type="datetimeFigureOut">
              <a:rPr lang="es-MX" smtClean="0"/>
              <a:t>30/08/2021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32D2EF2-09E9-46D2-A845-4B5CCA8495B1}" type="slidenum">
              <a:rPr lang="es-MX" smtClean="0"/>
              <a:t>‹Nº›</a:t>
            </a:fld>
            <a:endParaRPr lang="es-MX"/>
          </a:p>
        </p:txBody>
      </p:sp>
    </p:spTree>
    <p:extLst>
      <p:ext uri="{BB962C8B-B14F-4D97-AF65-F5344CB8AC3E}">
        <p14:creationId xmlns:p14="http://schemas.microsoft.com/office/powerpoint/2010/main" val="3371169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748EFBA-5FD3-410B-8F3F-938BA503AB00}" type="datetimeFigureOut">
              <a:rPr lang="es-MX" smtClean="0"/>
              <a:t>30/08/2021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32D2EF2-09E9-46D2-A845-4B5CCA8495B1}" type="slidenum">
              <a:rPr lang="es-MX" smtClean="0"/>
              <a:t>‹Nº›</a:t>
            </a:fld>
            <a:endParaRPr lang="es-MX"/>
          </a:p>
        </p:txBody>
      </p:sp>
    </p:spTree>
    <p:extLst>
      <p:ext uri="{BB962C8B-B14F-4D97-AF65-F5344CB8AC3E}">
        <p14:creationId xmlns:p14="http://schemas.microsoft.com/office/powerpoint/2010/main" val="3744671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748EFBA-5FD3-410B-8F3F-938BA503AB00}" type="datetimeFigureOut">
              <a:rPr lang="es-MX" smtClean="0"/>
              <a:t>30/08/2021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32D2EF2-09E9-46D2-A845-4B5CCA8495B1}" type="slidenum">
              <a:rPr lang="es-MX" smtClean="0"/>
              <a:t>‹Nº›</a:t>
            </a:fld>
            <a:endParaRPr lang="es-MX"/>
          </a:p>
        </p:txBody>
      </p:sp>
    </p:spTree>
    <p:extLst>
      <p:ext uri="{BB962C8B-B14F-4D97-AF65-F5344CB8AC3E}">
        <p14:creationId xmlns:p14="http://schemas.microsoft.com/office/powerpoint/2010/main" val="1956315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748EFBA-5FD3-410B-8F3F-938BA503AB00}" type="datetimeFigureOut">
              <a:rPr lang="es-MX" smtClean="0"/>
              <a:t>30/08/2021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32D2EF2-09E9-46D2-A845-4B5CCA8495B1}" type="slidenum">
              <a:rPr lang="es-MX" smtClean="0"/>
              <a:t>‹Nº›</a:t>
            </a:fld>
            <a:endParaRPr lang="es-MX"/>
          </a:p>
        </p:txBody>
      </p:sp>
    </p:spTree>
    <p:extLst>
      <p:ext uri="{BB962C8B-B14F-4D97-AF65-F5344CB8AC3E}">
        <p14:creationId xmlns:p14="http://schemas.microsoft.com/office/powerpoint/2010/main" val="1622435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748EFBA-5FD3-410B-8F3F-938BA503AB00}" type="datetimeFigureOut">
              <a:rPr lang="es-MX" smtClean="0"/>
              <a:t>30/08/2021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32D2EF2-09E9-46D2-A845-4B5CCA8495B1}" type="slidenum">
              <a:rPr lang="es-MX" smtClean="0"/>
              <a:t>‹Nº›</a:t>
            </a:fld>
            <a:endParaRPr lang="es-MX"/>
          </a:p>
        </p:txBody>
      </p:sp>
    </p:spTree>
    <p:extLst>
      <p:ext uri="{BB962C8B-B14F-4D97-AF65-F5344CB8AC3E}">
        <p14:creationId xmlns:p14="http://schemas.microsoft.com/office/powerpoint/2010/main" val="2909079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48EFBA-5FD3-410B-8F3F-938BA503AB00}" type="datetimeFigureOut">
              <a:rPr lang="es-MX" smtClean="0"/>
              <a:t>30/08/2021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32D2EF2-09E9-46D2-A845-4B5CCA8495B1}" type="slidenum">
              <a:rPr lang="es-MX" smtClean="0"/>
              <a:t>‹Nº›</a:t>
            </a:fld>
            <a:endParaRPr lang="es-MX"/>
          </a:p>
        </p:txBody>
      </p:sp>
    </p:spTree>
    <p:extLst>
      <p:ext uri="{BB962C8B-B14F-4D97-AF65-F5344CB8AC3E}">
        <p14:creationId xmlns:p14="http://schemas.microsoft.com/office/powerpoint/2010/main" val="3115355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748EFBA-5FD3-410B-8F3F-938BA503AB00}" type="datetimeFigureOut">
              <a:rPr lang="es-MX" smtClean="0"/>
              <a:t>30/08/2021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32D2EF2-09E9-46D2-A845-4B5CCA8495B1}" type="slidenum">
              <a:rPr lang="es-MX" smtClean="0"/>
              <a:t>‹Nº›</a:t>
            </a:fld>
            <a:endParaRPr lang="es-MX"/>
          </a:p>
        </p:txBody>
      </p:sp>
    </p:spTree>
    <p:extLst>
      <p:ext uri="{BB962C8B-B14F-4D97-AF65-F5344CB8AC3E}">
        <p14:creationId xmlns:p14="http://schemas.microsoft.com/office/powerpoint/2010/main" val="326626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748EFBA-5FD3-410B-8F3F-938BA503AB00}" type="datetimeFigureOut">
              <a:rPr lang="es-MX" smtClean="0"/>
              <a:t>30/08/2021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32D2EF2-09E9-46D2-A845-4B5CCA8495B1}" type="slidenum">
              <a:rPr lang="es-MX" smtClean="0"/>
              <a:t>‹Nº›</a:t>
            </a:fld>
            <a:endParaRPr lang="es-MX"/>
          </a:p>
        </p:txBody>
      </p:sp>
    </p:spTree>
    <p:extLst>
      <p:ext uri="{BB962C8B-B14F-4D97-AF65-F5344CB8AC3E}">
        <p14:creationId xmlns:p14="http://schemas.microsoft.com/office/powerpoint/2010/main" val="2905446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748EFBA-5FD3-410B-8F3F-938BA503AB00}" type="datetimeFigureOut">
              <a:rPr lang="es-MX" smtClean="0"/>
              <a:t>30/08/2021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32D2EF2-09E9-46D2-A845-4B5CCA8495B1}" type="slidenum">
              <a:rPr lang="es-MX" smtClean="0"/>
              <a:t>‹Nº›</a:t>
            </a:fld>
            <a:endParaRPr lang="es-MX"/>
          </a:p>
        </p:txBody>
      </p:sp>
    </p:spTree>
    <p:extLst>
      <p:ext uri="{BB962C8B-B14F-4D97-AF65-F5344CB8AC3E}">
        <p14:creationId xmlns:p14="http://schemas.microsoft.com/office/powerpoint/2010/main" val="5988758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0" y="0"/>
            <a:ext cx="6730685" cy="1333078"/>
          </a:xfrm>
          <a:prstGeom prst="rect">
            <a:avLst/>
          </a:prstGeom>
        </p:spPr>
        <p:txBody>
          <a:bodyPr vert="horz" lIns="91440" tIns="45720" rIns="91440" bIns="45720" rtlCol="0" anchor="b">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nSpc>
                <a:spcPct val="150000"/>
              </a:lnSpc>
            </a:pPr>
            <a:r>
              <a:rPr lang="es-MX" sz="2000" b="1" smtClean="0">
                <a:latin typeface="Arial" panose="020B0604020202020204" pitchFamily="34" charset="0"/>
                <a:cs typeface="Arial" panose="020B0604020202020204" pitchFamily="34" charset="0"/>
              </a:rPr>
              <a:t>ESCUELA NORMAL DE EDUCACIÓN PREESCOLAR</a:t>
            </a:r>
            <a:r>
              <a:rPr lang="es-MX" sz="3880" smtClean="0">
                <a:latin typeface="Arial" panose="020B0604020202020204" pitchFamily="34" charset="0"/>
                <a:cs typeface="Arial" panose="020B0604020202020204" pitchFamily="34" charset="0"/>
              </a:rPr>
              <a:t/>
            </a:r>
            <a:br>
              <a:rPr lang="es-MX" sz="3880" smtClean="0">
                <a:latin typeface="Arial" panose="020B0604020202020204" pitchFamily="34" charset="0"/>
                <a:cs typeface="Arial" panose="020B0604020202020204" pitchFamily="34" charset="0"/>
              </a:rPr>
            </a:br>
            <a:r>
              <a:rPr lang="es-MX" sz="2000" b="1" smtClean="0">
                <a:latin typeface="Arial" panose="020B0604020202020204" pitchFamily="34" charset="0"/>
                <a:cs typeface="Arial" panose="020B0604020202020204" pitchFamily="34" charset="0"/>
              </a:rPr>
              <a:t>Ciclo escolar 2021-2022</a:t>
            </a:r>
            <a:endParaRPr lang="es-MX" sz="2000" b="1" dirty="0">
              <a:latin typeface="Arial" panose="020B0604020202020204" pitchFamily="34" charset="0"/>
              <a:cs typeface="Arial" panose="020B0604020202020204" pitchFamily="34" charset="0"/>
            </a:endParaRPr>
          </a:p>
        </p:txBody>
      </p:sp>
      <p:pic>
        <p:nvPicPr>
          <p:cNvPr id="5" name="Imagen 4"/>
          <p:cNvPicPr/>
          <p:nvPr/>
        </p:nvPicPr>
        <p:blipFill>
          <a:blip r:embed="rId2">
            <a:extLst>
              <a:ext uri="{28A0092B-C50C-407E-A947-70E740481C1C}">
                <a14:useLocalDpi xmlns:a14="http://schemas.microsoft.com/office/drawing/2010/main" val="0"/>
              </a:ext>
            </a:extLst>
          </a:blip>
          <a:srcRect/>
          <a:stretch>
            <a:fillRect/>
          </a:stretch>
        </p:blipFill>
        <p:spPr bwMode="auto">
          <a:xfrm>
            <a:off x="2412023" y="1482884"/>
            <a:ext cx="1906633" cy="1411077"/>
          </a:xfrm>
          <a:prstGeom prst="rect">
            <a:avLst/>
          </a:prstGeom>
          <a:noFill/>
          <a:ln>
            <a:noFill/>
          </a:ln>
        </p:spPr>
      </p:pic>
      <p:sp>
        <p:nvSpPr>
          <p:cNvPr id="6" name="Marcador de contenido 2"/>
          <p:cNvSpPr txBox="1">
            <a:spLocks/>
          </p:cNvSpPr>
          <p:nvPr/>
        </p:nvSpPr>
        <p:spPr>
          <a:xfrm>
            <a:off x="407828" y="3043767"/>
            <a:ext cx="5915025" cy="5801784"/>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Nombre del estudiante normalista: </a:t>
            </a:r>
            <a:r>
              <a:rPr lang="es-MX" sz="1587" dirty="0" smtClean="0">
                <a:latin typeface="Arial" panose="020B0604020202020204" pitchFamily="34" charset="0"/>
                <a:cs typeface="Arial" panose="020B0604020202020204" pitchFamily="34" charset="0"/>
              </a:rPr>
              <a:t>Mariana Guadalupe Gaona Montes. </a:t>
            </a: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Grado:   </a:t>
            </a:r>
            <a:r>
              <a:rPr lang="es-MX" sz="1587" dirty="0">
                <a:latin typeface="Arial" panose="020B0604020202020204" pitchFamily="34" charset="0"/>
                <a:cs typeface="Arial" panose="020B0604020202020204" pitchFamily="34" charset="0"/>
              </a:rPr>
              <a:t>4</a:t>
            </a:r>
            <a:r>
              <a:rPr lang="es-MX" sz="1587" dirty="0" smtClean="0">
                <a:latin typeface="Arial" panose="020B0604020202020204" pitchFamily="34" charset="0"/>
                <a:cs typeface="Arial" panose="020B0604020202020204" pitchFamily="34" charset="0"/>
              </a:rPr>
              <a:t>°       </a:t>
            </a:r>
            <a:r>
              <a:rPr lang="es-MX" sz="1587" b="1" dirty="0" smtClean="0">
                <a:latin typeface="Arial" panose="020B0604020202020204" pitchFamily="34" charset="0"/>
                <a:cs typeface="Arial" panose="020B0604020202020204" pitchFamily="34" charset="0"/>
              </a:rPr>
              <a:t>Sección:</a:t>
            </a:r>
            <a:r>
              <a:rPr lang="es-MX" sz="1587" dirty="0" smtClean="0">
                <a:latin typeface="Arial" panose="020B0604020202020204" pitchFamily="34" charset="0"/>
                <a:cs typeface="Arial" panose="020B0604020202020204" pitchFamily="34" charset="0"/>
              </a:rPr>
              <a:t> “B”       </a:t>
            </a:r>
            <a:r>
              <a:rPr lang="es-MX" sz="1587" b="1" dirty="0" smtClean="0">
                <a:latin typeface="Arial" panose="020B0604020202020204" pitchFamily="34" charset="0"/>
                <a:cs typeface="Arial" panose="020B0604020202020204" pitchFamily="34" charset="0"/>
              </a:rPr>
              <a:t>Número de Lista: </a:t>
            </a:r>
            <a:r>
              <a:rPr lang="es-MX" sz="1587" dirty="0">
                <a:latin typeface="Arial" panose="020B0604020202020204" pitchFamily="34" charset="0"/>
                <a:cs typeface="Arial" panose="020B0604020202020204" pitchFamily="34" charset="0"/>
              </a:rPr>
              <a:t>5</a:t>
            </a:r>
            <a:endParaRPr lang="es-MX" sz="1587" dirty="0" smtClean="0">
              <a:latin typeface="Arial" panose="020B0604020202020204" pitchFamily="34" charset="0"/>
              <a:cs typeface="Arial" panose="020B0604020202020204" pitchFamily="34" charset="0"/>
            </a:endParaRP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Institución de Práctica:</a:t>
            </a:r>
            <a:r>
              <a:rPr lang="es-MX" sz="1587" dirty="0" smtClean="0">
                <a:latin typeface="Arial" panose="020B0604020202020204" pitchFamily="34" charset="0"/>
                <a:cs typeface="Arial" panose="020B0604020202020204" pitchFamily="34" charset="0"/>
              </a:rPr>
              <a:t> Jardín de Niños Anita del Bosque López</a:t>
            </a: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Clave:</a:t>
            </a:r>
            <a:r>
              <a:rPr lang="es-MX" sz="1587" dirty="0" smtClean="0">
                <a:latin typeface="Arial" panose="020B0604020202020204" pitchFamily="34" charset="0"/>
                <a:cs typeface="Arial" panose="020B0604020202020204" pitchFamily="34" charset="0"/>
              </a:rPr>
              <a:t>      </a:t>
            </a:r>
            <a:r>
              <a:rPr lang="es-MX" sz="1587" b="1" dirty="0" smtClean="0">
                <a:latin typeface="Arial" panose="020B0604020202020204" pitchFamily="34" charset="0"/>
                <a:cs typeface="Arial" panose="020B0604020202020204" pitchFamily="34" charset="0"/>
              </a:rPr>
              <a:t>Zona Escolar: </a:t>
            </a:r>
            <a:r>
              <a:rPr lang="es-MX" sz="1587" dirty="0" smtClean="0">
                <a:latin typeface="Arial" panose="020B0604020202020204" pitchFamily="34" charset="0"/>
                <a:cs typeface="Arial" panose="020B0604020202020204" pitchFamily="34" charset="0"/>
              </a:rPr>
              <a:t>121</a:t>
            </a: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Grado en el que realiza su práctica: </a:t>
            </a:r>
            <a:r>
              <a:rPr lang="es-MX" sz="1587" dirty="0" smtClean="0">
                <a:latin typeface="Arial" panose="020B0604020202020204" pitchFamily="34" charset="0"/>
                <a:cs typeface="Arial" panose="020B0604020202020204" pitchFamily="34" charset="0"/>
              </a:rPr>
              <a:t>3° “B”</a:t>
            </a: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Nombre del Profesor(a) Titular: </a:t>
            </a:r>
            <a:r>
              <a:rPr lang="es-MX" sz="1587" dirty="0" smtClean="0">
                <a:latin typeface="Arial" panose="020B0604020202020204" pitchFamily="34" charset="0"/>
                <a:cs typeface="Arial" panose="020B0604020202020204" pitchFamily="34" charset="0"/>
              </a:rPr>
              <a:t>Patricia Flores Covarrubias.</a:t>
            </a: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Total, de alumnos: </a:t>
            </a:r>
            <a:r>
              <a:rPr lang="es-MX" sz="1587" dirty="0" smtClean="0">
                <a:latin typeface="Arial" panose="020B0604020202020204" pitchFamily="34" charset="0"/>
                <a:cs typeface="Arial" panose="020B0604020202020204" pitchFamily="34" charset="0"/>
              </a:rPr>
              <a:t>27     </a:t>
            </a:r>
            <a:r>
              <a:rPr lang="es-MX" sz="1587" b="1" dirty="0" smtClean="0">
                <a:latin typeface="Arial" panose="020B0604020202020204" pitchFamily="34" charset="0"/>
                <a:cs typeface="Arial" panose="020B0604020202020204" pitchFamily="34" charset="0"/>
              </a:rPr>
              <a:t>Niños:</a:t>
            </a:r>
            <a:r>
              <a:rPr lang="es-MX" sz="1587" dirty="0" smtClean="0">
                <a:latin typeface="Arial" panose="020B0604020202020204" pitchFamily="34" charset="0"/>
                <a:cs typeface="Arial" panose="020B0604020202020204" pitchFamily="34" charset="0"/>
              </a:rPr>
              <a:t> 9       </a:t>
            </a:r>
            <a:r>
              <a:rPr lang="es-MX" sz="1587" b="1" dirty="0" smtClean="0">
                <a:latin typeface="Arial" panose="020B0604020202020204" pitchFamily="34" charset="0"/>
                <a:cs typeface="Arial" panose="020B0604020202020204" pitchFamily="34" charset="0"/>
              </a:rPr>
              <a:t>Niñas:</a:t>
            </a:r>
            <a:r>
              <a:rPr lang="es-MX" sz="1587" dirty="0" smtClean="0">
                <a:latin typeface="Arial" panose="020B0604020202020204" pitchFamily="34" charset="0"/>
                <a:cs typeface="Arial" panose="020B0604020202020204" pitchFamily="34" charset="0"/>
              </a:rPr>
              <a:t> 18 </a:t>
            </a:r>
          </a:p>
          <a:p>
            <a:pPr marL="0" indent="0">
              <a:buFont typeface="Arial" panose="020B0604020202020204" pitchFamily="34" charset="0"/>
              <a:buNone/>
            </a:pPr>
            <a:r>
              <a:rPr lang="es-MX" sz="1587" b="1" dirty="0" smtClean="0">
                <a:latin typeface="Arial" panose="020B0604020202020204" pitchFamily="34" charset="0"/>
                <a:cs typeface="Arial" panose="020B0604020202020204" pitchFamily="34" charset="0"/>
              </a:rPr>
              <a:t>Periodo de Práctica:</a:t>
            </a:r>
            <a:r>
              <a:rPr lang="es-MX" sz="1587" dirty="0" smtClean="0">
                <a:latin typeface="Arial" panose="020B0604020202020204" pitchFamily="34" charset="0"/>
                <a:cs typeface="Arial" panose="020B0604020202020204" pitchFamily="34" charset="0"/>
              </a:rPr>
              <a:t> lunes 23 de agosto al 17 de septiembre del 2021</a:t>
            </a:r>
          </a:p>
          <a:p>
            <a:pPr marL="0" indent="0">
              <a:buFont typeface="Arial" panose="020B0604020202020204" pitchFamily="34" charset="0"/>
              <a:buNone/>
            </a:pPr>
            <a:endParaRPr lang="es-MX" dirty="0"/>
          </a:p>
        </p:txBody>
      </p:sp>
    </p:spTree>
    <p:extLst>
      <p:ext uri="{BB962C8B-B14F-4D97-AF65-F5344CB8AC3E}">
        <p14:creationId xmlns:p14="http://schemas.microsoft.com/office/powerpoint/2010/main" val="2340872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4944"/>
            <a:ext cx="6858000" cy="301978"/>
          </a:xfrm>
          <a:prstGeom prst="rect">
            <a:avLst/>
          </a:prstGeom>
          <a:solidFill>
            <a:srgbClr val="00CCFF"/>
          </a:solidFill>
          <a:ln>
            <a:solidFill>
              <a:srgbClr val="00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b="1" dirty="0" smtClean="0">
                <a:latin typeface="Comic Sans MS" panose="030F0702030302020204" pitchFamily="66" charset="0"/>
              </a:rPr>
              <a:t>Indicadores de evaluación                      Observaciones </a:t>
            </a:r>
            <a:endParaRPr lang="es-MX" sz="1400" b="1" dirty="0">
              <a:latin typeface="Comic Sans MS" panose="030F0702030302020204" pitchFamily="66" charset="0"/>
            </a:endParaRPr>
          </a:p>
        </p:txBody>
      </p:sp>
      <p:sp>
        <p:nvSpPr>
          <p:cNvPr id="5" name="Rectángulo 4"/>
          <p:cNvSpPr/>
          <p:nvPr/>
        </p:nvSpPr>
        <p:spPr>
          <a:xfrm>
            <a:off x="0" y="306922"/>
            <a:ext cx="6858000" cy="2031325"/>
          </a:xfrm>
          <a:prstGeom prst="rect">
            <a:avLst/>
          </a:prstGeom>
          <a:ln w="28575">
            <a:solidFill>
              <a:srgbClr val="00B0F0"/>
            </a:solidFill>
          </a:ln>
        </p:spPr>
        <p:txBody>
          <a:bodyPr wrap="square">
            <a:spAutoFit/>
          </a:bodyPr>
          <a:lstStyle/>
          <a:p>
            <a:pPr>
              <a:lnSpc>
                <a:spcPct val="150000"/>
              </a:lnSpc>
            </a:pPr>
            <a:r>
              <a:rPr lang="es-MX" sz="1200" dirty="0" smtClean="0">
                <a:latin typeface="Comic Sans MS" panose="030F0702030302020204" pitchFamily="66" charset="0"/>
              </a:rPr>
              <a:t>Preguntas con lenguaje sencillo </a:t>
            </a:r>
          </a:p>
          <a:p>
            <a:pPr>
              <a:lnSpc>
                <a:spcPct val="150000"/>
              </a:lnSpc>
            </a:pPr>
            <a:r>
              <a:rPr lang="es-MX" sz="1200" dirty="0" smtClean="0">
                <a:latin typeface="Comic Sans MS" panose="030F0702030302020204" pitchFamily="66" charset="0"/>
              </a:rPr>
              <a:t>Tiempo planeado correctamente</a:t>
            </a:r>
          </a:p>
          <a:p>
            <a:pPr>
              <a:lnSpc>
                <a:spcPct val="150000"/>
              </a:lnSpc>
            </a:pPr>
            <a:r>
              <a:rPr lang="es-MX" sz="1200" dirty="0" smtClean="0">
                <a:latin typeface="Comic Sans MS" panose="030F0702030302020204" pitchFamily="66" charset="0"/>
              </a:rPr>
              <a:t>Participación de manera esperada</a:t>
            </a:r>
          </a:p>
          <a:p>
            <a:pPr>
              <a:lnSpc>
                <a:spcPct val="150000"/>
              </a:lnSpc>
            </a:pPr>
            <a:r>
              <a:rPr lang="es-MX" sz="1200" dirty="0" smtClean="0">
                <a:latin typeface="Comic Sans MS" panose="030F0702030302020204" pitchFamily="66" charset="0"/>
              </a:rPr>
              <a:t>Seguridad de manera esperada </a:t>
            </a:r>
          </a:p>
          <a:p>
            <a:pPr>
              <a:lnSpc>
                <a:spcPct val="150000"/>
              </a:lnSpc>
            </a:pPr>
            <a:r>
              <a:rPr lang="es-MX" sz="1200" dirty="0" smtClean="0">
                <a:latin typeface="Comic Sans MS" panose="030F0702030302020204" pitchFamily="66" charset="0"/>
              </a:rPr>
              <a:t>Cooperación de manera esperada</a:t>
            </a:r>
          </a:p>
          <a:p>
            <a:pPr>
              <a:lnSpc>
                <a:spcPct val="150000"/>
              </a:lnSpc>
            </a:pPr>
            <a:r>
              <a:rPr lang="es-MX" sz="1200" dirty="0" smtClean="0">
                <a:latin typeface="Comic Sans MS" panose="030F0702030302020204" pitchFamily="66" charset="0"/>
              </a:rPr>
              <a:t>Intervención adecuada </a:t>
            </a:r>
          </a:p>
          <a:p>
            <a:pPr>
              <a:lnSpc>
                <a:spcPct val="150000"/>
              </a:lnSpc>
            </a:pPr>
            <a:r>
              <a:rPr lang="es-MX" sz="1200" dirty="0" smtClean="0">
                <a:latin typeface="Comic Sans MS" panose="030F0702030302020204" pitchFamily="66" charset="0"/>
              </a:rPr>
              <a:t>Rescate de información esperada </a:t>
            </a:r>
          </a:p>
        </p:txBody>
      </p:sp>
      <p:cxnSp>
        <p:nvCxnSpPr>
          <p:cNvPr id="7" name="Conector recto 6"/>
          <p:cNvCxnSpPr/>
          <p:nvPr/>
        </p:nvCxnSpPr>
        <p:spPr>
          <a:xfrm>
            <a:off x="2574758" y="306922"/>
            <a:ext cx="0" cy="2031325"/>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 name="Conector recto 7"/>
          <p:cNvCxnSpPr/>
          <p:nvPr/>
        </p:nvCxnSpPr>
        <p:spPr>
          <a:xfrm>
            <a:off x="2883568" y="306922"/>
            <a:ext cx="0" cy="2031325"/>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0" name="Conector recto 9"/>
          <p:cNvCxnSpPr/>
          <p:nvPr/>
        </p:nvCxnSpPr>
        <p:spPr>
          <a:xfrm>
            <a:off x="2574758" y="637673"/>
            <a:ext cx="308810" cy="1"/>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2" name="Conector recto 11"/>
          <p:cNvCxnSpPr/>
          <p:nvPr/>
        </p:nvCxnSpPr>
        <p:spPr>
          <a:xfrm>
            <a:off x="2574758" y="939651"/>
            <a:ext cx="308810" cy="1"/>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 name="Conector recto 12"/>
          <p:cNvCxnSpPr/>
          <p:nvPr/>
        </p:nvCxnSpPr>
        <p:spPr>
          <a:xfrm>
            <a:off x="2574758" y="1241628"/>
            <a:ext cx="308810" cy="1"/>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4" name="Conector recto 13"/>
          <p:cNvCxnSpPr/>
          <p:nvPr/>
        </p:nvCxnSpPr>
        <p:spPr>
          <a:xfrm>
            <a:off x="2574758" y="1763108"/>
            <a:ext cx="308810" cy="1"/>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5" name="Conector recto 14"/>
          <p:cNvCxnSpPr/>
          <p:nvPr/>
        </p:nvCxnSpPr>
        <p:spPr>
          <a:xfrm>
            <a:off x="2574758" y="1502368"/>
            <a:ext cx="308810" cy="1"/>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7" name="Conector recto 16"/>
          <p:cNvCxnSpPr/>
          <p:nvPr/>
        </p:nvCxnSpPr>
        <p:spPr>
          <a:xfrm>
            <a:off x="2578768" y="2023847"/>
            <a:ext cx="308810" cy="1"/>
          </a:xfrm>
          <a:prstGeom prst="line">
            <a:avLst/>
          </a:prstGeom>
          <a:ln w="19050">
            <a:solidFill>
              <a:srgbClr val="00B0F0"/>
            </a:solidFill>
          </a:ln>
        </p:spPr>
        <p:style>
          <a:lnRef idx="1">
            <a:schemeClr val="accent1"/>
          </a:lnRef>
          <a:fillRef idx="0">
            <a:schemeClr val="accent1"/>
          </a:fillRef>
          <a:effectRef idx="0">
            <a:schemeClr val="accent1"/>
          </a:effectRef>
          <a:fontRef idx="minor">
            <a:schemeClr val="tx1"/>
          </a:fontRef>
        </p:style>
      </p:cxnSp>
      <p:pic>
        <p:nvPicPr>
          <p:cNvPr id="18" name="Imagen 17"/>
          <p:cNvPicPr>
            <a:picLocks noChangeAspect="1"/>
          </p:cNvPicPr>
          <p:nvPr/>
        </p:nvPicPr>
        <p:blipFill>
          <a:blip r:embed="rId2"/>
          <a:stretch>
            <a:fillRect/>
          </a:stretch>
        </p:blipFill>
        <p:spPr>
          <a:xfrm>
            <a:off x="2574733" y="355796"/>
            <a:ext cx="304826" cy="323116"/>
          </a:xfrm>
          <a:prstGeom prst="rect">
            <a:avLst/>
          </a:prstGeom>
        </p:spPr>
      </p:pic>
      <p:pic>
        <p:nvPicPr>
          <p:cNvPr id="19" name="Imagen 18"/>
          <p:cNvPicPr>
            <a:picLocks noChangeAspect="1"/>
          </p:cNvPicPr>
          <p:nvPr/>
        </p:nvPicPr>
        <p:blipFill>
          <a:blip r:embed="rId2"/>
          <a:stretch>
            <a:fillRect/>
          </a:stretch>
        </p:blipFill>
        <p:spPr>
          <a:xfrm>
            <a:off x="2590745" y="1529751"/>
            <a:ext cx="304826" cy="323116"/>
          </a:xfrm>
          <a:prstGeom prst="rect">
            <a:avLst/>
          </a:prstGeom>
        </p:spPr>
      </p:pic>
      <p:pic>
        <p:nvPicPr>
          <p:cNvPr id="20" name="Imagen 19"/>
          <p:cNvPicPr>
            <a:picLocks noChangeAspect="1"/>
          </p:cNvPicPr>
          <p:nvPr/>
        </p:nvPicPr>
        <p:blipFill>
          <a:blip r:embed="rId2"/>
          <a:stretch>
            <a:fillRect/>
          </a:stretch>
        </p:blipFill>
        <p:spPr>
          <a:xfrm>
            <a:off x="2566740" y="1231653"/>
            <a:ext cx="304826" cy="323116"/>
          </a:xfrm>
          <a:prstGeom prst="rect">
            <a:avLst/>
          </a:prstGeom>
        </p:spPr>
      </p:pic>
      <p:pic>
        <p:nvPicPr>
          <p:cNvPr id="21" name="Imagen 20"/>
          <p:cNvPicPr>
            <a:picLocks noChangeAspect="1"/>
          </p:cNvPicPr>
          <p:nvPr/>
        </p:nvPicPr>
        <p:blipFill>
          <a:blip r:embed="rId2"/>
          <a:stretch>
            <a:fillRect/>
          </a:stretch>
        </p:blipFill>
        <p:spPr>
          <a:xfrm>
            <a:off x="2590745" y="944084"/>
            <a:ext cx="304826" cy="323116"/>
          </a:xfrm>
          <a:prstGeom prst="rect">
            <a:avLst/>
          </a:prstGeom>
        </p:spPr>
      </p:pic>
      <p:pic>
        <p:nvPicPr>
          <p:cNvPr id="22" name="Imagen 21"/>
          <p:cNvPicPr>
            <a:picLocks noChangeAspect="1"/>
          </p:cNvPicPr>
          <p:nvPr/>
        </p:nvPicPr>
        <p:blipFill>
          <a:blip r:embed="rId2"/>
          <a:stretch>
            <a:fillRect/>
          </a:stretch>
        </p:blipFill>
        <p:spPr>
          <a:xfrm>
            <a:off x="2582752" y="645986"/>
            <a:ext cx="304826" cy="323116"/>
          </a:xfrm>
          <a:prstGeom prst="rect">
            <a:avLst/>
          </a:prstGeom>
        </p:spPr>
      </p:pic>
      <p:pic>
        <p:nvPicPr>
          <p:cNvPr id="23" name="Imagen 22"/>
          <p:cNvPicPr>
            <a:picLocks noChangeAspect="1"/>
          </p:cNvPicPr>
          <p:nvPr/>
        </p:nvPicPr>
        <p:blipFill>
          <a:blip r:embed="rId2"/>
          <a:stretch>
            <a:fillRect/>
          </a:stretch>
        </p:blipFill>
        <p:spPr>
          <a:xfrm>
            <a:off x="2542677" y="2027917"/>
            <a:ext cx="304826" cy="323116"/>
          </a:xfrm>
          <a:prstGeom prst="rect">
            <a:avLst/>
          </a:prstGeom>
        </p:spPr>
      </p:pic>
      <p:pic>
        <p:nvPicPr>
          <p:cNvPr id="24" name="Imagen 23"/>
          <p:cNvPicPr>
            <a:picLocks noChangeAspect="1"/>
          </p:cNvPicPr>
          <p:nvPr/>
        </p:nvPicPr>
        <p:blipFill>
          <a:blip r:embed="rId2"/>
          <a:stretch>
            <a:fillRect/>
          </a:stretch>
        </p:blipFill>
        <p:spPr>
          <a:xfrm>
            <a:off x="2574733" y="1772441"/>
            <a:ext cx="304826" cy="323116"/>
          </a:xfrm>
          <a:prstGeom prst="rect">
            <a:avLst/>
          </a:prstGeom>
        </p:spPr>
      </p:pic>
      <p:sp>
        <p:nvSpPr>
          <p:cNvPr id="26" name="CuadroTexto 25"/>
          <p:cNvSpPr txBox="1"/>
          <p:nvPr/>
        </p:nvSpPr>
        <p:spPr>
          <a:xfrm>
            <a:off x="2953730" y="381047"/>
            <a:ext cx="3858112" cy="1754326"/>
          </a:xfrm>
          <a:prstGeom prst="rect">
            <a:avLst/>
          </a:prstGeom>
          <a:noFill/>
        </p:spPr>
        <p:txBody>
          <a:bodyPr wrap="square" rtlCol="0">
            <a:spAutoFit/>
          </a:bodyPr>
          <a:lstStyle/>
          <a:p>
            <a:pPr>
              <a:lnSpc>
                <a:spcPct val="150000"/>
              </a:lnSpc>
            </a:pPr>
            <a:r>
              <a:rPr lang="es-MX" sz="1200" dirty="0" smtClean="0">
                <a:latin typeface="Comic Sans MS" panose="030F0702030302020204" pitchFamily="66" charset="0"/>
              </a:rPr>
              <a:t>La seguridad de dos de las niñas entrevistadas era poca debido a que tenían barreras para el aprendizaje, específicamente problemas en el lenguaje. </a:t>
            </a:r>
          </a:p>
          <a:p>
            <a:pPr>
              <a:lnSpc>
                <a:spcPct val="150000"/>
              </a:lnSpc>
            </a:pPr>
            <a:r>
              <a:rPr lang="es-MX" sz="1200" dirty="0" smtClean="0">
                <a:latin typeface="Comic Sans MS" panose="030F0702030302020204" pitchFamily="66" charset="0"/>
              </a:rPr>
              <a:t>Todos lo demás indicadores fueron cumplidos y favorecidos de la manera esperada.</a:t>
            </a:r>
            <a:endParaRPr lang="es-MX" sz="1200" dirty="0">
              <a:latin typeface="Comic Sans MS" panose="030F0702030302020204" pitchFamily="66" charset="0"/>
            </a:endParaRPr>
          </a:p>
        </p:txBody>
      </p:sp>
      <p:sp>
        <p:nvSpPr>
          <p:cNvPr id="27" name="CuadroTexto 26"/>
          <p:cNvSpPr txBox="1"/>
          <p:nvPr/>
        </p:nvSpPr>
        <p:spPr>
          <a:xfrm>
            <a:off x="0" y="2336880"/>
            <a:ext cx="6864578" cy="307777"/>
          </a:xfrm>
          <a:prstGeom prst="rect">
            <a:avLst/>
          </a:prstGeom>
          <a:solidFill>
            <a:srgbClr val="FF0000"/>
          </a:solidFill>
        </p:spPr>
        <p:txBody>
          <a:bodyPr wrap="square" rtlCol="0">
            <a:spAutoFit/>
          </a:bodyPr>
          <a:lstStyle/>
          <a:p>
            <a:pPr algn="ctr"/>
            <a:r>
              <a:rPr lang="es-MX" sz="1400" dirty="0" smtClean="0">
                <a:solidFill>
                  <a:schemeClr val="bg1"/>
                </a:solidFill>
                <a:latin typeface="Comic Sans MS" panose="030F0702030302020204" pitchFamily="66" charset="0"/>
              </a:rPr>
              <a:t>Descripción de la jornada de práctica </a:t>
            </a:r>
            <a:endParaRPr lang="es-MX" sz="1400" dirty="0">
              <a:solidFill>
                <a:schemeClr val="bg1"/>
              </a:solidFill>
              <a:latin typeface="Comic Sans MS" panose="030F0702030302020204" pitchFamily="66" charset="0"/>
            </a:endParaRPr>
          </a:p>
        </p:txBody>
      </p:sp>
      <p:sp>
        <p:nvSpPr>
          <p:cNvPr id="28" name="Rectángulo 27"/>
          <p:cNvSpPr/>
          <p:nvPr/>
        </p:nvSpPr>
        <p:spPr>
          <a:xfrm>
            <a:off x="0" y="2659996"/>
            <a:ext cx="6858000" cy="6463308"/>
          </a:xfrm>
          <a:prstGeom prst="rect">
            <a:avLst/>
          </a:prstGeom>
          <a:ln w="19050">
            <a:solidFill>
              <a:srgbClr val="FF0000"/>
            </a:solidFill>
          </a:ln>
        </p:spPr>
        <p:txBody>
          <a:bodyPr wrap="square">
            <a:spAutoFit/>
          </a:bodyPr>
          <a:lstStyle/>
          <a:p>
            <a:pPr>
              <a:lnSpc>
                <a:spcPct val="150000"/>
              </a:lnSpc>
            </a:pPr>
            <a:r>
              <a:rPr lang="es-MX" sz="1200" dirty="0">
                <a:latin typeface="Comic Sans MS" panose="030F0702030302020204" pitchFamily="66" charset="0"/>
              </a:rPr>
              <a:t>Hoy </a:t>
            </a:r>
            <a:r>
              <a:rPr lang="es-MX" sz="1200" dirty="0" smtClean="0">
                <a:latin typeface="Comic Sans MS" panose="030F0702030302020204" pitchFamily="66" charset="0"/>
              </a:rPr>
              <a:t>lunes</a:t>
            </a:r>
            <a:r>
              <a:rPr lang="es-MX" sz="1200" dirty="0" smtClean="0">
                <a:latin typeface="Comic Sans MS" panose="030F0702030302020204" pitchFamily="66" charset="0"/>
              </a:rPr>
              <a:t> 30 </a:t>
            </a:r>
            <a:r>
              <a:rPr lang="es-MX" sz="1200" dirty="0">
                <a:latin typeface="Comic Sans MS" panose="030F0702030302020204" pitchFamily="66" charset="0"/>
              </a:rPr>
              <a:t>de </a:t>
            </a:r>
            <a:r>
              <a:rPr lang="es-MX" sz="1200" dirty="0" smtClean="0">
                <a:latin typeface="Comic Sans MS" panose="030F0702030302020204" pitchFamily="66" charset="0"/>
              </a:rPr>
              <a:t>agosto fue el ultimo día que se utilizó para aplicar entrevistas a los alumnos, como ya fue mencionado anteriormente, las entrevistadoras fueron la educadora titular y su servidora. </a:t>
            </a:r>
            <a:r>
              <a:rPr lang="es-MX" sz="1200" dirty="0" smtClean="0">
                <a:latin typeface="Comic Sans MS" panose="030F0702030302020204" pitchFamily="66" charset="0"/>
              </a:rPr>
              <a:t>Se tuvo la oportunidad de aplicar un total de seis entrevistas a los alumnos y alumnas llamados Danna Paola, Devany Valentina, Adriana Guadalupe, Karla Vanessa y Dante Manuel</a:t>
            </a:r>
            <a:r>
              <a:rPr lang="es-MX" sz="1200" dirty="0" smtClean="0">
                <a:latin typeface="Comic Sans MS" panose="030F0702030302020204" pitchFamily="66" charset="0"/>
              </a:rPr>
              <a:t>. </a:t>
            </a:r>
          </a:p>
          <a:p>
            <a:pPr>
              <a:lnSpc>
                <a:spcPct val="150000"/>
              </a:lnSpc>
            </a:pPr>
            <a:r>
              <a:rPr lang="es-MX" sz="1200" dirty="0" smtClean="0">
                <a:latin typeface="Comic Sans MS" panose="030F0702030302020204" pitchFamily="66" charset="0"/>
              </a:rPr>
              <a:t>El instrumento es aplicado con la intención de conocer sobre los alumnos, sus intereses, gustos, preferencias, las situaciones que les causan diversas emociones entro otros aspectos clave que es importante obtener para el expediente del alumno</a:t>
            </a:r>
            <a:r>
              <a:rPr lang="es-MX" sz="1200" dirty="0" smtClean="0">
                <a:latin typeface="Comic Sans MS" panose="030F0702030302020204" pitchFamily="66" charset="0"/>
              </a:rPr>
              <a:t>. Sin </a:t>
            </a:r>
            <a:r>
              <a:rPr lang="es-MX" sz="1200" dirty="0">
                <a:latin typeface="Comic Sans MS" panose="030F0702030302020204" pitchFamily="66" charset="0"/>
              </a:rPr>
              <a:t>embargo y de acuerdo con lo que menciona Sattler</a:t>
            </a:r>
            <a:r>
              <a:rPr lang="es-MX" sz="1200" dirty="0" smtClean="0">
                <a:latin typeface="Comic Sans MS" panose="030F0702030302020204" pitchFamily="66" charset="0"/>
              </a:rPr>
              <a:t>, J. (2016</a:t>
            </a:r>
            <a:r>
              <a:rPr lang="es-MX" sz="1200" dirty="0">
                <a:latin typeface="Comic Sans MS" panose="030F0702030302020204" pitchFamily="66" charset="0"/>
              </a:rPr>
              <a:t>) es un tanto complicado entrevistar a los alumnos en edades preescolares, </a:t>
            </a:r>
            <a:r>
              <a:rPr lang="es-MX" sz="1200" dirty="0" smtClean="0">
                <a:latin typeface="Comic Sans MS" panose="030F0702030302020204" pitchFamily="66" charset="0"/>
              </a:rPr>
              <a:t>ya que </a:t>
            </a:r>
            <a:r>
              <a:rPr lang="es-MX" sz="1200" dirty="0">
                <a:latin typeface="Comic Sans MS" panose="030F0702030302020204" pitchFamily="66" charset="0"/>
              </a:rPr>
              <a:t>se tiene que estimularlos para que de esta manera se desenvuelvan en las ideas que quieren dar a conocer, por otro lado se tiene que llamar su atención para que no existan distracciones y den respuesta a todas las preguntas.</a:t>
            </a:r>
          </a:p>
          <a:p>
            <a:pPr>
              <a:lnSpc>
                <a:spcPct val="150000"/>
              </a:lnSpc>
            </a:pPr>
            <a:r>
              <a:rPr lang="es-MX" sz="1200" dirty="0">
                <a:latin typeface="Comic Sans MS" panose="030F0702030302020204" pitchFamily="66" charset="0"/>
              </a:rPr>
              <a:t>La primera entrevista fue aplicada a </a:t>
            </a:r>
            <a:r>
              <a:rPr lang="es-MX" sz="1200" dirty="0" smtClean="0">
                <a:latin typeface="Comic Sans MS" panose="030F0702030302020204" pitchFamily="66" charset="0"/>
              </a:rPr>
              <a:t>las diez de </a:t>
            </a:r>
            <a:r>
              <a:rPr lang="es-MX" sz="1200" dirty="0">
                <a:latin typeface="Comic Sans MS" panose="030F0702030302020204" pitchFamily="66" charset="0"/>
              </a:rPr>
              <a:t>la mañana </a:t>
            </a:r>
            <a:r>
              <a:rPr lang="es-MX" sz="1200" dirty="0" smtClean="0">
                <a:latin typeface="Comic Sans MS" panose="030F0702030302020204" pitchFamily="66" charset="0"/>
              </a:rPr>
              <a:t>a la alumna Danna Paola, ella se encontraba en un lugar que no era lo demasiado cómodo para que ella pudiera sostener bien el celular y dar respuestas a los cuestionamientos realizados, al principio se mostraba un tanto distraída, después se logró que la alumna tomara el ritmo de la conversación dando respuestas completas y acorde a lo que se le preguntaba. </a:t>
            </a:r>
          </a:p>
          <a:p>
            <a:pPr>
              <a:lnSpc>
                <a:spcPct val="150000"/>
              </a:lnSpc>
            </a:pPr>
            <a:r>
              <a:rPr lang="es-MX" sz="1200" dirty="0" smtClean="0">
                <a:latin typeface="Comic Sans MS" panose="030F0702030302020204" pitchFamily="66" charset="0"/>
              </a:rPr>
              <a:t>La segunda entrevista fue realizada a la alumna Devany Valentina, se observó que la niña tiene un </a:t>
            </a:r>
            <a:r>
              <a:rPr lang="es-MX" sz="1200" dirty="0" err="1" smtClean="0">
                <a:latin typeface="Comic Sans MS" panose="030F0702030302020204" pitchFamily="66" charset="0"/>
              </a:rPr>
              <a:t>apmlio</a:t>
            </a:r>
            <a:r>
              <a:rPr lang="es-MX" sz="1200" dirty="0" smtClean="0">
                <a:latin typeface="Comic Sans MS" panose="030F0702030302020204" pitchFamily="66" charset="0"/>
              </a:rPr>
              <a:t> lenguaje, es cordial y responde con facilidad de palabra. Reconoce claramente las situaciones que le causan felicidad, enojo, tristeza o miedo. Además esta consciente de la importancia que tiene la familia y el estar unidos cosa que no muchos niños de esta edad piensan en eso, sino que le brindan mas atención al juego, diversión y regalos. Y de acuerdo a lo que menciona Matamoros, G. (2015) el cariño y la estimulación positiva que los padres de</a:t>
            </a:r>
            <a:endParaRPr lang="es-MX" sz="1200" dirty="0" smtClean="0">
              <a:latin typeface="Comic Sans MS" panose="030F0702030302020204" pitchFamily="66" charset="0"/>
            </a:endParaRPr>
          </a:p>
        </p:txBody>
      </p:sp>
    </p:spTree>
    <p:extLst>
      <p:ext uri="{BB962C8B-B14F-4D97-AF65-F5344CB8AC3E}">
        <p14:creationId xmlns:p14="http://schemas.microsoft.com/office/powerpoint/2010/main" val="924312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0" y="1"/>
            <a:ext cx="6864578" cy="307777"/>
          </a:xfrm>
          <a:prstGeom prst="rect">
            <a:avLst/>
          </a:prstGeom>
          <a:solidFill>
            <a:srgbClr val="FF0000"/>
          </a:solidFill>
        </p:spPr>
        <p:txBody>
          <a:bodyPr wrap="square" rtlCol="0">
            <a:spAutoFit/>
          </a:bodyPr>
          <a:lstStyle/>
          <a:p>
            <a:pPr algn="ctr"/>
            <a:r>
              <a:rPr lang="es-MX" sz="1400" dirty="0" smtClean="0">
                <a:solidFill>
                  <a:schemeClr val="bg1"/>
                </a:solidFill>
                <a:latin typeface="Comic Sans MS" panose="030F0702030302020204" pitchFamily="66" charset="0"/>
              </a:rPr>
              <a:t>Descripción de la jornada de práctica</a:t>
            </a:r>
            <a:endParaRPr lang="es-MX" sz="1400" dirty="0">
              <a:solidFill>
                <a:schemeClr val="bg1"/>
              </a:solidFill>
              <a:latin typeface="Comic Sans MS" panose="030F0702030302020204" pitchFamily="66" charset="0"/>
            </a:endParaRPr>
          </a:p>
        </p:txBody>
      </p:sp>
      <p:sp>
        <p:nvSpPr>
          <p:cNvPr id="5" name="Marcador de contenido 2"/>
          <p:cNvSpPr>
            <a:spLocks noGrp="1"/>
          </p:cNvSpPr>
          <p:nvPr>
            <p:ph idx="1"/>
          </p:nvPr>
        </p:nvSpPr>
        <p:spPr>
          <a:xfrm>
            <a:off x="0" y="307777"/>
            <a:ext cx="6858000" cy="7849634"/>
          </a:xfrm>
          <a:noFill/>
          <a:ln w="19050">
            <a:solidFill>
              <a:srgbClr val="FF0000"/>
            </a:solidFill>
          </a:ln>
        </p:spPr>
        <p:txBody>
          <a:bodyPr>
            <a:normAutofit/>
          </a:bodyPr>
          <a:lstStyle/>
          <a:p>
            <a:pPr marL="0" indent="0">
              <a:lnSpc>
                <a:spcPct val="150000"/>
              </a:lnSpc>
              <a:spcBef>
                <a:spcPts val="0"/>
              </a:spcBef>
              <a:buNone/>
            </a:pPr>
            <a:r>
              <a:rPr lang="es-MX" sz="1200" dirty="0" smtClean="0">
                <a:solidFill>
                  <a:prstClr val="black"/>
                </a:solidFill>
                <a:latin typeface="Comic Sans MS" panose="030F0702030302020204" pitchFamily="66" charset="0"/>
              </a:rPr>
              <a:t>familia le dan a sus hijos, permite que ellos se desarrollen de una manera sana y feliz, permitiendo que se sientan mas seguros, queridos y aceptados, </a:t>
            </a:r>
            <a:r>
              <a:rPr lang="es-MX" sz="1200" dirty="0" smtClean="0">
                <a:solidFill>
                  <a:prstClr val="black"/>
                </a:solidFill>
                <a:latin typeface="Comic Sans MS" panose="030F0702030302020204" pitchFamily="66" charset="0"/>
              </a:rPr>
              <a:t>por consiguiente formando en ellos una buena autoestima. </a:t>
            </a:r>
          </a:p>
          <a:p>
            <a:pPr marL="0" indent="0">
              <a:lnSpc>
                <a:spcPct val="150000"/>
              </a:lnSpc>
              <a:spcBef>
                <a:spcPts val="0"/>
              </a:spcBef>
              <a:buNone/>
            </a:pPr>
            <a:r>
              <a:rPr lang="es-MX" sz="1200" dirty="0" smtClean="0">
                <a:solidFill>
                  <a:prstClr val="black"/>
                </a:solidFill>
                <a:latin typeface="Comic Sans MS" panose="030F0702030302020204" pitchFamily="66" charset="0"/>
              </a:rPr>
              <a:t>A las 11 de la mañana fue entrevistada la alumna Adriana Guadalupe, ella es un poco tímida y no entra en confianza muy fácilmente. Dio respuesta a todas las preguntas necesitando un poco de ayuda de su mamá.</a:t>
            </a:r>
          </a:p>
          <a:p>
            <a:pPr marL="0" indent="0">
              <a:lnSpc>
                <a:spcPct val="150000"/>
              </a:lnSpc>
              <a:spcBef>
                <a:spcPts val="0"/>
              </a:spcBef>
              <a:buNone/>
            </a:pPr>
            <a:r>
              <a:rPr lang="es-MX" sz="1200" dirty="0" smtClean="0">
                <a:solidFill>
                  <a:prstClr val="black"/>
                </a:solidFill>
                <a:latin typeface="Comic Sans MS" panose="030F0702030302020204" pitchFamily="66" charset="0"/>
              </a:rPr>
              <a:t>La siguiente entrevista fue a las 5 de la tarde y la otra sesión a las 5 y media de la tarde puesto que los padres de familia así lo solicitaron. Primero fue Karla Vannesa</a:t>
            </a:r>
            <a:r>
              <a:rPr lang="es-MX" sz="1200" dirty="0">
                <a:solidFill>
                  <a:prstClr val="black"/>
                </a:solidFill>
                <a:latin typeface="Comic Sans MS" panose="030F0702030302020204" pitchFamily="66" charset="0"/>
              </a:rPr>
              <a:t> </a:t>
            </a:r>
            <a:r>
              <a:rPr lang="es-MX" sz="1200" dirty="0" smtClean="0">
                <a:solidFill>
                  <a:prstClr val="black"/>
                </a:solidFill>
                <a:latin typeface="Comic Sans MS" panose="030F0702030302020204" pitchFamily="66" charset="0"/>
              </a:rPr>
              <a:t>quien es una niña muy social, comprende las preguntas muy fácilmente y las respuestas que da son muy completas, da argumentos sobre porque ha sentido las diferentes emociones que se le mencionaron, esto demuestra que la alumna esta desarrollando las competencias emocionales como las plantea Bisquerra y Pérez (2007), citado por Pérez y Filella (2019) la que mas se vio favorecida fue la de la competencia social, definida como la capacidad de mantener buenas relaciones con las demás personas, es decir, dominar las habilidades sociales, respeto, asertividad, entre otros aspectos. </a:t>
            </a:r>
          </a:p>
          <a:p>
            <a:pPr marL="0" indent="0">
              <a:lnSpc>
                <a:spcPct val="150000"/>
              </a:lnSpc>
              <a:spcBef>
                <a:spcPts val="0"/>
              </a:spcBef>
              <a:buNone/>
            </a:pPr>
            <a:r>
              <a:rPr lang="es-MX" sz="1200" dirty="0" smtClean="0">
                <a:solidFill>
                  <a:prstClr val="black"/>
                </a:solidFill>
                <a:latin typeface="Comic Sans MS" panose="030F0702030302020204" pitchFamily="66" charset="0"/>
              </a:rPr>
              <a:t>El ultimo alumno que se entrevistó fue a Dante Manuel, en un principio estaba un poco inquieto, pero poco a poco se estabilizó y respondió muy bien todas las preguntas. </a:t>
            </a:r>
            <a:endParaRPr lang="es-MX" sz="1200" dirty="0">
              <a:solidFill>
                <a:prstClr val="black"/>
              </a:solidFill>
              <a:latin typeface="Comic Sans MS" panose="030F0702030302020204" pitchFamily="66" charset="0"/>
            </a:endParaRPr>
          </a:p>
          <a:p>
            <a:pPr marL="0" indent="0">
              <a:lnSpc>
                <a:spcPct val="150000"/>
              </a:lnSpc>
              <a:spcBef>
                <a:spcPts val="0"/>
              </a:spcBef>
              <a:buNone/>
            </a:pPr>
            <a:r>
              <a:rPr lang="es-MX" sz="1200" dirty="0" smtClean="0">
                <a:solidFill>
                  <a:prstClr val="black"/>
                </a:solidFill>
                <a:latin typeface="Comic Sans MS" panose="030F0702030302020204" pitchFamily="66" charset="0"/>
              </a:rPr>
              <a:t>Mi </a:t>
            </a:r>
            <a:r>
              <a:rPr lang="es-MX" sz="1200" dirty="0">
                <a:solidFill>
                  <a:prstClr val="black"/>
                </a:solidFill>
                <a:latin typeface="Comic Sans MS" panose="030F0702030302020204" pitchFamily="66" charset="0"/>
              </a:rPr>
              <a:t>intervención fue cuando se les realizaba una pregunta y les tenia que dar algunas opciones de respuesta, en caso de que no supieran que contestar, a partir de esto los alumnos se daban una idea y las daban a conocer. </a:t>
            </a:r>
          </a:p>
          <a:p>
            <a:pPr marL="0" lvl="0" indent="0">
              <a:lnSpc>
                <a:spcPct val="150000"/>
              </a:lnSpc>
              <a:spcBef>
                <a:spcPts val="0"/>
              </a:spcBef>
              <a:buNone/>
            </a:pPr>
            <a:r>
              <a:rPr lang="es-MX" sz="1200" dirty="0">
                <a:solidFill>
                  <a:prstClr val="black"/>
                </a:solidFill>
                <a:latin typeface="Comic Sans MS" panose="030F0702030302020204" pitchFamily="66" charset="0"/>
              </a:rPr>
              <a:t>Todos los niños respondieron a las preguntas sin excepción alguna, ya que estaban estructuradas con un lenguaje sencillo y comprensible para ellos. </a:t>
            </a:r>
          </a:p>
          <a:p>
            <a:pPr marL="0" lvl="0" indent="0">
              <a:lnSpc>
                <a:spcPct val="150000"/>
              </a:lnSpc>
              <a:spcBef>
                <a:spcPts val="0"/>
              </a:spcBef>
              <a:buNone/>
            </a:pPr>
            <a:r>
              <a:rPr lang="es-MX" sz="1200" b="1" dirty="0">
                <a:solidFill>
                  <a:prstClr val="black"/>
                </a:solidFill>
                <a:latin typeface="Comic Sans MS" panose="030F0702030302020204" pitchFamily="66" charset="0"/>
              </a:rPr>
              <a:t>Dificultades </a:t>
            </a:r>
          </a:p>
          <a:p>
            <a:pPr marL="0" lvl="0" indent="0">
              <a:lnSpc>
                <a:spcPct val="150000"/>
              </a:lnSpc>
              <a:spcBef>
                <a:spcPts val="0"/>
              </a:spcBef>
              <a:buNone/>
            </a:pPr>
            <a:r>
              <a:rPr lang="es-MX" sz="1200" dirty="0" smtClean="0">
                <a:solidFill>
                  <a:prstClr val="black"/>
                </a:solidFill>
                <a:latin typeface="Comic Sans MS" panose="030F0702030302020204" pitchFamily="66" charset="0"/>
              </a:rPr>
              <a:t>No existieron dificultades </a:t>
            </a:r>
            <a:endParaRPr lang="es-MX" sz="1300" dirty="0">
              <a:latin typeface="Comic Sans MS" panose="030F0702030302020204" pitchFamily="66" charset="0"/>
            </a:endParaRPr>
          </a:p>
        </p:txBody>
      </p:sp>
    </p:spTree>
    <p:extLst>
      <p:ext uri="{BB962C8B-B14F-4D97-AF65-F5344CB8AC3E}">
        <p14:creationId xmlns:p14="http://schemas.microsoft.com/office/powerpoint/2010/main" val="2148220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38376" y="541421"/>
            <a:ext cx="6316579" cy="4629601"/>
          </a:xfrm>
          <a:prstGeom prst="rect">
            <a:avLst/>
          </a:prstGeom>
          <a:noFill/>
        </p:spPr>
        <p:txBody>
          <a:bodyPr wrap="square" rtlCol="0">
            <a:spAutoFit/>
          </a:bodyPr>
          <a:lstStyle/>
          <a:p>
            <a:pPr algn="ctr"/>
            <a:r>
              <a:rPr lang="es-MX" sz="1600" b="1" dirty="0" smtClean="0">
                <a:latin typeface="Arial" panose="020B0604020202020204" pitchFamily="34" charset="0"/>
                <a:cs typeface="Arial" panose="020B0604020202020204" pitchFamily="34" charset="0"/>
              </a:rPr>
              <a:t>Referencias bibliográficas</a:t>
            </a:r>
          </a:p>
          <a:p>
            <a:pPr algn="ctr"/>
            <a:endParaRPr lang="es-MX" sz="1600" b="1" dirty="0" smtClean="0">
              <a:latin typeface="Arial" panose="020B0604020202020204" pitchFamily="34" charset="0"/>
              <a:cs typeface="Arial" panose="020B0604020202020204" pitchFamily="34" charset="0"/>
            </a:endParaRPr>
          </a:p>
          <a:p>
            <a:pPr marL="450215" indent="-450215">
              <a:lnSpc>
                <a:spcPct val="200000"/>
              </a:lnSpc>
              <a:spcAft>
                <a:spcPts val="800"/>
              </a:spcAft>
            </a:pPr>
            <a:r>
              <a:rPr lang="es-MX" sz="1200" dirty="0" smtClean="0">
                <a:latin typeface="Arial" panose="020B0604020202020204" pitchFamily="34" charset="0"/>
                <a:cs typeface="Arial" panose="020B0604020202020204" pitchFamily="34" charset="0"/>
              </a:rPr>
              <a:t>Matamoros Gamboa, M. F. (2015). Importancia de la familia en la formación de valores en niños de 4 a 5 años: sugerencias para familias (</a:t>
            </a:r>
            <a:r>
              <a:rPr lang="es-MX" sz="1200" dirty="0" err="1" smtClean="0">
                <a:latin typeface="Arial" panose="020B0604020202020204" pitchFamily="34" charset="0"/>
                <a:cs typeface="Arial" panose="020B0604020202020204" pitchFamily="34" charset="0"/>
              </a:rPr>
              <a:t>Bachelor's</a:t>
            </a:r>
            <a:r>
              <a:rPr lang="es-MX" sz="1200" dirty="0" smtClean="0">
                <a:latin typeface="Arial" panose="020B0604020202020204" pitchFamily="34" charset="0"/>
                <a:cs typeface="Arial" panose="020B0604020202020204" pitchFamily="34" charset="0"/>
              </a:rPr>
              <a:t> </a:t>
            </a:r>
            <a:r>
              <a:rPr lang="es-MX" sz="1200" dirty="0" err="1" smtClean="0">
                <a:latin typeface="Arial" panose="020B0604020202020204" pitchFamily="34" charset="0"/>
                <a:cs typeface="Arial" panose="020B0604020202020204" pitchFamily="34" charset="0"/>
              </a:rPr>
              <a:t>thesis</a:t>
            </a:r>
            <a:r>
              <a:rPr lang="es-MX" sz="1200" dirty="0" smtClean="0">
                <a:latin typeface="Arial" panose="020B0604020202020204" pitchFamily="34" charset="0"/>
                <a:cs typeface="Arial" panose="020B0604020202020204" pitchFamily="34" charset="0"/>
              </a:rPr>
              <a:t>, Quito/PUCE/2015).</a:t>
            </a:r>
          </a:p>
          <a:p>
            <a:pPr marL="450215" indent="-450215">
              <a:lnSpc>
                <a:spcPct val="200000"/>
              </a:lnSpc>
              <a:spcAft>
                <a:spcPts val="800"/>
              </a:spcAft>
            </a:pPr>
            <a:r>
              <a:rPr lang="es-MX" sz="1200" dirty="0" smtClean="0">
                <a:latin typeface="Arial" panose="020B0604020202020204" pitchFamily="34" charset="0"/>
                <a:cs typeface="Arial" panose="020B0604020202020204" pitchFamily="34" charset="0"/>
              </a:rPr>
              <a:t>Pérez Escoda, N., y Filella </a:t>
            </a:r>
            <a:r>
              <a:rPr lang="es-MX" sz="1200" dirty="0" err="1" smtClean="0">
                <a:latin typeface="Arial" panose="020B0604020202020204" pitchFamily="34" charset="0"/>
                <a:cs typeface="Arial" panose="020B0604020202020204" pitchFamily="34" charset="0"/>
              </a:rPr>
              <a:t>Guiu</a:t>
            </a:r>
            <a:r>
              <a:rPr lang="es-MX" sz="1200" dirty="0" smtClean="0">
                <a:latin typeface="Arial" panose="020B0604020202020204" pitchFamily="34" charset="0"/>
                <a:cs typeface="Arial" panose="020B0604020202020204" pitchFamily="34" charset="0"/>
              </a:rPr>
              <a:t>, G. (2019). Educación emocional para el desarrollo de competencias emocionales en niños y adolescentes. Praxis &amp; saber, 10(24), 23-44.</a:t>
            </a:r>
          </a:p>
          <a:p>
            <a:pPr marL="450215" indent="-450215">
              <a:lnSpc>
                <a:spcPct val="200000"/>
              </a:lnSpc>
              <a:spcAft>
                <a:spcPts val="800"/>
              </a:spcAft>
            </a:pPr>
            <a:r>
              <a:rPr lang="es-MX" sz="1200" dirty="0" smtClean="0">
                <a:latin typeface="Arial" panose="020B0604020202020204" pitchFamily="34" charset="0"/>
                <a:cs typeface="Arial" panose="020B0604020202020204" pitchFamily="34" charset="0"/>
              </a:rPr>
              <a:t> </a:t>
            </a:r>
            <a:r>
              <a:rPr lang="es-MX" sz="1200" dirty="0" smtClean="0">
                <a:latin typeface="Arial" panose="020B0604020202020204" pitchFamily="34" charset="0"/>
                <a:ea typeface="Calibri" panose="020F0502020204030204" pitchFamily="34" charset="0"/>
                <a:cs typeface="Arial" panose="020B0604020202020204" pitchFamily="34" charset="0"/>
              </a:rPr>
              <a:t>Sattler, J. (2016). Entrevistas con niños, padres, maestros y familias.</a:t>
            </a:r>
          </a:p>
          <a:p>
            <a:pPr marL="450215" indent="-450215">
              <a:lnSpc>
                <a:spcPct val="200000"/>
              </a:lnSpc>
              <a:spcAft>
                <a:spcPts val="800"/>
              </a:spcAft>
            </a:pPr>
            <a:endParaRPr lang="es-MX" sz="1200" dirty="0" smtClean="0">
              <a:latin typeface="Arial" panose="020B0604020202020204" pitchFamily="34" charset="0"/>
              <a:cs typeface="Arial" panose="020B0604020202020204" pitchFamily="34" charset="0"/>
            </a:endParaRPr>
          </a:p>
          <a:p>
            <a:pPr marL="450215" indent="-450215">
              <a:lnSpc>
                <a:spcPct val="200000"/>
              </a:lnSpc>
              <a:spcAft>
                <a:spcPts val="800"/>
              </a:spcAft>
            </a:pPr>
            <a:r>
              <a:rPr lang="es-MX" sz="1200" dirty="0" smtClean="0">
                <a:latin typeface="Arial" panose="020B0604020202020204" pitchFamily="34" charset="0"/>
                <a:cs typeface="Arial" panose="020B0604020202020204" pitchFamily="34" charset="0"/>
              </a:rPr>
              <a:t>                                                     </a:t>
            </a:r>
            <a:endParaRPr lang="es-MX" sz="1200" dirty="0">
              <a:latin typeface="Arial" panose="020B0604020202020204" pitchFamily="34" charset="0"/>
              <a:cs typeface="Arial" panose="020B0604020202020204" pitchFamily="34" charset="0"/>
            </a:endParaRPr>
          </a:p>
          <a:p>
            <a:pPr marL="450215" indent="-450215">
              <a:lnSpc>
                <a:spcPct val="107000"/>
              </a:lnSpc>
              <a:spcAft>
                <a:spcPts val="800"/>
              </a:spcAft>
            </a:pPr>
            <a:endParaRPr lang="es-MX" sz="1200" dirty="0">
              <a:latin typeface="Arial" panose="020B0604020202020204" pitchFamily="34" charset="0"/>
              <a:ea typeface="Calibri" panose="020F0502020204030204" pitchFamily="34" charset="0"/>
              <a:cs typeface="Arial" panose="020B0604020202020204" pitchFamily="34" charset="0"/>
            </a:endParaRPr>
          </a:p>
          <a:p>
            <a:endParaRPr lang="es-MX" dirty="0"/>
          </a:p>
        </p:txBody>
      </p:sp>
    </p:spTree>
    <p:extLst>
      <p:ext uri="{BB962C8B-B14F-4D97-AF65-F5344CB8AC3E}">
        <p14:creationId xmlns:p14="http://schemas.microsoft.com/office/powerpoint/2010/main" val="359279323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172</TotalTime>
  <Words>956</Words>
  <Application>Microsoft Office PowerPoint</Application>
  <PresentationFormat>Carta (216 x 279 mm)</PresentationFormat>
  <Paragraphs>40</Paragraphs>
  <Slides>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vt:i4>
      </vt:variant>
    </vt:vector>
  </HeadingPairs>
  <TitlesOfParts>
    <vt:vector size="9" baseType="lpstr">
      <vt:lpstr>Arial</vt:lpstr>
      <vt:lpstr>Calibri</vt:lpstr>
      <vt:lpstr>Calibri Light</vt:lpstr>
      <vt:lpstr>Comic Sans MS</vt:lpstr>
      <vt:lpstr>Tema de Office</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HP</dc:creator>
  <cp:lastModifiedBy>HP</cp:lastModifiedBy>
  <cp:revision>12</cp:revision>
  <dcterms:created xsi:type="dcterms:W3CDTF">2021-08-31T00:14:15Z</dcterms:created>
  <dcterms:modified xsi:type="dcterms:W3CDTF">2021-08-31T03:07:08Z</dcterms:modified>
</cp:coreProperties>
</file>