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5" r:id="rId5"/>
    <p:sldId id="266" r:id="rId6"/>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45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53255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263924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45944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DE0FDD-A9DF-4109-8AC2-94FF87E0E81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424851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BDE0FDD-A9DF-4109-8AC2-94FF87E0E812}" type="datetimeFigureOut">
              <a:rPr lang="es-MX" smtClean="0"/>
              <a:t>30/08/2021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33420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E0FDD-A9DF-4109-8AC2-94FF87E0E81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24800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DE0FDD-A9DF-4109-8AC2-94FF87E0E812}" type="datetimeFigureOut">
              <a:rPr lang="es-MX" smtClean="0"/>
              <a:t>30/08/2021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40299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DE0FDD-A9DF-4109-8AC2-94FF87E0E812}" type="datetimeFigureOut">
              <a:rPr lang="es-MX" smtClean="0"/>
              <a:t>30/08/2021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50091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E0FDD-A9DF-4109-8AC2-94FF87E0E812}" type="datetimeFigureOut">
              <a:rPr lang="es-MX" smtClean="0"/>
              <a:t>30/08/2021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162985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DE0FDD-A9DF-4109-8AC2-94FF87E0E81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99517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DE0FDD-A9DF-4109-8AC2-94FF87E0E812}" type="datetimeFigureOut">
              <a:rPr lang="es-MX" smtClean="0"/>
              <a:t>30/08/2021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AEED95-8B31-4916-A0FE-4FADB34BA62F}" type="slidenum">
              <a:rPr lang="es-MX" smtClean="0"/>
              <a:t>‹Nº›</a:t>
            </a:fld>
            <a:endParaRPr lang="es-MX"/>
          </a:p>
        </p:txBody>
      </p:sp>
    </p:spTree>
    <p:extLst>
      <p:ext uri="{BB962C8B-B14F-4D97-AF65-F5344CB8AC3E}">
        <p14:creationId xmlns:p14="http://schemas.microsoft.com/office/powerpoint/2010/main" val="372728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3BDE0FDD-A9DF-4109-8AC2-94FF87E0E812}" type="datetimeFigureOut">
              <a:rPr lang="es-MX" smtClean="0"/>
              <a:t>30/08/2021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01AEED95-8B31-4916-A0FE-4FADB34BA62F}" type="slidenum">
              <a:rPr lang="es-MX" smtClean="0"/>
              <a:t>‹Nº›</a:t>
            </a:fld>
            <a:endParaRPr lang="es-MX"/>
          </a:p>
        </p:txBody>
      </p:sp>
    </p:spTree>
    <p:extLst>
      <p:ext uri="{BB962C8B-B14F-4D97-AF65-F5344CB8AC3E}">
        <p14:creationId xmlns:p14="http://schemas.microsoft.com/office/powerpoint/2010/main" val="2747434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hyperlink" Target="https://doi.org/10.24844/em3003.05"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75A27C7-49FA-4021-BC86-8B6E8BFED1E5}"/>
              </a:ext>
            </a:extLst>
          </p:cNvPr>
          <p:cNvSpPr>
            <a:spLocks noChangeArrowheads="1"/>
          </p:cNvSpPr>
          <p:nvPr/>
        </p:nvSpPr>
        <p:spPr bwMode="auto">
          <a:xfrm>
            <a:off x="384008" y="1276058"/>
            <a:ext cx="677502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ESCUELA NORMAL DE EDUCACION PREESCOLAR DEL ESTADO DE COAHUILA</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LICENCIATURA EN EDUCACION PREESCOLAR</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CICLO ESCOLAR 2021-2022</a:t>
            </a:r>
            <a:endParaRPr kumimoji="0" lang="es-MX" altLang="es-MX"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3" name="image1.png">
            <a:extLst>
              <a:ext uri="{FF2B5EF4-FFF2-40B4-BE49-F238E27FC236}">
                <a16:creationId xmlns:a16="http://schemas.microsoft.com/office/drawing/2014/main" id="{34E550A2-440F-4E78-AE0F-ED34442CD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856" y="2876496"/>
            <a:ext cx="2128900" cy="152334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90A1F9-3B78-4C38-A982-4747AAB1FF96}"/>
              </a:ext>
            </a:extLst>
          </p:cNvPr>
          <p:cNvSpPr txBox="1"/>
          <p:nvPr/>
        </p:nvSpPr>
        <p:spPr>
          <a:xfrm>
            <a:off x="618130" y="4629334"/>
            <a:ext cx="6540901" cy="438581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Séptimo semestre secci</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s-MX" altLang="es-MX" dirty="0">
                <a:latin typeface="Arial" panose="020B0604020202020204" pitchFamily="34" charset="0"/>
                <a:ea typeface="Calibri" panose="020F0502020204030204" pitchFamily="34" charset="0"/>
                <a:cs typeface="Arial" panose="020B0604020202020204" pitchFamily="34" charset="0"/>
              </a:rPr>
              <a:t>Aprendizaje en el servicio</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Titular:</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s-MX" altLang="es-MX" dirty="0">
                <a:latin typeface="Arial" panose="020B0604020202020204" pitchFamily="34" charset="0"/>
                <a:ea typeface="Calibri" panose="020F0502020204030204" pitchFamily="34" charset="0"/>
                <a:cs typeface="Arial" panose="020B0604020202020204" pitchFamily="34" charset="0"/>
              </a:rPr>
              <a:t>Sonia Yvonne Garza Flores</a:t>
            </a:r>
            <a:endParaRPr kumimoji="0" lang="es-MX" altLang="es-MX"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Daniela Jaquelin Ram</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rez Orej</a:t>
            </a:r>
            <a:r>
              <a:rPr kumimoji="0" lang="es-MX" altLang="es-MX"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a:t>
            </a:r>
            <a:r>
              <a:rPr kumimoji="0" lang="es-MX" alt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s-MX" altLang="es-MX"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sz="900"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rPr>
              <a:t>Diario </a:t>
            </a:r>
            <a:r>
              <a:rPr lang="es-MX" altLang="es-MX" b="1" u="sng" dirty="0">
                <a:latin typeface="Arial" panose="020B0604020202020204" pitchFamily="34" charset="0"/>
                <a:cs typeface="Arial" panose="020B0604020202020204" pitchFamily="34" charset="0"/>
              </a:rPr>
              <a:t>lunes</a:t>
            </a:r>
            <a:r>
              <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rPr>
              <a:t> 30 de agosto del 2021</a:t>
            </a: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b="1"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altLang="es-MX" b="1" u="sng" dirty="0">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trike="noStrike" cap="none" normalizeH="0" baseline="0" dirty="0">
                <a:ln>
                  <a:noFill/>
                </a:ln>
                <a:solidFill>
                  <a:schemeClr val="tx1"/>
                </a:solidFill>
                <a:effectLst/>
                <a:latin typeface="Arial" panose="020B0604020202020204" pitchFamily="34" charset="0"/>
                <a:cs typeface="Arial" panose="020B0604020202020204" pitchFamily="34" charset="0"/>
              </a:rPr>
              <a:t>Saltillo Coahuila                                      </a:t>
            </a:r>
            <a:r>
              <a:rPr lang="es-MX" altLang="es-MX" dirty="0">
                <a:latin typeface="Arial" panose="020B0604020202020204" pitchFamily="34" charset="0"/>
                <a:cs typeface="Arial" panose="020B0604020202020204" pitchFamily="34" charset="0"/>
              </a:rPr>
              <a:t>30</a:t>
            </a:r>
            <a:r>
              <a:rPr kumimoji="0" lang="es-MX" altLang="es-MX" strike="noStrike" cap="none" normalizeH="0" baseline="0" dirty="0">
                <a:ln>
                  <a:noFill/>
                </a:ln>
                <a:solidFill>
                  <a:schemeClr val="tx1"/>
                </a:solidFill>
                <a:effectLst/>
                <a:latin typeface="Arial" panose="020B0604020202020204" pitchFamily="34" charset="0"/>
                <a:cs typeface="Arial" panose="020B0604020202020204" pitchFamily="34" charset="0"/>
              </a:rPr>
              <a:t> de agosto del 2021</a:t>
            </a:r>
            <a:endParaRPr kumimoji="0" lang="es-MX" altLang="es-MX" strike="noStrike" cap="none" normalizeH="0" baseline="0" dirty="0">
              <a:ln>
                <a:noFill/>
              </a:ln>
              <a:solidFill>
                <a:schemeClr val="tx1"/>
              </a:solidFill>
              <a:effectLst/>
            </a:endParaRPr>
          </a:p>
        </p:txBody>
      </p:sp>
    </p:spTree>
    <p:extLst>
      <p:ext uri="{BB962C8B-B14F-4D97-AF65-F5344CB8AC3E}">
        <p14:creationId xmlns:p14="http://schemas.microsoft.com/office/powerpoint/2010/main" val="338106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 de texto 2">
            <a:extLst>
              <a:ext uri="{FF2B5EF4-FFF2-40B4-BE49-F238E27FC236}">
                <a16:creationId xmlns:a16="http://schemas.microsoft.com/office/drawing/2014/main" id="{080DFEA0-C245-40A3-BC3A-1C72E6575EBE}"/>
              </a:ext>
            </a:extLst>
          </p:cNvPr>
          <p:cNvSpPr txBox="1">
            <a:spLocks noChangeArrowheads="1"/>
          </p:cNvSpPr>
          <p:nvPr/>
        </p:nvSpPr>
        <p:spPr bwMode="auto">
          <a:xfrm>
            <a:off x="2213610" y="342184"/>
            <a:ext cx="4732179" cy="19542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JARDIN DE NIÑOS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GRAL. TOMAS SANCHEZ HERNANDEZ</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CCT. 05DJN0054F</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GRADO: 3 “B”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EDUCADORA TITULAR: NORA GRACIELA CHAVARRIA SALAZAR.</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PRACTICANTE: DANIELA JAQUELIN RAMIREZ OREJON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2400" b="1" kern="1200" dirty="0">
                <a:solidFill>
                  <a:srgbClr val="000000"/>
                </a:solidFill>
                <a:effectLst/>
                <a:latin typeface="Bodoni MT Condensed" panose="02070606080606020203" pitchFamily="18" charset="0"/>
                <a:ea typeface="Calibri" panose="020F0502020204030204" pitchFamily="34" charset="0"/>
                <a:cs typeface="Times New Roman" panose="02020603050405020304" pitchFamily="18"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072CDBAC-C178-4831-B3F6-268C6B37C2E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374" y="825340"/>
            <a:ext cx="1313815" cy="1310005"/>
          </a:xfrm>
          <a:prstGeom prst="rect">
            <a:avLst/>
          </a:prstGeom>
        </p:spPr>
      </p:pic>
      <p:graphicFrame>
        <p:nvGraphicFramePr>
          <p:cNvPr id="3" name="Tabla 2">
            <a:extLst>
              <a:ext uri="{FF2B5EF4-FFF2-40B4-BE49-F238E27FC236}">
                <a16:creationId xmlns:a16="http://schemas.microsoft.com/office/drawing/2014/main" id="{6F7D8F59-DDAA-47EA-A7C2-0647FB4F0E94}"/>
              </a:ext>
            </a:extLst>
          </p:cNvPr>
          <p:cNvGraphicFramePr>
            <a:graphicFrameLocks noGrp="1"/>
          </p:cNvGraphicFramePr>
          <p:nvPr>
            <p:extLst>
              <p:ext uri="{D42A27DB-BD31-4B8C-83A1-F6EECF244321}">
                <p14:modId xmlns:p14="http://schemas.microsoft.com/office/powerpoint/2010/main" val="1716924558"/>
              </p:ext>
            </p:extLst>
          </p:nvPr>
        </p:nvGraphicFramePr>
        <p:xfrm>
          <a:off x="534988" y="3522192"/>
          <a:ext cx="6707186" cy="4658237"/>
        </p:xfrm>
        <a:graphic>
          <a:graphicData uri="http://schemas.openxmlformats.org/drawingml/2006/table">
            <a:tbl>
              <a:tblPr firstRow="1" firstCol="1" bandRow="1">
                <a:tableStyleId>{5940675A-B579-460E-94D1-54222C63F5DA}</a:tableStyleId>
              </a:tblPr>
              <a:tblGrid>
                <a:gridCol w="3353593">
                  <a:extLst>
                    <a:ext uri="{9D8B030D-6E8A-4147-A177-3AD203B41FA5}">
                      <a16:colId xmlns:a16="http://schemas.microsoft.com/office/drawing/2014/main" val="1679461817"/>
                    </a:ext>
                  </a:extLst>
                </a:gridCol>
                <a:gridCol w="3353593">
                  <a:extLst>
                    <a:ext uri="{9D8B030D-6E8A-4147-A177-3AD203B41FA5}">
                      <a16:colId xmlns:a16="http://schemas.microsoft.com/office/drawing/2014/main" val="2251186492"/>
                    </a:ext>
                  </a:extLst>
                </a:gridCol>
              </a:tblGrid>
              <a:tr h="207692">
                <a:tc>
                  <a:txBody>
                    <a:bodyPr/>
                    <a:lstStyle/>
                    <a:p>
                      <a:pPr algn="l">
                        <a:lnSpc>
                          <a:spcPct val="107000"/>
                        </a:lnSpc>
                        <a:spcAft>
                          <a:spcPts val="800"/>
                        </a:spcAft>
                      </a:pPr>
                      <a:r>
                        <a:rPr lang="es-ES" sz="900">
                          <a:effectLst/>
                        </a:rPr>
                        <a:t>Título: ¿Cuántos hay?</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a:txBody>
                    <a:bodyPr/>
                    <a:lstStyle/>
                    <a:p>
                      <a:pPr algn="l">
                        <a:lnSpc>
                          <a:spcPct val="107000"/>
                        </a:lnSpc>
                        <a:spcAft>
                          <a:spcPts val="800"/>
                        </a:spcAft>
                      </a:pPr>
                      <a:r>
                        <a:rPr lang="es-ES" sz="900">
                          <a:effectLst/>
                        </a:rPr>
                        <a:t>Tiempo: 30 minutos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extLst>
                  <a:ext uri="{0D108BD9-81ED-4DB2-BD59-A6C34878D82A}">
                    <a16:rowId xmlns:a16="http://schemas.microsoft.com/office/drawing/2014/main" val="1300802743"/>
                  </a:ext>
                </a:extLst>
              </a:tr>
              <a:tr h="1003175">
                <a:tc>
                  <a:txBody>
                    <a:bodyPr/>
                    <a:lstStyle/>
                    <a:p>
                      <a:pPr algn="l">
                        <a:lnSpc>
                          <a:spcPct val="107000"/>
                        </a:lnSpc>
                        <a:spcAft>
                          <a:spcPts val="800"/>
                        </a:spcAft>
                      </a:pPr>
                      <a:r>
                        <a:rPr lang="es-ES" sz="900">
                          <a:effectLst/>
                        </a:rPr>
                        <a:t> </a:t>
                      </a:r>
                      <a:endParaRPr lang="es-MX" sz="900">
                        <a:effectLst/>
                      </a:endParaRPr>
                    </a:p>
                    <a:p>
                      <a:pPr algn="l">
                        <a:lnSpc>
                          <a:spcPct val="107000"/>
                        </a:lnSpc>
                        <a:spcAft>
                          <a:spcPts val="800"/>
                        </a:spcAft>
                      </a:pPr>
                      <a:r>
                        <a:rPr lang="es-ES" sz="900">
                          <a:effectLst/>
                        </a:rPr>
                        <a:t>Campo/área: Pensamiento matemático.</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a:txBody>
                    <a:bodyPr/>
                    <a:lstStyle/>
                    <a:p>
                      <a:pPr algn="l">
                        <a:lnSpc>
                          <a:spcPct val="107000"/>
                        </a:lnSpc>
                        <a:spcAft>
                          <a:spcPts val="800"/>
                        </a:spcAft>
                      </a:pPr>
                      <a:r>
                        <a:rPr lang="es-ES" sz="900">
                          <a:effectLst/>
                        </a:rPr>
                        <a:t>Organizador curricular 1: </a:t>
                      </a:r>
                      <a:endParaRPr lang="es-MX" sz="900">
                        <a:effectLst/>
                      </a:endParaRPr>
                    </a:p>
                    <a:p>
                      <a:pPr algn="l">
                        <a:lnSpc>
                          <a:spcPct val="107000"/>
                        </a:lnSpc>
                        <a:spcAft>
                          <a:spcPts val="800"/>
                        </a:spcAft>
                      </a:pPr>
                      <a:r>
                        <a:rPr lang="es-ES" sz="900">
                          <a:effectLst/>
                        </a:rPr>
                        <a:t>Numero, algebra y variación. </a:t>
                      </a:r>
                      <a:endParaRPr lang="es-MX" sz="900">
                        <a:effectLst/>
                      </a:endParaRPr>
                    </a:p>
                    <a:p>
                      <a:pPr algn="l">
                        <a:lnSpc>
                          <a:spcPct val="107000"/>
                        </a:lnSpc>
                        <a:spcAft>
                          <a:spcPts val="800"/>
                        </a:spcAft>
                      </a:pPr>
                      <a:r>
                        <a:rPr lang="es-ES" sz="900">
                          <a:effectLst/>
                        </a:rPr>
                        <a:t>Organizador curricular 2: Número. </a:t>
                      </a:r>
                      <a:endParaRPr lang="es-MX" sz="900">
                        <a:effectLst/>
                      </a:endParaRPr>
                    </a:p>
                    <a:p>
                      <a:pPr algn="l">
                        <a:lnSpc>
                          <a:spcPct val="107000"/>
                        </a:lnSpc>
                        <a:spcAft>
                          <a:spcPts val="800"/>
                        </a:spcAft>
                      </a:pPr>
                      <a:r>
                        <a:rPr lang="es-ES" sz="900">
                          <a:effectLst/>
                        </a:rPr>
                        <a:t> </a:t>
                      </a:r>
                      <a:endParaRPr lang="es-MX" sz="900">
                        <a:effectLst/>
                      </a:endParaRPr>
                    </a:p>
                    <a:p>
                      <a:pPr marL="457200" algn="l">
                        <a:lnSpc>
                          <a:spcPct val="107000"/>
                        </a:lnSpc>
                        <a:spcAft>
                          <a:spcPts val="8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extLst>
                  <a:ext uri="{0D108BD9-81ED-4DB2-BD59-A6C34878D82A}">
                    <a16:rowId xmlns:a16="http://schemas.microsoft.com/office/drawing/2014/main" val="750422173"/>
                  </a:ext>
                </a:extLst>
              </a:tr>
              <a:tr h="804243">
                <a:tc>
                  <a:txBody>
                    <a:bodyPr/>
                    <a:lstStyle/>
                    <a:p>
                      <a:pPr algn="l">
                        <a:lnSpc>
                          <a:spcPct val="107000"/>
                        </a:lnSpc>
                        <a:spcAft>
                          <a:spcPts val="800"/>
                        </a:spcAft>
                      </a:pPr>
                      <a:r>
                        <a:rPr lang="es-ES" sz="900">
                          <a:effectLst/>
                        </a:rPr>
                        <a:t>Aprendizaje esperado:</a:t>
                      </a:r>
                      <a:endParaRPr lang="es-MX" sz="900">
                        <a:effectLst/>
                      </a:endParaRPr>
                    </a:p>
                    <a:p>
                      <a:pPr algn="l">
                        <a:lnSpc>
                          <a:spcPct val="107000"/>
                        </a:lnSpc>
                        <a:spcAft>
                          <a:spcPts val="800"/>
                        </a:spcAft>
                      </a:pPr>
                      <a:r>
                        <a:rPr lang="es-ES" sz="900">
                          <a:effectLst/>
                        </a:rPr>
                        <a:t>Resuelve problemas a través del conteo y con acciones sobre las colecciones.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a:txBody>
                    <a:bodyPr/>
                    <a:lstStyle/>
                    <a:p>
                      <a:pPr algn="l">
                        <a:lnSpc>
                          <a:spcPct val="107000"/>
                        </a:lnSpc>
                        <a:spcAft>
                          <a:spcPts val="800"/>
                        </a:spcAft>
                      </a:pPr>
                      <a:r>
                        <a:rPr lang="es-ES" sz="900" dirty="0">
                          <a:effectLst/>
                        </a:rPr>
                        <a:t>Rasgos de evaluación que se observarán durante las actividades:</a:t>
                      </a:r>
                      <a:endParaRPr lang="es-MX" sz="900" dirty="0">
                        <a:effectLst/>
                      </a:endParaRPr>
                    </a:p>
                    <a:p>
                      <a:pPr marL="342900" lvl="0" indent="-342900" algn="l">
                        <a:lnSpc>
                          <a:spcPct val="107000"/>
                        </a:lnSpc>
                        <a:buFont typeface="Symbol" panose="05050102010706020507" pitchFamily="18" charset="2"/>
                        <a:buChar char=""/>
                      </a:pPr>
                      <a:r>
                        <a:rPr lang="es-MX" sz="900" dirty="0">
                          <a:effectLst/>
                        </a:rPr>
                        <a:t>Respeta los símbolos patrios, reconoce la bandera como símbolo pario.</a:t>
                      </a:r>
                    </a:p>
                    <a:p>
                      <a:pPr marL="342900" lvl="0" indent="-342900" algn="l">
                        <a:lnSpc>
                          <a:spcPct val="107000"/>
                        </a:lnSpc>
                        <a:spcAft>
                          <a:spcPts val="800"/>
                        </a:spcAft>
                        <a:buFont typeface="Symbol" panose="05050102010706020507" pitchFamily="18" charset="2"/>
                        <a:buChar char=""/>
                      </a:pPr>
                      <a:r>
                        <a:rPr lang="es-MX" sz="900" dirty="0">
                          <a:effectLst/>
                        </a:rPr>
                        <a:t>Escucha y respeta las indicaciones por el docente.</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extLst>
                  <a:ext uri="{0D108BD9-81ED-4DB2-BD59-A6C34878D82A}">
                    <a16:rowId xmlns:a16="http://schemas.microsoft.com/office/drawing/2014/main" val="1547676131"/>
                  </a:ext>
                </a:extLst>
              </a:tr>
              <a:tr h="1138716">
                <a:tc gridSpan="2">
                  <a:txBody>
                    <a:bodyPr/>
                    <a:lstStyle/>
                    <a:p>
                      <a:pPr algn="l">
                        <a:lnSpc>
                          <a:spcPct val="107000"/>
                        </a:lnSpc>
                        <a:spcAft>
                          <a:spcPts val="800"/>
                        </a:spcAft>
                      </a:pPr>
                      <a:r>
                        <a:rPr lang="es-ES" sz="900">
                          <a:effectLst/>
                        </a:rPr>
                        <a:t>Actividades:</a:t>
                      </a:r>
                      <a:endParaRPr lang="es-MX" sz="900">
                        <a:effectLst/>
                      </a:endParaRPr>
                    </a:p>
                    <a:p>
                      <a:pPr algn="l">
                        <a:lnSpc>
                          <a:spcPct val="107000"/>
                        </a:lnSpc>
                        <a:spcAft>
                          <a:spcPts val="800"/>
                        </a:spcAft>
                      </a:pPr>
                      <a:r>
                        <a:rPr lang="es-ES" sz="900">
                          <a:effectLst/>
                        </a:rPr>
                        <a:t>Inicio: Observa la imagen con los diferentes números del 1 al 10 y menciona el color de los números que son menores que 5 y menciona los colores que son mayores a 5.</a:t>
                      </a:r>
                      <a:endParaRPr lang="es-MX" sz="900">
                        <a:effectLst/>
                      </a:endParaRPr>
                    </a:p>
                    <a:p>
                      <a:pPr algn="l">
                        <a:lnSpc>
                          <a:spcPct val="107000"/>
                        </a:lnSpc>
                        <a:spcAft>
                          <a:spcPts val="800"/>
                        </a:spcAft>
                      </a:pPr>
                      <a:r>
                        <a:rPr lang="es-ES" sz="900">
                          <a:effectLst/>
                        </a:rPr>
                        <a:t>Desarrollo: Observa la imagen, cuenta las diferentes colecciones que se encuentran en la imagen. ¿De cantos hay más?, ¿de cuál colección hay menos?</a:t>
                      </a:r>
                      <a:endParaRPr lang="es-MX" sz="900">
                        <a:effectLst/>
                      </a:endParaRPr>
                    </a:p>
                    <a:p>
                      <a:pPr algn="l">
                        <a:lnSpc>
                          <a:spcPct val="107000"/>
                        </a:lnSpc>
                        <a:spcAft>
                          <a:spcPts val="800"/>
                        </a:spcAft>
                      </a:pPr>
                      <a:r>
                        <a:rPr lang="es-ES"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hMerge="1">
                  <a:txBody>
                    <a:bodyPr/>
                    <a:lstStyle/>
                    <a:p>
                      <a:endParaRPr lang="es-MX"/>
                    </a:p>
                  </a:txBody>
                  <a:tcPr/>
                </a:tc>
                <a:extLst>
                  <a:ext uri="{0D108BD9-81ED-4DB2-BD59-A6C34878D82A}">
                    <a16:rowId xmlns:a16="http://schemas.microsoft.com/office/drawing/2014/main" val="2486553005"/>
                  </a:ext>
                </a:extLst>
              </a:tr>
              <a:tr h="295741">
                <a:tc gridSpan="2">
                  <a:txBody>
                    <a:bodyPr/>
                    <a:lstStyle/>
                    <a:p>
                      <a:pPr algn="l">
                        <a:lnSpc>
                          <a:spcPct val="107000"/>
                        </a:lnSpc>
                        <a:spcAft>
                          <a:spcPts val="800"/>
                        </a:spcAft>
                      </a:pPr>
                      <a:r>
                        <a:rPr lang="es-ES" sz="900">
                          <a:effectLst/>
                        </a:rPr>
                        <a:t>Cierre: Con anterioridad se encargarán tarjetas del número del 1 al 10, la docente con los ojos cerrados les pedirá que muestren el numero 3 y al momento de abrirlos todos los alumnos mostraran el numero tres, y así sucesivamente.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hMerge="1">
                  <a:txBody>
                    <a:bodyPr/>
                    <a:lstStyle/>
                    <a:p>
                      <a:endParaRPr lang="es-MX"/>
                    </a:p>
                  </a:txBody>
                  <a:tcPr/>
                </a:tc>
                <a:extLst>
                  <a:ext uri="{0D108BD9-81ED-4DB2-BD59-A6C34878D82A}">
                    <a16:rowId xmlns:a16="http://schemas.microsoft.com/office/drawing/2014/main" val="565705948"/>
                  </a:ext>
                </a:extLst>
              </a:tr>
              <a:tr h="604917">
                <a:tc>
                  <a:txBody>
                    <a:bodyPr/>
                    <a:lstStyle/>
                    <a:p>
                      <a:pPr algn="l">
                        <a:lnSpc>
                          <a:spcPct val="107000"/>
                        </a:lnSpc>
                        <a:spcAft>
                          <a:spcPts val="800"/>
                        </a:spcAft>
                      </a:pPr>
                      <a:r>
                        <a:rPr lang="es-ES" sz="900">
                          <a:effectLst/>
                        </a:rPr>
                        <a:t>Recursos materiales:</a:t>
                      </a:r>
                      <a:endParaRPr lang="es-MX" sz="900">
                        <a:effectLst/>
                      </a:endParaRPr>
                    </a:p>
                    <a:p>
                      <a:pPr algn="l">
                        <a:lnSpc>
                          <a:spcPct val="107000"/>
                        </a:lnSpc>
                        <a:spcAft>
                          <a:spcPts val="800"/>
                        </a:spcAft>
                      </a:pPr>
                      <a:r>
                        <a:rPr lang="es-ES" sz="900">
                          <a:effectLst/>
                        </a:rPr>
                        <a:t>Imágenes </a:t>
                      </a:r>
                      <a:endParaRPr lang="es-MX" sz="900">
                        <a:effectLst/>
                      </a:endParaRPr>
                    </a:p>
                    <a:p>
                      <a:pPr algn="l">
                        <a:lnSpc>
                          <a:spcPct val="107000"/>
                        </a:lnSpc>
                        <a:spcAft>
                          <a:spcPts val="800"/>
                        </a:spcAft>
                      </a:pPr>
                      <a:r>
                        <a:rPr lang="es-ES" sz="900">
                          <a:effectLst/>
                        </a:rPr>
                        <a:t>Tarjetas de números del 1 al 10.</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a:txBody>
                    <a:bodyPr/>
                    <a:lstStyle/>
                    <a:p>
                      <a:pPr algn="l">
                        <a:lnSpc>
                          <a:spcPct val="107000"/>
                        </a:lnSpc>
                        <a:spcAft>
                          <a:spcPts val="800"/>
                        </a:spcAft>
                      </a:pPr>
                      <a:r>
                        <a:rPr lang="es-ES" sz="900">
                          <a:effectLst/>
                        </a:rPr>
                        <a:t>Observaciones: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extLst>
                  <a:ext uri="{0D108BD9-81ED-4DB2-BD59-A6C34878D82A}">
                    <a16:rowId xmlns:a16="http://schemas.microsoft.com/office/drawing/2014/main" val="186614007"/>
                  </a:ext>
                </a:extLst>
              </a:tr>
              <a:tr h="401112">
                <a:tc gridSpan="2">
                  <a:txBody>
                    <a:bodyPr/>
                    <a:lstStyle/>
                    <a:p>
                      <a:pPr algn="l">
                        <a:lnSpc>
                          <a:spcPct val="107000"/>
                        </a:lnSpc>
                        <a:spcAft>
                          <a:spcPts val="800"/>
                        </a:spcAft>
                      </a:pPr>
                      <a:r>
                        <a:rPr lang="es-ES" sz="900" dirty="0">
                          <a:effectLst/>
                        </a:rPr>
                        <a:t>Evidencia o instrumento a recuperar:</a:t>
                      </a:r>
                      <a:endParaRPr lang="es-MX" sz="900" dirty="0">
                        <a:effectLst/>
                      </a:endParaRPr>
                    </a:p>
                    <a:p>
                      <a:pPr algn="l">
                        <a:lnSpc>
                          <a:spcPct val="107000"/>
                        </a:lnSpc>
                        <a:spcAft>
                          <a:spcPts val="800"/>
                        </a:spcAft>
                      </a:pPr>
                      <a:r>
                        <a:rPr lang="es-ES" sz="900" dirty="0">
                          <a:effectLst/>
                        </a:rPr>
                        <a:t>Observación.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54" marR="53154" marT="0" marB="0"/>
                </a:tc>
                <a:tc hMerge="1">
                  <a:txBody>
                    <a:bodyPr/>
                    <a:lstStyle/>
                    <a:p>
                      <a:endParaRPr lang="es-MX"/>
                    </a:p>
                  </a:txBody>
                  <a:tcPr/>
                </a:tc>
                <a:extLst>
                  <a:ext uri="{0D108BD9-81ED-4DB2-BD59-A6C34878D82A}">
                    <a16:rowId xmlns:a16="http://schemas.microsoft.com/office/drawing/2014/main" val="779549707"/>
                  </a:ext>
                </a:extLst>
              </a:tr>
            </a:tbl>
          </a:graphicData>
        </a:graphic>
      </p:graphicFrame>
    </p:spTree>
    <p:extLst>
      <p:ext uri="{BB962C8B-B14F-4D97-AF65-F5344CB8AC3E}">
        <p14:creationId xmlns:p14="http://schemas.microsoft.com/office/powerpoint/2010/main" val="86748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3447" y="175848"/>
            <a:ext cx="8202188" cy="9807304"/>
            <a:chOff x="-60113" y="101667"/>
            <a:chExt cx="8202188" cy="980730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30</a:t>
              </a:r>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solidFill>
                </a:rPr>
                <a:t>Agosto</a:t>
              </a:r>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2021</a:t>
              </a:r>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669897"/>
              <a:ext cx="406400" cy="523220"/>
              <a:chOff x="325120" y="927110"/>
              <a:chExt cx="406400"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49684" y="927110"/>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Hábitos de higiene</a:t>
              </a:r>
              <a:r>
                <a:rPr lang="es-MX" u="sng" dirty="0"/>
                <a:t>.</a:t>
              </a:r>
              <a:endParaRPr lang="es-MX" dirty="0"/>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4776990"/>
              <a:chOff x="-104586" y="3258293"/>
              <a:chExt cx="7866108" cy="4776990"/>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522252" y="6834954"/>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8299" y="8494191"/>
              <a:ext cx="3901420" cy="707886"/>
            </a:xfrm>
            <a:prstGeom prst="rect">
              <a:avLst/>
            </a:prstGeom>
            <a:noFill/>
          </p:spPr>
          <p:txBody>
            <a:bodyPr wrap="square">
              <a:spAutoFit/>
            </a:bodyPr>
            <a:lstStyle/>
            <a:p>
              <a:r>
                <a:rPr lang="es-MX" dirty="0">
                  <a:latin typeface="Comic Sans MS" panose="030F0702030302020204" pitchFamily="66" charset="0"/>
                </a:rPr>
                <a:t> </a:t>
              </a:r>
              <a:r>
                <a:rPr lang="es-MX" sz="1100" dirty="0">
                  <a:latin typeface="Comic Sans MS" panose="030F0702030302020204" pitchFamily="66" charset="0"/>
                </a:rPr>
                <a:t>El día de hoy durante la práctica consideró que fue muy bien, los niños mostraron atención e interés en la actividad, participaron de la manera esperada.</a:t>
              </a:r>
              <a:endParaRPr lang="es-MX" sz="1800" dirty="0">
                <a:latin typeface="Comic Sans MS" panose="030F0702030302020204" pitchFamily="66" charset="0"/>
              </a:endParaRP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91915" y="8782805"/>
              <a:ext cx="3901420" cy="461665"/>
            </a:xfrm>
            <a:prstGeom prst="rect">
              <a:avLst/>
            </a:prstGeom>
            <a:noFill/>
          </p:spPr>
          <p:txBody>
            <a:bodyPr wrap="square">
              <a:spAutoFit/>
            </a:bodyPr>
            <a:lstStyle/>
            <a:p>
              <a:r>
                <a:rPr lang="es-MX" sz="1200" dirty="0">
                  <a:latin typeface="Comic Sans MS" panose="030F0702030302020204" pitchFamily="66" charset="0"/>
                </a:rPr>
                <a:t>Una de las dificultades es que algunos niños aun no se conectan por videollamadas.</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pic>
        <p:nvPicPr>
          <p:cNvPr id="3" name="Gráfico 6" descr="Marca de verificación">
            <a:extLst>
              <a:ext uri="{FF2B5EF4-FFF2-40B4-BE49-F238E27FC236}">
                <a16:creationId xmlns:a16="http://schemas.microsoft.com/office/drawing/2014/main" id="{659A2DAC-D705-D043-B836-5823682F406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8037" y="6389594"/>
            <a:ext cx="273997" cy="273997"/>
          </a:xfrm>
          <a:prstGeom prst="rect">
            <a:avLst/>
          </a:prstGeom>
        </p:spPr>
      </p:pic>
      <p:pic>
        <p:nvPicPr>
          <p:cNvPr id="7" name="Gráfico 8" descr="Marca de verificación">
            <a:extLst>
              <a:ext uri="{FF2B5EF4-FFF2-40B4-BE49-F238E27FC236}">
                <a16:creationId xmlns:a16="http://schemas.microsoft.com/office/drawing/2014/main" id="{64679467-5D04-F94F-87AC-9D72C20DACF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4189" y="6503098"/>
            <a:ext cx="247625" cy="247625"/>
          </a:xfrm>
          <a:prstGeom prst="rect">
            <a:avLst/>
          </a:prstGeom>
        </p:spPr>
      </p:pic>
      <p:pic>
        <p:nvPicPr>
          <p:cNvPr id="9" name="Gráfico 13" descr="Marca de verificación">
            <a:extLst>
              <a:ext uri="{FF2B5EF4-FFF2-40B4-BE49-F238E27FC236}">
                <a16:creationId xmlns:a16="http://schemas.microsoft.com/office/drawing/2014/main" id="{A2F73AB1-D61A-4A4D-94E4-A43D18B6BB1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22444" y="7487062"/>
            <a:ext cx="279427" cy="279427"/>
          </a:xfrm>
          <a:prstGeom prst="rect">
            <a:avLst/>
          </a:prstGeom>
        </p:spPr>
      </p:pic>
      <p:pic>
        <p:nvPicPr>
          <p:cNvPr id="14" name="Gráfico 16" descr="Marca de verificación">
            <a:extLst>
              <a:ext uri="{FF2B5EF4-FFF2-40B4-BE49-F238E27FC236}">
                <a16:creationId xmlns:a16="http://schemas.microsoft.com/office/drawing/2014/main" id="{92F6D28A-0191-124C-910C-D194C4CE8E3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296" y="796573"/>
            <a:ext cx="429982" cy="429982"/>
          </a:xfrm>
          <a:prstGeom prst="rect">
            <a:avLst/>
          </a:prstGeom>
        </p:spPr>
      </p:pic>
      <p:pic>
        <p:nvPicPr>
          <p:cNvPr id="17" name="Gráfico 19" descr="Marca de verificación">
            <a:extLst>
              <a:ext uri="{FF2B5EF4-FFF2-40B4-BE49-F238E27FC236}">
                <a16:creationId xmlns:a16="http://schemas.microsoft.com/office/drawing/2014/main" id="{F8405097-C2CD-2A4C-A4E5-B7C7DF95FDFB}"/>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3511" y="6027417"/>
            <a:ext cx="215406" cy="215406"/>
          </a:xfrm>
          <a:prstGeom prst="rect">
            <a:avLst/>
          </a:prstGeom>
        </p:spPr>
      </p:pic>
      <p:pic>
        <p:nvPicPr>
          <p:cNvPr id="20" name="Gráfico 22" descr="Marca de verificación">
            <a:extLst>
              <a:ext uri="{FF2B5EF4-FFF2-40B4-BE49-F238E27FC236}">
                <a16:creationId xmlns:a16="http://schemas.microsoft.com/office/drawing/2014/main" id="{6B759419-767B-9E47-8870-A0AF8DFFC15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5092012"/>
            <a:ext cx="260411" cy="260411"/>
          </a:xfrm>
          <a:prstGeom prst="rect">
            <a:avLst/>
          </a:prstGeom>
        </p:spPr>
      </p:pic>
      <p:pic>
        <p:nvPicPr>
          <p:cNvPr id="23" name="Gráfico 25" descr="Marca de verificación">
            <a:extLst>
              <a:ext uri="{FF2B5EF4-FFF2-40B4-BE49-F238E27FC236}">
                <a16:creationId xmlns:a16="http://schemas.microsoft.com/office/drawing/2014/main" id="{5F418F6F-9817-994C-A3AE-98671A6A373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952" y="4882886"/>
            <a:ext cx="296428" cy="296428"/>
          </a:xfrm>
          <a:prstGeom prst="rect">
            <a:avLst/>
          </a:prstGeom>
        </p:spPr>
      </p:pic>
      <p:pic>
        <p:nvPicPr>
          <p:cNvPr id="26" name="Gráfico 26" descr="Marca de verificación">
            <a:extLst>
              <a:ext uri="{FF2B5EF4-FFF2-40B4-BE49-F238E27FC236}">
                <a16:creationId xmlns:a16="http://schemas.microsoft.com/office/drawing/2014/main" id="{721EB8BC-7D7B-0842-BAFF-6A35FCFF7137}"/>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4563106"/>
            <a:ext cx="226102" cy="226102"/>
          </a:xfrm>
          <a:prstGeom prst="rect">
            <a:avLst/>
          </a:prstGeom>
        </p:spPr>
      </p:pic>
      <p:pic>
        <p:nvPicPr>
          <p:cNvPr id="27" name="Gráfico 28" descr="Marca de verificación">
            <a:extLst>
              <a:ext uri="{FF2B5EF4-FFF2-40B4-BE49-F238E27FC236}">
                <a16:creationId xmlns:a16="http://schemas.microsoft.com/office/drawing/2014/main" id="{5FB6A981-F340-EF49-8DDC-0447FB196B6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88894" y="2396722"/>
            <a:ext cx="638459" cy="638459"/>
          </a:xfrm>
          <a:prstGeom prst="rect">
            <a:avLst/>
          </a:prstGeom>
        </p:spPr>
      </p:pic>
      <p:pic>
        <p:nvPicPr>
          <p:cNvPr id="29" name="Gráfico 30" descr="Marca de verificación">
            <a:extLst>
              <a:ext uri="{FF2B5EF4-FFF2-40B4-BE49-F238E27FC236}">
                <a16:creationId xmlns:a16="http://schemas.microsoft.com/office/drawing/2014/main" id="{AC67F07E-5676-A74C-8B03-08AE8B00C67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56410" y="3068602"/>
            <a:ext cx="631079" cy="631079"/>
          </a:xfrm>
          <a:prstGeom prst="rect">
            <a:avLst/>
          </a:prstGeom>
        </p:spPr>
      </p:pic>
      <p:pic>
        <p:nvPicPr>
          <p:cNvPr id="31" name="Gráfico 22" descr="Marca de verificación">
            <a:extLst>
              <a:ext uri="{FF2B5EF4-FFF2-40B4-BE49-F238E27FC236}">
                <a16:creationId xmlns:a16="http://schemas.microsoft.com/office/drawing/2014/main" id="{205CF28C-33A0-FB46-AD69-D479DD3D966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545" y="4734898"/>
            <a:ext cx="260411" cy="260411"/>
          </a:xfrm>
          <a:prstGeom prst="rect">
            <a:avLst/>
          </a:prstGeom>
        </p:spPr>
      </p:pic>
      <p:pic>
        <p:nvPicPr>
          <p:cNvPr id="33" name="Gráfico 22" descr="Marca de verificación">
            <a:extLst>
              <a:ext uri="{FF2B5EF4-FFF2-40B4-BE49-F238E27FC236}">
                <a16:creationId xmlns:a16="http://schemas.microsoft.com/office/drawing/2014/main" id="{EDE891FB-D4AF-FB4D-8C13-AF3A12109485}"/>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087" y="4347345"/>
            <a:ext cx="260411" cy="260411"/>
          </a:xfrm>
          <a:prstGeom prst="rect">
            <a:avLst/>
          </a:prstGeom>
        </p:spPr>
      </p:pic>
      <p:pic>
        <p:nvPicPr>
          <p:cNvPr id="35" name="Gráfico 13" descr="Marca de verificación">
            <a:extLst>
              <a:ext uri="{FF2B5EF4-FFF2-40B4-BE49-F238E27FC236}">
                <a16:creationId xmlns:a16="http://schemas.microsoft.com/office/drawing/2014/main" id="{37DE5EC3-72AE-5E4A-A377-5430771E2B0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30571" y="6225939"/>
            <a:ext cx="225955" cy="225955"/>
          </a:xfrm>
          <a:prstGeom prst="rect">
            <a:avLst/>
          </a:prstGeom>
        </p:spPr>
      </p:pic>
      <p:pic>
        <p:nvPicPr>
          <p:cNvPr id="36" name="Gráfico 13" descr="Marca de verificación">
            <a:extLst>
              <a:ext uri="{FF2B5EF4-FFF2-40B4-BE49-F238E27FC236}">
                <a16:creationId xmlns:a16="http://schemas.microsoft.com/office/drawing/2014/main" id="{A9B5D29E-B699-0E46-A84D-016529F1A284}"/>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6493" y="7320038"/>
            <a:ext cx="235597" cy="235597"/>
          </a:xfrm>
          <a:prstGeom prst="rect">
            <a:avLst/>
          </a:prstGeom>
        </p:spPr>
      </p:pic>
      <p:pic>
        <p:nvPicPr>
          <p:cNvPr id="41" name="Gráfico 13" descr="Marca de verificación">
            <a:extLst>
              <a:ext uri="{FF2B5EF4-FFF2-40B4-BE49-F238E27FC236}">
                <a16:creationId xmlns:a16="http://schemas.microsoft.com/office/drawing/2014/main" id="{8BA3CA15-C48B-9946-BF12-CDD52D4CBF26}"/>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6183" y="7742594"/>
            <a:ext cx="235597" cy="235597"/>
          </a:xfrm>
          <a:prstGeom prst="rect">
            <a:avLst/>
          </a:prstGeom>
        </p:spPr>
      </p:pic>
      <p:pic>
        <p:nvPicPr>
          <p:cNvPr id="45" name="Gráfico 13" descr="Marca de verificación">
            <a:extLst>
              <a:ext uri="{FF2B5EF4-FFF2-40B4-BE49-F238E27FC236}">
                <a16:creationId xmlns:a16="http://schemas.microsoft.com/office/drawing/2014/main" id="{8A73A979-DA2B-ED40-AD6D-BA7FEDF69D3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9307" y="7893331"/>
            <a:ext cx="279427" cy="279427"/>
          </a:xfrm>
          <a:prstGeom prst="rect">
            <a:avLst/>
          </a:prstGeom>
        </p:spPr>
      </p:pic>
      <p:pic>
        <p:nvPicPr>
          <p:cNvPr id="46" name="Gráfico 13" descr="Marca de verificación">
            <a:extLst>
              <a:ext uri="{FF2B5EF4-FFF2-40B4-BE49-F238E27FC236}">
                <a16:creationId xmlns:a16="http://schemas.microsoft.com/office/drawing/2014/main" id="{F7A40145-1ACE-C14B-BEA5-8537D921E05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2443" y="8078528"/>
            <a:ext cx="279427" cy="279427"/>
          </a:xfrm>
          <a:prstGeom prst="rect">
            <a:avLst/>
          </a:prstGeom>
        </p:spPr>
      </p:pic>
      <p:pic>
        <p:nvPicPr>
          <p:cNvPr id="47" name="Gráfico 13" descr="Marca de verificación">
            <a:extLst>
              <a:ext uri="{FF2B5EF4-FFF2-40B4-BE49-F238E27FC236}">
                <a16:creationId xmlns:a16="http://schemas.microsoft.com/office/drawing/2014/main" id="{4C9DB7BB-FEC4-B145-8959-A02A777E83A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2598" y="8266318"/>
            <a:ext cx="279427" cy="279427"/>
          </a:xfrm>
          <a:prstGeom prst="rect">
            <a:avLst/>
          </a:prstGeom>
        </p:spPr>
      </p:pic>
      <p:pic>
        <p:nvPicPr>
          <p:cNvPr id="156" name="Gráfico 22" descr="Marca de verificación">
            <a:extLst>
              <a:ext uri="{FF2B5EF4-FFF2-40B4-BE49-F238E27FC236}">
                <a16:creationId xmlns:a16="http://schemas.microsoft.com/office/drawing/2014/main" id="{3D0DEBB0-088F-469D-9D92-F38900DC9D8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7782" y="4147180"/>
            <a:ext cx="260411" cy="260411"/>
          </a:xfrm>
          <a:prstGeom prst="rect">
            <a:avLst/>
          </a:prstGeom>
        </p:spPr>
      </p:pic>
      <p:sp>
        <p:nvSpPr>
          <p:cNvPr id="157" name="CuadroTexto 156">
            <a:extLst>
              <a:ext uri="{FF2B5EF4-FFF2-40B4-BE49-F238E27FC236}">
                <a16:creationId xmlns:a16="http://schemas.microsoft.com/office/drawing/2014/main" id="{C8974797-BFC1-4B68-BC5C-05AF87B4886B}"/>
              </a:ext>
            </a:extLst>
          </p:cNvPr>
          <p:cNvSpPr txBox="1"/>
          <p:nvPr/>
        </p:nvSpPr>
        <p:spPr>
          <a:xfrm>
            <a:off x="4965" y="9143009"/>
            <a:ext cx="3901420" cy="600164"/>
          </a:xfrm>
          <a:prstGeom prst="rect">
            <a:avLst/>
          </a:prstGeom>
          <a:noFill/>
        </p:spPr>
        <p:txBody>
          <a:bodyPr wrap="square">
            <a:spAutoFit/>
          </a:bodyPr>
          <a:lstStyle/>
          <a:p>
            <a:r>
              <a:rPr lang="es-MX" sz="1100" dirty="0">
                <a:latin typeface="Comic Sans MS" panose="030F0702030302020204" pitchFamily="66" charset="0"/>
              </a:rPr>
              <a:t>Realizaron la actividad muy bien se tornaron muy participativos en cuanto a las actividades mencionaron que les gusto mucho la actividad.</a:t>
            </a:r>
          </a:p>
        </p:txBody>
      </p:sp>
    </p:spTree>
    <p:extLst>
      <p:ext uri="{BB962C8B-B14F-4D97-AF65-F5344CB8AC3E}">
        <p14:creationId xmlns:p14="http://schemas.microsoft.com/office/powerpoint/2010/main" val="257337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4778947-E17A-433B-9CE2-D4BA197E317C}"/>
              </a:ext>
            </a:extLst>
          </p:cNvPr>
          <p:cNvSpPr txBox="1">
            <a:spLocks/>
          </p:cNvSpPr>
          <p:nvPr/>
        </p:nvSpPr>
        <p:spPr>
          <a:xfrm>
            <a:off x="95265" y="1918274"/>
            <a:ext cx="7105369" cy="5582652"/>
          </a:xfrm>
          <a:prstGeom prst="rect">
            <a:avLst/>
          </a:prstGeom>
        </p:spPr>
        <p:txBody>
          <a:bodyPr vert="horz" lIns="91440" tIns="45720" rIns="91440" bIns="45720" rtlCol="0" anchor="ctr">
            <a:noAutofit/>
          </a:bodyPr>
          <a:lstStyle>
            <a:lvl1pPr algn="l" defTabSz="777697" rtl="0" eaLnBrk="1" latinLnBrk="0" hangingPunct="1">
              <a:lnSpc>
                <a:spcPct val="90000"/>
              </a:lnSpc>
              <a:spcBef>
                <a:spcPct val="0"/>
              </a:spcBef>
              <a:buNone/>
              <a:defRPr sz="3742" kern="1200">
                <a:solidFill>
                  <a:schemeClr val="tx1"/>
                </a:solidFill>
                <a:latin typeface="+mj-lt"/>
                <a:ea typeface="+mj-ea"/>
                <a:cs typeface="+mj-cs"/>
              </a:defRPr>
            </a:lvl1pPr>
          </a:lstStyle>
          <a:p>
            <a:pPr>
              <a:lnSpc>
                <a:spcPct val="150000"/>
              </a:lnSpc>
            </a:pPr>
            <a:r>
              <a:rPr lang="es-MX" sz="1600" b="1" dirty="0">
                <a:latin typeface="Arial" panose="020B0604020202020204" pitchFamily="34" charset="0"/>
                <a:cs typeface="Arial" panose="020B0604020202020204" pitchFamily="34" charset="0"/>
              </a:rPr>
              <a:t>Lunes 30 de agosto del 2021</a:t>
            </a:r>
            <a:br>
              <a:rPr lang="es-MX" sz="1600" b="1" dirty="0">
                <a:latin typeface="Arial" panose="020B0604020202020204" pitchFamily="34" charset="0"/>
                <a:cs typeface="Arial" panose="020B0604020202020204" pitchFamily="34" charset="0"/>
              </a:rPr>
            </a:b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De acuerdo con la práctica profesional llevada a cabo el  di de hoy lunes 30 de agosto del presente año, en el Jardín de niños Tomas Sánchez Hernández con clave </a:t>
            </a:r>
            <a:r>
              <a:rPr lang="es-MX" sz="1400" kern="1200" dirty="0">
                <a:solidFill>
                  <a:srgbClr val="000000"/>
                </a:solidFill>
                <a:effectLst/>
                <a:latin typeface="Arial" panose="020B0604020202020204" pitchFamily="34" charset="0"/>
                <a:ea typeface="Calibri" panose="020F0502020204030204" pitchFamily="34" charset="0"/>
              </a:rPr>
              <a:t>05DJN0054F</a:t>
            </a:r>
            <a:r>
              <a:rPr lang="es-MX" sz="1400" dirty="0">
                <a:latin typeface="Arial" panose="020B0604020202020204" pitchFamily="34" charset="0"/>
                <a:cs typeface="Arial" panose="020B0604020202020204" pitchFamily="34" charset="0"/>
              </a:rPr>
              <a:t> en el grupo de 3º B en forma virtual por videollamada vía zoom, a una totalidad de 41 participantes en el cual todos mostraron participación y la mayoría de niñas y niños participaron en la actividad a distancia, de educación física la mayoría de ellos seguía las instrucciones de la maestra de Educación física la videollamada  muestran un buen dominio de los contenidos de aprendizaje abordados destacando el campo formativo de educación física. </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Cabe destacar que la actividad realizada fue para todos los grupos del jardín de niños destacando la corporeidad, motricidad y acción motriz. Finalizando a las 9:50 a.m.</a:t>
            </a:r>
            <a:br>
              <a:rPr lang="es-MX" sz="1400" dirty="0">
                <a:latin typeface="Arial" panose="020B0604020202020204" pitchFamily="34" charset="0"/>
                <a:cs typeface="Arial" panose="020B0604020202020204" pitchFamily="34" charset="0"/>
              </a:rPr>
            </a:br>
            <a:r>
              <a:rPr lang="es-MX" sz="1400" dirty="0">
                <a:latin typeface="Arial" panose="020B0604020202020204" pitchFamily="34" charset="0"/>
                <a:cs typeface="Arial" panose="020B0604020202020204" pitchFamily="34" charset="0"/>
              </a:rPr>
              <a:t>Posteriormente se presento una actividad de pensamiento matemático en la cual los niños se presentaron de una forma muy participativa al realizar preguntas directas,  en la cual asistieron una totalidad de 8 alumnos, participando de una forma adecuada y colaborativa.</a:t>
            </a:r>
            <a:br>
              <a:rPr lang="es-MX" sz="1400" dirty="0">
                <a:latin typeface="Arial" panose="020B0604020202020204" pitchFamily="34" charset="0"/>
                <a:cs typeface="Arial" panose="020B0604020202020204" pitchFamily="34" charset="0"/>
              </a:rPr>
            </a:br>
            <a:r>
              <a:rPr lang="es-MX" sz="1400" b="0" i="0" dirty="0">
                <a:solidFill>
                  <a:srgbClr val="000000"/>
                </a:solidFill>
                <a:effectLst/>
                <a:latin typeface="Arial" panose="020B0604020202020204" pitchFamily="34" charset="0"/>
                <a:cs typeface="Arial" panose="020B0604020202020204" pitchFamily="34" charset="0"/>
              </a:rPr>
              <a:t>La enseñanza de las matemáticas en los primeros años de vida representa un reto para los docentes que la imparten, en el preescolar se construyen las bases necesarias para formar individuos con razonamiento lógico matemático.</a:t>
            </a:r>
          </a:p>
          <a:p>
            <a:pPr>
              <a:lnSpc>
                <a:spcPct val="150000"/>
              </a:lnSpc>
            </a:pPr>
            <a:r>
              <a:rPr lang="es-MX" sz="1400" dirty="0">
                <a:latin typeface="Arial" panose="020B0604020202020204" pitchFamily="34" charset="0"/>
                <a:cs typeface="Arial" panose="020B0604020202020204" pitchFamily="34" charset="0"/>
              </a:rPr>
              <a:t>Se considera al conteo como la herramienta primordial para la resolución de problemas numéricos. A la vez, se concibe a la resolución de problemas como el medio principal a través del cual los niños desarrollarán la habilidad de contar, además de que los llevará a descubrir “las distintas funciones, usos y significados de los números” (SEP, 2011a, p. 56). Se espera que, a lo largo de todos los grados, los niños se involucren, de manera autónoma, en la resolución de situaciones que les sean familiares</a:t>
            </a:r>
          </a:p>
          <a:p>
            <a:pPr>
              <a:lnSpc>
                <a:spcPct val="150000"/>
              </a:lnSpc>
            </a:pPr>
            <a:endParaRPr lang="es-MX" sz="800" dirty="0">
              <a:latin typeface="Arial" panose="020B0604020202020204" pitchFamily="34" charset="0"/>
              <a:cs typeface="Arial" panose="020B0604020202020204" pitchFamily="34" charset="0"/>
            </a:endParaRPr>
          </a:p>
          <a:p>
            <a:pPr>
              <a:lnSpc>
                <a:spcPct val="150000"/>
              </a:lnSpc>
            </a:pPr>
            <a:endParaRPr lang="es-MX" sz="800" dirty="0">
              <a:latin typeface="Arial" panose="020B0604020202020204" pitchFamily="34" charset="0"/>
              <a:cs typeface="Arial" panose="020B0604020202020204" pitchFamily="34" charset="0"/>
            </a:endParaRPr>
          </a:p>
          <a:p>
            <a:pPr>
              <a:lnSpc>
                <a:spcPct val="150000"/>
              </a:lnSpc>
            </a:pPr>
            <a:r>
              <a:rPr lang="es-MX" sz="800" b="0" i="0" dirty="0">
                <a:effectLst/>
                <a:latin typeface="verdana" panose="020B0604030504040204" pitchFamily="34" charset="0"/>
                <a:hlinkClick r:id="rId2"/>
              </a:rPr>
              <a:t>https://doi.org/10.24844/em3003.05</a:t>
            </a:r>
            <a:r>
              <a:rPr lang="es-MX" sz="800" b="0" i="0" dirty="0">
                <a:solidFill>
                  <a:srgbClr val="000000"/>
                </a:solidFill>
                <a:effectLst/>
                <a:latin typeface="verdana" panose="020B0604030504040204" pitchFamily="34" charset="0"/>
              </a:rPr>
              <a:t>.</a:t>
            </a:r>
            <a:br>
              <a:rPr lang="es-MX" sz="1400" dirty="0">
                <a:latin typeface="Arial" panose="020B0604020202020204" pitchFamily="34" charset="0"/>
                <a:cs typeface="Arial" panose="020B0604020202020204" pitchFamily="34" charset="0"/>
              </a:rPr>
            </a:br>
            <a:r>
              <a:rPr lang="es-MX" sz="900" b="0" i="0" dirty="0">
                <a:solidFill>
                  <a:srgbClr val="222222"/>
                </a:solidFill>
                <a:effectLst/>
                <a:latin typeface="Arial" panose="020B0604020202020204" pitchFamily="34" charset="0"/>
              </a:rPr>
              <a:t>Cortina Morfín, J. L., &amp; Peña Jiménez, J. (2018). Nociones numéricas de alumnos mexicanos de tercero de preescolar. </a:t>
            </a:r>
            <a:r>
              <a:rPr lang="es-MX" sz="900" b="0" i="1" dirty="0">
                <a:solidFill>
                  <a:srgbClr val="222222"/>
                </a:solidFill>
                <a:effectLst/>
                <a:latin typeface="Arial" panose="020B0604020202020204" pitchFamily="34" charset="0"/>
              </a:rPr>
              <a:t>Educación matemática</a:t>
            </a:r>
            <a:r>
              <a:rPr lang="es-MX" sz="900" b="0" i="0" dirty="0">
                <a:solidFill>
                  <a:srgbClr val="222222"/>
                </a:solidFill>
                <a:effectLst/>
                <a:latin typeface="Arial" panose="020B0604020202020204" pitchFamily="34" charset="0"/>
              </a:rPr>
              <a:t>, </a:t>
            </a:r>
            <a:r>
              <a:rPr lang="es-MX" sz="900" b="0" i="1" dirty="0">
                <a:solidFill>
                  <a:srgbClr val="222222"/>
                </a:solidFill>
                <a:effectLst/>
                <a:latin typeface="Arial" panose="020B0604020202020204" pitchFamily="34" charset="0"/>
              </a:rPr>
              <a:t>30</a:t>
            </a:r>
            <a:r>
              <a:rPr lang="es-MX" sz="900" b="0" i="0" dirty="0">
                <a:solidFill>
                  <a:srgbClr val="222222"/>
                </a:solidFill>
                <a:effectLst/>
                <a:latin typeface="Arial" panose="020B0604020202020204" pitchFamily="34" charset="0"/>
              </a:rPr>
              <a:t>(3), 101-121.</a:t>
            </a:r>
            <a:br>
              <a:rPr lang="es-MX" sz="1600" dirty="0">
                <a:latin typeface="Arial" panose="020B0604020202020204" pitchFamily="34" charset="0"/>
                <a:cs typeface="Arial" panose="020B0604020202020204" pitchFamily="34" charset="0"/>
              </a:rPr>
            </a:br>
            <a:endParaRPr lang="es-MX" sz="1600" dirty="0"/>
          </a:p>
        </p:txBody>
      </p:sp>
    </p:spTree>
    <p:extLst>
      <p:ext uri="{BB962C8B-B14F-4D97-AF65-F5344CB8AC3E}">
        <p14:creationId xmlns:p14="http://schemas.microsoft.com/office/powerpoint/2010/main" val="268816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3AC6BC2-0433-446A-A9FE-7E292EB06199}"/>
              </a:ext>
            </a:extLst>
          </p:cNvPr>
          <p:cNvPicPr>
            <a:picLocks noChangeAspect="1"/>
          </p:cNvPicPr>
          <p:nvPr/>
        </p:nvPicPr>
        <p:blipFill>
          <a:blip r:embed="rId2"/>
          <a:stretch>
            <a:fillRect/>
          </a:stretch>
        </p:blipFill>
        <p:spPr>
          <a:xfrm>
            <a:off x="172478" y="5297185"/>
            <a:ext cx="2029300" cy="4509556"/>
          </a:xfrm>
          <a:prstGeom prst="rect">
            <a:avLst/>
          </a:prstGeom>
        </p:spPr>
      </p:pic>
      <p:pic>
        <p:nvPicPr>
          <p:cNvPr id="10" name="Imagen 9">
            <a:extLst>
              <a:ext uri="{FF2B5EF4-FFF2-40B4-BE49-F238E27FC236}">
                <a16:creationId xmlns:a16="http://schemas.microsoft.com/office/drawing/2014/main" id="{B3EABB69-2372-4F7A-9401-BBFF2041ACE1}"/>
              </a:ext>
            </a:extLst>
          </p:cNvPr>
          <p:cNvPicPr>
            <a:picLocks noChangeAspect="1"/>
          </p:cNvPicPr>
          <p:nvPr/>
        </p:nvPicPr>
        <p:blipFill>
          <a:blip r:embed="rId3"/>
          <a:stretch>
            <a:fillRect/>
          </a:stretch>
        </p:blipFill>
        <p:spPr>
          <a:xfrm>
            <a:off x="6014955" y="1388704"/>
            <a:ext cx="1635366" cy="3634146"/>
          </a:xfrm>
          <a:prstGeom prst="rect">
            <a:avLst/>
          </a:prstGeom>
        </p:spPr>
      </p:pic>
      <p:sp>
        <p:nvSpPr>
          <p:cNvPr id="11" name="AutoShape 6">
            <a:extLst>
              <a:ext uri="{FF2B5EF4-FFF2-40B4-BE49-F238E27FC236}">
                <a16:creationId xmlns:a16="http://schemas.microsoft.com/office/drawing/2014/main" id="{95766C8B-88BF-4DA3-8FD8-A97CDC4C581F}"/>
              </a:ext>
            </a:extLst>
          </p:cNvPr>
          <p:cNvSpPr>
            <a:spLocks noChangeAspect="1" noChangeArrowheads="1"/>
          </p:cNvSpPr>
          <p:nvPr/>
        </p:nvSpPr>
        <p:spPr bwMode="auto">
          <a:xfrm>
            <a:off x="3735388" y="4870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Imagen 11">
            <a:extLst>
              <a:ext uri="{FF2B5EF4-FFF2-40B4-BE49-F238E27FC236}">
                <a16:creationId xmlns:a16="http://schemas.microsoft.com/office/drawing/2014/main" id="{65907B27-A56C-4CC2-8435-EB8F265DED58}"/>
              </a:ext>
            </a:extLst>
          </p:cNvPr>
          <p:cNvPicPr>
            <a:picLocks noChangeAspect="1"/>
          </p:cNvPicPr>
          <p:nvPr/>
        </p:nvPicPr>
        <p:blipFill>
          <a:blip r:embed="rId4"/>
          <a:stretch>
            <a:fillRect/>
          </a:stretch>
        </p:blipFill>
        <p:spPr>
          <a:xfrm>
            <a:off x="5575385" y="5297184"/>
            <a:ext cx="2029300" cy="4509557"/>
          </a:xfrm>
          <a:prstGeom prst="rect">
            <a:avLst/>
          </a:prstGeom>
        </p:spPr>
      </p:pic>
      <p:pic>
        <p:nvPicPr>
          <p:cNvPr id="14" name="Imagen 13">
            <a:extLst>
              <a:ext uri="{FF2B5EF4-FFF2-40B4-BE49-F238E27FC236}">
                <a16:creationId xmlns:a16="http://schemas.microsoft.com/office/drawing/2014/main" id="{6D6D8993-0757-476E-94D5-606228461404}"/>
              </a:ext>
            </a:extLst>
          </p:cNvPr>
          <p:cNvPicPr>
            <a:picLocks noChangeAspect="1"/>
          </p:cNvPicPr>
          <p:nvPr/>
        </p:nvPicPr>
        <p:blipFill>
          <a:blip r:embed="rId5"/>
          <a:stretch>
            <a:fillRect/>
          </a:stretch>
        </p:blipFill>
        <p:spPr>
          <a:xfrm>
            <a:off x="188193" y="1395663"/>
            <a:ext cx="2926141" cy="3901521"/>
          </a:xfrm>
          <a:prstGeom prst="rect">
            <a:avLst/>
          </a:prstGeom>
        </p:spPr>
      </p:pic>
      <p:pic>
        <p:nvPicPr>
          <p:cNvPr id="15" name="Imagen 14">
            <a:extLst>
              <a:ext uri="{FF2B5EF4-FFF2-40B4-BE49-F238E27FC236}">
                <a16:creationId xmlns:a16="http://schemas.microsoft.com/office/drawing/2014/main" id="{0734BC15-4C62-406A-B35B-DB0A2E5D5EAA}"/>
              </a:ext>
            </a:extLst>
          </p:cNvPr>
          <p:cNvPicPr>
            <a:picLocks noChangeAspect="1"/>
          </p:cNvPicPr>
          <p:nvPr/>
        </p:nvPicPr>
        <p:blipFill>
          <a:blip r:embed="rId6"/>
          <a:stretch>
            <a:fillRect/>
          </a:stretch>
        </p:blipFill>
        <p:spPr>
          <a:xfrm>
            <a:off x="3104129" y="1399650"/>
            <a:ext cx="2877425" cy="3836567"/>
          </a:xfrm>
          <a:prstGeom prst="rect">
            <a:avLst/>
          </a:prstGeom>
        </p:spPr>
      </p:pic>
      <p:pic>
        <p:nvPicPr>
          <p:cNvPr id="17" name="Imagen 16">
            <a:extLst>
              <a:ext uri="{FF2B5EF4-FFF2-40B4-BE49-F238E27FC236}">
                <a16:creationId xmlns:a16="http://schemas.microsoft.com/office/drawing/2014/main" id="{A127639B-10CB-45DA-8349-8DD39CA438A5}"/>
              </a:ext>
            </a:extLst>
          </p:cNvPr>
          <p:cNvPicPr>
            <a:picLocks noChangeAspect="1"/>
          </p:cNvPicPr>
          <p:nvPr/>
        </p:nvPicPr>
        <p:blipFill>
          <a:blip r:embed="rId7"/>
          <a:stretch>
            <a:fillRect/>
          </a:stretch>
        </p:blipFill>
        <p:spPr>
          <a:xfrm>
            <a:off x="2297872" y="5297184"/>
            <a:ext cx="3170862" cy="4227816"/>
          </a:xfrm>
          <a:prstGeom prst="rect">
            <a:avLst/>
          </a:prstGeom>
        </p:spPr>
      </p:pic>
    </p:spTree>
    <p:extLst>
      <p:ext uri="{BB962C8B-B14F-4D97-AF65-F5344CB8AC3E}">
        <p14:creationId xmlns:p14="http://schemas.microsoft.com/office/powerpoint/2010/main" val="364838215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911</Words>
  <Application>Microsoft Office PowerPoint</Application>
  <PresentationFormat>Personalizado</PresentationFormat>
  <Paragraphs>111</Paragraphs>
  <Slides>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vt:i4>
      </vt:variant>
    </vt:vector>
  </HeadingPairs>
  <TitlesOfParts>
    <vt:vector size="13" baseType="lpstr">
      <vt:lpstr>Arial</vt:lpstr>
      <vt:lpstr>Bodoni MT Condensed</vt:lpstr>
      <vt:lpstr>Calibri</vt:lpstr>
      <vt:lpstr>Calibri Light</vt:lpstr>
      <vt:lpstr>Comic Sans MS</vt:lpstr>
      <vt:lpstr>Symbol</vt:lpstr>
      <vt:lpstr>Verdana</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JAQUELIN</dc:creator>
  <cp:lastModifiedBy>DANIELA JAQUELIN</cp:lastModifiedBy>
  <cp:revision>12</cp:revision>
  <dcterms:created xsi:type="dcterms:W3CDTF">2021-08-26T01:29:17Z</dcterms:created>
  <dcterms:modified xsi:type="dcterms:W3CDTF">2021-08-31T03:55:01Z</dcterms:modified>
</cp:coreProperties>
</file>