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2" r:id="rId5"/>
    <p:sldId id="263" r:id="rId6"/>
    <p:sldId id="265" r:id="rId7"/>
    <p:sldId id="266" r:id="rId8"/>
    <p:sldId id="267" r:id="rId9"/>
    <p:sldId id="268" r:id="rId1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56" d="100"/>
          <a:sy n="56" d="100"/>
        </p:scale>
        <p:origin x="24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14726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169230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75578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6144C-DD12-4ECF-9B1D-7B47264255F2}"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9193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16144C-DD12-4ECF-9B1D-7B47264255F2}"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115317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516144C-DD12-4ECF-9B1D-7B47264255F2}"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41410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516144C-DD12-4ECF-9B1D-7B47264255F2}" type="datetimeFigureOut">
              <a:rPr lang="es-MX" smtClean="0"/>
              <a:t>31/08/2021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43338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516144C-DD12-4ECF-9B1D-7B47264255F2}" type="datetimeFigureOut">
              <a:rPr lang="es-MX" smtClean="0"/>
              <a:t>31/08/2021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231858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6144C-DD12-4ECF-9B1D-7B47264255F2}" type="datetimeFigureOut">
              <a:rPr lang="es-MX" smtClean="0"/>
              <a:t>31/08/2021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365186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16144C-DD12-4ECF-9B1D-7B47264255F2}"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221407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16144C-DD12-4ECF-9B1D-7B47264255F2}"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689F61-EFA6-4A0D-9363-14CCFF3BD3B4}" type="slidenum">
              <a:rPr lang="es-MX" smtClean="0"/>
              <a:t>‹Nº›</a:t>
            </a:fld>
            <a:endParaRPr lang="es-MX"/>
          </a:p>
        </p:txBody>
      </p:sp>
    </p:spTree>
    <p:extLst>
      <p:ext uri="{BB962C8B-B14F-4D97-AF65-F5344CB8AC3E}">
        <p14:creationId xmlns:p14="http://schemas.microsoft.com/office/powerpoint/2010/main" val="8449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516144C-DD12-4ECF-9B1D-7B47264255F2}" type="datetimeFigureOut">
              <a:rPr lang="es-MX" smtClean="0"/>
              <a:t>31/08/2021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FF689F61-EFA6-4A0D-9363-14CCFF3BD3B4}" type="slidenum">
              <a:rPr lang="es-MX" smtClean="0"/>
              <a:t>‹Nº›</a:t>
            </a:fld>
            <a:endParaRPr lang="es-MX"/>
          </a:p>
        </p:txBody>
      </p:sp>
    </p:spTree>
    <p:extLst>
      <p:ext uri="{BB962C8B-B14F-4D97-AF65-F5344CB8AC3E}">
        <p14:creationId xmlns:p14="http://schemas.microsoft.com/office/powerpoint/2010/main" val="387573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ordwall.net/es/resource/18000577/emociones" TargetMode="External"/><Relationship Id="rId5" Type="http://schemas.openxmlformats.org/officeDocument/2006/relationships/hyperlink" Target="https://www.youtube.com/watch?v=__NmMOkND8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3173C-6AFA-4160-B528-114A0FBE6E66}"/>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B94718AE-B77C-4865-8E3E-BBF1EC386B5C}"/>
              </a:ext>
            </a:extLst>
          </p:cNvPr>
          <p:cNvSpPr>
            <a:spLocks noGrp="1"/>
          </p:cNvSpPr>
          <p:nvPr>
            <p:ph type="subTitle" idx="1"/>
          </p:nvPr>
        </p:nvSpPr>
        <p:spPr/>
        <p:txBody>
          <a:bodyPr/>
          <a:lstStyle/>
          <a:p>
            <a:endParaRPr lang="es-MX"/>
          </a:p>
        </p:txBody>
      </p:sp>
      <p:pic>
        <p:nvPicPr>
          <p:cNvPr id="1026" name="Picture 2">
            <a:extLst>
              <a:ext uri="{FF2B5EF4-FFF2-40B4-BE49-F238E27FC236}">
                <a16:creationId xmlns:a16="http://schemas.microsoft.com/office/drawing/2014/main" id="{E0E1F4AE-C962-4A1D-A139-64AF3B294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3718"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39214-DAD9-4D0E-B092-1AB996344E2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5D95CFE-A116-4D22-87D7-F4850F01E0B3}"/>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F6E0C4A4-1B7A-4D9C-BC38-84D14F8D2528}"/>
              </a:ext>
            </a:extLst>
          </p:cNvPr>
          <p:cNvPicPr>
            <a:picLocks noChangeAspect="1"/>
          </p:cNvPicPr>
          <p:nvPr/>
        </p:nvPicPr>
        <p:blipFill rotWithShape="1">
          <a:blip r:embed="rId2"/>
          <a:srcRect l="16500" t="20916" r="44167" b="10833"/>
          <a:stretch/>
        </p:blipFill>
        <p:spPr>
          <a:xfrm>
            <a:off x="-1" y="5222"/>
            <a:ext cx="6872577" cy="12186778"/>
          </a:xfrm>
          <a:prstGeom prst="rect">
            <a:avLst/>
          </a:prstGeom>
        </p:spPr>
      </p:pic>
    </p:spTree>
    <p:extLst>
      <p:ext uri="{BB962C8B-B14F-4D97-AF65-F5344CB8AC3E}">
        <p14:creationId xmlns:p14="http://schemas.microsoft.com/office/powerpoint/2010/main" val="44506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AA7A7-D7E0-4F88-9892-35951BBC7B1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0438494-46AA-4E06-B861-CB0651360FE7}"/>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F811B79D-7A0F-416E-908E-7B12E8A8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9428"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E36BB1F-9F26-48AF-8EA7-DCF1148FDEA3}"/>
              </a:ext>
            </a:extLst>
          </p:cNvPr>
          <p:cNvSpPr txBox="1"/>
          <p:nvPr/>
        </p:nvSpPr>
        <p:spPr>
          <a:xfrm>
            <a:off x="4732020" y="781998"/>
            <a:ext cx="2125980" cy="369332"/>
          </a:xfrm>
          <a:prstGeom prst="rect">
            <a:avLst/>
          </a:prstGeom>
          <a:noFill/>
          <a:ln>
            <a:noFill/>
          </a:ln>
        </p:spPr>
        <p:txBody>
          <a:bodyPr wrap="square" rtlCol="0">
            <a:spAutoFit/>
          </a:bodyPr>
          <a:lstStyle/>
          <a:p>
            <a:r>
              <a:rPr lang="es-MX" b="1" dirty="0">
                <a:latin typeface="Arial" panose="020B0604020202020204" pitchFamily="34" charset="0"/>
                <a:cs typeface="Arial" panose="020B0604020202020204" pitchFamily="34" charset="0"/>
              </a:rPr>
              <a:t>30     08   2021</a:t>
            </a:r>
          </a:p>
        </p:txBody>
      </p:sp>
      <p:sp>
        <p:nvSpPr>
          <p:cNvPr id="5" name="Elipse 4">
            <a:extLst>
              <a:ext uri="{FF2B5EF4-FFF2-40B4-BE49-F238E27FC236}">
                <a16:creationId xmlns:a16="http://schemas.microsoft.com/office/drawing/2014/main" id="{6D88D5F3-D034-4490-9495-8E9A041F256E}"/>
              </a:ext>
            </a:extLst>
          </p:cNvPr>
          <p:cNvSpPr/>
          <p:nvPr/>
        </p:nvSpPr>
        <p:spPr>
          <a:xfrm>
            <a:off x="4331970" y="1151330"/>
            <a:ext cx="400050" cy="49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27601E2-BA35-4AAE-AD38-5FF7491CC004}"/>
              </a:ext>
            </a:extLst>
          </p:cNvPr>
          <p:cNvSpPr/>
          <p:nvPr/>
        </p:nvSpPr>
        <p:spPr>
          <a:xfrm>
            <a:off x="3186604" y="1615431"/>
            <a:ext cx="2608406" cy="368755"/>
          </a:xfrm>
          <a:prstGeom prst="rect">
            <a:avLst/>
          </a:prstGeom>
        </p:spPr>
        <p:txBody>
          <a:bodyPr wrap="none">
            <a:spAutoFit/>
          </a:bodyPr>
          <a:lstStyle/>
          <a:p>
            <a:pPr algn="ctr">
              <a:lnSpc>
                <a:spcPct val="107000"/>
              </a:lnSpc>
              <a:spcAft>
                <a:spcPts val="0"/>
              </a:spcAft>
            </a:pPr>
            <a:r>
              <a:rPr lang="es-MX" b="1" dirty="0">
                <a:latin typeface="Times New Roman" panose="02020603050405020304" pitchFamily="18" charset="0"/>
                <a:ea typeface="Calibri" panose="020F0502020204030204" pitchFamily="34" charset="0"/>
                <a:cs typeface="Times New Roman" panose="02020603050405020304" pitchFamily="18" charset="0"/>
              </a:rPr>
              <a:t>“Cuento mis emociones”</a:t>
            </a:r>
          </a:p>
        </p:txBody>
      </p:sp>
      <p:sp>
        <p:nvSpPr>
          <p:cNvPr id="7" name="Elipse 6">
            <a:extLst>
              <a:ext uri="{FF2B5EF4-FFF2-40B4-BE49-F238E27FC236}">
                <a16:creationId xmlns:a16="http://schemas.microsoft.com/office/drawing/2014/main" id="{6DC47805-9FC7-4284-B9BB-54091EA1E5F3}"/>
              </a:ext>
            </a:extLst>
          </p:cNvPr>
          <p:cNvSpPr/>
          <p:nvPr/>
        </p:nvSpPr>
        <p:spPr>
          <a:xfrm>
            <a:off x="471488" y="2788920"/>
            <a:ext cx="191452" cy="2167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8558AC4D-4E40-444C-AEAC-D511E861C136}"/>
              </a:ext>
            </a:extLst>
          </p:cNvPr>
          <p:cNvSpPr/>
          <p:nvPr/>
        </p:nvSpPr>
        <p:spPr>
          <a:xfrm>
            <a:off x="3938588" y="2973633"/>
            <a:ext cx="191452" cy="2167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igno de multiplicación 7">
            <a:extLst>
              <a:ext uri="{FF2B5EF4-FFF2-40B4-BE49-F238E27FC236}">
                <a16:creationId xmlns:a16="http://schemas.microsoft.com/office/drawing/2014/main" id="{5ACEB219-8374-47CD-9F0B-308D23E9ACBD}"/>
              </a:ext>
            </a:extLst>
          </p:cNvPr>
          <p:cNvSpPr/>
          <p:nvPr/>
        </p:nvSpPr>
        <p:spPr>
          <a:xfrm>
            <a:off x="2019774" y="3575764"/>
            <a:ext cx="658178" cy="32004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79AF9C1F-D38F-4688-B89D-6927438C45C7}"/>
              </a:ext>
            </a:extLst>
          </p:cNvPr>
          <p:cNvSpPr txBox="1"/>
          <p:nvPr/>
        </p:nvSpPr>
        <p:spPr>
          <a:xfrm>
            <a:off x="1154430" y="3874770"/>
            <a:ext cx="5783580"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Los alumnos fueron capaces de identificar las seis emociones </a:t>
            </a:r>
          </a:p>
        </p:txBody>
      </p:sp>
      <p:sp>
        <p:nvSpPr>
          <p:cNvPr id="12" name="Elipse 11">
            <a:extLst>
              <a:ext uri="{FF2B5EF4-FFF2-40B4-BE49-F238E27FC236}">
                <a16:creationId xmlns:a16="http://schemas.microsoft.com/office/drawing/2014/main" id="{42820307-3E95-44CD-AA25-11CC391C1BEF}"/>
              </a:ext>
            </a:extLst>
          </p:cNvPr>
          <p:cNvSpPr/>
          <p:nvPr/>
        </p:nvSpPr>
        <p:spPr>
          <a:xfrm>
            <a:off x="5094446" y="4721035"/>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5B4AC10A-1089-4C16-9886-638C2709AAF1}"/>
              </a:ext>
            </a:extLst>
          </p:cNvPr>
          <p:cNvSpPr/>
          <p:nvPr/>
        </p:nvSpPr>
        <p:spPr>
          <a:xfrm>
            <a:off x="5101590" y="529732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C5EC095B-6428-44D3-ACAD-BBA5FAA76FD7}"/>
              </a:ext>
            </a:extLst>
          </p:cNvPr>
          <p:cNvSpPr/>
          <p:nvPr/>
        </p:nvSpPr>
        <p:spPr>
          <a:xfrm>
            <a:off x="5094446" y="5935782"/>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97F0CF2D-4CAF-43E5-A145-AA313EB6456D}"/>
              </a:ext>
            </a:extLst>
          </p:cNvPr>
          <p:cNvSpPr/>
          <p:nvPr/>
        </p:nvSpPr>
        <p:spPr>
          <a:xfrm>
            <a:off x="1718310" y="690640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C4B173D0-F13C-4E89-8CBA-556C786EBF49}"/>
              </a:ext>
            </a:extLst>
          </p:cNvPr>
          <p:cNvSpPr/>
          <p:nvPr/>
        </p:nvSpPr>
        <p:spPr>
          <a:xfrm>
            <a:off x="1718310" y="7511774"/>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5A0BCEFF-5A47-457A-BD89-3DC9C0092212}"/>
              </a:ext>
            </a:extLst>
          </p:cNvPr>
          <p:cNvSpPr txBox="1"/>
          <p:nvPr/>
        </p:nvSpPr>
        <p:spPr>
          <a:xfrm>
            <a:off x="2161222" y="8172450"/>
            <a:ext cx="4225290" cy="369332"/>
          </a:xfrm>
          <a:prstGeom prst="rect">
            <a:avLst/>
          </a:prstGeom>
          <a:noFill/>
        </p:spPr>
        <p:txBody>
          <a:bodyPr wrap="square" rtlCol="0">
            <a:spAutoFit/>
          </a:bodyPr>
          <a:lstStyle/>
          <a:p>
            <a:r>
              <a:rPr lang="es-MX" dirty="0"/>
              <a:t>Iham y Dominick </a:t>
            </a:r>
          </a:p>
        </p:txBody>
      </p:sp>
      <p:sp>
        <p:nvSpPr>
          <p:cNvPr id="19" name="CuadroTexto 18">
            <a:extLst>
              <a:ext uri="{FF2B5EF4-FFF2-40B4-BE49-F238E27FC236}">
                <a16:creationId xmlns:a16="http://schemas.microsoft.com/office/drawing/2014/main" id="{3CB4BAA1-EC66-4BFB-A5F8-45E005E1FC21}"/>
              </a:ext>
            </a:extLst>
          </p:cNvPr>
          <p:cNvSpPr txBox="1"/>
          <p:nvPr/>
        </p:nvSpPr>
        <p:spPr>
          <a:xfrm>
            <a:off x="2913696" y="8896117"/>
            <a:ext cx="3612834" cy="369332"/>
          </a:xfrm>
          <a:prstGeom prst="rect">
            <a:avLst/>
          </a:prstGeom>
          <a:noFill/>
        </p:spPr>
        <p:txBody>
          <a:bodyPr wrap="square" rtlCol="0">
            <a:spAutoFit/>
          </a:bodyPr>
          <a:lstStyle/>
          <a:p>
            <a:r>
              <a:rPr lang="es-MX" dirty="0"/>
              <a:t>Lía Fernanda, Mariana, Carlos Jesús </a:t>
            </a:r>
          </a:p>
        </p:txBody>
      </p:sp>
      <p:sp>
        <p:nvSpPr>
          <p:cNvPr id="20" name="CuadroTexto 19">
            <a:extLst>
              <a:ext uri="{FF2B5EF4-FFF2-40B4-BE49-F238E27FC236}">
                <a16:creationId xmlns:a16="http://schemas.microsoft.com/office/drawing/2014/main" id="{DED141AC-4708-475D-AC88-C04E78F250F2}"/>
              </a:ext>
            </a:extLst>
          </p:cNvPr>
          <p:cNvSpPr txBox="1"/>
          <p:nvPr/>
        </p:nvSpPr>
        <p:spPr>
          <a:xfrm>
            <a:off x="3923822" y="8437728"/>
            <a:ext cx="2241234" cy="369332"/>
          </a:xfrm>
          <a:prstGeom prst="rect">
            <a:avLst/>
          </a:prstGeom>
          <a:noFill/>
        </p:spPr>
        <p:txBody>
          <a:bodyPr wrap="square" rtlCol="0">
            <a:spAutoFit/>
          </a:bodyPr>
          <a:lstStyle/>
          <a:p>
            <a:r>
              <a:rPr lang="es-MX" dirty="0"/>
              <a:t>Adelina, Fabian</a:t>
            </a:r>
          </a:p>
        </p:txBody>
      </p:sp>
      <p:sp>
        <p:nvSpPr>
          <p:cNvPr id="21" name="CuadroTexto 20">
            <a:extLst>
              <a:ext uri="{FF2B5EF4-FFF2-40B4-BE49-F238E27FC236}">
                <a16:creationId xmlns:a16="http://schemas.microsoft.com/office/drawing/2014/main" id="{53FFEC94-FB62-42A4-80AA-6210D87AAF3B}"/>
              </a:ext>
            </a:extLst>
          </p:cNvPr>
          <p:cNvSpPr txBox="1"/>
          <p:nvPr/>
        </p:nvSpPr>
        <p:spPr>
          <a:xfrm>
            <a:off x="590074" y="9129905"/>
            <a:ext cx="5915024" cy="369332"/>
          </a:xfrm>
          <a:prstGeom prst="rect">
            <a:avLst/>
          </a:prstGeom>
          <a:noFill/>
        </p:spPr>
        <p:txBody>
          <a:bodyPr wrap="square" rtlCol="0">
            <a:spAutoFit/>
          </a:bodyPr>
          <a:lstStyle/>
          <a:p>
            <a:r>
              <a:rPr lang="es-MX" dirty="0"/>
              <a:t>Giovana, Mariana, Romina y Esmeralda </a:t>
            </a:r>
          </a:p>
        </p:txBody>
      </p:sp>
      <p:sp>
        <p:nvSpPr>
          <p:cNvPr id="22" name="CuadroTexto 21">
            <a:extLst>
              <a:ext uri="{FF2B5EF4-FFF2-40B4-BE49-F238E27FC236}">
                <a16:creationId xmlns:a16="http://schemas.microsoft.com/office/drawing/2014/main" id="{9587F92A-E9A1-42A2-AD79-F6908CC72C46}"/>
              </a:ext>
            </a:extLst>
          </p:cNvPr>
          <p:cNvSpPr txBox="1"/>
          <p:nvPr/>
        </p:nvSpPr>
        <p:spPr>
          <a:xfrm>
            <a:off x="1497330" y="10017564"/>
            <a:ext cx="5007768" cy="646331"/>
          </a:xfrm>
          <a:prstGeom prst="rect">
            <a:avLst/>
          </a:prstGeom>
          <a:noFill/>
        </p:spPr>
        <p:txBody>
          <a:bodyPr wrap="square" rtlCol="0">
            <a:spAutoFit/>
          </a:bodyPr>
          <a:lstStyle/>
          <a:p>
            <a:r>
              <a:rPr lang="es-MX" dirty="0"/>
              <a:t>Se aceptaron alumnos de diferente horarios debido a la confusión de horas. </a:t>
            </a:r>
          </a:p>
        </p:txBody>
      </p:sp>
    </p:spTree>
    <p:extLst>
      <p:ext uri="{BB962C8B-B14F-4D97-AF65-F5344CB8AC3E}">
        <p14:creationId xmlns:p14="http://schemas.microsoft.com/office/powerpoint/2010/main" val="162967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1266513136"/>
              </p:ext>
            </p:extLst>
          </p:nvPr>
        </p:nvGraphicFramePr>
        <p:xfrm>
          <a:off x="245742" y="457200"/>
          <a:ext cx="6366510" cy="10167989"/>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28625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Se realizo una planeación con inicio, desarrollo y cierre. En donde se rescataron los aprendizajes previos y se retroalimento con las demás actividades. Los alumnos mencionaron las seis emociones, así mismo las identificaron en diversas imágenes y mencionaron cuando han sentido dichas emociones.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171450" indent="-171450" algn="l">
                        <a:lnSpc>
                          <a:spcPct val="107000"/>
                        </a:lnSpc>
                        <a:spcAft>
                          <a:spcPts val="0"/>
                        </a:spcAft>
                        <a:buFont typeface="Arial" panose="020B0604020202020204" pitchFamily="34" charset="0"/>
                        <a:buChar char="•"/>
                      </a:pPr>
                      <a:r>
                        <a:rPr lang="es-MX" sz="1400" dirty="0">
                          <a:effectLst/>
                          <a:latin typeface="Arial" panose="020B0604020202020204" pitchFamily="34" charset="0"/>
                          <a:ea typeface="Calibri" panose="020F0502020204030204" pitchFamily="34" charset="0"/>
                          <a:cs typeface="Arial" panose="020B0604020202020204" pitchFamily="34" charset="0"/>
                        </a:rPr>
                        <a:t>Realice el papel de guía, oriente al grupo a responder los cuestionamientos:</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¿De que trato el video?</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¿Cuántos colores tenía el monstruo? </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¿Qué emociones tenía el monstruo?</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¿Cuál es la emoción que más sientes? </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¿Cuándo te has sentido triste?</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¿Se acuerdan de algún día que estuvieron contentos?, ¿Cuál?</a:t>
                      </a:r>
                    </a:p>
                    <a:p>
                      <a:pPr marL="171450" indent="-171450" algn="l">
                        <a:lnSpc>
                          <a:spcPct val="107000"/>
                        </a:lnSpc>
                        <a:spcAft>
                          <a:spcPts val="0"/>
                        </a:spcAft>
                        <a:buFont typeface="Arial" panose="020B0604020202020204" pitchFamily="34" charset="0"/>
                        <a:buChar cha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¿Cuál fue la última emoción que sintió el monstruo?</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Mediante dichos cuestionamientos llegamos a los aprendizajes esperados. </a:t>
                      </a:r>
                    </a:p>
                    <a:p>
                      <a:pPr marL="0" indent="0" algn="l">
                        <a:lnSpc>
                          <a:spcPct val="107000"/>
                        </a:lnSpc>
                        <a:spcAft>
                          <a:spcPts val="0"/>
                        </a:spcAft>
                        <a:buFont typeface="Arial" panose="020B0604020202020204" pitchFamily="34" charset="0"/>
                        <a:buNone/>
                      </a:pP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Daba ejemplos personales para que el alumno entendiera como realizar las consignas.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Empleando mejoras según las áreas de oportunidad. Como es el caso de la dicción.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Si, sin embargo fue una consigna un poco compleja, lo cual solucione dando ejemplos.</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Los materiales empleados fueron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Video “El Monstruo de Colores” </a:t>
                      </a:r>
                      <a:r>
                        <a:rPr lang="es-MX" sz="1400" dirty="0">
                          <a:latin typeface="Arial" panose="020B0604020202020204" pitchFamily="34" charset="0"/>
                          <a:cs typeface="Arial" panose="020B0604020202020204" pitchFamily="34" charset="0"/>
                          <a:hlinkClick r:id="rId5"/>
                        </a:rPr>
                        <a:t>https://www.youtube.com/watch?v=__NmMOkND8g</a:t>
                      </a:r>
                      <a:endParaRPr lang="es-MX" sz="1400" dirty="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p>
                      <a:pPr algn="ctr"/>
                      <a:r>
                        <a:rPr lang="es-MX" sz="1400" dirty="0">
                          <a:latin typeface="Arial" panose="020B0604020202020204" pitchFamily="34" charset="0"/>
                          <a:cs typeface="Arial" panose="020B0604020202020204" pitchFamily="34" charset="0"/>
                        </a:rPr>
                        <a:t>Imágenes de situaciones de: amor, alegría, tristeza, enojo, calma y miedo. Ruleta: </a:t>
                      </a:r>
                      <a:r>
                        <a:rPr lang="es-MX" sz="1400" dirty="0">
                          <a:latin typeface="Arial" panose="020B0604020202020204" pitchFamily="34" charset="0"/>
                          <a:cs typeface="Arial" panose="020B0604020202020204" pitchFamily="34" charset="0"/>
                          <a:hlinkClick r:id="rId6"/>
                        </a:rPr>
                        <a:t>https://wordwall.net/es/resource/18000577/emociones</a:t>
                      </a:r>
                      <a:endParaRPr lang="es-MX" sz="1400" dirty="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103215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4292713900"/>
              </p:ext>
            </p:extLst>
          </p:nvPr>
        </p:nvGraphicFramePr>
        <p:xfrm>
          <a:off x="245742" y="457200"/>
          <a:ext cx="6366510" cy="1048791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4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En conjunto participan con una lluvia de ideas y personalmente se le realiza cuestionamientos.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4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Se observa el interés en sus rostros, ya que realizan expresiones notorias y expresan sentimientos como asombro y felicidad.</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4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Por medio de la observación y la escucha de cada participación, además de la evidencia donde cada alumno expresa cuando siente ciertas emociones.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4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Combatiendo las áreas de oportunidades de los alumnos en este caso la dicción. Detecte que más de la mitad de los alumnos tienen como área de oportunidad la dicción. Para resolver este reto se debe hablar con los padres sobre la corrección de palabras mal pronunciadas, evitar reírse de ellos para evitar que el alumno lo repita y ejercicios de dicción como hablar con un lápiz entre los dientes, repetición de trabalenguas, ejercicios de respiración, entre otros. </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400" b="1" i="1" dirty="0">
                          <a:latin typeface="Arial" panose="020B0604020202020204" pitchFamily="34" charset="0"/>
                          <a:cs typeface="Arial" panose="020B0604020202020204" pitchFamily="34" charset="0"/>
                        </a:rPr>
                        <a:t>Que no debe olvidar al desempeñar mi intervención.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Dentro de la evaluación no dejar las áreas de oportunidad por escrito, sino accionar y combatirlas.</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dirty="0">
                          <a:latin typeface="Arial" panose="020B0604020202020204" pitchFamily="34" charset="0"/>
                          <a:cs typeface="Arial" panose="020B0604020202020204" pitchFamily="34" charset="0"/>
                        </a:rPr>
                        <a:t>Área de oportunidad:</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Hora de aviso de salas y organización de las mismas.</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4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Combatir las áreas de oportunidades.</a:t>
                      </a: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149032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E77BF1-6812-498A-906F-713DAF802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0" y="102870"/>
            <a:ext cx="6758570" cy="12089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EDB773D-AB57-4566-A329-D14DE194EB06}"/>
              </a:ext>
            </a:extLst>
          </p:cNvPr>
          <p:cNvSpPr/>
          <p:nvPr/>
        </p:nvSpPr>
        <p:spPr>
          <a:xfrm>
            <a:off x="621234" y="7428845"/>
            <a:ext cx="5714962" cy="1446550"/>
          </a:xfrm>
          <a:prstGeom prst="rect">
            <a:avLst/>
          </a:prstGeom>
          <a:noFill/>
        </p:spPr>
        <p:txBody>
          <a:bodyPr wrap="none" lIns="91440" tIns="45720" rIns="91440" bIns="45720">
            <a:spAutoFit/>
          </a:bodyPr>
          <a:lstStyle/>
          <a:p>
            <a:pPr algn="ctr"/>
            <a:r>
              <a:rPr lang="es-ES" sz="4400" b="1" cap="none" spc="0" dirty="0">
                <a:ln w="6600">
                  <a:solidFill>
                    <a:schemeClr val="accent2"/>
                  </a:solidFill>
                  <a:prstDash val="solid"/>
                </a:ln>
                <a:solidFill>
                  <a:srgbClr val="FFFFFF"/>
                </a:solidFill>
                <a:effectLst>
                  <a:outerShdw dist="38100" dir="2700000" algn="tl" rotWithShape="0">
                    <a:schemeClr val="accent2"/>
                  </a:outerShdw>
                </a:effectLst>
              </a:rPr>
              <a:t>MARTES </a:t>
            </a:r>
            <a:r>
              <a:rPr lang="es-ES" sz="4400" b="1" dirty="0">
                <a:ln w="6600">
                  <a:solidFill>
                    <a:schemeClr val="accent2"/>
                  </a:solidFill>
                  <a:prstDash val="solid"/>
                </a:ln>
                <a:solidFill>
                  <a:srgbClr val="FFFFFF"/>
                </a:solidFill>
                <a:effectLst>
                  <a:outerShdw dist="38100" dir="2700000" algn="tl" rotWithShape="0">
                    <a:schemeClr val="accent2"/>
                  </a:outerShdw>
                </a:effectLst>
              </a:rPr>
              <a:t>31</a:t>
            </a:r>
            <a:r>
              <a:rPr lang="es-ES" sz="4400" b="1" cap="none" spc="0" dirty="0">
                <a:ln w="6600">
                  <a:solidFill>
                    <a:schemeClr val="accent2"/>
                  </a:solidFill>
                  <a:prstDash val="solid"/>
                </a:ln>
                <a:solidFill>
                  <a:srgbClr val="FFFFFF"/>
                </a:solidFill>
                <a:effectLst>
                  <a:outerShdw dist="38100" dir="2700000" algn="tl" rotWithShape="0">
                    <a:schemeClr val="accent2"/>
                  </a:outerShdw>
                </a:effectLst>
              </a:rPr>
              <a:t> DE AGOSTO</a:t>
            </a:r>
          </a:p>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2 DÍA</a:t>
            </a:r>
            <a:endParaRPr lang="es-E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3269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AA7A7-D7E0-4F88-9892-35951BBC7B1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0438494-46AA-4E06-B861-CB0651360FE7}"/>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F811B79D-7A0F-416E-908E-7B12E8A8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9428"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E36BB1F-9F26-48AF-8EA7-DCF1148FDEA3}"/>
              </a:ext>
            </a:extLst>
          </p:cNvPr>
          <p:cNvSpPr txBox="1"/>
          <p:nvPr/>
        </p:nvSpPr>
        <p:spPr>
          <a:xfrm>
            <a:off x="4732020" y="781998"/>
            <a:ext cx="2125980" cy="369332"/>
          </a:xfrm>
          <a:prstGeom prst="rect">
            <a:avLst/>
          </a:prstGeom>
          <a:noFill/>
          <a:ln>
            <a:noFill/>
          </a:ln>
        </p:spPr>
        <p:txBody>
          <a:bodyPr wrap="square" rtlCol="0">
            <a:spAutoFit/>
          </a:bodyPr>
          <a:lstStyle/>
          <a:p>
            <a:r>
              <a:rPr lang="es-MX" b="1" dirty="0">
                <a:latin typeface="Arial" panose="020B0604020202020204" pitchFamily="34" charset="0"/>
                <a:cs typeface="Arial" panose="020B0604020202020204" pitchFamily="34" charset="0"/>
              </a:rPr>
              <a:t>31     08   2021</a:t>
            </a:r>
          </a:p>
        </p:txBody>
      </p:sp>
      <p:sp>
        <p:nvSpPr>
          <p:cNvPr id="5" name="Elipse 4">
            <a:extLst>
              <a:ext uri="{FF2B5EF4-FFF2-40B4-BE49-F238E27FC236}">
                <a16:creationId xmlns:a16="http://schemas.microsoft.com/office/drawing/2014/main" id="{6D88D5F3-D034-4490-9495-8E9A041F256E}"/>
              </a:ext>
            </a:extLst>
          </p:cNvPr>
          <p:cNvSpPr/>
          <p:nvPr/>
        </p:nvSpPr>
        <p:spPr>
          <a:xfrm>
            <a:off x="4732020" y="1120841"/>
            <a:ext cx="400050" cy="49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27601E2-BA35-4AAE-AD38-5FF7491CC004}"/>
              </a:ext>
            </a:extLst>
          </p:cNvPr>
          <p:cNvSpPr/>
          <p:nvPr/>
        </p:nvSpPr>
        <p:spPr>
          <a:xfrm>
            <a:off x="3186604" y="1615431"/>
            <a:ext cx="2608406" cy="368755"/>
          </a:xfrm>
          <a:prstGeom prst="rect">
            <a:avLst/>
          </a:prstGeom>
        </p:spPr>
        <p:txBody>
          <a:bodyPr wrap="none">
            <a:spAutoFit/>
          </a:bodyPr>
          <a:lstStyle/>
          <a:p>
            <a:pPr algn="ctr">
              <a:lnSpc>
                <a:spcPct val="107000"/>
              </a:lnSpc>
              <a:spcAft>
                <a:spcPts val="0"/>
              </a:spcAft>
            </a:pPr>
            <a:r>
              <a:rPr lang="es-MX" b="1" dirty="0">
                <a:latin typeface="Times New Roman" panose="02020603050405020304" pitchFamily="18" charset="0"/>
                <a:ea typeface="Calibri" panose="020F0502020204030204" pitchFamily="34" charset="0"/>
                <a:cs typeface="Times New Roman" panose="02020603050405020304" pitchFamily="18" charset="0"/>
              </a:rPr>
              <a:t>“Cuento mis emociones”</a:t>
            </a:r>
          </a:p>
        </p:txBody>
      </p:sp>
      <p:sp>
        <p:nvSpPr>
          <p:cNvPr id="9" name="Elipse 8">
            <a:extLst>
              <a:ext uri="{FF2B5EF4-FFF2-40B4-BE49-F238E27FC236}">
                <a16:creationId xmlns:a16="http://schemas.microsoft.com/office/drawing/2014/main" id="{8558AC4D-4E40-444C-AEAC-D511E861C136}"/>
              </a:ext>
            </a:extLst>
          </p:cNvPr>
          <p:cNvSpPr/>
          <p:nvPr/>
        </p:nvSpPr>
        <p:spPr>
          <a:xfrm>
            <a:off x="3938588" y="2973633"/>
            <a:ext cx="191452" cy="2167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igno de multiplicación 7">
            <a:extLst>
              <a:ext uri="{FF2B5EF4-FFF2-40B4-BE49-F238E27FC236}">
                <a16:creationId xmlns:a16="http://schemas.microsoft.com/office/drawing/2014/main" id="{5ACEB219-8374-47CD-9F0B-308D23E9ACBD}"/>
              </a:ext>
            </a:extLst>
          </p:cNvPr>
          <p:cNvSpPr/>
          <p:nvPr/>
        </p:nvSpPr>
        <p:spPr>
          <a:xfrm>
            <a:off x="3186604" y="3562247"/>
            <a:ext cx="658178" cy="32004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79AF9C1F-D38F-4688-B89D-6927438C45C7}"/>
              </a:ext>
            </a:extLst>
          </p:cNvPr>
          <p:cNvSpPr txBox="1"/>
          <p:nvPr/>
        </p:nvSpPr>
        <p:spPr>
          <a:xfrm>
            <a:off x="1154430" y="3874770"/>
            <a:ext cx="5783580"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Utilizamos una nueva herramienta para la actividad.</a:t>
            </a:r>
          </a:p>
        </p:txBody>
      </p:sp>
      <p:sp>
        <p:nvSpPr>
          <p:cNvPr id="12" name="Elipse 11">
            <a:extLst>
              <a:ext uri="{FF2B5EF4-FFF2-40B4-BE49-F238E27FC236}">
                <a16:creationId xmlns:a16="http://schemas.microsoft.com/office/drawing/2014/main" id="{42820307-3E95-44CD-AA25-11CC391C1BEF}"/>
              </a:ext>
            </a:extLst>
          </p:cNvPr>
          <p:cNvSpPr/>
          <p:nvPr/>
        </p:nvSpPr>
        <p:spPr>
          <a:xfrm>
            <a:off x="5094446" y="4721035"/>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5B4AC10A-1089-4C16-9886-638C2709AAF1}"/>
              </a:ext>
            </a:extLst>
          </p:cNvPr>
          <p:cNvSpPr/>
          <p:nvPr/>
        </p:nvSpPr>
        <p:spPr>
          <a:xfrm>
            <a:off x="5101590" y="529732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C5EC095B-6428-44D3-ACAD-BBA5FAA76FD7}"/>
              </a:ext>
            </a:extLst>
          </p:cNvPr>
          <p:cNvSpPr/>
          <p:nvPr/>
        </p:nvSpPr>
        <p:spPr>
          <a:xfrm>
            <a:off x="5094446" y="5935782"/>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97F0CF2D-4CAF-43E5-A145-AA313EB6456D}"/>
              </a:ext>
            </a:extLst>
          </p:cNvPr>
          <p:cNvSpPr/>
          <p:nvPr/>
        </p:nvSpPr>
        <p:spPr>
          <a:xfrm>
            <a:off x="2743692" y="6961718"/>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C4B173D0-F13C-4E89-8CBA-556C786EBF49}"/>
              </a:ext>
            </a:extLst>
          </p:cNvPr>
          <p:cNvSpPr/>
          <p:nvPr/>
        </p:nvSpPr>
        <p:spPr>
          <a:xfrm>
            <a:off x="1718310" y="7511774"/>
            <a:ext cx="442912" cy="4919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5A0BCEFF-5A47-457A-BD89-3DC9C0092212}"/>
              </a:ext>
            </a:extLst>
          </p:cNvPr>
          <p:cNvSpPr txBox="1"/>
          <p:nvPr/>
        </p:nvSpPr>
        <p:spPr>
          <a:xfrm>
            <a:off x="2161222" y="8172450"/>
            <a:ext cx="4225290" cy="369332"/>
          </a:xfrm>
          <a:prstGeom prst="rect">
            <a:avLst/>
          </a:prstGeom>
          <a:noFill/>
        </p:spPr>
        <p:txBody>
          <a:bodyPr wrap="square" rtlCol="0">
            <a:spAutoFit/>
          </a:bodyPr>
          <a:lstStyle/>
          <a:p>
            <a:r>
              <a:rPr lang="es-MX" dirty="0"/>
              <a:t> </a:t>
            </a:r>
          </a:p>
        </p:txBody>
      </p:sp>
      <p:sp>
        <p:nvSpPr>
          <p:cNvPr id="19" name="CuadroTexto 18">
            <a:extLst>
              <a:ext uri="{FF2B5EF4-FFF2-40B4-BE49-F238E27FC236}">
                <a16:creationId xmlns:a16="http://schemas.microsoft.com/office/drawing/2014/main" id="{3CB4BAA1-EC66-4BFB-A5F8-45E005E1FC21}"/>
              </a:ext>
            </a:extLst>
          </p:cNvPr>
          <p:cNvSpPr txBox="1"/>
          <p:nvPr/>
        </p:nvSpPr>
        <p:spPr>
          <a:xfrm>
            <a:off x="2913696" y="8896117"/>
            <a:ext cx="3612834" cy="369332"/>
          </a:xfrm>
          <a:prstGeom prst="rect">
            <a:avLst/>
          </a:prstGeom>
          <a:noFill/>
        </p:spPr>
        <p:txBody>
          <a:bodyPr wrap="square" rtlCol="0">
            <a:spAutoFit/>
          </a:bodyPr>
          <a:lstStyle/>
          <a:p>
            <a:r>
              <a:rPr lang="es-MX" dirty="0"/>
              <a:t>Azalea, Lía </a:t>
            </a:r>
          </a:p>
        </p:txBody>
      </p:sp>
      <p:sp>
        <p:nvSpPr>
          <p:cNvPr id="20" name="CuadroTexto 19">
            <a:extLst>
              <a:ext uri="{FF2B5EF4-FFF2-40B4-BE49-F238E27FC236}">
                <a16:creationId xmlns:a16="http://schemas.microsoft.com/office/drawing/2014/main" id="{DED141AC-4708-475D-AC88-C04E78F250F2}"/>
              </a:ext>
            </a:extLst>
          </p:cNvPr>
          <p:cNvSpPr txBox="1"/>
          <p:nvPr/>
        </p:nvSpPr>
        <p:spPr>
          <a:xfrm>
            <a:off x="3923822" y="8437728"/>
            <a:ext cx="2241234" cy="369332"/>
          </a:xfrm>
          <a:prstGeom prst="rect">
            <a:avLst/>
          </a:prstGeom>
          <a:noFill/>
        </p:spPr>
        <p:txBody>
          <a:bodyPr wrap="square" rtlCol="0">
            <a:spAutoFit/>
          </a:bodyPr>
          <a:lstStyle/>
          <a:p>
            <a:r>
              <a:rPr lang="es-MX" dirty="0"/>
              <a:t>Yazmin </a:t>
            </a:r>
          </a:p>
        </p:txBody>
      </p:sp>
      <p:sp>
        <p:nvSpPr>
          <p:cNvPr id="21" name="CuadroTexto 20">
            <a:extLst>
              <a:ext uri="{FF2B5EF4-FFF2-40B4-BE49-F238E27FC236}">
                <a16:creationId xmlns:a16="http://schemas.microsoft.com/office/drawing/2014/main" id="{53FFEC94-FB62-42A4-80AA-6210D87AAF3B}"/>
              </a:ext>
            </a:extLst>
          </p:cNvPr>
          <p:cNvSpPr txBox="1"/>
          <p:nvPr/>
        </p:nvSpPr>
        <p:spPr>
          <a:xfrm>
            <a:off x="590074" y="9129905"/>
            <a:ext cx="5915024" cy="369332"/>
          </a:xfrm>
          <a:prstGeom prst="rect">
            <a:avLst/>
          </a:prstGeom>
          <a:noFill/>
        </p:spPr>
        <p:txBody>
          <a:bodyPr wrap="square" rtlCol="0">
            <a:spAutoFit/>
          </a:bodyPr>
          <a:lstStyle/>
          <a:p>
            <a:r>
              <a:rPr lang="es-MX" dirty="0"/>
              <a:t> </a:t>
            </a:r>
          </a:p>
        </p:txBody>
      </p:sp>
      <p:sp>
        <p:nvSpPr>
          <p:cNvPr id="22" name="CuadroTexto 21">
            <a:extLst>
              <a:ext uri="{FF2B5EF4-FFF2-40B4-BE49-F238E27FC236}">
                <a16:creationId xmlns:a16="http://schemas.microsoft.com/office/drawing/2014/main" id="{9587F92A-E9A1-42A2-AD79-F6908CC72C46}"/>
              </a:ext>
            </a:extLst>
          </p:cNvPr>
          <p:cNvSpPr txBox="1"/>
          <p:nvPr/>
        </p:nvSpPr>
        <p:spPr>
          <a:xfrm>
            <a:off x="1497330" y="10017564"/>
            <a:ext cx="5007768" cy="646331"/>
          </a:xfrm>
          <a:prstGeom prst="rect">
            <a:avLst/>
          </a:prstGeom>
          <a:noFill/>
        </p:spPr>
        <p:txBody>
          <a:bodyPr wrap="square" rtlCol="0">
            <a:spAutoFit/>
          </a:bodyPr>
          <a:lstStyle/>
          <a:p>
            <a:r>
              <a:rPr lang="es-MX" dirty="0"/>
              <a:t>Entraron en total 6 alumnos, hubo interacción sin embargo podría ser por medio de un video. </a:t>
            </a:r>
          </a:p>
        </p:txBody>
      </p:sp>
    </p:spTree>
    <p:extLst>
      <p:ext uri="{BB962C8B-B14F-4D97-AF65-F5344CB8AC3E}">
        <p14:creationId xmlns:p14="http://schemas.microsoft.com/office/powerpoint/2010/main" val="315717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512546840"/>
              </p:ext>
            </p:extLst>
          </p:nvPr>
        </p:nvGraphicFramePr>
        <p:xfrm>
          <a:off x="245742" y="457200"/>
          <a:ext cx="6366510" cy="8544580"/>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28625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Mediante la actividad de hoy martes se reforzaron las seis emociones vistas el lunes. Creando un pensamiento reflexivo acerca de situaciones que crean dicha emoción. </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Mediante un en vivo vía Facebook explique la actividad y la realice paso a paso, en secuencia. </a:t>
                      </a:r>
                    </a:p>
                    <a:p>
                      <a:pPr marL="0" indent="0" algn="l">
                        <a:lnSpc>
                          <a:spcPct val="107000"/>
                        </a:lnSpc>
                        <a:spcAft>
                          <a:spcPts val="0"/>
                        </a:spcAft>
                        <a:buFont typeface="Arial" panose="020B0604020202020204" pitchFamily="34" charset="0"/>
                        <a:buNone/>
                      </a:pPr>
                      <a:r>
                        <a:rPr lang="es-MX" sz="1400" dirty="0">
                          <a:effectLst/>
                          <a:latin typeface="Arial" panose="020B0604020202020204" pitchFamily="34" charset="0"/>
                          <a:ea typeface="Calibri" panose="020F0502020204030204" pitchFamily="34" charset="0"/>
                          <a:cs typeface="Arial" panose="020B0604020202020204" pitchFamily="34" charset="0"/>
                        </a:rPr>
                        <a:t>Estuve al tanto de los comentarios dentro del en vivo y los respondí.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Al finalizar el en vivo respondiendo los comentarios.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Si, sin embargo tuve que repetirlas ya que no ingresaron a tiempo los alumnos.</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Los materiales empleados fueron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Hoja anexo 1</a:t>
                      </a:r>
                    </a:p>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Revistas</a:t>
                      </a:r>
                    </a:p>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Periódicos</a:t>
                      </a:r>
                    </a:p>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Tijeras</a:t>
                      </a:r>
                    </a:p>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400" dirty="0">
                          <a:effectLst/>
                          <a:latin typeface="Times New Roman" panose="02020603050405020304" pitchFamily="18" charset="0"/>
                          <a:ea typeface="Calibri" panose="020F0502020204030204" pitchFamily="34" charset="0"/>
                          <a:cs typeface="Times New Roman" panose="02020603050405020304" pitchFamily="18" charset="0"/>
                        </a:rPr>
                        <a:t>Pegamento</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91767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3538779254"/>
              </p:ext>
            </p:extLst>
          </p:nvPr>
        </p:nvGraphicFramePr>
        <p:xfrm>
          <a:off x="245742" y="457200"/>
          <a:ext cx="6366510" cy="963447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4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4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4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Siendo oyentes y realizando en conjunto la actividad.</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4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Se observa interacción por medio de los alumnos, donde mandaban saludos y comentaban por escrito con ayuda del cuidador.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4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Por medio la evidencia, foto del anexo 1</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4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Realizando en conjunto con ellos paso a paso la evidencia, pidiendo con anticipación el material y dando consignas claras.</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400" b="1" i="1" dirty="0">
                          <a:latin typeface="Arial" panose="020B0604020202020204" pitchFamily="34" charset="0"/>
                          <a:cs typeface="Arial" panose="020B0604020202020204" pitchFamily="34" charset="0"/>
                        </a:rPr>
                        <a:t>Que no debe olvidar al desempeñar mi intervención.</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No utilizar modismos ni palabras coloquiales..</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1" dirty="0">
                          <a:latin typeface="Arial" panose="020B0604020202020204" pitchFamily="34" charset="0"/>
                          <a:cs typeface="Arial" panose="020B0604020202020204" pitchFamily="34" charset="0"/>
                        </a:rPr>
                        <a:t>Área de oportunidad:</a:t>
                      </a:r>
                    </a:p>
                    <a:p>
                      <a:pPr algn="ctr"/>
                      <a:endParaRPr lang="es-MX"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400" dirty="0">
                          <a:latin typeface="Arial" panose="020B0604020202020204" pitchFamily="34" charset="0"/>
                          <a:cs typeface="Arial" panose="020B0604020202020204" pitchFamily="34" charset="0"/>
                        </a:rPr>
                        <a:t>Hora de aviso de salas y organización de las mismas.</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4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400">
                          <a:latin typeface="Arial" panose="020B0604020202020204" pitchFamily="34" charset="0"/>
                          <a:cs typeface="Arial" panose="020B0604020202020204" pitchFamily="34" charset="0"/>
                        </a:rPr>
                        <a:t>Dos días </a:t>
                      </a:r>
                      <a:r>
                        <a:rPr lang="es-MX" sz="1400" dirty="0">
                          <a:latin typeface="Arial" panose="020B0604020202020204" pitchFamily="34" charset="0"/>
                          <a:cs typeface="Arial" panose="020B0604020202020204" pitchFamily="34" charset="0"/>
                        </a:rPr>
                        <a:t>de anticipación de la clase.</a:t>
                      </a: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22310499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864</Words>
  <Application>Microsoft Office PowerPoint</Application>
  <PresentationFormat>Panorámica</PresentationFormat>
  <Paragraphs>91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DAIVA RAMIREZ TREVIÑO</dc:creator>
  <cp:lastModifiedBy>DAIVA RAMIREZ TREVIÑO</cp:lastModifiedBy>
  <cp:revision>4</cp:revision>
  <dcterms:created xsi:type="dcterms:W3CDTF">2021-08-24T04:00:36Z</dcterms:created>
  <dcterms:modified xsi:type="dcterms:W3CDTF">2021-08-31T19:56:30Z</dcterms:modified>
</cp:coreProperties>
</file>