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20BA9-6069-4CE1-85F8-6E8E41F96F93}" type="datetimeFigureOut">
              <a:rPr lang="es-MX" smtClean="0"/>
              <a:t>31/08/2021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CDD8D-746B-4CCA-B746-FB998BC108E8}" type="slidenum">
              <a:rPr lang="es-MX" smtClean="0"/>
              <a:t>‹Nº›</a:t>
            </a:fld>
            <a:endParaRPr lang="es-MX"/>
          </a:p>
        </p:txBody>
      </p:sp>
    </p:spTree>
    <p:extLst>
      <p:ext uri="{BB962C8B-B14F-4D97-AF65-F5344CB8AC3E}">
        <p14:creationId xmlns:p14="http://schemas.microsoft.com/office/powerpoint/2010/main" val="237134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134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7" name="Google Shape;1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951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343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5" name="Google Shape;23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132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96AD2EB9-D322-4361-BAFD-1186D3F9D4A4}" type="datetimeFigureOut">
              <a:rPr lang="es-MX" smtClean="0"/>
              <a:t>31/08/2021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28237D-6698-4FAD-9BC3-3C786F2AFB04}" type="slidenum">
              <a:rPr lang="es-MX" smtClean="0"/>
              <a:t>‹Nº›</a:t>
            </a:fld>
            <a:endParaRPr lang="es-MX"/>
          </a:p>
        </p:txBody>
      </p:sp>
    </p:spTree>
    <p:extLst>
      <p:ext uri="{BB962C8B-B14F-4D97-AF65-F5344CB8AC3E}">
        <p14:creationId xmlns:p14="http://schemas.microsoft.com/office/powerpoint/2010/main" val="348476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6AD2EB9-D322-4361-BAFD-1186D3F9D4A4}" type="datetimeFigureOut">
              <a:rPr lang="es-MX" smtClean="0"/>
              <a:t>31/08/2021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28237D-6698-4FAD-9BC3-3C786F2AFB04}" type="slidenum">
              <a:rPr lang="es-MX" smtClean="0"/>
              <a:t>‹Nº›</a:t>
            </a:fld>
            <a:endParaRPr lang="es-MX"/>
          </a:p>
        </p:txBody>
      </p:sp>
    </p:spTree>
    <p:extLst>
      <p:ext uri="{BB962C8B-B14F-4D97-AF65-F5344CB8AC3E}">
        <p14:creationId xmlns:p14="http://schemas.microsoft.com/office/powerpoint/2010/main" val="224718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6AD2EB9-D322-4361-BAFD-1186D3F9D4A4}" type="datetimeFigureOut">
              <a:rPr lang="es-MX" smtClean="0"/>
              <a:t>31/08/2021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28237D-6698-4FAD-9BC3-3C786F2AFB04}" type="slidenum">
              <a:rPr lang="es-MX" smtClean="0"/>
              <a:t>‹Nº›</a:t>
            </a:fld>
            <a:endParaRPr lang="es-MX"/>
          </a:p>
        </p:txBody>
      </p:sp>
    </p:spTree>
    <p:extLst>
      <p:ext uri="{BB962C8B-B14F-4D97-AF65-F5344CB8AC3E}">
        <p14:creationId xmlns:p14="http://schemas.microsoft.com/office/powerpoint/2010/main" val="395909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6AD2EB9-D322-4361-BAFD-1186D3F9D4A4}" type="datetimeFigureOut">
              <a:rPr lang="es-MX" smtClean="0"/>
              <a:t>31/08/2021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28237D-6698-4FAD-9BC3-3C786F2AFB04}" type="slidenum">
              <a:rPr lang="es-MX" smtClean="0"/>
              <a:t>‹Nº›</a:t>
            </a:fld>
            <a:endParaRPr lang="es-MX"/>
          </a:p>
        </p:txBody>
      </p:sp>
    </p:spTree>
    <p:extLst>
      <p:ext uri="{BB962C8B-B14F-4D97-AF65-F5344CB8AC3E}">
        <p14:creationId xmlns:p14="http://schemas.microsoft.com/office/powerpoint/2010/main" val="390117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6AD2EB9-D322-4361-BAFD-1186D3F9D4A4}" type="datetimeFigureOut">
              <a:rPr lang="es-MX" smtClean="0"/>
              <a:t>31/08/2021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28237D-6698-4FAD-9BC3-3C786F2AFB04}" type="slidenum">
              <a:rPr lang="es-MX" smtClean="0"/>
              <a:t>‹Nº›</a:t>
            </a:fld>
            <a:endParaRPr lang="es-MX"/>
          </a:p>
        </p:txBody>
      </p:sp>
    </p:spTree>
    <p:extLst>
      <p:ext uri="{BB962C8B-B14F-4D97-AF65-F5344CB8AC3E}">
        <p14:creationId xmlns:p14="http://schemas.microsoft.com/office/powerpoint/2010/main" val="389222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6AD2EB9-D322-4361-BAFD-1186D3F9D4A4}" type="datetimeFigureOut">
              <a:rPr lang="es-MX" smtClean="0"/>
              <a:t>31/08/2021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B28237D-6698-4FAD-9BC3-3C786F2AFB04}" type="slidenum">
              <a:rPr lang="es-MX" smtClean="0"/>
              <a:t>‹Nº›</a:t>
            </a:fld>
            <a:endParaRPr lang="es-MX"/>
          </a:p>
        </p:txBody>
      </p:sp>
    </p:spTree>
    <p:extLst>
      <p:ext uri="{BB962C8B-B14F-4D97-AF65-F5344CB8AC3E}">
        <p14:creationId xmlns:p14="http://schemas.microsoft.com/office/powerpoint/2010/main" val="69048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6AD2EB9-D322-4361-BAFD-1186D3F9D4A4}" type="datetimeFigureOut">
              <a:rPr lang="es-MX" smtClean="0"/>
              <a:t>31/08/2021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5B28237D-6698-4FAD-9BC3-3C786F2AFB04}" type="slidenum">
              <a:rPr lang="es-MX" smtClean="0"/>
              <a:t>‹Nº›</a:t>
            </a:fld>
            <a:endParaRPr lang="es-MX"/>
          </a:p>
        </p:txBody>
      </p:sp>
    </p:spTree>
    <p:extLst>
      <p:ext uri="{BB962C8B-B14F-4D97-AF65-F5344CB8AC3E}">
        <p14:creationId xmlns:p14="http://schemas.microsoft.com/office/powerpoint/2010/main" val="375439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6AD2EB9-D322-4361-BAFD-1186D3F9D4A4}" type="datetimeFigureOut">
              <a:rPr lang="es-MX" smtClean="0"/>
              <a:t>31/08/2021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5B28237D-6698-4FAD-9BC3-3C786F2AFB04}" type="slidenum">
              <a:rPr lang="es-MX" smtClean="0"/>
              <a:t>‹Nº›</a:t>
            </a:fld>
            <a:endParaRPr lang="es-MX"/>
          </a:p>
        </p:txBody>
      </p:sp>
    </p:spTree>
    <p:extLst>
      <p:ext uri="{BB962C8B-B14F-4D97-AF65-F5344CB8AC3E}">
        <p14:creationId xmlns:p14="http://schemas.microsoft.com/office/powerpoint/2010/main" val="174569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6AD2EB9-D322-4361-BAFD-1186D3F9D4A4}" type="datetimeFigureOut">
              <a:rPr lang="es-MX" smtClean="0"/>
              <a:t>31/08/2021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5B28237D-6698-4FAD-9BC3-3C786F2AFB04}" type="slidenum">
              <a:rPr lang="es-MX" smtClean="0"/>
              <a:t>‹Nº›</a:t>
            </a:fld>
            <a:endParaRPr lang="es-MX"/>
          </a:p>
        </p:txBody>
      </p:sp>
    </p:spTree>
    <p:extLst>
      <p:ext uri="{BB962C8B-B14F-4D97-AF65-F5344CB8AC3E}">
        <p14:creationId xmlns:p14="http://schemas.microsoft.com/office/powerpoint/2010/main" val="272125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6AD2EB9-D322-4361-BAFD-1186D3F9D4A4}" type="datetimeFigureOut">
              <a:rPr lang="es-MX" smtClean="0"/>
              <a:t>31/08/2021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B28237D-6698-4FAD-9BC3-3C786F2AFB04}" type="slidenum">
              <a:rPr lang="es-MX" smtClean="0"/>
              <a:t>‹Nº›</a:t>
            </a:fld>
            <a:endParaRPr lang="es-MX"/>
          </a:p>
        </p:txBody>
      </p:sp>
    </p:spTree>
    <p:extLst>
      <p:ext uri="{BB962C8B-B14F-4D97-AF65-F5344CB8AC3E}">
        <p14:creationId xmlns:p14="http://schemas.microsoft.com/office/powerpoint/2010/main" val="63991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6AD2EB9-D322-4361-BAFD-1186D3F9D4A4}" type="datetimeFigureOut">
              <a:rPr lang="es-MX" smtClean="0"/>
              <a:t>31/08/2021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B28237D-6698-4FAD-9BC3-3C786F2AFB04}" type="slidenum">
              <a:rPr lang="es-MX" smtClean="0"/>
              <a:t>‹Nº›</a:t>
            </a:fld>
            <a:endParaRPr lang="es-MX"/>
          </a:p>
        </p:txBody>
      </p:sp>
    </p:spTree>
    <p:extLst>
      <p:ext uri="{BB962C8B-B14F-4D97-AF65-F5344CB8AC3E}">
        <p14:creationId xmlns:p14="http://schemas.microsoft.com/office/powerpoint/2010/main" val="414185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D2EB9-D322-4361-BAFD-1186D3F9D4A4}" type="datetimeFigureOut">
              <a:rPr lang="es-MX" smtClean="0"/>
              <a:t>31/08/2021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8237D-6698-4FAD-9BC3-3C786F2AFB04}" type="slidenum">
              <a:rPr lang="es-MX" smtClean="0"/>
              <a:t>‹Nº›</a:t>
            </a:fld>
            <a:endParaRPr lang="es-MX"/>
          </a:p>
        </p:txBody>
      </p:sp>
    </p:spTree>
    <p:extLst>
      <p:ext uri="{BB962C8B-B14F-4D97-AF65-F5344CB8AC3E}">
        <p14:creationId xmlns:p14="http://schemas.microsoft.com/office/powerpoint/2010/main" val="255197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0" y="0"/>
            <a:ext cx="6387548" cy="6858000"/>
          </a:xfrm>
          <a:prstGeom prst="rect">
            <a:avLst/>
          </a:prstGeom>
          <a:solidFill>
            <a:srgbClr val="EAF2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rgbClr val="BC927A"/>
              </a:solidFill>
              <a:latin typeface="Calibri"/>
              <a:ea typeface="Calibri"/>
              <a:cs typeface="Calibri"/>
              <a:sym typeface="Calibri"/>
            </a:endParaRPr>
          </a:p>
        </p:txBody>
      </p:sp>
      <p:sp>
        <p:nvSpPr>
          <p:cNvPr id="89" name="Google Shape;89;p13"/>
          <p:cNvSpPr/>
          <p:nvPr/>
        </p:nvSpPr>
        <p:spPr>
          <a:xfrm>
            <a:off x="5804452" y="-5529"/>
            <a:ext cx="6387548" cy="6858000"/>
          </a:xfrm>
          <a:prstGeom prst="rect">
            <a:avLst/>
          </a:prstGeom>
          <a:solidFill>
            <a:srgbClr val="EAF2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rgbClr val="BC927A"/>
              </a:solidFill>
              <a:latin typeface="Calibri"/>
              <a:ea typeface="Calibri"/>
              <a:cs typeface="Calibri"/>
              <a:sym typeface="Calibri"/>
            </a:endParaRPr>
          </a:p>
        </p:txBody>
      </p:sp>
      <p:grpSp>
        <p:nvGrpSpPr>
          <p:cNvPr id="90" name="Google Shape;90;p13"/>
          <p:cNvGrpSpPr/>
          <p:nvPr/>
        </p:nvGrpSpPr>
        <p:grpSpPr>
          <a:xfrm>
            <a:off x="5754087" y="150740"/>
            <a:ext cx="772203" cy="589721"/>
            <a:chOff x="5754087" y="150741"/>
            <a:chExt cx="772202" cy="589720"/>
          </a:xfrm>
        </p:grpSpPr>
        <p:sp>
          <p:nvSpPr>
            <p:cNvPr id="91" name="Google Shape;91;p13"/>
            <p:cNvSpPr/>
            <p:nvPr/>
          </p:nvSpPr>
          <p:spPr>
            <a:xfrm>
              <a:off x="6188863" y="380166"/>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2" name="Google Shape;92;p13"/>
            <p:cNvSpPr/>
            <p:nvPr/>
          </p:nvSpPr>
          <p:spPr>
            <a:xfrm>
              <a:off x="5754087" y="150741"/>
              <a:ext cx="658787" cy="589720"/>
            </a:xfrm>
            <a:prstGeom prst="blockArc">
              <a:avLst>
                <a:gd name="adj1" fmla="val 808023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3" name="Google Shape;93;p13"/>
          <p:cNvGrpSpPr/>
          <p:nvPr/>
        </p:nvGrpSpPr>
        <p:grpSpPr>
          <a:xfrm>
            <a:off x="5754087" y="750394"/>
            <a:ext cx="772203" cy="589721"/>
            <a:chOff x="5754087" y="750395"/>
            <a:chExt cx="772202" cy="589720"/>
          </a:xfrm>
        </p:grpSpPr>
        <p:sp>
          <p:nvSpPr>
            <p:cNvPr id="94" name="Google Shape;94;p13"/>
            <p:cNvSpPr/>
            <p:nvPr/>
          </p:nvSpPr>
          <p:spPr>
            <a:xfrm>
              <a:off x="6188863" y="979820"/>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5" name="Google Shape;95;p13"/>
            <p:cNvSpPr/>
            <p:nvPr/>
          </p:nvSpPr>
          <p:spPr>
            <a:xfrm>
              <a:off x="5754087" y="750395"/>
              <a:ext cx="658787" cy="589720"/>
            </a:xfrm>
            <a:prstGeom prst="blockArc">
              <a:avLst>
                <a:gd name="adj1" fmla="val 8029215"/>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6" name="Google Shape;96;p13"/>
          <p:cNvGrpSpPr/>
          <p:nvPr/>
        </p:nvGrpSpPr>
        <p:grpSpPr>
          <a:xfrm>
            <a:off x="5754087" y="1473864"/>
            <a:ext cx="772203" cy="589721"/>
            <a:chOff x="5754087" y="1473865"/>
            <a:chExt cx="772202" cy="589720"/>
          </a:xfrm>
        </p:grpSpPr>
        <p:sp>
          <p:nvSpPr>
            <p:cNvPr id="97" name="Google Shape;97;p13"/>
            <p:cNvSpPr/>
            <p:nvPr/>
          </p:nvSpPr>
          <p:spPr>
            <a:xfrm>
              <a:off x="6188863" y="1703290"/>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8" name="Google Shape;98;p13"/>
            <p:cNvSpPr/>
            <p:nvPr/>
          </p:nvSpPr>
          <p:spPr>
            <a:xfrm>
              <a:off x="5754087" y="1473865"/>
              <a:ext cx="658787" cy="589720"/>
            </a:xfrm>
            <a:prstGeom prst="blockArc">
              <a:avLst>
                <a:gd name="adj1" fmla="val 8139169"/>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9" name="Google Shape;99;p13"/>
          <p:cNvGrpSpPr/>
          <p:nvPr/>
        </p:nvGrpSpPr>
        <p:grpSpPr>
          <a:xfrm>
            <a:off x="5754087" y="2181245"/>
            <a:ext cx="772203" cy="589721"/>
            <a:chOff x="5754087" y="2181246"/>
            <a:chExt cx="772202" cy="589720"/>
          </a:xfrm>
        </p:grpSpPr>
        <p:sp>
          <p:nvSpPr>
            <p:cNvPr id="100" name="Google Shape;100;p13"/>
            <p:cNvSpPr/>
            <p:nvPr/>
          </p:nvSpPr>
          <p:spPr>
            <a:xfrm>
              <a:off x="6188863" y="2410671"/>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1" name="Google Shape;101;p13"/>
            <p:cNvSpPr/>
            <p:nvPr/>
          </p:nvSpPr>
          <p:spPr>
            <a:xfrm>
              <a:off x="5754087" y="2181246"/>
              <a:ext cx="658787" cy="589720"/>
            </a:xfrm>
            <a:prstGeom prst="blockArc">
              <a:avLst>
                <a:gd name="adj1" fmla="val 8077935"/>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2" name="Google Shape;102;p13"/>
          <p:cNvGrpSpPr/>
          <p:nvPr/>
        </p:nvGrpSpPr>
        <p:grpSpPr>
          <a:xfrm>
            <a:off x="5754087" y="2780900"/>
            <a:ext cx="772203" cy="589721"/>
            <a:chOff x="5754087" y="2780900"/>
            <a:chExt cx="772202" cy="589720"/>
          </a:xfrm>
        </p:grpSpPr>
        <p:sp>
          <p:nvSpPr>
            <p:cNvPr id="103" name="Google Shape;103;p13"/>
            <p:cNvSpPr/>
            <p:nvPr/>
          </p:nvSpPr>
          <p:spPr>
            <a:xfrm>
              <a:off x="6188863" y="3010325"/>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4" name="Google Shape;104;p13"/>
            <p:cNvSpPr/>
            <p:nvPr/>
          </p:nvSpPr>
          <p:spPr>
            <a:xfrm>
              <a:off x="5754087" y="2780900"/>
              <a:ext cx="658787" cy="589720"/>
            </a:xfrm>
            <a:prstGeom prst="blockArc">
              <a:avLst>
                <a:gd name="adj1" fmla="val 785730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5" name="Google Shape;105;p13"/>
          <p:cNvGrpSpPr/>
          <p:nvPr/>
        </p:nvGrpSpPr>
        <p:grpSpPr>
          <a:xfrm>
            <a:off x="5754087" y="3504369"/>
            <a:ext cx="772203" cy="589721"/>
            <a:chOff x="5754087" y="3504370"/>
            <a:chExt cx="772202" cy="589720"/>
          </a:xfrm>
        </p:grpSpPr>
        <p:sp>
          <p:nvSpPr>
            <p:cNvPr id="106" name="Google Shape;106;p13"/>
            <p:cNvSpPr/>
            <p:nvPr/>
          </p:nvSpPr>
          <p:spPr>
            <a:xfrm>
              <a:off x="6188863" y="3733795"/>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7" name="Google Shape;107;p13"/>
            <p:cNvSpPr/>
            <p:nvPr/>
          </p:nvSpPr>
          <p:spPr>
            <a:xfrm>
              <a:off x="5754087" y="3504370"/>
              <a:ext cx="658787" cy="589720"/>
            </a:xfrm>
            <a:prstGeom prst="blockArc">
              <a:avLst>
                <a:gd name="adj1" fmla="val 796643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8" name="Google Shape;108;p13"/>
          <p:cNvGrpSpPr/>
          <p:nvPr/>
        </p:nvGrpSpPr>
        <p:grpSpPr>
          <a:xfrm>
            <a:off x="5754087" y="4109164"/>
            <a:ext cx="772203" cy="589721"/>
            <a:chOff x="5754087" y="4109164"/>
            <a:chExt cx="772202" cy="589720"/>
          </a:xfrm>
        </p:grpSpPr>
        <p:sp>
          <p:nvSpPr>
            <p:cNvPr id="109" name="Google Shape;109;p13"/>
            <p:cNvSpPr/>
            <p:nvPr/>
          </p:nvSpPr>
          <p:spPr>
            <a:xfrm>
              <a:off x="6188863" y="4338589"/>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0" name="Google Shape;110;p13"/>
            <p:cNvSpPr/>
            <p:nvPr/>
          </p:nvSpPr>
          <p:spPr>
            <a:xfrm>
              <a:off x="5754087" y="4109164"/>
              <a:ext cx="658787" cy="589720"/>
            </a:xfrm>
            <a:prstGeom prst="blockArc">
              <a:avLst>
                <a:gd name="adj1" fmla="val 7903006"/>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1" name="Google Shape;111;p13"/>
          <p:cNvGrpSpPr/>
          <p:nvPr/>
        </p:nvGrpSpPr>
        <p:grpSpPr>
          <a:xfrm>
            <a:off x="5754087" y="4708817"/>
            <a:ext cx="772203" cy="589721"/>
            <a:chOff x="5754087" y="4708818"/>
            <a:chExt cx="772202" cy="589720"/>
          </a:xfrm>
        </p:grpSpPr>
        <p:sp>
          <p:nvSpPr>
            <p:cNvPr id="112" name="Google Shape;112;p13"/>
            <p:cNvSpPr/>
            <p:nvPr/>
          </p:nvSpPr>
          <p:spPr>
            <a:xfrm>
              <a:off x="6188863" y="4938243"/>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3" name="Google Shape;113;p13"/>
            <p:cNvSpPr/>
            <p:nvPr/>
          </p:nvSpPr>
          <p:spPr>
            <a:xfrm>
              <a:off x="5754087" y="4708818"/>
              <a:ext cx="658787" cy="589720"/>
            </a:xfrm>
            <a:prstGeom prst="blockArc">
              <a:avLst>
                <a:gd name="adj1" fmla="val 7908428"/>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4" name="Google Shape;114;p13"/>
          <p:cNvGrpSpPr/>
          <p:nvPr/>
        </p:nvGrpSpPr>
        <p:grpSpPr>
          <a:xfrm>
            <a:off x="5754087" y="5432287"/>
            <a:ext cx="772203" cy="589721"/>
            <a:chOff x="5754087" y="5432288"/>
            <a:chExt cx="772202" cy="589720"/>
          </a:xfrm>
        </p:grpSpPr>
        <p:sp>
          <p:nvSpPr>
            <p:cNvPr id="115" name="Google Shape;115;p13"/>
            <p:cNvSpPr/>
            <p:nvPr/>
          </p:nvSpPr>
          <p:spPr>
            <a:xfrm>
              <a:off x="6188863" y="5661713"/>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6" name="Google Shape;116;p13"/>
            <p:cNvSpPr/>
            <p:nvPr/>
          </p:nvSpPr>
          <p:spPr>
            <a:xfrm>
              <a:off x="5754087" y="5432288"/>
              <a:ext cx="658787" cy="589720"/>
            </a:xfrm>
            <a:prstGeom prst="blockArc">
              <a:avLst>
                <a:gd name="adj1" fmla="val 7845997"/>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7" name="Google Shape;117;p13"/>
          <p:cNvGrpSpPr/>
          <p:nvPr/>
        </p:nvGrpSpPr>
        <p:grpSpPr>
          <a:xfrm>
            <a:off x="5754087" y="6039752"/>
            <a:ext cx="772203" cy="589721"/>
            <a:chOff x="5754087" y="6039752"/>
            <a:chExt cx="772202" cy="589720"/>
          </a:xfrm>
        </p:grpSpPr>
        <p:sp>
          <p:nvSpPr>
            <p:cNvPr id="118" name="Google Shape;118;p13"/>
            <p:cNvSpPr/>
            <p:nvPr/>
          </p:nvSpPr>
          <p:spPr>
            <a:xfrm>
              <a:off x="6188863" y="6269177"/>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9" name="Google Shape;119;p13"/>
            <p:cNvSpPr/>
            <p:nvPr/>
          </p:nvSpPr>
          <p:spPr>
            <a:xfrm>
              <a:off x="5754087" y="6039752"/>
              <a:ext cx="658787" cy="589720"/>
            </a:xfrm>
            <a:prstGeom prst="blockArc">
              <a:avLst>
                <a:gd name="adj1" fmla="val 7971054"/>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20" name="Google Shape;120;p13"/>
          <p:cNvGrpSpPr/>
          <p:nvPr/>
        </p:nvGrpSpPr>
        <p:grpSpPr>
          <a:xfrm>
            <a:off x="7276813" y="5064241"/>
            <a:ext cx="4527259" cy="1322703"/>
            <a:chOff x="7161160" y="5046538"/>
            <a:chExt cx="4379047" cy="1222639"/>
          </a:xfrm>
        </p:grpSpPr>
        <p:sp>
          <p:nvSpPr>
            <p:cNvPr id="121" name="Google Shape;121;p13"/>
            <p:cNvSpPr/>
            <p:nvPr/>
          </p:nvSpPr>
          <p:spPr>
            <a:xfrm>
              <a:off x="7161160" y="5046538"/>
              <a:ext cx="4379047" cy="1222639"/>
            </a:xfrm>
            <a:prstGeom prst="rect">
              <a:avLst/>
            </a:prstGeom>
            <a:solidFill>
              <a:schemeClr val="lt1"/>
            </a:solidFill>
            <a:ln>
              <a:noFill/>
            </a:ln>
            <a:effectLst>
              <a:outerShdw blurRad="50800" dist="50800" dir="5400000" algn="ctr" rotWithShape="0">
                <a:srgbClr val="000000">
                  <a:alpha val="1843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entury Gothic"/>
                <a:ea typeface="Century Gothic"/>
                <a:cs typeface="Century Gothic"/>
                <a:sym typeface="Century Gothic"/>
              </a:endParaRPr>
            </a:p>
          </p:txBody>
        </p:sp>
        <p:sp>
          <p:nvSpPr>
            <p:cNvPr id="122" name="Google Shape;122;p13"/>
            <p:cNvSpPr txBox="1"/>
            <p:nvPr/>
          </p:nvSpPr>
          <p:spPr>
            <a:xfrm>
              <a:off x="7161160" y="5063506"/>
              <a:ext cx="4363935" cy="11094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0" u="none" strike="noStrike" cap="none">
                  <a:solidFill>
                    <a:schemeClr val="dk1"/>
                  </a:solidFill>
                  <a:latin typeface="Century Gothic"/>
                  <a:ea typeface="Century Gothic"/>
                  <a:cs typeface="Century Gothic"/>
                  <a:sym typeface="Century Gothic"/>
                </a:rPr>
                <a:t>Nombre:</a:t>
              </a:r>
              <a:r>
                <a:rPr lang="es-MX" sz="1800" b="0" i="0" u="none" strike="noStrike" cap="none">
                  <a:solidFill>
                    <a:schemeClr val="dk1"/>
                  </a:solidFill>
                  <a:latin typeface="Century Gothic"/>
                  <a:ea typeface="Century Gothic"/>
                  <a:cs typeface="Century Gothic"/>
                  <a:sym typeface="Century Gothic"/>
                </a:rPr>
                <a:t> Midori Karely Arias Sosa  </a:t>
              </a:r>
              <a:endParaRPr/>
            </a:p>
            <a:p>
              <a:pPr marL="0" marR="0" lvl="0" indent="0" algn="ctr" rtl="0">
                <a:spcBef>
                  <a:spcPts val="0"/>
                </a:spcBef>
                <a:spcAft>
                  <a:spcPts val="0"/>
                </a:spcAft>
                <a:buNone/>
              </a:pPr>
              <a:r>
                <a:rPr lang="es-MX" sz="1800" b="1" i="0" u="none" strike="noStrike" cap="none">
                  <a:solidFill>
                    <a:schemeClr val="dk1"/>
                  </a:solidFill>
                  <a:latin typeface="Century Gothic"/>
                  <a:ea typeface="Century Gothic"/>
                  <a:cs typeface="Century Gothic"/>
                  <a:sym typeface="Century Gothic"/>
                </a:rPr>
                <a:t>N.L: </a:t>
              </a:r>
              <a:r>
                <a:rPr lang="es-MX" sz="1800" b="0" i="0" u="none" strike="noStrike" cap="none">
                  <a:solidFill>
                    <a:schemeClr val="dk1"/>
                  </a:solidFill>
                  <a:latin typeface="Century Gothic"/>
                  <a:ea typeface="Century Gothic"/>
                  <a:cs typeface="Century Gothic"/>
                  <a:sym typeface="Century Gothic"/>
                </a:rPr>
                <a:t>01</a:t>
              </a:r>
              <a:endParaRPr sz="1800" b="0" i="0" u="none" strike="noStrike" cap="none">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s-MX" sz="1800" b="1" i="0" u="none" strike="noStrike" cap="none">
                  <a:solidFill>
                    <a:schemeClr val="dk1"/>
                  </a:solidFill>
                  <a:latin typeface="Century Gothic"/>
                  <a:ea typeface="Century Gothic"/>
                  <a:cs typeface="Century Gothic"/>
                  <a:sym typeface="Century Gothic"/>
                </a:rPr>
                <a:t>Materia:</a:t>
              </a:r>
              <a:r>
                <a:rPr lang="es-MX" sz="1800" b="0" i="0" u="none" strike="noStrike" cap="none">
                  <a:solidFill>
                    <a:schemeClr val="dk1"/>
                  </a:solidFill>
                  <a:latin typeface="Century Gothic"/>
                  <a:ea typeface="Century Gothic"/>
                  <a:cs typeface="Century Gothic"/>
                  <a:sym typeface="Century Gothic"/>
                </a:rPr>
                <a:t> Aprendizaje en el Servicio</a:t>
              </a:r>
              <a:br>
                <a:rPr lang="es-MX" sz="1800" b="0" i="0" u="none" strike="noStrike" cap="none">
                  <a:solidFill>
                    <a:schemeClr val="dk1"/>
                  </a:solidFill>
                  <a:latin typeface="Century Gothic"/>
                  <a:ea typeface="Century Gothic"/>
                  <a:cs typeface="Century Gothic"/>
                  <a:sym typeface="Century Gothic"/>
                </a:rPr>
              </a:br>
              <a:r>
                <a:rPr lang="es-MX" sz="1800" b="1" i="0" u="none" strike="noStrike" cap="none">
                  <a:solidFill>
                    <a:schemeClr val="dk1"/>
                  </a:solidFill>
                  <a:latin typeface="Century Gothic"/>
                  <a:ea typeface="Century Gothic"/>
                  <a:cs typeface="Century Gothic"/>
                  <a:sym typeface="Century Gothic"/>
                </a:rPr>
                <a:t>Profra. Sonia Yvonne Garza Flores </a:t>
              </a:r>
              <a:endParaRPr sz="1800" b="0" i="0" u="none" strike="noStrike" cap="none">
                <a:solidFill>
                  <a:schemeClr val="dk1"/>
                </a:solidFill>
                <a:latin typeface="Century Gothic"/>
                <a:ea typeface="Century Gothic"/>
                <a:cs typeface="Century Gothic"/>
                <a:sym typeface="Century Gothic"/>
              </a:endParaRPr>
            </a:p>
          </p:txBody>
        </p:sp>
      </p:grpSp>
      <p:pic>
        <p:nvPicPr>
          <p:cNvPr id="123" name="Google Shape;123;p13" descr="Imágenes de Elefante | Vectores, fotos de stock y PSD gratuitos"/>
          <p:cNvPicPr preferRelativeResize="0"/>
          <p:nvPr/>
        </p:nvPicPr>
        <p:blipFill rotWithShape="1">
          <a:blip r:embed="rId3">
            <a:alphaModFix/>
          </a:blip>
          <a:srcRect/>
          <a:stretch/>
        </p:blipFill>
        <p:spPr>
          <a:xfrm>
            <a:off x="7693662" y="1248668"/>
            <a:ext cx="3545352" cy="3545353"/>
          </a:xfrm>
          <a:prstGeom prst="ellipse">
            <a:avLst/>
          </a:prstGeom>
          <a:noFill/>
          <a:ln>
            <a:noFill/>
          </a:ln>
        </p:spPr>
      </p:pic>
      <p:sp>
        <p:nvSpPr>
          <p:cNvPr id="39" name="Rectángulo 38"/>
          <p:cNvSpPr/>
          <p:nvPr/>
        </p:nvSpPr>
        <p:spPr>
          <a:xfrm>
            <a:off x="6463240" y="912152"/>
            <a:ext cx="6006196" cy="1501860"/>
          </a:xfrm>
          <a:prstGeom prst="rect">
            <a:avLst/>
          </a:prstGeom>
          <a:noFill/>
        </p:spPr>
        <p:txBody>
          <a:bodyPr wrap="none" lIns="91440" tIns="45720" rIns="91440" bIns="45720">
            <a:prstTxWarp prst="textArchUp">
              <a:avLst/>
            </a:prstTxWarp>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latin typeface="Interstate-LightCondensed" pitchFamily="2" charset="0"/>
              </a:rPr>
              <a:t>DIARIO DE TRABAJO </a:t>
            </a:r>
            <a:endParaRPr lang="es-ES" sz="5400" b="0" cap="none" spc="0" dirty="0">
              <a:ln w="0"/>
              <a:solidFill>
                <a:schemeClr val="tx1"/>
              </a:solidFill>
              <a:effectLst>
                <a:outerShdw blurRad="38100" dist="19050" dir="2700000" algn="tl" rotWithShape="0">
                  <a:schemeClr val="dk1">
                    <a:alpha val="40000"/>
                  </a:schemeClr>
                </a:outerShdw>
              </a:effectLst>
              <a:latin typeface="Interstate-LightCondensed" pitchFamily="2" charset="0"/>
            </a:endParaRPr>
          </a:p>
        </p:txBody>
      </p:sp>
    </p:spTree>
    <p:extLst>
      <p:ext uri="{BB962C8B-B14F-4D97-AF65-F5344CB8AC3E}">
        <p14:creationId xmlns:p14="http://schemas.microsoft.com/office/powerpoint/2010/main" val="1494479980"/>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4"/>
          <p:cNvSpPr/>
          <p:nvPr/>
        </p:nvSpPr>
        <p:spPr>
          <a:xfrm>
            <a:off x="0" y="-5529"/>
            <a:ext cx="12192000" cy="6858000"/>
          </a:xfrm>
          <a:prstGeom prst="rect">
            <a:avLst/>
          </a:prstGeom>
          <a:solidFill>
            <a:srgbClr val="EAF2F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rgbClr val="BC927A"/>
              </a:solidFill>
              <a:latin typeface="Calibri"/>
              <a:ea typeface="Calibri"/>
              <a:cs typeface="Calibri"/>
              <a:sym typeface="Calibri"/>
            </a:endParaRPr>
          </a:p>
        </p:txBody>
      </p:sp>
      <p:sp>
        <p:nvSpPr>
          <p:cNvPr id="130" name="Google Shape;130;p14"/>
          <p:cNvSpPr/>
          <p:nvPr/>
        </p:nvSpPr>
        <p:spPr>
          <a:xfrm flipH="1">
            <a:off x="194821" y="75372"/>
            <a:ext cx="5857500" cy="6707400"/>
          </a:xfrm>
          <a:prstGeom prst="rect">
            <a:avLst/>
          </a:prstGeom>
          <a:solidFill>
            <a:srgbClr val="EAF2F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1" name="Google Shape;131;p14"/>
          <p:cNvSpPr/>
          <p:nvPr/>
        </p:nvSpPr>
        <p:spPr>
          <a:xfrm>
            <a:off x="6163821" y="75372"/>
            <a:ext cx="5857500" cy="6707400"/>
          </a:xfrm>
          <a:prstGeom prst="rect">
            <a:avLst/>
          </a:prstGeom>
          <a:solidFill>
            <a:srgbClr val="EAF2F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grpSp>
        <p:nvGrpSpPr>
          <p:cNvPr id="132" name="Google Shape;132;p14"/>
          <p:cNvGrpSpPr/>
          <p:nvPr/>
        </p:nvGrpSpPr>
        <p:grpSpPr>
          <a:xfrm>
            <a:off x="5665720" y="150740"/>
            <a:ext cx="860647" cy="589800"/>
            <a:chOff x="5665713" y="150741"/>
            <a:chExt cx="860647" cy="589800"/>
          </a:xfrm>
        </p:grpSpPr>
        <p:sp>
          <p:nvSpPr>
            <p:cNvPr id="133" name="Google Shape;133;p14"/>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4" name="Google Shape;134;p14"/>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5" name="Google Shape;135;p14"/>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36" name="Google Shape;136;p14"/>
          <p:cNvGrpSpPr/>
          <p:nvPr/>
        </p:nvGrpSpPr>
        <p:grpSpPr>
          <a:xfrm>
            <a:off x="5665720" y="750393"/>
            <a:ext cx="860647" cy="589800"/>
            <a:chOff x="5665713" y="750395"/>
            <a:chExt cx="860647" cy="589800"/>
          </a:xfrm>
        </p:grpSpPr>
        <p:sp>
          <p:nvSpPr>
            <p:cNvPr id="137" name="Google Shape;137;p14"/>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8" name="Google Shape;138;p14"/>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9" name="Google Shape;139;p14"/>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0" name="Google Shape;140;p14"/>
          <p:cNvGrpSpPr/>
          <p:nvPr/>
        </p:nvGrpSpPr>
        <p:grpSpPr>
          <a:xfrm>
            <a:off x="5665720" y="1473862"/>
            <a:ext cx="860647" cy="589800"/>
            <a:chOff x="5665713" y="1473865"/>
            <a:chExt cx="860647" cy="589800"/>
          </a:xfrm>
        </p:grpSpPr>
        <p:sp>
          <p:nvSpPr>
            <p:cNvPr id="141" name="Google Shape;141;p14"/>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2" name="Google Shape;142;p14"/>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3" name="Google Shape;143;p14"/>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4" name="Google Shape;144;p14"/>
          <p:cNvGrpSpPr/>
          <p:nvPr/>
        </p:nvGrpSpPr>
        <p:grpSpPr>
          <a:xfrm>
            <a:off x="5665720" y="2181241"/>
            <a:ext cx="860647" cy="589800"/>
            <a:chOff x="5665713" y="2181246"/>
            <a:chExt cx="860647" cy="589800"/>
          </a:xfrm>
        </p:grpSpPr>
        <p:sp>
          <p:nvSpPr>
            <p:cNvPr id="145" name="Google Shape;145;p14"/>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6" name="Google Shape;146;p14"/>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7" name="Google Shape;147;p14"/>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8" name="Google Shape;148;p14"/>
          <p:cNvGrpSpPr/>
          <p:nvPr/>
        </p:nvGrpSpPr>
        <p:grpSpPr>
          <a:xfrm>
            <a:off x="5665720" y="2780895"/>
            <a:ext cx="860647" cy="589800"/>
            <a:chOff x="5665713" y="2780900"/>
            <a:chExt cx="860647" cy="589800"/>
          </a:xfrm>
        </p:grpSpPr>
        <p:sp>
          <p:nvSpPr>
            <p:cNvPr id="149" name="Google Shape;149;p14"/>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0" name="Google Shape;150;p14"/>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1" name="Google Shape;151;p14"/>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52" name="Google Shape;152;p14"/>
          <p:cNvGrpSpPr/>
          <p:nvPr/>
        </p:nvGrpSpPr>
        <p:grpSpPr>
          <a:xfrm>
            <a:off x="5665720" y="3504363"/>
            <a:ext cx="860647" cy="589800"/>
            <a:chOff x="5665713" y="3504370"/>
            <a:chExt cx="860647" cy="589800"/>
          </a:xfrm>
        </p:grpSpPr>
        <p:sp>
          <p:nvSpPr>
            <p:cNvPr id="153" name="Google Shape;153;p14"/>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4" name="Google Shape;154;p14"/>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5" name="Google Shape;155;p14"/>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56" name="Google Shape;156;p14"/>
          <p:cNvGrpSpPr/>
          <p:nvPr/>
        </p:nvGrpSpPr>
        <p:grpSpPr>
          <a:xfrm>
            <a:off x="5665720" y="4109157"/>
            <a:ext cx="860647" cy="589800"/>
            <a:chOff x="5665713" y="4109164"/>
            <a:chExt cx="860647" cy="589800"/>
          </a:xfrm>
        </p:grpSpPr>
        <p:sp>
          <p:nvSpPr>
            <p:cNvPr id="157" name="Google Shape;157;p14"/>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8" name="Google Shape;158;p14"/>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9" name="Google Shape;159;p14"/>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0" name="Google Shape;160;p14"/>
          <p:cNvGrpSpPr/>
          <p:nvPr/>
        </p:nvGrpSpPr>
        <p:grpSpPr>
          <a:xfrm>
            <a:off x="5665720" y="4708809"/>
            <a:ext cx="860647" cy="589800"/>
            <a:chOff x="5665713" y="4708818"/>
            <a:chExt cx="860647" cy="589800"/>
          </a:xfrm>
        </p:grpSpPr>
        <p:sp>
          <p:nvSpPr>
            <p:cNvPr id="161" name="Google Shape;161;p14"/>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2" name="Google Shape;162;p14"/>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3" name="Google Shape;163;p14"/>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4" name="Google Shape;164;p14"/>
          <p:cNvGrpSpPr/>
          <p:nvPr/>
        </p:nvGrpSpPr>
        <p:grpSpPr>
          <a:xfrm>
            <a:off x="5665720" y="5432278"/>
            <a:ext cx="860647" cy="589800"/>
            <a:chOff x="5665713" y="5432288"/>
            <a:chExt cx="860647" cy="589800"/>
          </a:xfrm>
        </p:grpSpPr>
        <p:sp>
          <p:nvSpPr>
            <p:cNvPr id="165" name="Google Shape;165;p14"/>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6" name="Google Shape;166;p14"/>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7" name="Google Shape;167;p14"/>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8" name="Google Shape;168;p14"/>
          <p:cNvGrpSpPr/>
          <p:nvPr/>
        </p:nvGrpSpPr>
        <p:grpSpPr>
          <a:xfrm>
            <a:off x="5665720" y="6039742"/>
            <a:ext cx="860647" cy="589800"/>
            <a:chOff x="5665713" y="6039752"/>
            <a:chExt cx="860647" cy="589800"/>
          </a:xfrm>
        </p:grpSpPr>
        <p:sp>
          <p:nvSpPr>
            <p:cNvPr id="169" name="Google Shape;169;p14"/>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70" name="Google Shape;170;p14"/>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71" name="Google Shape;171;p14"/>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pic>
        <p:nvPicPr>
          <p:cNvPr id="172" name="Google Shape;172;p14" descr="https://2.bp.blogspot.com/-IiE_Lvk1KQg/V0w0S2Ty1oI/AAAAAAAAMlc/nC9dShakDNQK7WFwkHWYbMcY-dTO1r6BACLcB/s1600/uuuu.jpg"/>
          <p:cNvPicPr preferRelativeResize="0"/>
          <p:nvPr/>
        </p:nvPicPr>
        <p:blipFill rotWithShape="1">
          <a:blip r:embed="rId3">
            <a:alphaModFix/>
          </a:blip>
          <a:srcRect/>
          <a:stretch/>
        </p:blipFill>
        <p:spPr>
          <a:xfrm>
            <a:off x="6707862" y="105916"/>
            <a:ext cx="5338458" cy="6635110"/>
          </a:xfrm>
          <a:prstGeom prst="rect">
            <a:avLst/>
          </a:prstGeom>
          <a:noFill/>
          <a:ln>
            <a:noFill/>
          </a:ln>
        </p:spPr>
      </p:pic>
      <p:sp>
        <p:nvSpPr>
          <p:cNvPr id="173" name="Google Shape;173;p14"/>
          <p:cNvSpPr txBox="1"/>
          <p:nvPr/>
        </p:nvSpPr>
        <p:spPr>
          <a:xfrm>
            <a:off x="7843171" y="860524"/>
            <a:ext cx="3463800" cy="37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1"/>
              <a:buFont typeface="Dancing Script"/>
              <a:buNone/>
            </a:pPr>
            <a:r>
              <a:rPr lang="es-MX" sz="1801" b="1" i="0" u="none" strike="noStrike" cap="none" dirty="0">
                <a:solidFill>
                  <a:schemeClr val="dk1"/>
                </a:solidFill>
                <a:latin typeface="Lucida Calligraphy" panose="03010101010101010101" pitchFamily="66" charset="0"/>
                <a:ea typeface="Dancing Script"/>
                <a:cs typeface="Dancing Script"/>
                <a:sym typeface="Dancing Script"/>
              </a:rPr>
              <a:t>Fecha: </a:t>
            </a:r>
            <a:r>
              <a:rPr lang="es-MX" sz="1801" b="1" dirty="0" smtClean="0">
                <a:solidFill>
                  <a:schemeClr val="dk1"/>
                </a:solidFill>
                <a:latin typeface="Lucida Calligraphy" panose="03010101010101010101" pitchFamily="66" charset="0"/>
                <a:ea typeface="Dancing Script"/>
                <a:cs typeface="Dancing Script"/>
                <a:sym typeface="Dancing Script"/>
              </a:rPr>
              <a:t>31</a:t>
            </a:r>
            <a:r>
              <a:rPr lang="es-MX" sz="1801" b="1" i="0" u="none" strike="noStrike" cap="none" dirty="0" smtClean="0">
                <a:solidFill>
                  <a:schemeClr val="dk1"/>
                </a:solidFill>
                <a:latin typeface="Lucida Calligraphy" panose="03010101010101010101" pitchFamily="66" charset="0"/>
                <a:ea typeface="Dancing Script"/>
                <a:cs typeface="Dancing Script"/>
                <a:sym typeface="Dancing Script"/>
              </a:rPr>
              <a:t>/Agosto/2021</a:t>
            </a:r>
            <a:endParaRPr sz="1801" b="1" i="0" u="none" strike="noStrike" cap="none" dirty="0">
              <a:solidFill>
                <a:schemeClr val="dk1"/>
              </a:solidFill>
              <a:latin typeface="Lucida Calligraphy" panose="03010101010101010101" pitchFamily="66" charset="0"/>
              <a:ea typeface="Dancing Script"/>
              <a:cs typeface="Dancing Script"/>
              <a:sym typeface="Dancing Script"/>
            </a:endParaRPr>
          </a:p>
        </p:txBody>
      </p:sp>
      <p:pic>
        <p:nvPicPr>
          <p:cNvPr id="174" name="Google Shape;174;p14" descr="https://2.bp.blogspot.com/-IiE_Lvk1KQg/V0w0S2Ty1oI/AAAAAAAAMlc/nC9dShakDNQK7WFwkHWYbMcY-dTO1r6BACLcB/s1600/uuuu.jpg"/>
          <p:cNvPicPr preferRelativeResize="0"/>
          <p:nvPr/>
        </p:nvPicPr>
        <p:blipFill rotWithShape="1">
          <a:blip r:embed="rId3">
            <a:alphaModFix/>
          </a:blip>
          <a:srcRect/>
          <a:stretch/>
        </p:blipFill>
        <p:spPr>
          <a:xfrm>
            <a:off x="318655" y="75372"/>
            <a:ext cx="5221739" cy="6635110"/>
          </a:xfrm>
          <a:prstGeom prst="rect">
            <a:avLst/>
          </a:prstGeom>
          <a:noFill/>
          <a:ln>
            <a:noFill/>
          </a:ln>
        </p:spPr>
      </p:pic>
      <p:sp>
        <p:nvSpPr>
          <p:cNvPr id="175" name="Google Shape;175;p14"/>
          <p:cNvSpPr txBox="1"/>
          <p:nvPr/>
        </p:nvSpPr>
        <p:spPr>
          <a:xfrm>
            <a:off x="1170159" y="2247200"/>
            <a:ext cx="3735300"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Dancing Script"/>
              <a:buNone/>
            </a:pPr>
            <a:r>
              <a:rPr lang="es-MX" sz="2400" b="1" i="0" u="none" strike="noStrike" cap="none" dirty="0">
                <a:solidFill>
                  <a:schemeClr val="dk1"/>
                </a:solidFill>
                <a:latin typeface="Lucida Calligraphy" panose="03010101010101010101" pitchFamily="66" charset="0"/>
                <a:ea typeface="Dancing Script"/>
                <a:cs typeface="Dancing Script"/>
                <a:sym typeface="Dancing Script"/>
              </a:rPr>
              <a:t>Maestra : </a:t>
            </a:r>
            <a:r>
              <a:rPr lang="es-MX" sz="2400" b="0" i="0" u="none" strike="noStrike" cap="none" dirty="0">
                <a:solidFill>
                  <a:schemeClr val="dk1"/>
                </a:solidFill>
                <a:latin typeface="Lucida Calligraphy" panose="03010101010101010101" pitchFamily="66" charset="0"/>
                <a:ea typeface="Arial"/>
                <a:cs typeface="Arial"/>
                <a:sym typeface="Arial"/>
              </a:rPr>
              <a:t>Midori Karely Arias Sosa </a:t>
            </a:r>
            <a:endParaRPr sz="2400" b="0" i="0" u="none" strike="noStrike" cap="none" dirty="0">
              <a:solidFill>
                <a:schemeClr val="dk1"/>
              </a:solidFill>
              <a:latin typeface="Lucida Calligraphy" panose="03010101010101010101" pitchFamily="66"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2400" b="1" i="0" u="none" strike="noStrike" cap="none" dirty="0">
                <a:solidFill>
                  <a:schemeClr val="dk1"/>
                </a:solidFill>
                <a:latin typeface="Lucida Calligraphy" panose="03010101010101010101" pitchFamily="66" charset="0"/>
                <a:ea typeface="Dancing Script"/>
                <a:cs typeface="Dancing Script"/>
                <a:sym typeface="Dancing Script"/>
              </a:rPr>
              <a:t>Jardín de niños: </a:t>
            </a:r>
            <a:r>
              <a:rPr lang="es-MX" sz="2400" b="0" i="0" u="none" strike="noStrike" cap="none" dirty="0">
                <a:solidFill>
                  <a:schemeClr val="dk1"/>
                </a:solidFill>
                <a:latin typeface="Lucida Calligraphy" panose="03010101010101010101" pitchFamily="66" charset="0"/>
                <a:ea typeface="Arial"/>
                <a:cs typeface="Arial"/>
                <a:sym typeface="Arial"/>
              </a:rPr>
              <a:t>Héroes de la libertad </a:t>
            </a:r>
            <a:endParaRPr sz="2400" b="0" i="0" u="none" strike="noStrike" cap="none" dirty="0">
              <a:solidFill>
                <a:schemeClr val="dk1"/>
              </a:solidFill>
              <a:latin typeface="Lucida Calligraphy" panose="03010101010101010101" pitchFamily="66"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2400" b="1" i="0" u="none" strike="noStrike" cap="none" dirty="0">
                <a:solidFill>
                  <a:schemeClr val="dk1"/>
                </a:solidFill>
                <a:latin typeface="Lucida Calligraphy" panose="03010101010101010101" pitchFamily="66" charset="0"/>
                <a:ea typeface="Dancing Script"/>
                <a:cs typeface="Dancing Script"/>
                <a:sym typeface="Dancing Script"/>
              </a:rPr>
              <a:t>Turno: </a:t>
            </a:r>
            <a:r>
              <a:rPr lang="es-MX" sz="2400" b="0" i="0" u="none" strike="noStrike" cap="none" dirty="0">
                <a:solidFill>
                  <a:schemeClr val="dk1"/>
                </a:solidFill>
                <a:latin typeface="Lucida Calligraphy" panose="03010101010101010101" pitchFamily="66" charset="0"/>
                <a:ea typeface="Arial"/>
                <a:cs typeface="Arial"/>
                <a:sym typeface="Arial"/>
              </a:rPr>
              <a:t>Matutino </a:t>
            </a:r>
            <a:endParaRPr sz="2400" b="0" i="0" u="none" strike="noStrike" cap="none" dirty="0">
              <a:solidFill>
                <a:schemeClr val="dk1"/>
              </a:solidFill>
              <a:latin typeface="Lucida Calligraphy" panose="03010101010101010101" pitchFamily="66"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2400" b="1" i="0" u="none" strike="noStrike" cap="none" dirty="0">
                <a:solidFill>
                  <a:schemeClr val="dk1"/>
                </a:solidFill>
                <a:latin typeface="Lucida Calligraphy" panose="03010101010101010101" pitchFamily="66" charset="0"/>
                <a:ea typeface="Dancing Script"/>
                <a:cs typeface="Dancing Script"/>
                <a:sym typeface="Dancing Script"/>
              </a:rPr>
              <a:t>c.c.t. </a:t>
            </a:r>
            <a:r>
              <a:rPr lang="es-MX" sz="2400" b="0" i="0" u="none" strike="noStrike" cap="none" dirty="0">
                <a:solidFill>
                  <a:schemeClr val="dk1"/>
                </a:solidFill>
                <a:latin typeface="Lucida Calligraphy" panose="03010101010101010101" pitchFamily="66" charset="0"/>
                <a:ea typeface="Arial"/>
                <a:cs typeface="Arial"/>
                <a:sym typeface="Arial"/>
              </a:rPr>
              <a:t>05DJN0206U</a:t>
            </a:r>
            <a:endParaRPr sz="2400" b="0" i="0" u="none" strike="noStrike" cap="none" dirty="0">
              <a:solidFill>
                <a:schemeClr val="dk1"/>
              </a:solidFill>
              <a:latin typeface="Lucida Calligraphy" panose="03010101010101010101" pitchFamily="66"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2400" b="1" i="0" u="none" strike="noStrike" cap="none" dirty="0">
                <a:solidFill>
                  <a:schemeClr val="dk1"/>
                </a:solidFill>
                <a:latin typeface="Lucida Calligraphy" panose="03010101010101010101" pitchFamily="66" charset="0"/>
                <a:ea typeface="Dancing Script"/>
                <a:cs typeface="Dancing Script"/>
                <a:sym typeface="Dancing Script"/>
              </a:rPr>
              <a:t>Grado: </a:t>
            </a:r>
            <a:r>
              <a:rPr lang="es-MX" sz="2400" b="0" i="0" u="none" strike="noStrike" cap="none" dirty="0">
                <a:solidFill>
                  <a:schemeClr val="dk1"/>
                </a:solidFill>
                <a:latin typeface="Lucida Calligraphy" panose="03010101010101010101" pitchFamily="66" charset="0"/>
                <a:ea typeface="Arial"/>
                <a:cs typeface="Arial"/>
                <a:sym typeface="Arial"/>
              </a:rPr>
              <a:t>Primero </a:t>
            </a:r>
            <a:endParaRPr sz="2400" b="0" i="0" u="none" strike="noStrike" cap="none" dirty="0">
              <a:solidFill>
                <a:schemeClr val="dk1"/>
              </a:solidFill>
              <a:latin typeface="Lucida Calligraphy" panose="03010101010101010101" pitchFamily="66"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2400" b="1" i="0" u="none" strike="noStrike" cap="none" dirty="0">
                <a:solidFill>
                  <a:schemeClr val="dk1"/>
                </a:solidFill>
                <a:latin typeface="Lucida Calligraphy" panose="03010101010101010101" pitchFamily="66" charset="0"/>
                <a:ea typeface="Dancing Script"/>
                <a:cs typeface="Dancing Script"/>
                <a:sym typeface="Dancing Script"/>
              </a:rPr>
              <a:t>Grupo: </a:t>
            </a:r>
            <a:r>
              <a:rPr lang="es-MX" sz="2400" b="0" i="0" u="none" strike="noStrike" cap="none" dirty="0">
                <a:solidFill>
                  <a:schemeClr val="dk1"/>
                </a:solidFill>
                <a:latin typeface="Lucida Calligraphy" panose="03010101010101010101" pitchFamily="66" charset="0"/>
                <a:ea typeface="Arial"/>
                <a:cs typeface="Arial"/>
                <a:sym typeface="Arial"/>
              </a:rPr>
              <a:t>A</a:t>
            </a:r>
            <a:endParaRPr sz="2400" b="0" i="0" u="none" strike="noStrike" cap="none" dirty="0">
              <a:solidFill>
                <a:schemeClr val="dk1"/>
              </a:solidFill>
              <a:latin typeface="Lucida Calligraphy" panose="03010101010101010101" pitchFamily="66" charset="0"/>
              <a:ea typeface="Calibri"/>
              <a:cs typeface="Calibri"/>
              <a:sym typeface="Calibri"/>
            </a:endParaRPr>
          </a:p>
        </p:txBody>
      </p:sp>
      <p:pic>
        <p:nvPicPr>
          <p:cNvPr id="176" name="Google Shape;176;p14" descr="68 ideas de Etiquetas en 2021 | decoración de unas, cuadernos decorados,  manualidades"/>
          <p:cNvPicPr preferRelativeResize="0"/>
          <p:nvPr/>
        </p:nvPicPr>
        <p:blipFill rotWithShape="1">
          <a:blip r:embed="rId4">
            <a:alphaModFix/>
          </a:blip>
          <a:srcRect l="49507" t="19516" b="62033"/>
          <a:stretch/>
        </p:blipFill>
        <p:spPr>
          <a:xfrm>
            <a:off x="1286012" y="999987"/>
            <a:ext cx="3376921" cy="1034141"/>
          </a:xfrm>
          <a:prstGeom prst="rect">
            <a:avLst/>
          </a:prstGeom>
          <a:noFill/>
          <a:ln>
            <a:noFill/>
          </a:ln>
        </p:spPr>
      </p:pic>
      <p:sp>
        <p:nvSpPr>
          <p:cNvPr id="177" name="Google Shape;177;p14"/>
          <p:cNvSpPr txBox="1"/>
          <p:nvPr/>
        </p:nvSpPr>
        <p:spPr>
          <a:xfrm>
            <a:off x="1607409" y="1218113"/>
            <a:ext cx="2860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4000"/>
              <a:buFont typeface="Dancing Script"/>
              <a:buNone/>
            </a:pPr>
            <a:r>
              <a:rPr lang="es-MX" sz="4000" b="0" i="0" u="none" strike="noStrike" cap="none" dirty="0">
                <a:solidFill>
                  <a:schemeClr val="dk1"/>
                </a:solidFill>
                <a:latin typeface="Lucida Calligraphy" panose="03010101010101010101" pitchFamily="66" charset="0"/>
                <a:ea typeface="Dancing Script"/>
                <a:cs typeface="Dancing Script"/>
                <a:sym typeface="Dancing Script"/>
              </a:rPr>
              <a:t>Mis datos </a:t>
            </a:r>
            <a:endParaRPr sz="4000" b="0" i="0" u="none" strike="noStrike" cap="none" dirty="0">
              <a:solidFill>
                <a:schemeClr val="dk1"/>
              </a:solidFill>
              <a:latin typeface="Lucida Calligraphy" panose="03010101010101010101" pitchFamily="66" charset="0"/>
              <a:ea typeface="Dancing Script"/>
              <a:cs typeface="Dancing Script"/>
              <a:sym typeface="Dancing Script"/>
            </a:endParaRPr>
          </a:p>
        </p:txBody>
      </p:sp>
      <p:pic>
        <p:nvPicPr>
          <p:cNvPr id="178" name="Google Shape;178;p14" descr="No hay ninguna descripción de la foto disponible."/>
          <p:cNvPicPr preferRelativeResize="0"/>
          <p:nvPr/>
        </p:nvPicPr>
        <p:blipFill rotWithShape="1">
          <a:blip r:embed="rId5">
            <a:alphaModFix/>
          </a:blip>
          <a:srcRect l="15165" t="34790" r="16019" b="49891"/>
          <a:stretch/>
        </p:blipFill>
        <p:spPr>
          <a:xfrm>
            <a:off x="7502754" y="1218113"/>
            <a:ext cx="3804221" cy="1171567"/>
          </a:xfrm>
          <a:prstGeom prst="rect">
            <a:avLst/>
          </a:prstGeom>
          <a:noFill/>
          <a:ln>
            <a:noFill/>
          </a:ln>
        </p:spPr>
      </p:pic>
      <p:sp>
        <p:nvSpPr>
          <p:cNvPr id="180" name="Google Shape;180;p14"/>
          <p:cNvSpPr/>
          <p:nvPr/>
        </p:nvSpPr>
        <p:spPr>
          <a:xfrm>
            <a:off x="7556970" y="2459523"/>
            <a:ext cx="3645000" cy="329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entury Gothic"/>
              <a:buNone/>
            </a:pPr>
            <a:r>
              <a:rPr lang="es-MX" sz="1600" b="1" i="0" u="sng" strike="noStrike" cap="none" dirty="0">
                <a:solidFill>
                  <a:schemeClr val="dk1"/>
                </a:solidFill>
                <a:latin typeface="Century Gothic"/>
                <a:ea typeface="Century Gothic"/>
                <a:cs typeface="Century Gothic"/>
                <a:sym typeface="Century Gothic"/>
              </a:rPr>
              <a:t>La planeación fue adecuada a las necesidades y características del grupo y favoreció los aprendizajes esperados:</a:t>
            </a: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entury Gothic"/>
              <a:buNone/>
            </a:pPr>
            <a:r>
              <a:rPr lang="es-MX" sz="1600" b="0" i="0" u="sng" strike="noStrike" cap="none" dirty="0">
                <a:solidFill>
                  <a:schemeClr val="dk1"/>
                </a:solidFill>
                <a:latin typeface="Century Gothic"/>
                <a:ea typeface="Century Gothic"/>
                <a:cs typeface="Century Gothic"/>
                <a:sym typeface="Century Gothic"/>
              </a:rPr>
              <a:t>Considero que la planeación fue </a:t>
            </a:r>
            <a:r>
              <a:rPr lang="es-MX" sz="1600" b="0" i="0" u="sng" strike="noStrike" cap="none" dirty="0" smtClean="0">
                <a:solidFill>
                  <a:schemeClr val="dk1"/>
                </a:solidFill>
                <a:latin typeface="Century Gothic"/>
                <a:ea typeface="Century Gothic"/>
                <a:cs typeface="Century Gothic"/>
                <a:sym typeface="Century Gothic"/>
              </a:rPr>
              <a:t>adecuada a lo que he observado a lo largo de la semana pasada. </a:t>
            </a:r>
            <a:endParaRPr sz="1800" b="0" i="0" u="none" strike="noStrike" cap="none" dirty="0">
              <a:solidFill>
                <a:schemeClr val="dk1"/>
              </a:solidFill>
              <a:latin typeface="Calibri"/>
              <a:ea typeface="Calibri"/>
              <a:cs typeface="Calibri"/>
              <a:sym typeface="Calibri"/>
            </a:endParaRPr>
          </a:p>
        </p:txBody>
      </p:sp>
      <p:sp>
        <p:nvSpPr>
          <p:cNvPr id="54" name="Google Shape;179;p14"/>
          <p:cNvSpPr/>
          <p:nvPr/>
        </p:nvSpPr>
        <p:spPr>
          <a:xfrm>
            <a:off x="7607564" y="1534978"/>
            <a:ext cx="148500" cy="1527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8611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p:nvPr/>
        </p:nvSpPr>
        <p:spPr>
          <a:xfrm>
            <a:off x="0" y="-5529"/>
            <a:ext cx="12192000" cy="6858000"/>
          </a:xfrm>
          <a:prstGeom prst="rect">
            <a:avLst/>
          </a:prstGeom>
          <a:solidFill>
            <a:srgbClr val="EAF2F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rgbClr val="BC927A"/>
              </a:solidFill>
              <a:latin typeface="Calibri"/>
              <a:ea typeface="Calibri"/>
              <a:cs typeface="Calibri"/>
              <a:sym typeface="Calibri"/>
            </a:endParaRPr>
          </a:p>
        </p:txBody>
      </p:sp>
      <p:sp>
        <p:nvSpPr>
          <p:cNvPr id="186" name="Google Shape;186;p15"/>
          <p:cNvSpPr/>
          <p:nvPr/>
        </p:nvSpPr>
        <p:spPr>
          <a:xfrm flipH="1">
            <a:off x="194821" y="75372"/>
            <a:ext cx="5857500" cy="6707400"/>
          </a:xfrm>
          <a:prstGeom prst="rect">
            <a:avLst/>
          </a:prstGeom>
          <a:solidFill>
            <a:srgbClr val="EAF2F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87" name="Google Shape;187;p15"/>
          <p:cNvSpPr/>
          <p:nvPr/>
        </p:nvSpPr>
        <p:spPr>
          <a:xfrm>
            <a:off x="6163821" y="75372"/>
            <a:ext cx="5857500" cy="6707400"/>
          </a:xfrm>
          <a:prstGeom prst="rect">
            <a:avLst/>
          </a:prstGeom>
          <a:solidFill>
            <a:srgbClr val="EAF2F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grpSp>
        <p:nvGrpSpPr>
          <p:cNvPr id="188" name="Google Shape;188;p15"/>
          <p:cNvGrpSpPr/>
          <p:nvPr/>
        </p:nvGrpSpPr>
        <p:grpSpPr>
          <a:xfrm>
            <a:off x="5665720" y="150740"/>
            <a:ext cx="860647" cy="589800"/>
            <a:chOff x="5665713" y="150741"/>
            <a:chExt cx="860647" cy="589800"/>
          </a:xfrm>
        </p:grpSpPr>
        <p:sp>
          <p:nvSpPr>
            <p:cNvPr id="189" name="Google Shape;189;p15"/>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0" name="Google Shape;190;p15"/>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1" name="Google Shape;191;p15"/>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92" name="Google Shape;192;p15"/>
          <p:cNvGrpSpPr/>
          <p:nvPr/>
        </p:nvGrpSpPr>
        <p:grpSpPr>
          <a:xfrm>
            <a:off x="5665720" y="750393"/>
            <a:ext cx="860647" cy="589800"/>
            <a:chOff x="5665713" y="750395"/>
            <a:chExt cx="860647" cy="589800"/>
          </a:xfrm>
        </p:grpSpPr>
        <p:sp>
          <p:nvSpPr>
            <p:cNvPr id="193" name="Google Shape;193;p15"/>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4" name="Google Shape;194;p15"/>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5" name="Google Shape;195;p15"/>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96" name="Google Shape;196;p15"/>
          <p:cNvGrpSpPr/>
          <p:nvPr/>
        </p:nvGrpSpPr>
        <p:grpSpPr>
          <a:xfrm>
            <a:off x="5665720" y="1473862"/>
            <a:ext cx="860647" cy="589800"/>
            <a:chOff x="5665713" y="1473865"/>
            <a:chExt cx="860647" cy="589800"/>
          </a:xfrm>
        </p:grpSpPr>
        <p:sp>
          <p:nvSpPr>
            <p:cNvPr id="197" name="Google Shape;197;p15"/>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8" name="Google Shape;198;p15"/>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9" name="Google Shape;199;p15"/>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0" name="Google Shape;200;p15"/>
          <p:cNvGrpSpPr/>
          <p:nvPr/>
        </p:nvGrpSpPr>
        <p:grpSpPr>
          <a:xfrm>
            <a:off x="5665720" y="2181241"/>
            <a:ext cx="860647" cy="589800"/>
            <a:chOff x="5665713" y="2181246"/>
            <a:chExt cx="860647" cy="589800"/>
          </a:xfrm>
        </p:grpSpPr>
        <p:sp>
          <p:nvSpPr>
            <p:cNvPr id="201" name="Google Shape;201;p15"/>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2" name="Google Shape;202;p15"/>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3" name="Google Shape;203;p15"/>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4" name="Google Shape;204;p15"/>
          <p:cNvGrpSpPr/>
          <p:nvPr/>
        </p:nvGrpSpPr>
        <p:grpSpPr>
          <a:xfrm>
            <a:off x="5665720" y="2780895"/>
            <a:ext cx="860647" cy="589800"/>
            <a:chOff x="5665713" y="2780900"/>
            <a:chExt cx="860647" cy="589800"/>
          </a:xfrm>
        </p:grpSpPr>
        <p:sp>
          <p:nvSpPr>
            <p:cNvPr id="205" name="Google Shape;205;p15"/>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6" name="Google Shape;206;p15"/>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7" name="Google Shape;207;p15"/>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8" name="Google Shape;208;p15"/>
          <p:cNvGrpSpPr/>
          <p:nvPr/>
        </p:nvGrpSpPr>
        <p:grpSpPr>
          <a:xfrm>
            <a:off x="5665720" y="3504363"/>
            <a:ext cx="860647" cy="589800"/>
            <a:chOff x="5665713" y="3504370"/>
            <a:chExt cx="860647" cy="589800"/>
          </a:xfrm>
        </p:grpSpPr>
        <p:sp>
          <p:nvSpPr>
            <p:cNvPr id="209" name="Google Shape;209;p15"/>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0" name="Google Shape;210;p15"/>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1" name="Google Shape;211;p15"/>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12" name="Google Shape;212;p15"/>
          <p:cNvGrpSpPr/>
          <p:nvPr/>
        </p:nvGrpSpPr>
        <p:grpSpPr>
          <a:xfrm>
            <a:off x="5665720" y="4109157"/>
            <a:ext cx="860647" cy="589800"/>
            <a:chOff x="5665713" y="4109164"/>
            <a:chExt cx="860647" cy="589800"/>
          </a:xfrm>
        </p:grpSpPr>
        <p:sp>
          <p:nvSpPr>
            <p:cNvPr id="213" name="Google Shape;213;p15"/>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4" name="Google Shape;214;p15"/>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5" name="Google Shape;215;p15"/>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16" name="Google Shape;216;p15"/>
          <p:cNvGrpSpPr/>
          <p:nvPr/>
        </p:nvGrpSpPr>
        <p:grpSpPr>
          <a:xfrm>
            <a:off x="5665720" y="4708809"/>
            <a:ext cx="860647" cy="589800"/>
            <a:chOff x="5665713" y="4708818"/>
            <a:chExt cx="860647" cy="589800"/>
          </a:xfrm>
        </p:grpSpPr>
        <p:sp>
          <p:nvSpPr>
            <p:cNvPr id="217" name="Google Shape;217;p15"/>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8" name="Google Shape;218;p15"/>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9" name="Google Shape;219;p15"/>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20" name="Google Shape;220;p15"/>
          <p:cNvGrpSpPr/>
          <p:nvPr/>
        </p:nvGrpSpPr>
        <p:grpSpPr>
          <a:xfrm>
            <a:off x="5665720" y="5432278"/>
            <a:ext cx="860647" cy="589800"/>
            <a:chOff x="5665713" y="5432288"/>
            <a:chExt cx="860647" cy="589800"/>
          </a:xfrm>
        </p:grpSpPr>
        <p:sp>
          <p:nvSpPr>
            <p:cNvPr id="221" name="Google Shape;221;p15"/>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2" name="Google Shape;222;p15"/>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3" name="Google Shape;223;p15"/>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24" name="Google Shape;224;p15"/>
          <p:cNvGrpSpPr/>
          <p:nvPr/>
        </p:nvGrpSpPr>
        <p:grpSpPr>
          <a:xfrm>
            <a:off x="5665720" y="6039742"/>
            <a:ext cx="860647" cy="589800"/>
            <a:chOff x="5665713" y="6039752"/>
            <a:chExt cx="860647" cy="589800"/>
          </a:xfrm>
        </p:grpSpPr>
        <p:sp>
          <p:nvSpPr>
            <p:cNvPr id="225" name="Google Shape;225;p15"/>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6" name="Google Shape;226;p15"/>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7" name="Google Shape;227;p15"/>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pic>
        <p:nvPicPr>
          <p:cNvPr id="228" name="Google Shape;228;p15" descr="https://2.bp.blogspot.com/-IiE_Lvk1KQg/V0w0S2Ty1oI/AAAAAAAAMlc/nC9dShakDNQK7WFwkHWYbMcY-dTO1r6BACLcB/s1600/uuuu.jpg"/>
          <p:cNvPicPr preferRelativeResize="0"/>
          <p:nvPr/>
        </p:nvPicPr>
        <p:blipFill rotWithShape="1">
          <a:blip r:embed="rId3">
            <a:alphaModFix/>
          </a:blip>
          <a:srcRect/>
          <a:stretch/>
        </p:blipFill>
        <p:spPr>
          <a:xfrm>
            <a:off x="6707861" y="75372"/>
            <a:ext cx="5313419" cy="6687895"/>
          </a:xfrm>
          <a:prstGeom prst="rect">
            <a:avLst/>
          </a:prstGeom>
          <a:noFill/>
          <a:ln>
            <a:noFill/>
          </a:ln>
        </p:spPr>
      </p:pic>
      <p:pic>
        <p:nvPicPr>
          <p:cNvPr id="229" name="Google Shape;229;p15" descr="https://2.bp.blogspot.com/-IiE_Lvk1KQg/V0w0S2Ty1oI/AAAAAAAAMlc/nC9dShakDNQK7WFwkHWYbMcY-dTO1r6BACLcB/s1600/uuuu.jpg"/>
          <p:cNvPicPr preferRelativeResize="0"/>
          <p:nvPr/>
        </p:nvPicPr>
        <p:blipFill rotWithShape="1">
          <a:blip r:embed="rId3">
            <a:alphaModFix/>
          </a:blip>
          <a:srcRect/>
          <a:stretch/>
        </p:blipFill>
        <p:spPr>
          <a:xfrm>
            <a:off x="194860" y="75372"/>
            <a:ext cx="5345534" cy="6635110"/>
          </a:xfrm>
          <a:prstGeom prst="rect">
            <a:avLst/>
          </a:prstGeom>
          <a:solidFill>
            <a:srgbClr val="EAF2FA"/>
          </a:solidFill>
          <a:ln>
            <a:noFill/>
          </a:ln>
        </p:spPr>
      </p:pic>
      <p:sp>
        <p:nvSpPr>
          <p:cNvPr id="230" name="Google Shape;230;p15"/>
          <p:cNvSpPr/>
          <p:nvPr/>
        </p:nvSpPr>
        <p:spPr>
          <a:xfrm>
            <a:off x="1057295" y="1478010"/>
            <a:ext cx="3855300" cy="32323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sz="1600" b="1" i="0" u="sng" strike="noStrike" cap="none" dirty="0">
                <a:solidFill>
                  <a:srgbClr val="000000"/>
                </a:solidFill>
                <a:latin typeface="Century Gothic"/>
                <a:ea typeface="Century Gothic"/>
                <a:cs typeface="Century Gothic"/>
                <a:sym typeface="Century Gothic"/>
              </a:rPr>
              <a:t>-Como fue mi intervención docente: </a:t>
            </a:r>
            <a:r>
              <a:rPr lang="es-MX" sz="1600" u="sng" dirty="0" smtClean="0">
                <a:solidFill>
                  <a:schemeClr val="dk1"/>
                </a:solidFill>
                <a:latin typeface="Century Gothic"/>
                <a:ea typeface="Century Gothic"/>
                <a:cs typeface="Century Gothic"/>
                <a:sym typeface="Century Gothic"/>
              </a:rPr>
              <a:t>El día de hoy me sentí muchísimo más segura en dar la clase, hice caso a las indicaciones que me sugirió mi maestra titular y noté a los alumnos más interesados y activos en lo que estábamos haciendo. </a:t>
            </a:r>
          </a:p>
          <a:p>
            <a:pPr marL="0" marR="0" lvl="0" indent="0" algn="l" rtl="0">
              <a:lnSpc>
                <a:spcPct val="100000"/>
              </a:lnSpc>
              <a:spcBef>
                <a:spcPts val="0"/>
              </a:spcBef>
              <a:spcAft>
                <a:spcPts val="0"/>
              </a:spcAft>
              <a:buClr>
                <a:srgbClr val="000000"/>
              </a:buClr>
              <a:buSzPts val="1600"/>
              <a:buFont typeface="Century Gothic"/>
              <a:buNone/>
            </a:pPr>
            <a:r>
              <a:rPr lang="es-MX" sz="1600" b="1" i="0" u="sng" strike="noStrike" cap="none" dirty="0" smtClean="0">
                <a:solidFill>
                  <a:srgbClr val="000000"/>
                </a:solidFill>
                <a:latin typeface="Century Gothic"/>
                <a:ea typeface="Century Gothic"/>
                <a:cs typeface="Century Gothic"/>
                <a:sym typeface="Century Gothic"/>
              </a:rPr>
              <a:t>-De </a:t>
            </a:r>
            <a:r>
              <a:rPr lang="es-MX" sz="1600" b="1" i="0" u="sng" strike="noStrike" cap="none" dirty="0">
                <a:solidFill>
                  <a:srgbClr val="000000"/>
                </a:solidFill>
                <a:latin typeface="Century Gothic"/>
                <a:ea typeface="Century Gothic"/>
                <a:cs typeface="Century Gothic"/>
                <a:sym typeface="Century Gothic"/>
              </a:rPr>
              <a:t>que otra manera podría intervenir</a:t>
            </a:r>
            <a:r>
              <a:rPr lang="es-MX" sz="1600" b="1" i="0" u="sng" strike="noStrike" cap="none" dirty="0" smtClean="0">
                <a:solidFill>
                  <a:srgbClr val="000000"/>
                </a:solidFill>
                <a:latin typeface="Century Gothic"/>
                <a:ea typeface="Century Gothic"/>
                <a:cs typeface="Century Gothic"/>
                <a:sym typeface="Century Gothic"/>
              </a:rPr>
              <a:t>: </a:t>
            </a:r>
            <a:r>
              <a:rPr lang="es-MX" sz="1600" i="0" u="sng" strike="noStrike" cap="none" dirty="0" smtClean="0">
                <a:solidFill>
                  <a:srgbClr val="000000"/>
                </a:solidFill>
                <a:latin typeface="Century Gothic"/>
                <a:ea typeface="Century Gothic"/>
                <a:cs typeface="Century Gothic"/>
                <a:sym typeface="Century Gothic"/>
              </a:rPr>
              <a:t>Considero que debo de seguir usando imágenes porque el grado con el que trabajo que es primero les llama más la atención ver lo que estamos trabajando y utilizar más cosas concretas. </a:t>
            </a:r>
            <a:endParaRPr sz="1600" i="0" u="sng" strike="noStrike" cap="none" dirty="0">
              <a:solidFill>
                <a:schemeClr val="dk1"/>
              </a:solidFill>
              <a:latin typeface="Century Gothic"/>
              <a:ea typeface="Century Gothic"/>
              <a:cs typeface="Century Gothic"/>
              <a:sym typeface="Century Gothic"/>
            </a:endParaRPr>
          </a:p>
        </p:txBody>
      </p:sp>
      <p:sp>
        <p:nvSpPr>
          <p:cNvPr id="231" name="Google Shape;231;p15"/>
          <p:cNvSpPr/>
          <p:nvPr/>
        </p:nvSpPr>
        <p:spPr>
          <a:xfrm>
            <a:off x="7528426" y="473719"/>
            <a:ext cx="3874166" cy="230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sz="1600" b="1" i="0" u="sng" strike="noStrike" cap="none" dirty="0">
                <a:solidFill>
                  <a:srgbClr val="000000"/>
                </a:solidFill>
                <a:latin typeface="Century Gothic"/>
                <a:ea typeface="Century Gothic"/>
                <a:cs typeface="Century Gothic"/>
                <a:sym typeface="Century Gothic"/>
              </a:rPr>
              <a:t>-Las consignas o indicaciones fueron claras: </a:t>
            </a:r>
            <a:r>
              <a:rPr lang="es-MX" sz="1600" b="0" i="0" u="sng" strike="noStrike" cap="none" dirty="0">
                <a:solidFill>
                  <a:schemeClr val="dk1"/>
                </a:solidFill>
                <a:latin typeface="Century Gothic"/>
                <a:ea typeface="Century Gothic"/>
                <a:cs typeface="Century Gothic"/>
                <a:sym typeface="Century Gothic"/>
              </a:rPr>
              <a:t>Si </a:t>
            </a:r>
            <a:endParaRPr lang="es-MX" sz="1600" u="sng"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s-MX" sz="1600" b="1" i="0" u="sng" strike="noStrike" cap="none" dirty="0" smtClean="0">
                <a:solidFill>
                  <a:srgbClr val="000000"/>
                </a:solidFill>
                <a:latin typeface="Century Gothic"/>
                <a:ea typeface="Century Gothic"/>
                <a:cs typeface="Century Gothic"/>
                <a:sym typeface="Century Gothic"/>
              </a:rPr>
              <a:t>-Los </a:t>
            </a:r>
            <a:r>
              <a:rPr lang="es-MX" sz="1600" b="1" i="0" u="sng" strike="noStrike" cap="none" dirty="0">
                <a:solidFill>
                  <a:srgbClr val="000000"/>
                </a:solidFill>
                <a:latin typeface="Century Gothic"/>
                <a:ea typeface="Century Gothic"/>
                <a:cs typeface="Century Gothic"/>
                <a:sym typeface="Century Gothic"/>
              </a:rPr>
              <a:t>materiales empleados fueron</a:t>
            </a:r>
            <a:r>
              <a:rPr lang="es-MX" sz="1600" b="1" i="0" u="sng" strike="noStrike" cap="none" dirty="0" smtClean="0">
                <a:solidFill>
                  <a:srgbClr val="000000"/>
                </a:solidFill>
                <a:latin typeface="Century Gothic"/>
                <a:ea typeface="Century Gothic"/>
                <a:cs typeface="Century Gothic"/>
                <a:sym typeface="Century Gothic"/>
              </a:rPr>
              <a:t>: </a:t>
            </a:r>
            <a:r>
              <a:rPr lang="es-MX" sz="1600" i="0" u="sng" strike="noStrike" cap="none" dirty="0" smtClean="0">
                <a:solidFill>
                  <a:srgbClr val="000000"/>
                </a:solidFill>
                <a:latin typeface="Century Gothic"/>
                <a:ea typeface="Century Gothic"/>
                <a:cs typeface="Century Gothic"/>
                <a:sym typeface="Century Gothic"/>
              </a:rPr>
              <a:t>Imagen del animal favorito e información sobre él. </a:t>
            </a:r>
            <a:endParaRPr sz="1600" b="0" i="0" u="sng" strike="noStrike" cap="none" dirty="0">
              <a:solidFill>
                <a:schemeClr val="dk1"/>
              </a:solidFill>
              <a:latin typeface="Arial"/>
              <a:ea typeface="Arial"/>
              <a:cs typeface="Arial"/>
              <a:sym typeface="Arial"/>
            </a:endParaRPr>
          </a:p>
        </p:txBody>
      </p:sp>
      <p:sp>
        <p:nvSpPr>
          <p:cNvPr id="232" name="Google Shape;232;p15"/>
          <p:cNvSpPr/>
          <p:nvPr/>
        </p:nvSpPr>
        <p:spPr>
          <a:xfrm>
            <a:off x="7528426" y="2654847"/>
            <a:ext cx="3874166" cy="25353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sz="1600" b="1" i="0" u="sng" strike="noStrike" cap="none" dirty="0">
                <a:solidFill>
                  <a:srgbClr val="000000"/>
                </a:solidFill>
                <a:latin typeface="Century Gothic"/>
                <a:ea typeface="Century Gothic"/>
                <a:cs typeface="Century Gothic"/>
                <a:sym typeface="Century Gothic"/>
              </a:rPr>
              <a:t>-De qué manera involucre a los alumnos</a:t>
            </a:r>
            <a:r>
              <a:rPr lang="es-MX" sz="1600" b="1" i="0" u="sng" strike="noStrike" cap="none" dirty="0" smtClean="0">
                <a:solidFill>
                  <a:srgbClr val="000000"/>
                </a:solidFill>
                <a:latin typeface="Century Gothic"/>
                <a:ea typeface="Century Gothic"/>
                <a:cs typeface="Century Gothic"/>
                <a:sym typeface="Century Gothic"/>
              </a:rPr>
              <a:t>: </a:t>
            </a:r>
            <a:r>
              <a:rPr lang="es-MX" sz="1600" u="sng" strike="noStrike" cap="none" dirty="0" smtClean="0">
                <a:solidFill>
                  <a:srgbClr val="000000"/>
                </a:solidFill>
                <a:latin typeface="Century Gothic"/>
                <a:ea typeface="Century Gothic"/>
                <a:cs typeface="Century Gothic"/>
                <a:sym typeface="Century Gothic"/>
              </a:rPr>
              <a:t>Cómo el grupo esta dividido en 10, los paso uno por uno, pero para esto, utilice una estrella feliz y una triste para qu</a:t>
            </a:r>
            <a:r>
              <a:rPr lang="es-MX" sz="1600" u="sng" dirty="0" smtClean="0">
                <a:solidFill>
                  <a:srgbClr val="000000"/>
                </a:solidFill>
                <a:latin typeface="Century Gothic"/>
                <a:ea typeface="Century Gothic"/>
                <a:cs typeface="Century Gothic"/>
                <a:sym typeface="Century Gothic"/>
              </a:rPr>
              <a:t>e todos estuvieran atentos a la clase. </a:t>
            </a:r>
            <a:endParaRPr lang="es-MX" sz="1600" b="1" i="0" u="sng" strike="noStrike" cap="none" dirty="0" smtClean="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s-MX" sz="1600" b="1" i="0" u="sng" strike="noStrike" cap="none" dirty="0" smtClean="0">
                <a:solidFill>
                  <a:srgbClr val="000000"/>
                </a:solidFill>
                <a:latin typeface="Century Gothic"/>
                <a:ea typeface="Century Gothic"/>
                <a:cs typeface="Century Gothic"/>
                <a:sym typeface="Century Gothic"/>
              </a:rPr>
              <a:t>-</a:t>
            </a:r>
            <a:r>
              <a:rPr lang="es-MX" sz="1600" b="1" i="0" u="sng" strike="noStrike" cap="none" dirty="0">
                <a:solidFill>
                  <a:srgbClr val="000000"/>
                </a:solidFill>
                <a:latin typeface="Century Gothic"/>
                <a:ea typeface="Century Gothic"/>
                <a:cs typeface="Century Gothic"/>
                <a:sym typeface="Century Gothic"/>
              </a:rPr>
              <a:t>Se interesaron en las actividades</a:t>
            </a:r>
            <a:r>
              <a:rPr lang="es-MX" sz="1600" b="1" i="0" u="sng" strike="noStrike" cap="none" dirty="0" smtClean="0">
                <a:solidFill>
                  <a:srgbClr val="000000"/>
                </a:solidFill>
                <a:latin typeface="Century Gothic"/>
                <a:ea typeface="Century Gothic"/>
                <a:cs typeface="Century Gothic"/>
                <a:sym typeface="Century Gothic"/>
              </a:rPr>
              <a:t>: </a:t>
            </a:r>
            <a:r>
              <a:rPr lang="es-MX" sz="1600" i="0" u="sng" strike="noStrike" cap="none" dirty="0" smtClean="0">
                <a:solidFill>
                  <a:srgbClr val="000000"/>
                </a:solidFill>
                <a:latin typeface="Century Gothic"/>
                <a:ea typeface="Century Gothic"/>
                <a:cs typeface="Century Gothic"/>
                <a:sym typeface="Century Gothic"/>
              </a:rPr>
              <a:t>Si, utilice un títere y obtuve su emoción al 100%, además de qué hice más estructurada la clase y los puse a bailar en un inicio para que estuvieran más despiertos. </a:t>
            </a:r>
            <a:endParaRPr sz="1600" b="0" i="0" u="sng"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10412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p:nvPr/>
        </p:nvSpPr>
        <p:spPr>
          <a:xfrm>
            <a:off x="0" y="-5529"/>
            <a:ext cx="12192000" cy="6858000"/>
          </a:xfrm>
          <a:prstGeom prst="rect">
            <a:avLst/>
          </a:prstGeom>
          <a:solidFill>
            <a:srgbClr val="EAF2F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rgbClr val="BC927A"/>
              </a:solidFill>
              <a:latin typeface="Calibri"/>
              <a:ea typeface="Calibri"/>
              <a:cs typeface="Calibri"/>
              <a:sym typeface="Calibri"/>
            </a:endParaRPr>
          </a:p>
        </p:txBody>
      </p:sp>
      <p:sp>
        <p:nvSpPr>
          <p:cNvPr id="238" name="Google Shape;238;p16"/>
          <p:cNvSpPr/>
          <p:nvPr/>
        </p:nvSpPr>
        <p:spPr>
          <a:xfrm flipH="1">
            <a:off x="194821" y="75372"/>
            <a:ext cx="5857500" cy="6707400"/>
          </a:xfrm>
          <a:prstGeom prst="rect">
            <a:avLst/>
          </a:prstGeom>
          <a:solidFill>
            <a:srgbClr val="EAF2F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39" name="Google Shape;239;p16"/>
          <p:cNvSpPr/>
          <p:nvPr/>
        </p:nvSpPr>
        <p:spPr>
          <a:xfrm>
            <a:off x="6163821" y="75372"/>
            <a:ext cx="5857500" cy="6707400"/>
          </a:xfrm>
          <a:prstGeom prst="rect">
            <a:avLst/>
          </a:prstGeom>
          <a:solidFill>
            <a:srgbClr val="EAF2F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grpSp>
        <p:nvGrpSpPr>
          <p:cNvPr id="240" name="Google Shape;240;p16"/>
          <p:cNvGrpSpPr/>
          <p:nvPr/>
        </p:nvGrpSpPr>
        <p:grpSpPr>
          <a:xfrm>
            <a:off x="5665720" y="150740"/>
            <a:ext cx="860647" cy="589800"/>
            <a:chOff x="5665713" y="150741"/>
            <a:chExt cx="860647" cy="589800"/>
          </a:xfrm>
        </p:grpSpPr>
        <p:sp>
          <p:nvSpPr>
            <p:cNvPr id="241" name="Google Shape;241;p16"/>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2" name="Google Shape;242;p16"/>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3" name="Google Shape;243;p16"/>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44" name="Google Shape;244;p16"/>
          <p:cNvGrpSpPr/>
          <p:nvPr/>
        </p:nvGrpSpPr>
        <p:grpSpPr>
          <a:xfrm>
            <a:off x="5665720" y="750393"/>
            <a:ext cx="860647" cy="589800"/>
            <a:chOff x="5665713" y="750395"/>
            <a:chExt cx="860647" cy="589800"/>
          </a:xfrm>
        </p:grpSpPr>
        <p:sp>
          <p:nvSpPr>
            <p:cNvPr id="245" name="Google Shape;245;p16"/>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6" name="Google Shape;246;p16"/>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7" name="Google Shape;247;p16"/>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48" name="Google Shape;248;p16"/>
          <p:cNvGrpSpPr/>
          <p:nvPr/>
        </p:nvGrpSpPr>
        <p:grpSpPr>
          <a:xfrm>
            <a:off x="5665720" y="1473862"/>
            <a:ext cx="860647" cy="589800"/>
            <a:chOff x="5665713" y="1473865"/>
            <a:chExt cx="860647" cy="589800"/>
          </a:xfrm>
        </p:grpSpPr>
        <p:sp>
          <p:nvSpPr>
            <p:cNvPr id="249" name="Google Shape;249;p16"/>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0" name="Google Shape;250;p16"/>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1" name="Google Shape;251;p16"/>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52" name="Google Shape;252;p16"/>
          <p:cNvGrpSpPr/>
          <p:nvPr/>
        </p:nvGrpSpPr>
        <p:grpSpPr>
          <a:xfrm>
            <a:off x="5665720" y="2181241"/>
            <a:ext cx="860647" cy="589800"/>
            <a:chOff x="5665713" y="2181246"/>
            <a:chExt cx="860647" cy="589800"/>
          </a:xfrm>
        </p:grpSpPr>
        <p:sp>
          <p:nvSpPr>
            <p:cNvPr id="253" name="Google Shape;253;p16"/>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4" name="Google Shape;254;p16"/>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5" name="Google Shape;255;p16"/>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56" name="Google Shape;256;p16"/>
          <p:cNvGrpSpPr/>
          <p:nvPr/>
        </p:nvGrpSpPr>
        <p:grpSpPr>
          <a:xfrm>
            <a:off x="5665720" y="2780895"/>
            <a:ext cx="860647" cy="589800"/>
            <a:chOff x="5665713" y="2780900"/>
            <a:chExt cx="860647" cy="589800"/>
          </a:xfrm>
        </p:grpSpPr>
        <p:sp>
          <p:nvSpPr>
            <p:cNvPr id="257" name="Google Shape;257;p16"/>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8" name="Google Shape;258;p16"/>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9" name="Google Shape;259;p16"/>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0" name="Google Shape;260;p16"/>
          <p:cNvGrpSpPr/>
          <p:nvPr/>
        </p:nvGrpSpPr>
        <p:grpSpPr>
          <a:xfrm>
            <a:off x="5665720" y="3504363"/>
            <a:ext cx="860647" cy="589800"/>
            <a:chOff x="5665713" y="3504370"/>
            <a:chExt cx="860647" cy="589800"/>
          </a:xfrm>
        </p:grpSpPr>
        <p:sp>
          <p:nvSpPr>
            <p:cNvPr id="261" name="Google Shape;261;p16"/>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2" name="Google Shape;262;p16"/>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3" name="Google Shape;263;p16"/>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4" name="Google Shape;264;p16"/>
          <p:cNvGrpSpPr/>
          <p:nvPr/>
        </p:nvGrpSpPr>
        <p:grpSpPr>
          <a:xfrm>
            <a:off x="5665720" y="4109157"/>
            <a:ext cx="860647" cy="589800"/>
            <a:chOff x="5665713" y="4109164"/>
            <a:chExt cx="860647" cy="589800"/>
          </a:xfrm>
        </p:grpSpPr>
        <p:sp>
          <p:nvSpPr>
            <p:cNvPr id="265" name="Google Shape;265;p16"/>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6" name="Google Shape;266;p16"/>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7" name="Google Shape;267;p16"/>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8" name="Google Shape;268;p16"/>
          <p:cNvGrpSpPr/>
          <p:nvPr/>
        </p:nvGrpSpPr>
        <p:grpSpPr>
          <a:xfrm>
            <a:off x="5665720" y="4708809"/>
            <a:ext cx="860647" cy="589800"/>
            <a:chOff x="5665713" y="4708818"/>
            <a:chExt cx="860647" cy="589800"/>
          </a:xfrm>
        </p:grpSpPr>
        <p:sp>
          <p:nvSpPr>
            <p:cNvPr id="269" name="Google Shape;269;p16"/>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0" name="Google Shape;270;p16"/>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1" name="Google Shape;271;p16"/>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72" name="Google Shape;272;p16"/>
          <p:cNvGrpSpPr/>
          <p:nvPr/>
        </p:nvGrpSpPr>
        <p:grpSpPr>
          <a:xfrm>
            <a:off x="5665720" y="5432278"/>
            <a:ext cx="860647" cy="589800"/>
            <a:chOff x="5665713" y="5432288"/>
            <a:chExt cx="860647" cy="589800"/>
          </a:xfrm>
        </p:grpSpPr>
        <p:sp>
          <p:nvSpPr>
            <p:cNvPr id="273" name="Google Shape;273;p16"/>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4" name="Google Shape;274;p16"/>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5" name="Google Shape;275;p16"/>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76" name="Google Shape;276;p16"/>
          <p:cNvGrpSpPr/>
          <p:nvPr/>
        </p:nvGrpSpPr>
        <p:grpSpPr>
          <a:xfrm>
            <a:off x="5665720" y="6039742"/>
            <a:ext cx="860647" cy="589800"/>
            <a:chOff x="5665713" y="6039752"/>
            <a:chExt cx="860647" cy="589800"/>
          </a:xfrm>
        </p:grpSpPr>
        <p:sp>
          <p:nvSpPr>
            <p:cNvPr id="277" name="Google Shape;277;p16"/>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8" name="Google Shape;278;p16"/>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9" name="Google Shape;279;p16"/>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pic>
        <p:nvPicPr>
          <p:cNvPr id="280" name="Google Shape;280;p16" descr="https://2.bp.blogspot.com/-IiE_Lvk1KQg/V0w0S2Ty1oI/AAAAAAAAMlc/nC9dShakDNQK7WFwkHWYbMcY-dTO1r6BACLcB/s1600/uuuu.jpg"/>
          <p:cNvPicPr preferRelativeResize="0"/>
          <p:nvPr/>
        </p:nvPicPr>
        <p:blipFill rotWithShape="1">
          <a:blip r:embed="rId3">
            <a:alphaModFix/>
          </a:blip>
          <a:srcRect/>
          <a:stretch/>
        </p:blipFill>
        <p:spPr>
          <a:xfrm>
            <a:off x="6707861" y="128157"/>
            <a:ext cx="5313419" cy="6635110"/>
          </a:xfrm>
          <a:prstGeom prst="rect">
            <a:avLst/>
          </a:prstGeom>
          <a:noFill/>
          <a:ln>
            <a:noFill/>
          </a:ln>
        </p:spPr>
      </p:pic>
      <p:pic>
        <p:nvPicPr>
          <p:cNvPr id="281" name="Google Shape;281;p16" descr="https://2.bp.blogspot.com/-IiE_Lvk1KQg/V0w0S2Ty1oI/AAAAAAAAMlc/nC9dShakDNQK7WFwkHWYbMcY-dTO1r6BACLcB/s1600/uuuu.jpg"/>
          <p:cNvPicPr preferRelativeResize="0"/>
          <p:nvPr/>
        </p:nvPicPr>
        <p:blipFill rotWithShape="1">
          <a:blip r:embed="rId3">
            <a:alphaModFix/>
          </a:blip>
          <a:srcRect/>
          <a:stretch/>
        </p:blipFill>
        <p:spPr>
          <a:xfrm>
            <a:off x="136538" y="75372"/>
            <a:ext cx="5345533" cy="6635110"/>
          </a:xfrm>
          <a:prstGeom prst="rect">
            <a:avLst/>
          </a:prstGeom>
          <a:noFill/>
          <a:ln>
            <a:noFill/>
          </a:ln>
        </p:spPr>
      </p:pic>
      <p:sp>
        <p:nvSpPr>
          <p:cNvPr id="282" name="Google Shape;282;p16"/>
          <p:cNvSpPr/>
          <p:nvPr/>
        </p:nvSpPr>
        <p:spPr>
          <a:xfrm>
            <a:off x="994694" y="811498"/>
            <a:ext cx="3990529" cy="5118393"/>
          </a:xfrm>
          <a:prstGeom prst="rect">
            <a:avLst/>
          </a:prstGeom>
          <a:noFill/>
          <a:ln>
            <a:noFill/>
          </a:ln>
        </p:spPr>
        <p:txBody>
          <a:bodyPr spcFirstLastPara="1" wrap="square" lIns="91425" tIns="45700" rIns="91425" bIns="45700" anchor="ctr" anchorCtr="0">
            <a:noAutofit/>
          </a:bodyPr>
          <a:lstStyle/>
          <a:p>
            <a:pPr lvl="0">
              <a:buClr>
                <a:srgbClr val="000000"/>
              </a:buClr>
              <a:buSzPts val="1600"/>
            </a:pPr>
            <a:r>
              <a:rPr lang="es-MX" sz="1400" b="1" u="sng" dirty="0">
                <a:latin typeface="Century Gothic"/>
                <a:ea typeface="Century Gothic"/>
                <a:cs typeface="Century Gothic"/>
                <a:sym typeface="Century Gothic"/>
              </a:rPr>
              <a:t>-</a:t>
            </a:r>
            <a:r>
              <a:rPr lang="es-MX" sz="1400" b="1" i="0" u="sng" strike="noStrike" cap="none" dirty="0" smtClean="0">
                <a:solidFill>
                  <a:srgbClr val="000000"/>
                </a:solidFill>
                <a:latin typeface="Century Gothic"/>
                <a:ea typeface="Century Gothic"/>
                <a:cs typeface="Century Gothic"/>
                <a:sym typeface="Century Gothic"/>
              </a:rPr>
              <a:t>Como </a:t>
            </a:r>
            <a:r>
              <a:rPr lang="es-MX" sz="1400" b="1" i="0" u="sng" strike="noStrike" cap="none" dirty="0">
                <a:solidFill>
                  <a:srgbClr val="000000"/>
                </a:solidFill>
                <a:latin typeface="Century Gothic"/>
                <a:ea typeface="Century Gothic"/>
                <a:cs typeface="Century Gothic"/>
                <a:sym typeface="Century Gothic"/>
              </a:rPr>
              <a:t>realice o rescate la evaluación del aprendizaje esperado: </a:t>
            </a:r>
            <a:r>
              <a:rPr lang="es-MX" sz="1400" b="1" i="0" u="sng" strike="noStrike" cap="none" dirty="0" smtClean="0">
                <a:solidFill>
                  <a:srgbClr val="000000"/>
                </a:solidFill>
                <a:latin typeface="Century Gothic"/>
                <a:ea typeface="Century Gothic"/>
                <a:cs typeface="Century Gothic"/>
                <a:sym typeface="Century Gothic"/>
              </a:rPr>
              <a:t> </a:t>
            </a:r>
            <a:r>
              <a:rPr lang="es-MX" sz="1400" i="0" u="sng" strike="noStrike" cap="none" dirty="0" smtClean="0">
                <a:solidFill>
                  <a:srgbClr val="000000"/>
                </a:solidFill>
                <a:latin typeface="Century Gothic"/>
                <a:ea typeface="Century Gothic"/>
                <a:cs typeface="Century Gothic"/>
                <a:sym typeface="Century Gothic"/>
              </a:rPr>
              <a:t>El aprendizaje que se trabajó fue </a:t>
            </a:r>
            <a:r>
              <a:rPr lang="es-MX" sz="1400" i="0" u="sng" strike="noStrike" cap="none" dirty="0" smtClean="0">
                <a:solidFill>
                  <a:srgbClr val="000000"/>
                </a:solidFill>
                <a:latin typeface="Century Gothic"/>
                <a:ea typeface="Century Gothic"/>
                <a:cs typeface="Century Gothic"/>
                <a:sym typeface="Century Gothic"/>
              </a:rPr>
              <a:t>el de solicita la palabra y respeta la de sus compañeros, para esta actividad, se utilizaron imágenes de sus animales favoritos y tenían que esperar su turno para exponer y esto lo hice con ayuda de un títere de serpiente y con ayuda de una estrella feliz y una triste. Por ende todos ponían atención y </a:t>
            </a:r>
            <a:r>
              <a:rPr lang="es-MX" sz="1400" u="sng" dirty="0" smtClean="0">
                <a:solidFill>
                  <a:srgbClr val="000000"/>
                </a:solidFill>
                <a:latin typeface="Century Gothic"/>
                <a:ea typeface="Century Gothic"/>
                <a:cs typeface="Century Gothic"/>
                <a:sym typeface="Century Gothic"/>
              </a:rPr>
              <a:t>todos participaron. </a:t>
            </a:r>
            <a:r>
              <a:rPr lang="es-MX" sz="1400" b="1" u="sng" dirty="0" smtClean="0">
                <a:latin typeface="Century Gothic" panose="020B0502020202020204" pitchFamily="34" charset="0"/>
              </a:rPr>
              <a:t>De </a:t>
            </a:r>
            <a:r>
              <a:rPr lang="es-MX" sz="1400" b="1" u="sng" dirty="0">
                <a:latin typeface="Century Gothic" panose="020B0502020202020204" pitchFamily="34" charset="0"/>
              </a:rPr>
              <a:t>qué manera puedo mejorar mi intervención (darle fundamentación teórica</a:t>
            </a:r>
            <a:r>
              <a:rPr lang="es-MX" sz="1400" b="1" u="sng" dirty="0" smtClean="0">
                <a:latin typeface="Century Gothic" panose="020B0502020202020204" pitchFamily="34" charset="0"/>
              </a:rPr>
              <a:t>): </a:t>
            </a:r>
            <a:r>
              <a:rPr lang="es-MX" sz="1400" u="sng" dirty="0" smtClean="0">
                <a:latin typeface="Century Gothic" panose="020B0502020202020204" pitchFamily="34" charset="0"/>
              </a:rPr>
              <a:t>“La esencia del proceso significativo reside en que ideas expresadas simbólicamente son relacionadas de modo no arbitrario, sino</a:t>
            </a:r>
          </a:p>
          <a:p>
            <a:pPr lvl="0">
              <a:buClr>
                <a:srgbClr val="000000"/>
              </a:buClr>
              <a:buSzPts val="1600"/>
            </a:pPr>
            <a:r>
              <a:rPr lang="es-MX" sz="1400" u="sng" dirty="0" smtClean="0">
                <a:latin typeface="Century Gothic" panose="020B0502020202020204" pitchFamily="34" charset="0"/>
              </a:rPr>
              <a:t>sustancial (no al pie de la letra) con lo que el alumno ya sabe señaladamente algún aspecto esencial de su estructura de conocimiento” (Ausubel, 1976, p. 56) considero que lo que nos quiere dar a entender es que mientras el material que utilicemos sea conocido para los alumnos, mejores resultados se van a obtener. </a:t>
            </a:r>
            <a:endParaRPr lang="es-MX" sz="1400" i="0" u="sng" strike="noStrike" cap="none" dirty="0" smtClean="0">
              <a:solidFill>
                <a:schemeClr val="dk1"/>
              </a:solidFill>
              <a:latin typeface="Century Gothic" panose="020B0502020202020204" pitchFamily="34" charset="0"/>
              <a:ea typeface="Century Gothic"/>
              <a:cs typeface="Century Gothic"/>
              <a:sym typeface="Century Gothic"/>
            </a:endParaRPr>
          </a:p>
        </p:txBody>
      </p:sp>
      <p:sp>
        <p:nvSpPr>
          <p:cNvPr id="283" name="Google Shape;283;p16"/>
          <p:cNvSpPr/>
          <p:nvPr/>
        </p:nvSpPr>
        <p:spPr>
          <a:xfrm>
            <a:off x="7604283" y="877056"/>
            <a:ext cx="3736500" cy="14089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600"/>
              <a:buFont typeface="Century Gothic"/>
              <a:buNone/>
            </a:pPr>
            <a:r>
              <a:rPr lang="es-MX" sz="1600" b="1" i="0" u="sng" strike="noStrike" cap="none" dirty="0">
                <a:solidFill>
                  <a:srgbClr val="000000"/>
                </a:solidFill>
                <a:latin typeface="Century Gothic"/>
                <a:ea typeface="Century Gothic"/>
                <a:cs typeface="Century Gothic"/>
                <a:sym typeface="Century Gothic"/>
              </a:rPr>
              <a:t>-Que no debe olvidar al desempeñar mi intervención</a:t>
            </a:r>
            <a:r>
              <a:rPr lang="es-MX" sz="1600" b="1" i="0" u="sng" strike="noStrike" cap="none" dirty="0" smtClean="0">
                <a:solidFill>
                  <a:srgbClr val="000000"/>
                </a:solidFill>
                <a:latin typeface="Century Gothic"/>
                <a:ea typeface="Century Gothic"/>
                <a:cs typeface="Century Gothic"/>
                <a:sym typeface="Century Gothic"/>
              </a:rPr>
              <a:t>: </a:t>
            </a:r>
            <a:r>
              <a:rPr lang="es-MX" sz="1600" i="0" u="sng" strike="noStrike" cap="none" dirty="0" smtClean="0">
                <a:solidFill>
                  <a:srgbClr val="000000"/>
                </a:solidFill>
                <a:latin typeface="Century Gothic"/>
                <a:ea typeface="Century Gothic"/>
                <a:cs typeface="Century Gothic"/>
                <a:sym typeface="Century Gothic"/>
              </a:rPr>
              <a:t>Imágenes referentes al tema a tratar. </a:t>
            </a:r>
            <a:endParaRPr sz="1600" i="0" u="sng" strike="noStrike" cap="none" dirty="0">
              <a:solidFill>
                <a:schemeClr val="dk1"/>
              </a:solidFill>
              <a:latin typeface="Century Gothic"/>
              <a:ea typeface="Century Gothic"/>
              <a:cs typeface="Century Gothic"/>
              <a:sym typeface="Century Gothic"/>
            </a:endParaRPr>
          </a:p>
        </p:txBody>
      </p:sp>
      <p:pic>
        <p:nvPicPr>
          <p:cNvPr id="1026" name="Picture 2" descr="Puede ser una imagen de Midori Sosa e interi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2574" y="1779786"/>
            <a:ext cx="2198253" cy="3908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6529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473</Words>
  <Application>Microsoft Office PowerPoint</Application>
  <PresentationFormat>Panorámica</PresentationFormat>
  <Paragraphs>23</Paragraphs>
  <Slides>4</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vt:i4>
      </vt:variant>
    </vt:vector>
  </HeadingPairs>
  <TitlesOfParts>
    <vt:vector size="12" baseType="lpstr">
      <vt:lpstr>Arial</vt:lpstr>
      <vt:lpstr>Calibri</vt:lpstr>
      <vt:lpstr>Calibri Light</vt:lpstr>
      <vt:lpstr>Century Gothic</vt:lpstr>
      <vt:lpstr>Dancing Script</vt:lpstr>
      <vt:lpstr>Interstate-LightCondensed</vt:lpstr>
      <vt:lpstr>Lucida Calligraphy</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compensa1</dc:creator>
  <cp:lastModifiedBy>compensa1</cp:lastModifiedBy>
  <cp:revision>4</cp:revision>
  <dcterms:created xsi:type="dcterms:W3CDTF">2021-08-31T23:08:25Z</dcterms:created>
  <dcterms:modified xsi:type="dcterms:W3CDTF">2021-08-31T23:40:34Z</dcterms:modified>
</cp:coreProperties>
</file>