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7" r:id="rId3"/>
    <p:sldId id="258" r:id="rId4"/>
    <p:sldId id="259" r:id="rId5"/>
    <p:sldId id="261" r:id="rId6"/>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CAEE08FF-046B-49DB-9CB4-338A5F312703}" type="datetimeFigureOut">
              <a:rPr lang="es-MX" smtClean="0"/>
              <a:t>31/08/2021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371069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AEE08FF-046B-49DB-9CB4-338A5F312703}" type="datetimeFigureOut">
              <a:rPr lang="es-MX" smtClean="0"/>
              <a:t>31/08/2021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384927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AEE08FF-046B-49DB-9CB4-338A5F312703}" type="datetimeFigureOut">
              <a:rPr lang="es-MX" smtClean="0"/>
              <a:t>31/08/2021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4252520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AEE08FF-046B-49DB-9CB4-338A5F312703}" type="datetimeFigureOut">
              <a:rPr lang="es-MX" smtClean="0"/>
              <a:t>31/08/2021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353963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AEE08FF-046B-49DB-9CB4-338A5F312703}" type="datetimeFigureOut">
              <a:rPr lang="es-MX" smtClean="0"/>
              <a:t>31/08/2021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4218061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AEE08FF-046B-49DB-9CB4-338A5F312703}" type="datetimeFigureOut">
              <a:rPr lang="es-MX" smtClean="0"/>
              <a:t>31/08/2021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4245336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AEE08FF-046B-49DB-9CB4-338A5F312703}" type="datetimeFigureOut">
              <a:rPr lang="es-MX" smtClean="0"/>
              <a:t>31/08/2021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2010932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AEE08FF-046B-49DB-9CB4-338A5F312703}" type="datetimeFigureOut">
              <a:rPr lang="es-MX" smtClean="0"/>
              <a:t>31/08/2021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352552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EE08FF-046B-49DB-9CB4-338A5F312703}" type="datetimeFigureOut">
              <a:rPr lang="es-MX" smtClean="0"/>
              <a:t>31/08/2021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4229819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AEE08FF-046B-49DB-9CB4-338A5F312703}" type="datetimeFigureOut">
              <a:rPr lang="es-MX" smtClean="0"/>
              <a:t>31/08/2021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994334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AEE08FF-046B-49DB-9CB4-338A5F312703}" type="datetimeFigureOut">
              <a:rPr lang="es-MX" smtClean="0"/>
              <a:t>31/08/2021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4126E5D-E0D0-464A-890C-170EC3AC3277}" type="slidenum">
              <a:rPr lang="es-MX" smtClean="0"/>
              <a:t>‹Nº›</a:t>
            </a:fld>
            <a:endParaRPr lang="es-MX"/>
          </a:p>
        </p:txBody>
      </p:sp>
    </p:spTree>
    <p:extLst>
      <p:ext uri="{BB962C8B-B14F-4D97-AF65-F5344CB8AC3E}">
        <p14:creationId xmlns:p14="http://schemas.microsoft.com/office/powerpoint/2010/main" val="345050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AEE08FF-046B-49DB-9CB4-338A5F312703}" type="datetimeFigureOut">
              <a:rPr lang="es-MX" smtClean="0"/>
              <a:t>31/08/2021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4126E5D-E0D0-464A-890C-170EC3AC3277}" type="slidenum">
              <a:rPr lang="es-MX" smtClean="0"/>
              <a:t>‹Nº›</a:t>
            </a:fld>
            <a:endParaRPr lang="es-MX"/>
          </a:p>
        </p:txBody>
      </p:sp>
    </p:spTree>
    <p:extLst>
      <p:ext uri="{BB962C8B-B14F-4D97-AF65-F5344CB8AC3E}">
        <p14:creationId xmlns:p14="http://schemas.microsoft.com/office/powerpoint/2010/main" val="3918118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sz="1764" b="1" dirty="0">
                <a:solidFill>
                  <a:prstClr val="black"/>
                </a:solidFill>
                <a:latin typeface="Arial" panose="020B0604020202020204" pitchFamily="34" charset="0"/>
                <a:cs typeface="Arial" panose="020B0604020202020204" pitchFamily="34" charset="0"/>
              </a:rPr>
              <a:t>Escuela Normal de Educación Preescolar</a:t>
            </a:r>
            <a:br>
              <a:rPr lang="es-MX" sz="1764" b="1" dirty="0">
                <a:solidFill>
                  <a:prstClr val="black"/>
                </a:solidFill>
                <a:latin typeface="Arial" panose="020B0604020202020204" pitchFamily="34" charset="0"/>
                <a:cs typeface="Arial" panose="020B0604020202020204" pitchFamily="34" charset="0"/>
              </a:rPr>
            </a:br>
            <a:r>
              <a:rPr lang="es-MX" sz="1764" b="1" dirty="0">
                <a:solidFill>
                  <a:prstClr val="black"/>
                </a:solidFill>
                <a:latin typeface="Arial" panose="020B0604020202020204" pitchFamily="34" charset="0"/>
                <a:cs typeface="Arial" panose="020B0604020202020204" pitchFamily="34" charset="0"/>
              </a:rPr>
              <a:t>ciclo escolar 2020 – 2021</a:t>
            </a:r>
            <a:br>
              <a:rPr lang="es-MX" sz="1764" b="1" dirty="0">
                <a:solidFill>
                  <a:prstClr val="black"/>
                </a:solidFill>
                <a:latin typeface="Arial" panose="020B0604020202020204" pitchFamily="34" charset="0"/>
                <a:cs typeface="Arial" panose="020B0604020202020204" pitchFamily="34" charset="0"/>
              </a:rPr>
            </a:br>
            <a:r>
              <a:rPr lang="es-MX" sz="2469" b="1" dirty="0">
                <a:solidFill>
                  <a:prstClr val="black"/>
                </a:solidFill>
                <a:latin typeface="Arial" panose="020B0604020202020204" pitchFamily="34" charset="0"/>
                <a:cs typeface="Arial" panose="020B0604020202020204" pitchFamily="34" charset="0"/>
              </a:rPr>
              <a:t/>
            </a:r>
            <a:br>
              <a:rPr lang="es-MX" sz="2469" b="1" dirty="0">
                <a:solidFill>
                  <a:prstClr val="black"/>
                </a:solidFill>
                <a:latin typeface="Arial" panose="020B0604020202020204" pitchFamily="34" charset="0"/>
                <a:cs typeface="Arial" panose="020B0604020202020204" pitchFamily="34" charset="0"/>
              </a:rPr>
            </a:br>
            <a:endParaRPr lang="es-MX" dirty="0"/>
          </a:p>
        </p:txBody>
      </p:sp>
      <p:sp>
        <p:nvSpPr>
          <p:cNvPr id="3" name="Marcador de contenido 2"/>
          <p:cNvSpPr>
            <a:spLocks noGrp="1"/>
          </p:cNvSpPr>
          <p:nvPr>
            <p:ph idx="1"/>
          </p:nvPr>
        </p:nvSpPr>
        <p:spPr>
          <a:xfrm>
            <a:off x="471486" y="2786508"/>
            <a:ext cx="5915025" cy="5620589"/>
          </a:xfrm>
        </p:spPr>
        <p:txBody>
          <a:bodyPr>
            <a:normAutofit lnSpcReduction="10000"/>
          </a:bodyPr>
          <a:lstStyle/>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Docente: </a:t>
            </a:r>
            <a:r>
              <a:rPr lang="es-MX" sz="1411" dirty="0" smtClean="0">
                <a:solidFill>
                  <a:prstClr val="black"/>
                </a:solidFill>
                <a:latin typeface="Arial" panose="020B0604020202020204" pitchFamily="34" charset="0"/>
                <a:cs typeface="Arial" panose="020B0604020202020204" pitchFamily="34" charset="0"/>
              </a:rPr>
              <a:t>Sonia </a:t>
            </a:r>
            <a:r>
              <a:rPr lang="es-MX" sz="1411" dirty="0" err="1" smtClean="0">
                <a:solidFill>
                  <a:prstClr val="black"/>
                </a:solidFill>
                <a:latin typeface="Arial" panose="020B0604020202020204" pitchFamily="34" charset="0"/>
                <a:cs typeface="Arial" panose="020B0604020202020204" pitchFamily="34" charset="0"/>
              </a:rPr>
              <a:t>Yvonne</a:t>
            </a:r>
            <a:r>
              <a:rPr lang="es-MX" sz="1411" dirty="0" smtClean="0">
                <a:solidFill>
                  <a:prstClr val="black"/>
                </a:solidFill>
                <a:latin typeface="Arial" panose="020B0604020202020204" pitchFamily="34" charset="0"/>
                <a:cs typeface="Arial" panose="020B0604020202020204" pitchFamily="34" charset="0"/>
              </a:rPr>
              <a:t> Garza Flores.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Asignatura: </a:t>
            </a:r>
            <a:r>
              <a:rPr lang="es-MX" sz="1411" dirty="0" smtClean="0">
                <a:solidFill>
                  <a:prstClr val="black"/>
                </a:solidFill>
                <a:latin typeface="Arial" panose="020B0604020202020204" pitchFamily="34" charset="0"/>
                <a:cs typeface="Arial" panose="020B0604020202020204" pitchFamily="34" charset="0"/>
              </a:rPr>
              <a:t>Aprendizaje en el servicio.</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smtClean="0">
                <a:solidFill>
                  <a:prstClr val="black"/>
                </a:solidFill>
                <a:latin typeface="Arial" panose="020B0604020202020204" pitchFamily="34" charset="0"/>
                <a:cs typeface="Arial" panose="020B0604020202020204" pitchFamily="34" charset="0"/>
              </a:rPr>
              <a:t>Diario de campo, 31 de agosto </a:t>
            </a:r>
            <a:endParaRPr lang="es-MX" sz="1411" b="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b="1" dirty="0">
                <a:solidFill>
                  <a:prstClr val="black"/>
                </a:solidFill>
                <a:latin typeface="Arial" panose="020B0604020202020204" pitchFamily="34" charset="0"/>
                <a:cs typeface="Arial" panose="020B0604020202020204" pitchFamily="34" charset="0"/>
              </a:rPr>
              <a:t>Competencias: </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Detecta los procesos de aprendizaje de sus alumnos para favorecer su desarrollo cognitivo y socioemocional.</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marL="0" indent="0" algn="just"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Actúa de manera ética ante la diversidad de situaciones que se presentan en la práctica profesional.</a:t>
            </a:r>
          </a:p>
          <a:p>
            <a:pPr marL="0" indent="0"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Alumna: Mariana Guadalupe Gaona Montes </a:t>
            </a:r>
            <a:r>
              <a:rPr lang="es-MX" sz="1411" dirty="0" smtClean="0">
                <a:solidFill>
                  <a:prstClr val="black"/>
                </a:solidFill>
                <a:latin typeface="Arial" panose="020B0604020202020204" pitchFamily="34" charset="0"/>
                <a:cs typeface="Arial" panose="020B0604020202020204" pitchFamily="34" charset="0"/>
              </a:rPr>
              <a:t>#5. </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4</a:t>
            </a:r>
            <a:r>
              <a:rPr lang="es-MX" sz="1411" dirty="0" smtClean="0">
                <a:solidFill>
                  <a:prstClr val="black"/>
                </a:solidFill>
                <a:latin typeface="Arial" panose="020B0604020202020204" pitchFamily="34" charset="0"/>
                <a:cs typeface="Arial" panose="020B0604020202020204" pitchFamily="34" charset="0"/>
              </a:rPr>
              <a:t>° “B”</a:t>
            </a:r>
            <a:endParaRPr lang="es-MX" sz="1411" dirty="0">
              <a:solidFill>
                <a:prstClr val="black"/>
              </a:solidFill>
              <a:latin typeface="Arial" panose="020B0604020202020204" pitchFamily="34" charset="0"/>
              <a:cs typeface="Arial" panose="020B0604020202020204" pitchFamily="34" charset="0"/>
            </a:endParaRPr>
          </a:p>
          <a:p>
            <a:pPr marL="0" indent="0" algn="ctr"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 </a:t>
            </a:r>
          </a:p>
          <a:p>
            <a:pPr marL="0" indent="0" defTabSz="403159">
              <a:lnSpc>
                <a:spcPct val="100000"/>
              </a:lnSpc>
              <a:spcBef>
                <a:spcPts val="0"/>
              </a:spcBef>
              <a:buNone/>
            </a:pPr>
            <a:r>
              <a:rPr lang="es-MX" sz="1411" dirty="0">
                <a:solidFill>
                  <a:prstClr val="black"/>
                </a:solidFill>
                <a:latin typeface="Arial" panose="020B0604020202020204" pitchFamily="34" charset="0"/>
                <a:cs typeface="Arial" panose="020B0604020202020204" pitchFamily="34" charset="0"/>
              </a:rPr>
              <a:t>Saltillo Coahuila.                                                           </a:t>
            </a:r>
            <a:r>
              <a:rPr lang="es-MX" sz="1411" dirty="0" smtClean="0">
                <a:solidFill>
                  <a:prstClr val="black"/>
                </a:solidFill>
                <a:latin typeface="Arial" panose="020B0604020202020204" pitchFamily="34" charset="0"/>
                <a:cs typeface="Arial" panose="020B0604020202020204" pitchFamily="34" charset="0"/>
              </a:rPr>
              <a:t>Agosto </a:t>
            </a:r>
            <a:r>
              <a:rPr lang="es-MX" sz="1411" dirty="0">
                <a:solidFill>
                  <a:prstClr val="black"/>
                </a:solidFill>
                <a:latin typeface="Arial" panose="020B0604020202020204" pitchFamily="34" charset="0"/>
                <a:cs typeface="Arial" panose="020B0604020202020204" pitchFamily="34" charset="0"/>
              </a:rPr>
              <a:t>del 2021</a:t>
            </a:r>
            <a:endParaRPr lang="es-MX" dirty="0"/>
          </a:p>
        </p:txBody>
      </p:sp>
      <p:pic>
        <p:nvPicPr>
          <p:cNvPr id="4"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913" y="1453992"/>
            <a:ext cx="1086169" cy="1332517"/>
          </a:xfrm>
          <a:prstGeom prst="rect">
            <a:avLst/>
          </a:prstGeom>
        </p:spPr>
      </p:pic>
    </p:spTree>
    <p:extLst>
      <p:ext uri="{BB962C8B-B14F-4D97-AF65-F5344CB8AC3E}">
        <p14:creationId xmlns:p14="http://schemas.microsoft.com/office/powerpoint/2010/main" val="1708662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p:cNvSpPr txBox="1">
            <a:spLocks/>
          </p:cNvSpPr>
          <p:nvPr/>
        </p:nvSpPr>
        <p:spPr>
          <a:xfrm>
            <a:off x="623888" y="2586567"/>
            <a:ext cx="5915025" cy="580178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estudiante normalista: </a:t>
            </a:r>
            <a:r>
              <a:rPr lang="es-MX" sz="1587" dirty="0" smtClean="0">
                <a:latin typeface="Arial" panose="020B0604020202020204" pitchFamily="34" charset="0"/>
                <a:cs typeface="Arial" panose="020B0604020202020204" pitchFamily="34" charset="0"/>
              </a:rPr>
              <a:t>Mariana Guadalupe Gaona Montes.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a:t>
            </a:r>
            <a:r>
              <a:rPr lang="es-MX" sz="1587" dirty="0">
                <a:latin typeface="Arial" panose="020B0604020202020204" pitchFamily="34" charset="0"/>
                <a:cs typeface="Arial" panose="020B0604020202020204" pitchFamily="34" charset="0"/>
              </a:rPr>
              <a:t>4</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Sección:</a:t>
            </a:r>
            <a:r>
              <a:rPr lang="es-MX" sz="1587" dirty="0" smtClean="0">
                <a:latin typeface="Arial" panose="020B0604020202020204" pitchFamily="34" charset="0"/>
                <a:cs typeface="Arial" panose="020B0604020202020204" pitchFamily="34" charset="0"/>
              </a:rPr>
              <a:t> “B”       </a:t>
            </a:r>
            <a:r>
              <a:rPr lang="es-MX" sz="1587" b="1" dirty="0" smtClean="0">
                <a:latin typeface="Arial" panose="020B0604020202020204" pitchFamily="34" charset="0"/>
                <a:cs typeface="Arial" panose="020B0604020202020204" pitchFamily="34" charset="0"/>
              </a:rPr>
              <a:t>Número de Lista: </a:t>
            </a:r>
            <a:r>
              <a:rPr lang="es-MX" sz="1587" dirty="0">
                <a:latin typeface="Arial" panose="020B0604020202020204" pitchFamily="34" charset="0"/>
                <a:cs typeface="Arial" panose="020B0604020202020204" pitchFamily="34" charset="0"/>
              </a:rPr>
              <a:t>5</a:t>
            </a:r>
            <a:endParaRPr lang="es-MX" sz="1587"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Institución de Práctica:</a:t>
            </a:r>
            <a:r>
              <a:rPr lang="es-MX" sz="1587" dirty="0" smtClean="0">
                <a:latin typeface="Arial" panose="020B0604020202020204" pitchFamily="34" charset="0"/>
                <a:cs typeface="Arial" panose="020B0604020202020204" pitchFamily="34" charset="0"/>
              </a:rPr>
              <a:t> Jardín de Niños Anita del Bosque López</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Clave:</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Zona Escolar: </a:t>
            </a:r>
            <a:r>
              <a:rPr lang="es-MX" sz="1587" dirty="0" smtClean="0">
                <a:latin typeface="Arial" panose="020B0604020202020204" pitchFamily="34" charset="0"/>
                <a:cs typeface="Arial" panose="020B0604020202020204" pitchFamily="34" charset="0"/>
              </a:rPr>
              <a:t>121</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en el que realiza su práctica: </a:t>
            </a:r>
            <a:r>
              <a:rPr lang="es-MX" sz="1587" dirty="0" smtClean="0">
                <a:latin typeface="Arial" panose="020B0604020202020204" pitchFamily="34" charset="0"/>
                <a:cs typeface="Arial" panose="020B0604020202020204" pitchFamily="34" charset="0"/>
              </a:rPr>
              <a:t>3° “B”</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Profesor(a) Titular: </a:t>
            </a:r>
            <a:r>
              <a:rPr lang="es-MX" sz="1587" dirty="0" smtClean="0">
                <a:latin typeface="Arial" panose="020B0604020202020204" pitchFamily="34" charset="0"/>
                <a:cs typeface="Arial" panose="020B0604020202020204" pitchFamily="34" charset="0"/>
              </a:rPr>
              <a:t>Patricia Flores Covarrubias.</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Total, de alumnos: </a:t>
            </a:r>
            <a:r>
              <a:rPr lang="es-MX" sz="1587" dirty="0" smtClean="0">
                <a:latin typeface="Arial" panose="020B0604020202020204" pitchFamily="34" charset="0"/>
                <a:cs typeface="Arial" panose="020B0604020202020204" pitchFamily="34" charset="0"/>
              </a:rPr>
              <a:t>27     </a:t>
            </a:r>
            <a:r>
              <a:rPr lang="es-MX" sz="1587" b="1" dirty="0" smtClean="0">
                <a:latin typeface="Arial" panose="020B0604020202020204" pitchFamily="34" charset="0"/>
                <a:cs typeface="Arial" panose="020B0604020202020204" pitchFamily="34" charset="0"/>
              </a:rPr>
              <a:t>Niños:</a:t>
            </a:r>
            <a:r>
              <a:rPr lang="es-MX" sz="1587" dirty="0" smtClean="0">
                <a:latin typeface="Arial" panose="020B0604020202020204" pitchFamily="34" charset="0"/>
                <a:cs typeface="Arial" panose="020B0604020202020204" pitchFamily="34" charset="0"/>
              </a:rPr>
              <a:t> 9       </a:t>
            </a:r>
            <a:r>
              <a:rPr lang="es-MX" sz="1587" b="1" dirty="0" smtClean="0">
                <a:latin typeface="Arial" panose="020B0604020202020204" pitchFamily="34" charset="0"/>
                <a:cs typeface="Arial" panose="020B0604020202020204" pitchFamily="34" charset="0"/>
              </a:rPr>
              <a:t>Niñas:</a:t>
            </a:r>
            <a:r>
              <a:rPr lang="es-MX" sz="1587" dirty="0" smtClean="0">
                <a:latin typeface="Arial" panose="020B0604020202020204" pitchFamily="34" charset="0"/>
                <a:cs typeface="Arial" panose="020B0604020202020204" pitchFamily="34" charset="0"/>
              </a:rPr>
              <a:t> 18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Periodo de Práctica:</a:t>
            </a:r>
            <a:r>
              <a:rPr lang="es-MX" sz="1587" dirty="0" smtClean="0">
                <a:latin typeface="Arial" panose="020B0604020202020204" pitchFamily="34" charset="0"/>
                <a:cs typeface="Arial" panose="020B0604020202020204" pitchFamily="34" charset="0"/>
              </a:rPr>
              <a:t> lunes 23 de agosto al 17 de septiembre del 2021</a:t>
            </a:r>
          </a:p>
          <a:p>
            <a:pPr marL="0" indent="0">
              <a:buFont typeface="Arial" panose="020B0604020202020204" pitchFamily="34" charset="0"/>
              <a:buNone/>
            </a:pPr>
            <a:endParaRPr lang="es-MX" dirty="0"/>
          </a:p>
        </p:txBody>
      </p:sp>
      <p:sp>
        <p:nvSpPr>
          <p:cNvPr id="5" name="Título 1"/>
          <p:cNvSpPr>
            <a:spLocks noGrp="1"/>
          </p:cNvSpPr>
          <p:nvPr>
            <p:ph type="title"/>
          </p:nvPr>
        </p:nvSpPr>
        <p:spPr>
          <a:xfrm>
            <a:off x="0" y="0"/>
            <a:ext cx="6730685" cy="1333078"/>
          </a:xfrm>
        </p:spPr>
        <p:txBody>
          <a:bodyPr>
            <a:normAutofit/>
          </a:bodyPr>
          <a:lstStyle/>
          <a:p>
            <a:pPr algn="ctr">
              <a:lnSpc>
                <a:spcPct val="150000"/>
              </a:lnSpc>
            </a:pPr>
            <a:r>
              <a:rPr lang="es-MX" sz="2000" b="1" dirty="0">
                <a:latin typeface="Arial" panose="020B0604020202020204" pitchFamily="34" charset="0"/>
                <a:cs typeface="Arial" panose="020B0604020202020204" pitchFamily="34" charset="0"/>
              </a:rPr>
              <a:t>ESCUELA NORMAL DE EDUCACIÓN PREESCOLAR</a:t>
            </a:r>
            <a:r>
              <a:rPr lang="es-MX" sz="3880" dirty="0">
                <a:latin typeface="Arial" panose="020B0604020202020204" pitchFamily="34" charset="0"/>
                <a:cs typeface="Arial" panose="020B0604020202020204" pitchFamily="34" charset="0"/>
              </a:rPr>
              <a:t/>
            </a:r>
            <a:br>
              <a:rPr lang="es-MX" sz="3880" dirty="0">
                <a:latin typeface="Arial" panose="020B0604020202020204" pitchFamily="34" charset="0"/>
                <a:cs typeface="Arial" panose="020B0604020202020204" pitchFamily="34" charset="0"/>
              </a:rPr>
            </a:br>
            <a:r>
              <a:rPr lang="es-MX" sz="2000" b="1" dirty="0" smtClean="0">
                <a:latin typeface="Arial" panose="020B0604020202020204" pitchFamily="34" charset="0"/>
                <a:cs typeface="Arial" panose="020B0604020202020204" pitchFamily="34" charset="0"/>
              </a:rPr>
              <a:t>Ciclo escolar 2021-2022</a:t>
            </a:r>
            <a:endParaRPr lang="es-MX" sz="2000" b="1" dirty="0">
              <a:latin typeface="Arial" panose="020B0604020202020204" pitchFamily="34" charset="0"/>
              <a:cs typeface="Arial" panose="020B0604020202020204" pitchFamily="34" charset="0"/>
            </a:endParaRPr>
          </a:p>
        </p:txBody>
      </p:sp>
      <p:pic>
        <p:nvPicPr>
          <p:cNvPr id="6" name="Imagen 5"/>
          <p:cNvPicPr/>
          <p:nvPr/>
        </p:nvPicPr>
        <p:blipFill>
          <a:blip r:embed="rId2">
            <a:extLst>
              <a:ext uri="{28A0092B-C50C-407E-A947-70E740481C1C}">
                <a14:useLocalDpi xmlns:a14="http://schemas.microsoft.com/office/drawing/2010/main" val="0"/>
              </a:ext>
            </a:extLst>
          </a:blip>
          <a:srcRect/>
          <a:stretch>
            <a:fillRect/>
          </a:stretch>
        </p:blipFill>
        <p:spPr bwMode="auto">
          <a:xfrm>
            <a:off x="2412025" y="1175490"/>
            <a:ext cx="1906633" cy="1411077"/>
          </a:xfrm>
          <a:prstGeom prst="rect">
            <a:avLst/>
          </a:prstGeom>
          <a:noFill/>
          <a:ln>
            <a:noFill/>
          </a:ln>
        </p:spPr>
      </p:pic>
    </p:spTree>
    <p:extLst>
      <p:ext uri="{BB962C8B-B14F-4D97-AF65-F5344CB8AC3E}">
        <p14:creationId xmlns:p14="http://schemas.microsoft.com/office/powerpoint/2010/main" val="336053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0"/>
            <a:ext cx="6858000" cy="423081"/>
          </a:xfrm>
          <a:prstGeom prst="rect">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b="1" dirty="0" smtClean="0">
                <a:latin typeface="Bahamas Pragmatica" pitchFamily="2" charset="0"/>
              </a:rPr>
              <a:t>Martes 24 de agosto de 2021</a:t>
            </a:r>
            <a:endParaRPr lang="es-MX" b="1" dirty="0">
              <a:latin typeface="Bahamas Pragmatica" pitchFamily="2" charset="0"/>
            </a:endParaRPr>
          </a:p>
        </p:txBody>
      </p:sp>
      <p:sp>
        <p:nvSpPr>
          <p:cNvPr id="5" name="Rectángulo 4"/>
          <p:cNvSpPr/>
          <p:nvPr/>
        </p:nvSpPr>
        <p:spPr>
          <a:xfrm>
            <a:off x="0" y="423081"/>
            <a:ext cx="6858000" cy="409432"/>
          </a:xfrm>
          <a:prstGeom prst="rect">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600" b="1" dirty="0" smtClean="0">
                <a:latin typeface="Bahamas Pragmatica" pitchFamily="2" charset="0"/>
              </a:rPr>
              <a:t>Situaci</a:t>
            </a:r>
            <a:r>
              <a:rPr lang="es-MX" sz="1600" b="1" dirty="0" smtClean="0">
                <a:latin typeface="Arial" panose="020B0604020202020204" pitchFamily="34" charset="0"/>
                <a:cs typeface="Arial" panose="020B0604020202020204" pitchFamily="34" charset="0"/>
              </a:rPr>
              <a:t>ó</a:t>
            </a:r>
            <a:r>
              <a:rPr lang="es-MX" sz="1600" b="1" dirty="0" smtClean="0">
                <a:latin typeface="Bahamas Pragmatica" pitchFamily="2" charset="0"/>
              </a:rPr>
              <a:t>n de aprendizaje: </a:t>
            </a:r>
            <a:r>
              <a:rPr lang="es-MX" sz="1600" b="1" smtClean="0">
                <a:latin typeface="Bahamas Pragmatica" pitchFamily="2" charset="0"/>
              </a:rPr>
              <a:t>Plan diagnostico </a:t>
            </a:r>
            <a:r>
              <a:rPr lang="es-MX" sz="1600" b="1" dirty="0" smtClean="0">
                <a:latin typeface="Bahamas Pragmatica" pitchFamily="2" charset="0"/>
              </a:rPr>
              <a:t>inicial</a:t>
            </a:r>
            <a:r>
              <a:rPr lang="es-MX" sz="1600" b="1" dirty="0" smtClean="0">
                <a:latin typeface="Bahamas Pragmatica" pitchFamily="2" charset="0"/>
              </a:rPr>
              <a:t>.  </a:t>
            </a:r>
            <a:endParaRPr lang="es-MX" sz="1600" b="1" dirty="0">
              <a:latin typeface="Bahamas Pragmatica" pitchFamily="2" charset="0"/>
            </a:endParaRPr>
          </a:p>
        </p:txBody>
      </p:sp>
      <p:pic>
        <p:nvPicPr>
          <p:cNvPr id="1026" name="Picture 2" descr="Numbers and dots 0-10 on pencils (SB9635) - SparkleBox | Diseño preescolar,  Etiquetas preescolares, Actividades escolares"/>
          <p:cNvPicPr>
            <a:picLocks noChangeAspect="1" noChangeArrowheads="1"/>
          </p:cNvPicPr>
          <p:nvPr/>
        </p:nvPicPr>
        <p:blipFill rotWithShape="1">
          <a:blip r:embed="rId2" cstate="print">
            <a:extLst>
              <a:ext uri="{BEBA8EAE-BF5A-486C-A8C5-ECC9F3942E4B}">
                <a14:imgProps xmlns:a14="http://schemas.microsoft.com/office/drawing/2010/main">
                  <a14:imgLayer r:embed="rId3">
                    <a14:imgEffect>
                      <a14:backgroundRemoval t="9961" b="89961" l="0" r="100000"/>
                    </a14:imgEffect>
                  </a14:imgLayer>
                </a14:imgProps>
              </a:ext>
              <a:ext uri="{28A0092B-C50C-407E-A947-70E740481C1C}">
                <a14:useLocalDpi xmlns:a14="http://schemas.microsoft.com/office/drawing/2010/main" val="0"/>
              </a:ext>
            </a:extLst>
          </a:blip>
          <a:srcRect t="13490" b="25929"/>
          <a:stretch/>
        </p:blipFill>
        <p:spPr bwMode="auto">
          <a:xfrm>
            <a:off x="4708478" y="-117213"/>
            <a:ext cx="2149522" cy="949726"/>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p:cNvSpPr txBox="1"/>
          <p:nvPr/>
        </p:nvSpPr>
        <p:spPr>
          <a:xfrm>
            <a:off x="0" y="950680"/>
            <a:ext cx="7155712" cy="307777"/>
          </a:xfrm>
          <a:prstGeom prst="rect">
            <a:avLst/>
          </a:prstGeom>
          <a:noFill/>
        </p:spPr>
        <p:txBody>
          <a:bodyPr wrap="square" rtlCol="0">
            <a:spAutoFit/>
          </a:bodyPr>
          <a:lstStyle/>
          <a:p>
            <a:r>
              <a:rPr lang="es-MX" sz="1350" dirty="0" smtClean="0">
                <a:latin typeface="Comic Sans MS" panose="030F0702030302020204" pitchFamily="66" charset="0"/>
              </a:rPr>
              <a:t>Campos de formaci</a:t>
            </a:r>
            <a:r>
              <a:rPr lang="es-MX" sz="1350" dirty="0" smtClean="0">
                <a:latin typeface="Comic Sans MS" panose="030F0702030302020204" pitchFamily="66" charset="0"/>
                <a:cs typeface="Arial" panose="020B0604020202020204" pitchFamily="34" charset="0"/>
              </a:rPr>
              <a:t>ó</a:t>
            </a:r>
            <a:r>
              <a:rPr lang="es-MX" sz="1350" dirty="0" smtClean="0">
                <a:latin typeface="Comic Sans MS" panose="030F0702030302020204" pitchFamily="66" charset="0"/>
              </a:rPr>
              <a:t>n académica o </a:t>
            </a:r>
            <a:r>
              <a:rPr lang="es-MX" sz="1350" dirty="0" smtClean="0">
                <a:latin typeface="Comic Sans MS" panose="030F0702030302020204" pitchFamily="66" charset="0"/>
                <a:cs typeface="Arial" panose="020B0604020202020204" pitchFamily="34" charset="0"/>
              </a:rPr>
              <a:t>á</a:t>
            </a:r>
            <a:r>
              <a:rPr lang="es-MX" sz="1350" dirty="0" smtClean="0">
                <a:latin typeface="Comic Sans MS" panose="030F0702030302020204" pitchFamily="66" charset="0"/>
              </a:rPr>
              <a:t>reas de desarrollo personal y social a favorecer. </a:t>
            </a:r>
            <a:endParaRPr lang="es-MX" sz="1350" dirty="0">
              <a:latin typeface="Comic Sans MS" panose="030F0702030302020204" pitchFamily="66" charset="0"/>
            </a:endParaRPr>
          </a:p>
        </p:txBody>
      </p:sp>
      <p:sp>
        <p:nvSpPr>
          <p:cNvPr id="8" name="Rectángulo 7"/>
          <p:cNvSpPr/>
          <p:nvPr/>
        </p:nvSpPr>
        <p:spPr>
          <a:xfrm>
            <a:off x="190951" y="1386227"/>
            <a:ext cx="967562" cy="526870"/>
          </a:xfrm>
          <a:prstGeom prst="rect">
            <a:avLst/>
          </a:prstGeom>
          <a:solidFill>
            <a:schemeClr val="bg1"/>
          </a:solidFill>
          <a:ln w="38100">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12" name="CuadroTexto 11"/>
          <p:cNvSpPr txBox="1"/>
          <p:nvPr/>
        </p:nvSpPr>
        <p:spPr>
          <a:xfrm>
            <a:off x="121839" y="1390332"/>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Lenguaje y comunicación</a:t>
            </a:r>
            <a:endParaRPr lang="es-MX" sz="1200" dirty="0">
              <a:latin typeface="Comic Sans MS" panose="030F0702030302020204" pitchFamily="66" charset="0"/>
            </a:endParaRPr>
          </a:p>
        </p:txBody>
      </p:sp>
      <p:sp>
        <p:nvSpPr>
          <p:cNvPr id="25" name="Rectángulo 24"/>
          <p:cNvSpPr/>
          <p:nvPr/>
        </p:nvSpPr>
        <p:spPr>
          <a:xfrm>
            <a:off x="5691963" y="1357730"/>
            <a:ext cx="967562" cy="526870"/>
          </a:xfrm>
          <a:prstGeom prst="rect">
            <a:avLst/>
          </a:prstGeom>
          <a:solidFill>
            <a:schemeClr val="bg1"/>
          </a:solid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27" name="Rectángulo 26"/>
          <p:cNvSpPr/>
          <p:nvPr/>
        </p:nvSpPr>
        <p:spPr>
          <a:xfrm>
            <a:off x="1310474" y="1386227"/>
            <a:ext cx="967562" cy="526870"/>
          </a:xfrm>
          <a:prstGeom prst="rect">
            <a:avLst/>
          </a:prstGeom>
          <a:solidFill>
            <a:schemeClr val="bg1"/>
          </a:solidFill>
          <a:ln w="38100">
            <a:solidFill>
              <a:srgbClr val="00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28" name="CuadroTexto 27"/>
          <p:cNvSpPr txBox="1"/>
          <p:nvPr/>
        </p:nvSpPr>
        <p:spPr>
          <a:xfrm>
            <a:off x="1215681" y="1386227"/>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Pensamiento Matemático </a:t>
            </a:r>
            <a:endParaRPr lang="es-MX" sz="1200" dirty="0">
              <a:latin typeface="Comic Sans MS" panose="030F0702030302020204" pitchFamily="66" charset="0"/>
            </a:endParaRPr>
          </a:p>
        </p:txBody>
      </p:sp>
      <p:sp>
        <p:nvSpPr>
          <p:cNvPr id="29" name="Rectángulo 28"/>
          <p:cNvSpPr/>
          <p:nvPr/>
        </p:nvSpPr>
        <p:spPr>
          <a:xfrm>
            <a:off x="2424674" y="1374716"/>
            <a:ext cx="967562" cy="526870"/>
          </a:xfrm>
          <a:prstGeom prst="rect">
            <a:avLst/>
          </a:prstGeom>
          <a:solidFill>
            <a:schemeClr val="bg1"/>
          </a:solidFill>
          <a:ln w="38100">
            <a:solidFill>
              <a:srgbClr val="00CC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0" name="Rectángulo 29"/>
          <p:cNvSpPr/>
          <p:nvPr/>
        </p:nvSpPr>
        <p:spPr>
          <a:xfrm>
            <a:off x="3536214" y="1363023"/>
            <a:ext cx="967562" cy="526870"/>
          </a:xfrm>
          <a:prstGeom prst="rect">
            <a:avLst/>
          </a:prstGeom>
          <a:solidFill>
            <a:schemeClr val="bg1"/>
          </a:solidFill>
          <a:ln w="38100">
            <a:solidFill>
              <a:srgbClr val="FF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1" name="Rectángulo 30"/>
          <p:cNvSpPr/>
          <p:nvPr/>
        </p:nvSpPr>
        <p:spPr>
          <a:xfrm>
            <a:off x="4614531" y="1363023"/>
            <a:ext cx="967562" cy="526870"/>
          </a:xfrm>
          <a:prstGeom prst="rect">
            <a:avLst/>
          </a:prstGeom>
          <a:solidFill>
            <a:schemeClr val="bg1"/>
          </a:solidFill>
          <a:ln w="38100">
            <a:solidFill>
              <a:srgbClr val="FF66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a:latin typeface="Comic Sans MS" panose="030F0702030302020204" pitchFamily="66" charset="0"/>
            </a:endParaRPr>
          </a:p>
        </p:txBody>
      </p:sp>
      <p:sp>
        <p:nvSpPr>
          <p:cNvPr id="32" name="CuadroTexto 31"/>
          <p:cNvSpPr txBox="1"/>
          <p:nvPr/>
        </p:nvSpPr>
        <p:spPr>
          <a:xfrm>
            <a:off x="5622851" y="1406454"/>
            <a:ext cx="1105786" cy="461665"/>
          </a:xfrm>
          <a:prstGeom prst="rect">
            <a:avLst/>
          </a:prstGeom>
          <a:noFill/>
        </p:spPr>
        <p:txBody>
          <a:bodyPr wrap="square" rtlCol="0">
            <a:spAutoFit/>
          </a:bodyPr>
          <a:lstStyle/>
          <a:p>
            <a:pPr algn="ctr"/>
            <a:r>
              <a:rPr lang="es-MX" sz="1200" dirty="0" smtClean="0">
                <a:latin typeface="Comic Sans MS" panose="030F0702030302020204" pitchFamily="66" charset="0"/>
              </a:rPr>
              <a:t>Educación Física </a:t>
            </a:r>
            <a:endParaRPr lang="es-MX" sz="1200" dirty="0">
              <a:latin typeface="Comic Sans MS" panose="030F0702030302020204" pitchFamily="66" charset="0"/>
            </a:endParaRPr>
          </a:p>
        </p:txBody>
      </p:sp>
      <p:sp>
        <p:nvSpPr>
          <p:cNvPr id="33" name="CuadroTexto 32"/>
          <p:cNvSpPr txBox="1"/>
          <p:nvPr/>
        </p:nvSpPr>
        <p:spPr>
          <a:xfrm>
            <a:off x="3358337" y="1406453"/>
            <a:ext cx="1324202" cy="461665"/>
          </a:xfrm>
          <a:prstGeom prst="rect">
            <a:avLst/>
          </a:prstGeom>
          <a:noFill/>
        </p:spPr>
        <p:txBody>
          <a:bodyPr wrap="square" rtlCol="0">
            <a:spAutoFit/>
          </a:bodyPr>
          <a:lstStyle/>
          <a:p>
            <a:pPr algn="ctr"/>
            <a:r>
              <a:rPr lang="es-MX" sz="1200" dirty="0" smtClean="0">
                <a:latin typeface="Comic Sans MS" panose="030F0702030302020204" pitchFamily="66" charset="0"/>
              </a:rPr>
              <a:t>Educación </a:t>
            </a:r>
            <a:r>
              <a:rPr lang="es-MX" sz="1050" dirty="0" smtClean="0">
                <a:latin typeface="Comic Sans MS" panose="030F0702030302020204" pitchFamily="66" charset="0"/>
              </a:rPr>
              <a:t>Socioemocional</a:t>
            </a:r>
            <a:r>
              <a:rPr lang="es-MX" sz="1100" dirty="0" smtClean="0">
                <a:latin typeface="Comic Sans MS" panose="030F0702030302020204" pitchFamily="66" charset="0"/>
              </a:rPr>
              <a:t> </a:t>
            </a:r>
            <a:endParaRPr lang="es-MX" sz="1100" dirty="0">
              <a:latin typeface="Comic Sans MS" panose="030F0702030302020204" pitchFamily="66" charset="0"/>
            </a:endParaRPr>
          </a:p>
        </p:txBody>
      </p:sp>
      <p:sp>
        <p:nvSpPr>
          <p:cNvPr id="34" name="CuadroTexto 33"/>
          <p:cNvSpPr txBox="1"/>
          <p:nvPr/>
        </p:nvSpPr>
        <p:spPr>
          <a:xfrm>
            <a:off x="2372829" y="1355343"/>
            <a:ext cx="1105786" cy="584775"/>
          </a:xfrm>
          <a:prstGeom prst="rect">
            <a:avLst/>
          </a:prstGeom>
          <a:noFill/>
        </p:spPr>
        <p:txBody>
          <a:bodyPr wrap="square" rtlCol="0">
            <a:spAutoFit/>
          </a:bodyPr>
          <a:lstStyle/>
          <a:p>
            <a:pPr algn="ctr"/>
            <a:r>
              <a:rPr lang="es-MX" sz="800" dirty="0" smtClean="0">
                <a:latin typeface="Comic Sans MS" panose="030F0702030302020204" pitchFamily="66" charset="0"/>
              </a:rPr>
              <a:t>Exploración y comprensión del mundo natural y social </a:t>
            </a:r>
            <a:endParaRPr lang="es-MX" sz="800" dirty="0">
              <a:latin typeface="Comic Sans MS" panose="030F0702030302020204" pitchFamily="66" charset="0"/>
            </a:endParaRPr>
          </a:p>
        </p:txBody>
      </p:sp>
      <p:sp>
        <p:nvSpPr>
          <p:cNvPr id="35" name="CuadroTexto 34"/>
          <p:cNvSpPr txBox="1"/>
          <p:nvPr/>
        </p:nvSpPr>
        <p:spPr>
          <a:xfrm>
            <a:off x="4544977" y="1468010"/>
            <a:ext cx="1105786" cy="276999"/>
          </a:xfrm>
          <a:prstGeom prst="rect">
            <a:avLst/>
          </a:prstGeom>
          <a:noFill/>
        </p:spPr>
        <p:txBody>
          <a:bodyPr wrap="square" rtlCol="0">
            <a:spAutoFit/>
          </a:bodyPr>
          <a:lstStyle/>
          <a:p>
            <a:pPr algn="ctr"/>
            <a:r>
              <a:rPr lang="es-MX" sz="1200" dirty="0" smtClean="0">
                <a:latin typeface="Comic Sans MS" panose="030F0702030302020204" pitchFamily="66" charset="0"/>
              </a:rPr>
              <a:t>Artes</a:t>
            </a:r>
            <a:endParaRPr lang="es-MX" sz="1200" dirty="0">
              <a:latin typeface="Comic Sans MS" panose="030F0702030302020204" pitchFamily="66" charset="0"/>
            </a:endParaRPr>
          </a:p>
        </p:txBody>
      </p:sp>
      <p:sp>
        <p:nvSpPr>
          <p:cNvPr id="22" name="Estrella de 10 puntas 21"/>
          <p:cNvSpPr/>
          <p:nvPr/>
        </p:nvSpPr>
        <p:spPr>
          <a:xfrm>
            <a:off x="1353904" y="2050615"/>
            <a:ext cx="414670" cy="456830"/>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tx1"/>
                </a:solidFill>
                <a:latin typeface="Comic Sans MS" panose="030F0702030302020204" pitchFamily="66" charset="0"/>
              </a:rPr>
              <a:t>3</a:t>
            </a:r>
            <a:endParaRPr lang="es-MX" b="1" dirty="0">
              <a:solidFill>
                <a:schemeClr val="tx1"/>
              </a:solidFill>
              <a:latin typeface="Comic Sans MS" panose="030F0702030302020204" pitchFamily="66" charset="0"/>
            </a:endParaRPr>
          </a:p>
        </p:txBody>
      </p:sp>
      <p:sp>
        <p:nvSpPr>
          <p:cNvPr id="37" name="Estrella de 10 puntas 36"/>
          <p:cNvSpPr/>
          <p:nvPr/>
        </p:nvSpPr>
        <p:spPr>
          <a:xfrm>
            <a:off x="2710638" y="2063500"/>
            <a:ext cx="430168" cy="429810"/>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latin typeface="Comic Sans MS" panose="030F0702030302020204" pitchFamily="66" charset="0"/>
              </a:rPr>
              <a:t>B</a:t>
            </a:r>
          </a:p>
        </p:txBody>
      </p:sp>
      <p:sp>
        <p:nvSpPr>
          <p:cNvPr id="38" name="Rectángulo 37"/>
          <p:cNvSpPr/>
          <p:nvPr/>
        </p:nvSpPr>
        <p:spPr>
          <a:xfrm>
            <a:off x="743845" y="2182712"/>
            <a:ext cx="648310"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Grado</a:t>
            </a:r>
            <a:endParaRPr lang="es-MX" sz="1200" dirty="0">
              <a:solidFill>
                <a:schemeClr val="tx1"/>
              </a:solidFill>
            </a:endParaRPr>
          </a:p>
        </p:txBody>
      </p:sp>
      <p:sp>
        <p:nvSpPr>
          <p:cNvPr id="40" name="Rectángulo 39"/>
          <p:cNvSpPr/>
          <p:nvPr/>
        </p:nvSpPr>
        <p:spPr>
          <a:xfrm>
            <a:off x="2042352" y="2182712"/>
            <a:ext cx="727880"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Sección</a:t>
            </a:r>
            <a:endParaRPr lang="es-MX" sz="1200" dirty="0">
              <a:solidFill>
                <a:schemeClr val="tx1"/>
              </a:solidFill>
            </a:endParaRPr>
          </a:p>
        </p:txBody>
      </p:sp>
      <p:sp>
        <p:nvSpPr>
          <p:cNvPr id="41" name="Rectángulo 40"/>
          <p:cNvSpPr/>
          <p:nvPr/>
        </p:nvSpPr>
        <p:spPr>
          <a:xfrm>
            <a:off x="3405955" y="2182712"/>
            <a:ext cx="2293095" cy="219773"/>
          </a:xfrm>
          <a:prstGeom prst="rect">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rPr>
              <a:t>Alumnos que asistieron a clase</a:t>
            </a:r>
            <a:endParaRPr lang="es-MX" sz="1200" dirty="0">
              <a:solidFill>
                <a:schemeClr val="tx1"/>
              </a:solidFill>
            </a:endParaRPr>
          </a:p>
        </p:txBody>
      </p:sp>
      <p:sp>
        <p:nvSpPr>
          <p:cNvPr id="42" name="Estrella de 10 puntas 41"/>
          <p:cNvSpPr/>
          <p:nvPr/>
        </p:nvSpPr>
        <p:spPr>
          <a:xfrm>
            <a:off x="5650763" y="2046649"/>
            <a:ext cx="541524" cy="484471"/>
          </a:xfrm>
          <a:prstGeom prst="star10">
            <a:avLst/>
          </a:prstGeom>
          <a:solidFill>
            <a:srgbClr val="66FFFF"/>
          </a:solidFill>
          <a:ln>
            <a:solidFill>
              <a:srgbClr val="66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smtClean="0">
                <a:solidFill>
                  <a:schemeClr val="tx1"/>
                </a:solidFill>
                <a:latin typeface="Comic Sans MS" panose="030F0702030302020204" pitchFamily="66" charset="0"/>
              </a:rPr>
              <a:t>13</a:t>
            </a:r>
            <a:endParaRPr lang="es-MX" sz="800" b="1" dirty="0">
              <a:solidFill>
                <a:schemeClr val="tx1"/>
              </a:solidFill>
              <a:latin typeface="Comic Sans MS" panose="030F0702030302020204" pitchFamily="66" charset="0"/>
            </a:endParaRPr>
          </a:p>
        </p:txBody>
      </p:sp>
      <p:sp>
        <p:nvSpPr>
          <p:cNvPr id="39" name="CuadroTexto 38"/>
          <p:cNvSpPr txBox="1"/>
          <p:nvPr/>
        </p:nvSpPr>
        <p:spPr>
          <a:xfrm>
            <a:off x="121839" y="2672464"/>
            <a:ext cx="3167386" cy="307777"/>
          </a:xfrm>
          <a:prstGeom prst="rect">
            <a:avLst/>
          </a:prstGeom>
          <a:noFill/>
        </p:spPr>
        <p:txBody>
          <a:bodyPr wrap="square" rtlCol="0">
            <a:spAutoFit/>
          </a:bodyPr>
          <a:lstStyle/>
          <a:p>
            <a:r>
              <a:rPr lang="es-MX" sz="1350" dirty="0" smtClean="0">
                <a:latin typeface="Comic Sans MS" panose="030F0702030302020204" pitchFamily="66" charset="0"/>
              </a:rPr>
              <a:t>La jornada de practica fue: </a:t>
            </a:r>
            <a:endParaRPr lang="es-MX" sz="1350" dirty="0">
              <a:latin typeface="Comic Sans MS" panose="030F0702030302020204" pitchFamily="66" charset="0"/>
            </a:endParaRPr>
          </a:p>
        </p:txBody>
      </p:sp>
      <p:sp>
        <p:nvSpPr>
          <p:cNvPr id="43" name="Cinta perforada 42"/>
          <p:cNvSpPr/>
          <p:nvPr/>
        </p:nvSpPr>
        <p:spPr>
          <a:xfrm>
            <a:off x="2532728" y="2645079"/>
            <a:ext cx="716132" cy="419070"/>
          </a:xfrm>
          <a:prstGeom prst="flowChartPunchedTap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Exitosa</a:t>
            </a:r>
            <a:endParaRPr lang="es-MX" sz="1200" dirty="0">
              <a:solidFill>
                <a:schemeClr val="tx1"/>
              </a:solidFill>
              <a:latin typeface="Comic Sans MS" panose="030F0702030302020204" pitchFamily="66" charset="0"/>
            </a:endParaRPr>
          </a:p>
        </p:txBody>
      </p:sp>
      <p:sp>
        <p:nvSpPr>
          <p:cNvPr id="45" name="Cinta perforada 44"/>
          <p:cNvSpPr/>
          <p:nvPr/>
        </p:nvSpPr>
        <p:spPr>
          <a:xfrm>
            <a:off x="3542111" y="2645079"/>
            <a:ext cx="716132" cy="419070"/>
          </a:xfrm>
          <a:prstGeom prst="flowChartPunchedTap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Buena</a:t>
            </a:r>
            <a:endParaRPr lang="es-MX" sz="1200" dirty="0">
              <a:solidFill>
                <a:schemeClr val="tx1"/>
              </a:solidFill>
              <a:latin typeface="Comic Sans MS" panose="030F0702030302020204" pitchFamily="66" charset="0"/>
            </a:endParaRPr>
          </a:p>
        </p:txBody>
      </p:sp>
      <p:sp>
        <p:nvSpPr>
          <p:cNvPr id="46" name="Cinta perforada 45"/>
          <p:cNvSpPr/>
          <p:nvPr/>
        </p:nvSpPr>
        <p:spPr>
          <a:xfrm>
            <a:off x="4499562" y="2643627"/>
            <a:ext cx="716132" cy="419070"/>
          </a:xfrm>
          <a:prstGeom prst="flowChartPunchedTape">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Regular</a:t>
            </a:r>
            <a:endParaRPr lang="es-MX" sz="1200" dirty="0">
              <a:solidFill>
                <a:schemeClr val="tx1"/>
              </a:solidFill>
              <a:latin typeface="Comic Sans MS" panose="030F0702030302020204" pitchFamily="66" charset="0"/>
            </a:endParaRPr>
          </a:p>
        </p:txBody>
      </p:sp>
      <p:sp>
        <p:nvSpPr>
          <p:cNvPr id="47" name="Cinta perforada 46"/>
          <p:cNvSpPr/>
          <p:nvPr/>
        </p:nvSpPr>
        <p:spPr>
          <a:xfrm>
            <a:off x="5476155" y="2632463"/>
            <a:ext cx="716132" cy="419070"/>
          </a:xfrm>
          <a:prstGeom prst="flowChartPunchedTape">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dirty="0" smtClean="0">
                <a:solidFill>
                  <a:schemeClr val="tx1"/>
                </a:solidFill>
                <a:latin typeface="Comic Sans MS" panose="030F0702030302020204" pitchFamily="66" charset="0"/>
              </a:rPr>
              <a:t>Exitosa</a:t>
            </a:r>
            <a:endParaRPr lang="es-MX" sz="1200" dirty="0">
              <a:solidFill>
                <a:schemeClr val="tx1"/>
              </a:solidFill>
              <a:latin typeface="Comic Sans MS" panose="030F0702030302020204" pitchFamily="66" charset="0"/>
            </a:endParaRPr>
          </a:p>
        </p:txBody>
      </p:sp>
      <p:sp>
        <p:nvSpPr>
          <p:cNvPr id="44" name="Rectángulo 43"/>
          <p:cNvSpPr/>
          <p:nvPr/>
        </p:nvSpPr>
        <p:spPr>
          <a:xfrm>
            <a:off x="0" y="3115587"/>
            <a:ext cx="6858000" cy="301978"/>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Aspectos de la planeación                     Observaciones </a:t>
            </a:r>
            <a:endParaRPr lang="es-MX" sz="1400" b="1" dirty="0">
              <a:latin typeface="Comic Sans MS" panose="030F0702030302020204" pitchFamily="66" charset="0"/>
            </a:endParaRPr>
          </a:p>
        </p:txBody>
      </p:sp>
      <p:sp>
        <p:nvSpPr>
          <p:cNvPr id="48" name="CuadroTexto 47"/>
          <p:cNvSpPr txBox="1"/>
          <p:nvPr/>
        </p:nvSpPr>
        <p:spPr>
          <a:xfrm>
            <a:off x="0" y="3417565"/>
            <a:ext cx="2770232" cy="1477328"/>
          </a:xfrm>
          <a:prstGeom prst="rect">
            <a:avLst/>
          </a:prstGeom>
          <a:solidFill>
            <a:schemeClr val="bg1"/>
          </a:solidFill>
          <a:ln w="19050">
            <a:solidFill>
              <a:srgbClr val="FFC000"/>
            </a:solidFill>
          </a:ln>
        </p:spPr>
        <p:txBody>
          <a:bodyPr wrap="square" rtlCol="0">
            <a:spAutoFit/>
          </a:bodyPr>
          <a:lstStyle/>
          <a:p>
            <a:pPr>
              <a:lnSpc>
                <a:spcPct val="150000"/>
              </a:lnSpc>
            </a:pPr>
            <a:r>
              <a:rPr lang="es-MX" sz="1200" dirty="0" smtClean="0">
                <a:latin typeface="Comic Sans MS" panose="030F0702030302020204" pitchFamily="66" charset="0"/>
              </a:rPr>
              <a:t>Logro de los aprendizajes </a:t>
            </a:r>
          </a:p>
          <a:p>
            <a:pPr>
              <a:lnSpc>
                <a:spcPct val="150000"/>
              </a:lnSpc>
            </a:pPr>
            <a:r>
              <a:rPr lang="es-MX" sz="1200" dirty="0" smtClean="0">
                <a:latin typeface="Comic Sans MS" panose="030F0702030302020204" pitchFamily="66" charset="0"/>
              </a:rPr>
              <a:t>Adecuada a las necesidades</a:t>
            </a:r>
          </a:p>
          <a:p>
            <a:pPr>
              <a:lnSpc>
                <a:spcPct val="150000"/>
              </a:lnSpc>
            </a:pPr>
            <a:r>
              <a:rPr lang="es-MX" sz="1200" dirty="0" smtClean="0">
                <a:latin typeface="Comic Sans MS" panose="030F0702030302020204" pitchFamily="66" charset="0"/>
              </a:rPr>
              <a:t>Nivel de complejidad adecuada</a:t>
            </a:r>
          </a:p>
          <a:p>
            <a:pPr>
              <a:lnSpc>
                <a:spcPct val="150000"/>
              </a:lnSpc>
            </a:pPr>
            <a:r>
              <a:rPr lang="es-MX" sz="1200" dirty="0" smtClean="0">
                <a:latin typeface="Comic Sans MS" panose="030F0702030302020204" pitchFamily="66" charset="0"/>
              </a:rPr>
              <a:t>Materiales empleados adecuados</a:t>
            </a:r>
          </a:p>
          <a:p>
            <a:pPr>
              <a:lnSpc>
                <a:spcPct val="150000"/>
              </a:lnSpc>
            </a:pPr>
            <a:r>
              <a:rPr lang="es-MX" sz="1200" dirty="0" smtClean="0">
                <a:latin typeface="Comic Sans MS" panose="030F0702030302020204" pitchFamily="66" charset="0"/>
              </a:rPr>
              <a:t>Tiempo planeado correctamente </a:t>
            </a:r>
          </a:p>
        </p:txBody>
      </p:sp>
      <p:cxnSp>
        <p:nvCxnSpPr>
          <p:cNvPr id="51" name="Conector recto 50"/>
          <p:cNvCxnSpPr/>
          <p:nvPr/>
        </p:nvCxnSpPr>
        <p:spPr>
          <a:xfrm>
            <a:off x="2532728" y="3417046"/>
            <a:ext cx="0" cy="1477328"/>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54" name="Conector recto 53"/>
          <p:cNvCxnSpPr/>
          <p:nvPr/>
        </p:nvCxnSpPr>
        <p:spPr>
          <a:xfrm>
            <a:off x="2532728" y="3710763"/>
            <a:ext cx="237504"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pic>
        <p:nvPicPr>
          <p:cNvPr id="55" name="Imagen 54"/>
          <p:cNvPicPr>
            <a:picLocks noChangeAspect="1"/>
          </p:cNvPicPr>
          <p:nvPr/>
        </p:nvPicPr>
        <p:blipFill>
          <a:blip r:embed="rId4"/>
          <a:stretch>
            <a:fillRect/>
          </a:stretch>
        </p:blipFill>
        <p:spPr>
          <a:xfrm>
            <a:off x="2523822" y="4013213"/>
            <a:ext cx="249958" cy="18290"/>
          </a:xfrm>
          <a:prstGeom prst="rect">
            <a:avLst/>
          </a:prstGeom>
        </p:spPr>
      </p:pic>
      <p:pic>
        <p:nvPicPr>
          <p:cNvPr id="56" name="Imagen 55"/>
          <p:cNvPicPr>
            <a:picLocks noChangeAspect="1"/>
          </p:cNvPicPr>
          <p:nvPr/>
        </p:nvPicPr>
        <p:blipFill>
          <a:blip r:embed="rId4"/>
          <a:stretch>
            <a:fillRect/>
          </a:stretch>
        </p:blipFill>
        <p:spPr>
          <a:xfrm>
            <a:off x="2527370" y="4329431"/>
            <a:ext cx="249958" cy="18290"/>
          </a:xfrm>
          <a:prstGeom prst="rect">
            <a:avLst/>
          </a:prstGeom>
        </p:spPr>
      </p:pic>
      <p:pic>
        <p:nvPicPr>
          <p:cNvPr id="57" name="Imagen 56"/>
          <p:cNvPicPr>
            <a:picLocks noChangeAspect="1"/>
          </p:cNvPicPr>
          <p:nvPr/>
        </p:nvPicPr>
        <p:blipFill>
          <a:blip r:embed="rId4"/>
          <a:stretch>
            <a:fillRect/>
          </a:stretch>
        </p:blipFill>
        <p:spPr>
          <a:xfrm>
            <a:off x="2531290" y="4593612"/>
            <a:ext cx="249958" cy="18290"/>
          </a:xfrm>
          <a:prstGeom prst="rect">
            <a:avLst/>
          </a:prstGeom>
        </p:spPr>
      </p:pic>
      <p:sp>
        <p:nvSpPr>
          <p:cNvPr id="59" name="Rectángulo 58"/>
          <p:cNvSpPr/>
          <p:nvPr/>
        </p:nvSpPr>
        <p:spPr>
          <a:xfrm>
            <a:off x="0" y="4905572"/>
            <a:ext cx="6858000" cy="301978"/>
          </a:xfrm>
          <a:prstGeom prst="rect">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Manifestaciones de los alumnos                Observaciones </a:t>
            </a:r>
            <a:endParaRPr lang="es-MX" sz="1400" b="1" dirty="0">
              <a:latin typeface="Comic Sans MS" panose="030F0702030302020204" pitchFamily="66" charset="0"/>
            </a:endParaRPr>
          </a:p>
        </p:txBody>
      </p:sp>
      <p:sp>
        <p:nvSpPr>
          <p:cNvPr id="61" name="CuadroTexto 60"/>
          <p:cNvSpPr txBox="1"/>
          <p:nvPr/>
        </p:nvSpPr>
        <p:spPr>
          <a:xfrm>
            <a:off x="7096" y="5218229"/>
            <a:ext cx="2770232" cy="1200329"/>
          </a:xfrm>
          <a:prstGeom prst="rect">
            <a:avLst/>
          </a:prstGeom>
          <a:solidFill>
            <a:schemeClr val="bg1"/>
          </a:solidFill>
          <a:ln w="19050">
            <a:solidFill>
              <a:srgbClr val="00FF00"/>
            </a:solidFill>
          </a:ln>
        </p:spPr>
        <p:txBody>
          <a:bodyPr wrap="square" rtlCol="0">
            <a:spAutoFit/>
          </a:bodyPr>
          <a:lstStyle/>
          <a:p>
            <a:pPr>
              <a:lnSpc>
                <a:spcPct val="150000"/>
              </a:lnSpc>
            </a:pPr>
            <a:r>
              <a:rPr lang="es-MX" sz="1200" dirty="0" smtClean="0">
                <a:latin typeface="Comic Sans MS" panose="030F0702030302020204" pitchFamily="66" charset="0"/>
              </a:rPr>
              <a:t>Interés en las actividades  </a:t>
            </a:r>
          </a:p>
          <a:p>
            <a:pPr>
              <a:lnSpc>
                <a:spcPct val="150000"/>
              </a:lnSpc>
            </a:pPr>
            <a:r>
              <a:rPr lang="es-MX" sz="1200" dirty="0" smtClean="0">
                <a:latin typeface="Comic Sans MS" panose="030F0702030302020204" pitchFamily="66" charset="0"/>
              </a:rPr>
              <a:t>Participación de manera esperada</a:t>
            </a:r>
          </a:p>
          <a:p>
            <a:pPr>
              <a:lnSpc>
                <a:spcPct val="150000"/>
              </a:lnSpc>
            </a:pPr>
            <a:r>
              <a:rPr lang="es-MX" sz="1200" dirty="0" smtClean="0">
                <a:latin typeface="Comic Sans MS" panose="030F0702030302020204" pitchFamily="66" charset="0"/>
              </a:rPr>
              <a:t>Seguridad de manera esperada </a:t>
            </a:r>
          </a:p>
          <a:p>
            <a:pPr>
              <a:lnSpc>
                <a:spcPct val="150000"/>
              </a:lnSpc>
            </a:pPr>
            <a:r>
              <a:rPr lang="es-MX" sz="1200" dirty="0" smtClean="0">
                <a:latin typeface="Comic Sans MS" panose="030F0702030302020204" pitchFamily="66" charset="0"/>
              </a:rPr>
              <a:t>Cooperación de manera esperada</a:t>
            </a:r>
          </a:p>
        </p:txBody>
      </p:sp>
      <p:cxnSp>
        <p:nvCxnSpPr>
          <p:cNvPr id="62" name="Conector recto 61"/>
          <p:cNvCxnSpPr/>
          <p:nvPr/>
        </p:nvCxnSpPr>
        <p:spPr>
          <a:xfrm>
            <a:off x="2523822" y="5218229"/>
            <a:ext cx="0" cy="1200329"/>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65" name="Conector recto 64"/>
          <p:cNvCxnSpPr/>
          <p:nvPr/>
        </p:nvCxnSpPr>
        <p:spPr>
          <a:xfrm>
            <a:off x="2523822" y="6110177"/>
            <a:ext cx="237504"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a:off x="2523822" y="5842042"/>
            <a:ext cx="237504"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2539824" y="5511210"/>
            <a:ext cx="237504" cy="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sp>
        <p:nvSpPr>
          <p:cNvPr id="69" name="Rectángulo 68"/>
          <p:cNvSpPr/>
          <p:nvPr/>
        </p:nvSpPr>
        <p:spPr>
          <a:xfrm>
            <a:off x="-1" y="6429235"/>
            <a:ext cx="6858000" cy="301978"/>
          </a:xfrm>
          <a:prstGeom prst="rect">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Autoevaluación                                   Observaciones </a:t>
            </a:r>
            <a:endParaRPr lang="es-MX" sz="1400" b="1" dirty="0">
              <a:latin typeface="Comic Sans MS" panose="030F0702030302020204" pitchFamily="66" charset="0"/>
            </a:endParaRPr>
          </a:p>
        </p:txBody>
      </p:sp>
      <p:sp>
        <p:nvSpPr>
          <p:cNvPr id="70" name="CuadroTexto 69"/>
          <p:cNvSpPr txBox="1"/>
          <p:nvPr/>
        </p:nvSpPr>
        <p:spPr>
          <a:xfrm>
            <a:off x="8865" y="6731698"/>
            <a:ext cx="2770232" cy="1200329"/>
          </a:xfrm>
          <a:prstGeom prst="rect">
            <a:avLst/>
          </a:prstGeom>
          <a:solidFill>
            <a:schemeClr val="bg1"/>
          </a:solidFill>
          <a:ln w="19050">
            <a:solidFill>
              <a:srgbClr val="00CCFF"/>
            </a:solidFill>
          </a:ln>
        </p:spPr>
        <p:txBody>
          <a:bodyPr wrap="square" rtlCol="0">
            <a:spAutoFit/>
          </a:bodyPr>
          <a:lstStyle/>
          <a:p>
            <a:pPr>
              <a:lnSpc>
                <a:spcPct val="150000"/>
              </a:lnSpc>
            </a:pPr>
            <a:r>
              <a:rPr lang="es-MX" sz="1200" dirty="0" smtClean="0">
                <a:latin typeface="Comic Sans MS" panose="030F0702030302020204" pitchFamily="66" charset="0"/>
              </a:rPr>
              <a:t>Involucración de los alumnos  </a:t>
            </a:r>
          </a:p>
          <a:p>
            <a:pPr>
              <a:lnSpc>
                <a:spcPct val="150000"/>
              </a:lnSpc>
            </a:pPr>
            <a:r>
              <a:rPr lang="es-MX" sz="1200" dirty="0" smtClean="0">
                <a:latin typeface="Comic Sans MS" panose="030F0702030302020204" pitchFamily="66" charset="0"/>
              </a:rPr>
              <a:t>Rescate de la evaluación del AE</a:t>
            </a:r>
          </a:p>
          <a:p>
            <a:pPr>
              <a:lnSpc>
                <a:spcPct val="150000"/>
              </a:lnSpc>
            </a:pPr>
            <a:r>
              <a:rPr lang="es-MX" sz="1200" dirty="0" smtClean="0">
                <a:latin typeface="Comic Sans MS" panose="030F0702030302020204" pitchFamily="66" charset="0"/>
              </a:rPr>
              <a:t>Consignas claras</a:t>
            </a:r>
          </a:p>
          <a:p>
            <a:pPr>
              <a:lnSpc>
                <a:spcPct val="150000"/>
              </a:lnSpc>
            </a:pPr>
            <a:r>
              <a:rPr lang="es-MX" sz="1200" dirty="0" smtClean="0">
                <a:latin typeface="Comic Sans MS" panose="030F0702030302020204" pitchFamily="66" charset="0"/>
              </a:rPr>
              <a:t>Intervención adecuada </a:t>
            </a:r>
          </a:p>
        </p:txBody>
      </p:sp>
      <p:cxnSp>
        <p:nvCxnSpPr>
          <p:cNvPr id="72" name="Conector recto 71"/>
          <p:cNvCxnSpPr/>
          <p:nvPr/>
        </p:nvCxnSpPr>
        <p:spPr>
          <a:xfrm>
            <a:off x="2523822" y="6731698"/>
            <a:ext cx="0" cy="1200329"/>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cxnSp>
        <p:nvCxnSpPr>
          <p:cNvPr id="73" name="Conector recto 72"/>
          <p:cNvCxnSpPr/>
          <p:nvPr/>
        </p:nvCxnSpPr>
        <p:spPr>
          <a:xfrm>
            <a:off x="2533609" y="6982048"/>
            <a:ext cx="237504" cy="0"/>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cxnSp>
        <p:nvCxnSpPr>
          <p:cNvPr id="74" name="Conector recto 73"/>
          <p:cNvCxnSpPr/>
          <p:nvPr/>
        </p:nvCxnSpPr>
        <p:spPr>
          <a:xfrm>
            <a:off x="2531290" y="7331862"/>
            <a:ext cx="237504" cy="0"/>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cxnSp>
        <p:nvCxnSpPr>
          <p:cNvPr id="75" name="Conector recto 74"/>
          <p:cNvCxnSpPr/>
          <p:nvPr/>
        </p:nvCxnSpPr>
        <p:spPr>
          <a:xfrm>
            <a:off x="2531290" y="7627090"/>
            <a:ext cx="237504" cy="0"/>
          </a:xfrm>
          <a:prstGeom prst="line">
            <a:avLst/>
          </a:prstGeom>
          <a:ln w="19050">
            <a:solidFill>
              <a:srgbClr val="00CCFF"/>
            </a:solidFill>
          </a:ln>
        </p:spPr>
        <p:style>
          <a:lnRef idx="1">
            <a:schemeClr val="accent1"/>
          </a:lnRef>
          <a:fillRef idx="0">
            <a:schemeClr val="accent1"/>
          </a:fillRef>
          <a:effectRef idx="0">
            <a:schemeClr val="accent1"/>
          </a:effectRef>
          <a:fontRef idx="minor">
            <a:schemeClr val="tx1"/>
          </a:fontRef>
        </p:style>
      </p:cxnSp>
      <p:sp>
        <p:nvSpPr>
          <p:cNvPr id="77" name="CuadroTexto 76"/>
          <p:cNvSpPr txBox="1"/>
          <p:nvPr/>
        </p:nvSpPr>
        <p:spPr>
          <a:xfrm>
            <a:off x="2770999" y="6731697"/>
            <a:ext cx="4080672" cy="1200329"/>
          </a:xfrm>
          <a:prstGeom prst="rect">
            <a:avLst/>
          </a:prstGeom>
          <a:solidFill>
            <a:schemeClr val="bg1"/>
          </a:solidFill>
          <a:ln w="19050">
            <a:solidFill>
              <a:srgbClr val="00CCFF"/>
            </a:solidFill>
          </a:ln>
        </p:spPr>
        <p:txBody>
          <a:bodyPr wrap="square" rtlCol="0">
            <a:spAutoFit/>
          </a:bodyPr>
          <a:lstStyle/>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p:txBody>
      </p:sp>
      <p:sp>
        <p:nvSpPr>
          <p:cNvPr id="76" name="CuadroTexto 75"/>
          <p:cNvSpPr txBox="1"/>
          <p:nvPr/>
        </p:nvSpPr>
        <p:spPr>
          <a:xfrm>
            <a:off x="-6579" y="7945349"/>
            <a:ext cx="6864578" cy="307777"/>
          </a:xfrm>
          <a:prstGeom prst="rect">
            <a:avLst/>
          </a:prstGeom>
          <a:solidFill>
            <a:srgbClr val="FF0000"/>
          </a:solidFill>
        </p:spPr>
        <p:txBody>
          <a:bodyPr wrap="square" rtlCol="0">
            <a:spAutoFit/>
          </a:bodyPr>
          <a:lstStyle/>
          <a:p>
            <a:pPr algn="ctr"/>
            <a:r>
              <a:rPr lang="es-MX" sz="1400" dirty="0" smtClean="0">
                <a:solidFill>
                  <a:schemeClr val="bg1"/>
                </a:solidFill>
                <a:latin typeface="Comic Sans MS" panose="030F0702030302020204" pitchFamily="66" charset="0"/>
              </a:rPr>
              <a:t>Descripción de la jornada de práctica (Dificultades y fortalezas)</a:t>
            </a:r>
            <a:endParaRPr lang="es-MX" sz="1400" dirty="0">
              <a:solidFill>
                <a:schemeClr val="bg1"/>
              </a:solidFill>
              <a:latin typeface="Comic Sans MS" panose="030F0702030302020204" pitchFamily="66" charset="0"/>
            </a:endParaRPr>
          </a:p>
        </p:txBody>
      </p:sp>
      <p:sp>
        <p:nvSpPr>
          <p:cNvPr id="78" name="CuadroTexto 77"/>
          <p:cNvSpPr txBox="1"/>
          <p:nvPr/>
        </p:nvSpPr>
        <p:spPr>
          <a:xfrm>
            <a:off x="-1" y="8253126"/>
            <a:ext cx="6851671" cy="923330"/>
          </a:xfrm>
          <a:prstGeom prst="rect">
            <a:avLst/>
          </a:prstGeom>
          <a:noFill/>
          <a:ln w="19050">
            <a:solidFill>
              <a:srgbClr val="FF0000"/>
            </a:solidFill>
          </a:ln>
        </p:spPr>
        <p:txBody>
          <a:bodyPr wrap="square" rtlCol="0">
            <a:spAutoFit/>
          </a:bodyPr>
          <a:lstStyle/>
          <a:p>
            <a:pPr>
              <a:lnSpc>
                <a:spcPct val="150000"/>
              </a:lnSpc>
            </a:pPr>
            <a:r>
              <a:rPr lang="es-MX" sz="1200" dirty="0" smtClean="0">
                <a:latin typeface="Comic Sans MS" panose="030F0702030302020204" pitchFamily="66" charset="0"/>
              </a:rPr>
              <a:t>La clase inició a las diez y media de la mañana, todos lo alumnos ingresaron a la reunión puntualmente, posteriormente se les dio un pequeño saludo, se les preguntó la fecha del día de hoy y el clima que presenciaban en la mañana. Posteriormente, y antes de iniciar a trabajar </a:t>
            </a:r>
            <a:endParaRPr lang="es-MX" sz="1200" dirty="0">
              <a:latin typeface="Comic Sans MS" panose="030F0702030302020204" pitchFamily="66" charset="0"/>
            </a:endParaRPr>
          </a:p>
        </p:txBody>
      </p:sp>
      <p:pic>
        <p:nvPicPr>
          <p:cNvPr id="3" name="Imagen 2"/>
          <p:cNvPicPr>
            <a:picLocks noChangeAspect="1"/>
          </p:cNvPicPr>
          <p:nvPr/>
        </p:nvPicPr>
        <p:blipFill rotWithShape="1">
          <a:blip r:embed="rId5"/>
          <a:srcRect l="30089" t="20006" r="28808" b="42618"/>
          <a:stretch/>
        </p:blipFill>
        <p:spPr>
          <a:xfrm>
            <a:off x="2648801" y="2551135"/>
            <a:ext cx="553452" cy="529390"/>
          </a:xfrm>
          <a:prstGeom prst="rect">
            <a:avLst/>
          </a:prstGeom>
        </p:spPr>
      </p:pic>
      <p:pic>
        <p:nvPicPr>
          <p:cNvPr id="7" name="Imagen 6"/>
          <p:cNvPicPr>
            <a:picLocks noChangeAspect="1"/>
          </p:cNvPicPr>
          <p:nvPr/>
        </p:nvPicPr>
        <p:blipFill>
          <a:blip r:embed="rId6"/>
          <a:stretch>
            <a:fillRect/>
          </a:stretch>
        </p:blipFill>
        <p:spPr>
          <a:xfrm>
            <a:off x="2516193" y="3738255"/>
            <a:ext cx="252762" cy="244336"/>
          </a:xfrm>
          <a:prstGeom prst="rect">
            <a:avLst/>
          </a:prstGeom>
        </p:spPr>
      </p:pic>
      <p:pic>
        <p:nvPicPr>
          <p:cNvPr id="9" name="Imagen 8"/>
          <p:cNvPicPr>
            <a:picLocks noChangeAspect="1"/>
          </p:cNvPicPr>
          <p:nvPr/>
        </p:nvPicPr>
        <p:blipFill>
          <a:blip r:embed="rId6"/>
          <a:stretch>
            <a:fillRect/>
          </a:stretch>
        </p:blipFill>
        <p:spPr>
          <a:xfrm>
            <a:off x="2536187" y="3432436"/>
            <a:ext cx="268602" cy="259648"/>
          </a:xfrm>
          <a:prstGeom prst="rect">
            <a:avLst/>
          </a:prstGeom>
        </p:spPr>
      </p:pic>
      <p:pic>
        <p:nvPicPr>
          <p:cNvPr id="13" name="Imagen 12"/>
          <p:cNvPicPr>
            <a:picLocks noChangeAspect="1"/>
          </p:cNvPicPr>
          <p:nvPr/>
        </p:nvPicPr>
        <p:blipFill>
          <a:blip r:embed="rId7"/>
          <a:stretch>
            <a:fillRect/>
          </a:stretch>
        </p:blipFill>
        <p:spPr>
          <a:xfrm>
            <a:off x="2534185" y="6136214"/>
            <a:ext cx="249958" cy="243861"/>
          </a:xfrm>
          <a:prstGeom prst="rect">
            <a:avLst/>
          </a:prstGeom>
        </p:spPr>
      </p:pic>
      <p:pic>
        <p:nvPicPr>
          <p:cNvPr id="14" name="Imagen 13"/>
          <p:cNvPicPr>
            <a:picLocks noChangeAspect="1"/>
          </p:cNvPicPr>
          <p:nvPr/>
        </p:nvPicPr>
        <p:blipFill>
          <a:blip r:embed="rId7"/>
          <a:stretch>
            <a:fillRect/>
          </a:stretch>
        </p:blipFill>
        <p:spPr>
          <a:xfrm>
            <a:off x="2543252" y="4335757"/>
            <a:ext cx="249958" cy="243861"/>
          </a:xfrm>
          <a:prstGeom prst="rect">
            <a:avLst/>
          </a:prstGeom>
        </p:spPr>
      </p:pic>
      <p:pic>
        <p:nvPicPr>
          <p:cNvPr id="15" name="Imagen 14"/>
          <p:cNvPicPr>
            <a:picLocks noChangeAspect="1"/>
          </p:cNvPicPr>
          <p:nvPr/>
        </p:nvPicPr>
        <p:blipFill>
          <a:blip r:embed="rId7"/>
          <a:stretch>
            <a:fillRect/>
          </a:stretch>
        </p:blipFill>
        <p:spPr>
          <a:xfrm>
            <a:off x="2539824" y="6742309"/>
            <a:ext cx="249958" cy="243861"/>
          </a:xfrm>
          <a:prstGeom prst="rect">
            <a:avLst/>
          </a:prstGeom>
        </p:spPr>
      </p:pic>
      <p:pic>
        <p:nvPicPr>
          <p:cNvPr id="16" name="Imagen 15"/>
          <p:cNvPicPr>
            <a:picLocks noChangeAspect="1"/>
          </p:cNvPicPr>
          <p:nvPr/>
        </p:nvPicPr>
        <p:blipFill>
          <a:blip r:embed="rId7"/>
          <a:stretch>
            <a:fillRect/>
          </a:stretch>
        </p:blipFill>
        <p:spPr>
          <a:xfrm>
            <a:off x="2511227" y="5531630"/>
            <a:ext cx="249958" cy="243861"/>
          </a:xfrm>
          <a:prstGeom prst="rect">
            <a:avLst/>
          </a:prstGeom>
        </p:spPr>
      </p:pic>
      <p:pic>
        <p:nvPicPr>
          <p:cNvPr id="17" name="Imagen 16"/>
          <p:cNvPicPr>
            <a:picLocks noChangeAspect="1"/>
          </p:cNvPicPr>
          <p:nvPr/>
        </p:nvPicPr>
        <p:blipFill>
          <a:blip r:embed="rId7"/>
          <a:stretch>
            <a:fillRect/>
          </a:stretch>
        </p:blipFill>
        <p:spPr>
          <a:xfrm>
            <a:off x="2518836" y="5289643"/>
            <a:ext cx="249958" cy="243861"/>
          </a:xfrm>
          <a:prstGeom prst="rect">
            <a:avLst/>
          </a:prstGeom>
        </p:spPr>
      </p:pic>
      <p:pic>
        <p:nvPicPr>
          <p:cNvPr id="18" name="Imagen 17"/>
          <p:cNvPicPr>
            <a:picLocks noChangeAspect="1"/>
          </p:cNvPicPr>
          <p:nvPr/>
        </p:nvPicPr>
        <p:blipFill>
          <a:blip r:embed="rId7"/>
          <a:stretch>
            <a:fillRect/>
          </a:stretch>
        </p:blipFill>
        <p:spPr>
          <a:xfrm>
            <a:off x="2516193" y="4033779"/>
            <a:ext cx="249958" cy="243861"/>
          </a:xfrm>
          <a:prstGeom prst="rect">
            <a:avLst/>
          </a:prstGeom>
        </p:spPr>
      </p:pic>
      <p:pic>
        <p:nvPicPr>
          <p:cNvPr id="19" name="Imagen 18"/>
          <p:cNvPicPr>
            <a:picLocks noChangeAspect="1"/>
          </p:cNvPicPr>
          <p:nvPr/>
        </p:nvPicPr>
        <p:blipFill>
          <a:blip r:embed="rId7"/>
          <a:stretch>
            <a:fillRect/>
          </a:stretch>
        </p:blipFill>
        <p:spPr>
          <a:xfrm>
            <a:off x="2534185" y="7349701"/>
            <a:ext cx="249958" cy="243861"/>
          </a:xfrm>
          <a:prstGeom prst="rect">
            <a:avLst/>
          </a:prstGeom>
        </p:spPr>
      </p:pic>
      <p:pic>
        <p:nvPicPr>
          <p:cNvPr id="20" name="Imagen 19"/>
          <p:cNvPicPr>
            <a:picLocks noChangeAspect="1"/>
          </p:cNvPicPr>
          <p:nvPr/>
        </p:nvPicPr>
        <p:blipFill>
          <a:blip r:embed="rId7"/>
          <a:stretch>
            <a:fillRect/>
          </a:stretch>
        </p:blipFill>
        <p:spPr>
          <a:xfrm>
            <a:off x="2530433" y="7057487"/>
            <a:ext cx="249958" cy="243861"/>
          </a:xfrm>
          <a:prstGeom prst="rect">
            <a:avLst/>
          </a:prstGeom>
        </p:spPr>
      </p:pic>
      <p:pic>
        <p:nvPicPr>
          <p:cNvPr id="21" name="Imagen 20"/>
          <p:cNvPicPr>
            <a:picLocks noChangeAspect="1"/>
          </p:cNvPicPr>
          <p:nvPr/>
        </p:nvPicPr>
        <p:blipFill>
          <a:blip r:embed="rId7"/>
          <a:stretch>
            <a:fillRect/>
          </a:stretch>
        </p:blipFill>
        <p:spPr>
          <a:xfrm>
            <a:off x="2510356" y="7674247"/>
            <a:ext cx="249958" cy="243861"/>
          </a:xfrm>
          <a:prstGeom prst="rect">
            <a:avLst/>
          </a:prstGeom>
        </p:spPr>
      </p:pic>
      <p:sp>
        <p:nvSpPr>
          <p:cNvPr id="71" name="CuadroTexto 70"/>
          <p:cNvSpPr txBox="1"/>
          <p:nvPr/>
        </p:nvSpPr>
        <p:spPr>
          <a:xfrm>
            <a:off x="2770232" y="3418042"/>
            <a:ext cx="4087768" cy="1477328"/>
          </a:xfrm>
          <a:prstGeom prst="rect">
            <a:avLst/>
          </a:prstGeom>
          <a:noFill/>
          <a:ln w="19050">
            <a:solidFill>
              <a:srgbClr val="FFC000"/>
            </a:solidFill>
          </a:ln>
        </p:spPr>
        <p:txBody>
          <a:bodyPr wrap="square" rtlCol="0">
            <a:spAutoFit/>
          </a:bodyPr>
          <a:lstStyle/>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p:txBody>
      </p:sp>
      <p:sp>
        <p:nvSpPr>
          <p:cNvPr id="23" name="CuadroTexto 22"/>
          <p:cNvSpPr txBox="1"/>
          <p:nvPr/>
        </p:nvSpPr>
        <p:spPr>
          <a:xfrm>
            <a:off x="2793210" y="3447879"/>
            <a:ext cx="4139289" cy="1384995"/>
          </a:xfrm>
          <a:prstGeom prst="rect">
            <a:avLst/>
          </a:prstGeom>
          <a:noFill/>
        </p:spPr>
        <p:txBody>
          <a:bodyPr wrap="square" rtlCol="0">
            <a:spAutoFit/>
          </a:bodyPr>
          <a:lstStyle/>
          <a:p>
            <a:pPr lvl="0"/>
            <a:r>
              <a:rPr lang="es-MX" sz="1200" dirty="0">
                <a:solidFill>
                  <a:prstClr val="black"/>
                </a:solidFill>
                <a:latin typeface="Comic Sans MS" panose="030F0702030302020204" pitchFamily="66" charset="0"/>
              </a:rPr>
              <a:t>El día </a:t>
            </a:r>
            <a:r>
              <a:rPr lang="es-MX" sz="1200" dirty="0" smtClean="0">
                <a:solidFill>
                  <a:prstClr val="black"/>
                </a:solidFill>
                <a:latin typeface="Comic Sans MS" panose="030F0702030302020204" pitchFamily="66" charset="0"/>
              </a:rPr>
              <a:t>de hoy se trabajó con el aprendizaje esperado relacionado con el nombre. Fue una actividad adecuada a las necesidades de los alumnos y el nivel de complejidad fue adecuada para tercer grado de preescolar puesto que la escritura del nombre se practica desde primer grado. Los materiales estuvieron al alcance de los niños y faltó un poco de tiempo. </a:t>
            </a:r>
            <a:endParaRPr lang="es-MX" sz="1200" dirty="0">
              <a:solidFill>
                <a:prstClr val="black"/>
              </a:solidFill>
              <a:latin typeface="Comic Sans MS" panose="030F0702030302020204" pitchFamily="66" charset="0"/>
            </a:endParaRPr>
          </a:p>
        </p:txBody>
      </p:sp>
      <p:sp>
        <p:nvSpPr>
          <p:cNvPr id="79" name="CuadroTexto 78"/>
          <p:cNvSpPr txBox="1"/>
          <p:nvPr/>
        </p:nvSpPr>
        <p:spPr>
          <a:xfrm>
            <a:off x="2777327" y="5218228"/>
            <a:ext cx="4080672" cy="1200329"/>
          </a:xfrm>
          <a:prstGeom prst="rect">
            <a:avLst/>
          </a:prstGeom>
          <a:solidFill>
            <a:schemeClr val="bg1"/>
          </a:solidFill>
          <a:ln w="19050">
            <a:solidFill>
              <a:srgbClr val="00FF00"/>
            </a:solidFill>
          </a:ln>
        </p:spPr>
        <p:txBody>
          <a:bodyPr wrap="square" rtlCol="0">
            <a:spAutoFit/>
          </a:bodyPr>
          <a:lstStyle/>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a:p>
            <a:pPr>
              <a:lnSpc>
                <a:spcPct val="150000"/>
              </a:lnSpc>
            </a:pPr>
            <a:endParaRPr lang="es-MX" sz="1200" dirty="0" smtClean="0">
              <a:latin typeface="Comic Sans MS" panose="030F0702030302020204" pitchFamily="66" charset="0"/>
            </a:endParaRPr>
          </a:p>
          <a:p>
            <a:pPr>
              <a:lnSpc>
                <a:spcPct val="150000"/>
              </a:lnSpc>
            </a:pPr>
            <a:endParaRPr lang="es-MX" sz="1200" dirty="0">
              <a:latin typeface="Comic Sans MS" panose="030F0702030302020204" pitchFamily="66" charset="0"/>
            </a:endParaRPr>
          </a:p>
        </p:txBody>
      </p:sp>
      <p:sp>
        <p:nvSpPr>
          <p:cNvPr id="24" name="CuadroTexto 23"/>
          <p:cNvSpPr txBox="1"/>
          <p:nvPr/>
        </p:nvSpPr>
        <p:spPr>
          <a:xfrm>
            <a:off x="2793210" y="5226426"/>
            <a:ext cx="4058460" cy="1200329"/>
          </a:xfrm>
          <a:prstGeom prst="rect">
            <a:avLst/>
          </a:prstGeom>
          <a:noFill/>
        </p:spPr>
        <p:txBody>
          <a:bodyPr wrap="square" rtlCol="0">
            <a:spAutoFit/>
          </a:bodyPr>
          <a:lstStyle/>
          <a:p>
            <a:pPr lvl="0"/>
            <a:r>
              <a:rPr lang="es-MX" sz="1200" dirty="0" smtClean="0">
                <a:solidFill>
                  <a:prstClr val="black"/>
                </a:solidFill>
                <a:latin typeface="Comic Sans MS" panose="030F0702030302020204" pitchFamily="66" charset="0"/>
              </a:rPr>
              <a:t>Los niños mostraron interés por las actividades, su participación fue buena, se les daba la palabra para que participaran voluntariamente. La mayoría de los alumnos tenían la seguridad de manera esperada, solo habían algunos que se tardaban en dar una repuesta. Todos cooperaron a su manera. </a:t>
            </a:r>
            <a:endParaRPr lang="es-MX" sz="1200" dirty="0">
              <a:solidFill>
                <a:prstClr val="black"/>
              </a:solidFill>
              <a:latin typeface="Comic Sans MS" panose="030F0702030302020204" pitchFamily="66" charset="0"/>
            </a:endParaRPr>
          </a:p>
        </p:txBody>
      </p:sp>
      <p:sp>
        <p:nvSpPr>
          <p:cNvPr id="80" name="CuadroTexto 79"/>
          <p:cNvSpPr txBox="1"/>
          <p:nvPr/>
        </p:nvSpPr>
        <p:spPr>
          <a:xfrm>
            <a:off x="2754329" y="6749536"/>
            <a:ext cx="4058460" cy="1200329"/>
          </a:xfrm>
          <a:prstGeom prst="rect">
            <a:avLst/>
          </a:prstGeom>
          <a:noFill/>
        </p:spPr>
        <p:txBody>
          <a:bodyPr wrap="square" rtlCol="0">
            <a:spAutoFit/>
          </a:bodyPr>
          <a:lstStyle/>
          <a:p>
            <a:pPr lvl="0"/>
            <a:r>
              <a:rPr lang="es-MX" sz="1200" dirty="0" smtClean="0">
                <a:solidFill>
                  <a:prstClr val="black"/>
                </a:solidFill>
                <a:latin typeface="Comic Sans MS" panose="030F0702030302020204" pitchFamily="66" charset="0"/>
              </a:rPr>
              <a:t>Todos los alumnos se involucraron en la clase, dándoles la oportunidad de que expusieran su actividad realizada en la clase. Las consignas estuvieron sencillas y todos las comprendieron desde la primera vez que se les explicó. La intervención fue la adecuada, haciendo varias recomendaciones.                                                        </a:t>
            </a:r>
            <a:endParaRPr lang="es-MX" sz="1200" dirty="0">
              <a:solidFill>
                <a:prstClr val="black"/>
              </a:solidFill>
              <a:latin typeface="Comic Sans MS" panose="030F0702030302020204" pitchFamily="66" charset="0"/>
            </a:endParaRPr>
          </a:p>
        </p:txBody>
      </p:sp>
      <p:pic>
        <p:nvPicPr>
          <p:cNvPr id="68" name="Imagen 67"/>
          <p:cNvPicPr>
            <a:picLocks noChangeAspect="1"/>
          </p:cNvPicPr>
          <p:nvPr/>
        </p:nvPicPr>
        <p:blipFill rotWithShape="1">
          <a:blip r:embed="rId5"/>
          <a:srcRect l="30089" t="20006" r="28808" b="42618"/>
          <a:stretch/>
        </p:blipFill>
        <p:spPr>
          <a:xfrm>
            <a:off x="452382" y="1372522"/>
            <a:ext cx="553452" cy="529390"/>
          </a:xfrm>
          <a:prstGeom prst="rect">
            <a:avLst/>
          </a:prstGeom>
        </p:spPr>
      </p:pic>
      <p:pic>
        <p:nvPicPr>
          <p:cNvPr id="81" name="Imagen 80"/>
          <p:cNvPicPr>
            <a:picLocks noChangeAspect="1"/>
          </p:cNvPicPr>
          <p:nvPr/>
        </p:nvPicPr>
        <p:blipFill>
          <a:blip r:embed="rId7"/>
          <a:stretch>
            <a:fillRect/>
          </a:stretch>
        </p:blipFill>
        <p:spPr>
          <a:xfrm>
            <a:off x="2517595" y="5832788"/>
            <a:ext cx="249958" cy="243861"/>
          </a:xfrm>
          <a:prstGeom prst="rect">
            <a:avLst/>
          </a:prstGeom>
        </p:spPr>
      </p:pic>
    </p:spTree>
    <p:extLst>
      <p:ext uri="{BB962C8B-B14F-4D97-AF65-F5344CB8AC3E}">
        <p14:creationId xmlns:p14="http://schemas.microsoft.com/office/powerpoint/2010/main" val="2727716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0" y="307776"/>
            <a:ext cx="6858000" cy="8836224"/>
          </a:xfrm>
          <a:noFill/>
          <a:ln w="19050">
            <a:solidFill>
              <a:srgbClr val="FF0000"/>
            </a:solidFill>
          </a:ln>
        </p:spPr>
        <p:txBody>
          <a:bodyPr>
            <a:noAutofit/>
          </a:bodyPr>
          <a:lstStyle/>
          <a:p>
            <a:pPr marL="0" indent="0">
              <a:lnSpc>
                <a:spcPct val="150000"/>
              </a:lnSpc>
              <a:spcBef>
                <a:spcPts val="0"/>
              </a:spcBef>
              <a:buNone/>
            </a:pPr>
            <a:r>
              <a:rPr lang="es-MX" sz="1200" dirty="0" smtClean="0">
                <a:latin typeface="Comic Sans MS" panose="030F0702030302020204" pitchFamily="66" charset="0"/>
              </a:rPr>
              <a:t>Con la actividad, s les compartió una presentación de las reglas que se debían cumplir en las clases virtuales, como por ejemplo, que debían mantener en todo momento la cámara encendida, el micrófono apagado y solo en caso de participar o tener alguna duda lo podían encender, ingresar puntualmente, entre otros puntos. Lo anteriormente mencionado es muy importante, ya que así se van generando hábitos y se refuerza la autonomía de los alumnos (</a:t>
            </a:r>
            <a:r>
              <a:rPr lang="es-MX" sz="1200" dirty="0" err="1" smtClean="0">
                <a:latin typeface="Comic Sans MS" panose="030F0702030302020204" pitchFamily="66" charset="0"/>
              </a:rPr>
              <a:t>Mendivelso</a:t>
            </a:r>
            <a:r>
              <a:rPr lang="es-MX" sz="1200" dirty="0" smtClean="0">
                <a:latin typeface="Comic Sans MS" panose="030F0702030302020204" pitchFamily="66" charset="0"/>
              </a:rPr>
              <a:t>, 2020).</a:t>
            </a:r>
          </a:p>
          <a:p>
            <a:pPr marL="0" indent="0">
              <a:lnSpc>
                <a:spcPct val="150000"/>
              </a:lnSpc>
              <a:spcBef>
                <a:spcPts val="0"/>
              </a:spcBef>
              <a:buNone/>
            </a:pPr>
            <a:r>
              <a:rPr lang="es-MX" sz="1200" dirty="0" smtClean="0">
                <a:latin typeface="Comic Sans MS" panose="030F0702030302020204" pitchFamily="66" charset="0"/>
              </a:rPr>
              <a:t>Después de unos minutos se les comentó a los alumnos y alumnas que se trabajaría con el su nombre, como inicio tuvieron que escribir su nombre completo en su cuaderno, dándoles la libertad de decorarlo o escribirlo con lápiz o colores. Se observaba que la mayoría de los niños tenia conocimiento de cómo escribir su nombre, solo en algunos momentos sus papás intervenían para ayudarlos en lo que necesitaran. Cuando terminaron, se les pidió de manera voluntaria que participaran para que identificaran y mencionaran en voz alta las letras que conocieran de su primer nombre. </a:t>
            </a:r>
          </a:p>
          <a:p>
            <a:pPr marL="0" indent="0">
              <a:lnSpc>
                <a:spcPct val="150000"/>
              </a:lnSpc>
              <a:spcBef>
                <a:spcPts val="0"/>
              </a:spcBef>
              <a:buNone/>
            </a:pPr>
            <a:r>
              <a:rPr lang="es-MX" sz="1200" dirty="0" smtClean="0">
                <a:latin typeface="Comic Sans MS" panose="030F0702030302020204" pitchFamily="66" charset="0"/>
              </a:rPr>
              <a:t>Lograron </a:t>
            </a:r>
            <a:r>
              <a:rPr lang="es-MX" sz="1200" dirty="0">
                <a:latin typeface="Comic Sans MS" panose="030F0702030302020204" pitchFamily="66" charset="0"/>
              </a:rPr>
              <a:t>identificar diferentes objetos que empezaran con la inicial de su nombre o con alguna otra letra que lo compusiera, respecto a esto </a:t>
            </a:r>
            <a:r>
              <a:rPr lang="es-MX" sz="1200" dirty="0" smtClean="0">
                <a:latin typeface="Comic Sans MS" panose="030F0702030302020204" pitchFamily="66" charset="0"/>
              </a:rPr>
              <a:t>Ruelas, D. </a:t>
            </a:r>
            <a:r>
              <a:rPr lang="es-MX" sz="1200" dirty="0">
                <a:latin typeface="Comic Sans MS" panose="030F0702030302020204" pitchFamily="66" charset="0"/>
              </a:rPr>
              <a:t>et al. (2020) menciona que el nombre propio tiene un significado social para los alumnos, pues es con lo que se identifica, además es una buena estrategia hacer uso de el para la enseñanza de la escritura y lectura. </a:t>
            </a:r>
          </a:p>
          <a:p>
            <a:pPr marL="0" indent="0">
              <a:lnSpc>
                <a:spcPct val="150000"/>
              </a:lnSpc>
              <a:spcBef>
                <a:spcPts val="0"/>
              </a:spcBef>
              <a:buNone/>
            </a:pPr>
            <a:r>
              <a:rPr lang="es-MX" sz="1200" dirty="0">
                <a:latin typeface="Comic Sans MS" panose="030F0702030302020204" pitchFamily="66" charset="0"/>
              </a:rPr>
              <a:t>Se logró que los niños buscaran recortes de objetos que iniciaran con la misma letra de su nombre y algunos de los niños pusieron debajo del objeto el nombre que le correspondía, de esta manera se cumplen las orientaciones didácticas que se mencionan en el libro de Aprendizajes Clave (2017) como escribir de izquierda a derecha y de arriba hacia abajo e identificar las letras a partir del nombre y empezarlas a identificar en textos. </a:t>
            </a:r>
            <a:endParaRPr lang="es-MX" sz="1200" dirty="0" smtClean="0">
              <a:latin typeface="Comic Sans MS" panose="030F0702030302020204" pitchFamily="66" charset="0"/>
            </a:endParaRPr>
          </a:p>
          <a:p>
            <a:pPr marL="0" indent="0">
              <a:lnSpc>
                <a:spcPct val="150000"/>
              </a:lnSpc>
              <a:spcBef>
                <a:spcPts val="0"/>
              </a:spcBef>
              <a:buNone/>
            </a:pPr>
            <a:r>
              <a:rPr lang="es-MX" sz="1200" b="1" dirty="0" smtClean="0">
                <a:latin typeface="Comic Sans MS" panose="030F0702030302020204" pitchFamily="66" charset="0"/>
              </a:rPr>
              <a:t>Debilidades </a:t>
            </a:r>
          </a:p>
          <a:p>
            <a:pPr marL="0" indent="0">
              <a:lnSpc>
                <a:spcPct val="150000"/>
              </a:lnSpc>
              <a:spcBef>
                <a:spcPts val="0"/>
              </a:spcBef>
              <a:buNone/>
            </a:pPr>
            <a:r>
              <a:rPr lang="es-MX" sz="1200" dirty="0" smtClean="0">
                <a:latin typeface="Comic Sans MS" panose="030F0702030302020204" pitchFamily="66" charset="0"/>
              </a:rPr>
              <a:t>No se pasó lista de los alumnos que estuvieron conectados en la clase, sin embargo se tomó como evidencia una captura de pantalla, para saber quién estuvo en la clase y el numero total de los niños y niñas que se conectaron. </a:t>
            </a:r>
          </a:p>
        </p:txBody>
      </p:sp>
      <p:sp>
        <p:nvSpPr>
          <p:cNvPr id="4" name="CuadroTexto 3"/>
          <p:cNvSpPr txBox="1"/>
          <p:nvPr/>
        </p:nvSpPr>
        <p:spPr>
          <a:xfrm>
            <a:off x="-6578" y="0"/>
            <a:ext cx="6864578" cy="307777"/>
          </a:xfrm>
          <a:prstGeom prst="rect">
            <a:avLst/>
          </a:prstGeom>
          <a:solidFill>
            <a:srgbClr val="FF0000"/>
          </a:solidFill>
        </p:spPr>
        <p:txBody>
          <a:bodyPr wrap="square" rtlCol="0">
            <a:spAutoFit/>
          </a:bodyPr>
          <a:lstStyle/>
          <a:p>
            <a:pPr algn="ctr"/>
            <a:r>
              <a:rPr lang="es-MX" sz="1400" dirty="0" smtClean="0">
                <a:solidFill>
                  <a:schemeClr val="bg1"/>
                </a:solidFill>
                <a:latin typeface="Comic Sans MS" panose="030F0702030302020204" pitchFamily="66" charset="0"/>
              </a:rPr>
              <a:t>Descripción de la jornada de práctica (Dificultades y fortalezas)</a:t>
            </a:r>
            <a:endParaRPr lang="es-MX" sz="1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2740483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150" y="351979"/>
            <a:ext cx="5915025" cy="5801784"/>
          </a:xfrm>
        </p:spPr>
        <p:txBody>
          <a:bodyPr/>
          <a:lstStyle/>
          <a:p>
            <a:pPr marL="0" indent="0">
              <a:buNone/>
            </a:pPr>
            <a:r>
              <a:rPr lang="es-MX" dirty="0" smtClean="0"/>
              <a:t>Referencias bibliográficas </a:t>
            </a:r>
          </a:p>
          <a:p>
            <a:pPr marL="0" indent="0">
              <a:buNone/>
            </a:pPr>
            <a:endParaRPr lang="es-MX" dirty="0"/>
          </a:p>
        </p:txBody>
      </p:sp>
      <p:sp>
        <p:nvSpPr>
          <p:cNvPr id="5" name="Rectángulo 4"/>
          <p:cNvSpPr/>
          <p:nvPr/>
        </p:nvSpPr>
        <p:spPr>
          <a:xfrm>
            <a:off x="370899" y="867747"/>
            <a:ext cx="5966106" cy="2281266"/>
          </a:xfrm>
          <a:prstGeom prst="rect">
            <a:avLst/>
          </a:prstGeom>
        </p:spPr>
        <p:txBody>
          <a:bodyPr wrap="square">
            <a:spAutoFit/>
          </a:bodyPr>
          <a:lstStyle/>
          <a:p>
            <a:pPr marL="450215" indent="-450215">
              <a:lnSpc>
                <a:spcPct val="107000"/>
              </a:lnSpc>
              <a:spcAft>
                <a:spcPts val="800"/>
              </a:spcAft>
            </a:pPr>
            <a:r>
              <a:rPr lang="es-MX" sz="1200" dirty="0" err="1">
                <a:latin typeface="Arial" panose="020B0604020202020204" pitchFamily="34" charset="0"/>
                <a:ea typeface="Calibri" panose="020F0502020204030204" pitchFamily="34" charset="0"/>
                <a:cs typeface="Arial" panose="020B0604020202020204" pitchFamily="34" charset="0"/>
              </a:rPr>
              <a:t>Mendivelso</a:t>
            </a:r>
            <a:r>
              <a:rPr lang="es-MX" sz="1200" dirty="0">
                <a:latin typeface="Arial" panose="020B0604020202020204" pitchFamily="34" charset="0"/>
                <a:ea typeface="Calibri" panose="020F0502020204030204" pitchFamily="34" charset="0"/>
                <a:cs typeface="Arial" panose="020B0604020202020204" pitchFamily="34" charset="0"/>
              </a:rPr>
              <a:t> Ojeda, M. (2020). COVID-19 y los cambios pedagógicos en la educación preescolar desde la casa.</a:t>
            </a:r>
          </a:p>
          <a:p>
            <a:pPr marL="450215" indent="-450215">
              <a:lnSpc>
                <a:spcPct val="107000"/>
              </a:lnSpc>
              <a:spcAft>
                <a:spcPts val="800"/>
              </a:spcAft>
            </a:pPr>
            <a:r>
              <a:rPr lang="es-MX" sz="1200" dirty="0" smtClean="0">
                <a:latin typeface="Arial" panose="020B0604020202020204" pitchFamily="34" charset="0"/>
                <a:ea typeface="Calibri" panose="020F0502020204030204" pitchFamily="34" charset="0"/>
                <a:cs typeface="Arial" panose="020B0604020202020204" pitchFamily="34" charset="0"/>
              </a:rPr>
              <a:t>Ruelas</a:t>
            </a:r>
            <a:r>
              <a:rPr lang="es-MX" sz="1200" dirty="0">
                <a:latin typeface="Arial" panose="020B0604020202020204" pitchFamily="34" charset="0"/>
                <a:ea typeface="Calibri" panose="020F0502020204030204" pitchFamily="34" charset="0"/>
                <a:cs typeface="Arial" panose="020B0604020202020204" pitchFamily="34" charset="0"/>
              </a:rPr>
              <a:t>, D. X., Padilla, N. B., Ávila, P. Y., &amp; Rentería, L. H. (diciembre de 2020). Recrea. Educación para Refundar 2040. Obtenido de Mi nombre es genial. : https://portalsej.jalisco.gob.mx/wp-content/uploads/2020/12/Mi-nombre-es-genial.-Lenguaje-y-Comunicacio%CC%81n-2.pdf</a:t>
            </a:r>
          </a:p>
          <a:p>
            <a:pPr marL="450215" indent="-450215">
              <a:lnSpc>
                <a:spcPct val="107000"/>
              </a:lnSpc>
              <a:spcAft>
                <a:spcPts val="800"/>
              </a:spcAft>
            </a:pPr>
            <a:endParaRPr lang="es-MX" sz="1200" dirty="0">
              <a:latin typeface="Arial" panose="020B0604020202020204" pitchFamily="34" charset="0"/>
              <a:ea typeface="Calibri" panose="020F0502020204030204" pitchFamily="34" charset="0"/>
              <a:cs typeface="Arial" panose="020B0604020202020204" pitchFamily="34" charset="0"/>
            </a:endParaRPr>
          </a:p>
          <a:p>
            <a:pPr marL="450215" indent="-450215">
              <a:lnSpc>
                <a:spcPct val="107000"/>
              </a:lnSpc>
              <a:spcAft>
                <a:spcPts val="800"/>
              </a:spcAft>
            </a:pPr>
            <a:r>
              <a:rPr lang="es-MX" sz="1200" dirty="0">
                <a:latin typeface="Arial" panose="020B0604020202020204" pitchFamily="34" charset="0"/>
                <a:ea typeface="Calibri" panose="020F0502020204030204" pitchFamily="34" charset="0"/>
                <a:cs typeface="Arial" panose="020B0604020202020204" pitchFamily="34" charset="0"/>
              </a:rPr>
              <a:t>SEP. (2017). Aprendizajes clave para la educación integral . México.</a:t>
            </a:r>
          </a:p>
          <a:p>
            <a:pPr marL="450215" indent="-450215">
              <a:lnSpc>
                <a:spcPct val="107000"/>
              </a:lnSpc>
              <a:spcAft>
                <a:spcPts val="800"/>
              </a:spcAft>
            </a:pPr>
            <a:endParaRPr lang="es-MX" sz="1200" dirty="0" smtClean="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1106013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TotalTime>
  <Words>1138</Words>
  <Application>Microsoft Office PowerPoint</Application>
  <PresentationFormat>Carta (216 x 279 mm)</PresentationFormat>
  <Paragraphs>86</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Bahamas Pragmatica</vt:lpstr>
      <vt:lpstr>Calibri</vt:lpstr>
      <vt:lpstr>Calibri Light</vt:lpstr>
      <vt:lpstr>Comic Sans MS</vt:lpstr>
      <vt:lpstr>Tema de Office</vt:lpstr>
      <vt:lpstr>Escuela Normal de Educación Preescolar ciclo escolar 2020 – 2021  </vt:lpstr>
      <vt:lpstr>ESCUELA NORMAL DE EDUCACIÓN PREESCOLAR Ciclo escolar 2021-2022</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Ciclo escolar 2021-2022</dc:title>
  <dc:creator>HP</dc:creator>
  <cp:lastModifiedBy>HP</cp:lastModifiedBy>
  <cp:revision>9</cp:revision>
  <dcterms:created xsi:type="dcterms:W3CDTF">2021-08-31T23:01:27Z</dcterms:created>
  <dcterms:modified xsi:type="dcterms:W3CDTF">2021-09-01T04:19:24Z</dcterms:modified>
</cp:coreProperties>
</file>