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322" r:id="rId5"/>
    <p:sldId id="269"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50" r:id="rId33"/>
    <p:sldId id="351" r:id="rId34"/>
    <p:sldId id="352" r:id="rId35"/>
    <p:sldId id="353" r:id="rId36"/>
    <p:sldId id="356" r:id="rId37"/>
    <p:sldId id="357" r:id="rId38"/>
    <p:sldId id="358" r:id="rId39"/>
    <p:sldId id="359" r:id="rId40"/>
    <p:sldId id="360" r:id="rId41"/>
    <p:sldId id="361" r:id="rId42"/>
    <p:sldId id="297" r:id="rId43"/>
    <p:sldId id="362" r:id="rId44"/>
    <p:sldId id="363" r:id="rId45"/>
    <p:sldId id="364" r:id="rId46"/>
    <p:sldId id="365" r:id="rId47"/>
    <p:sldId id="366" r:id="rId48"/>
    <p:sldId id="367" r:id="rId49"/>
    <p:sldId id="368" r:id="rId50"/>
    <p:sldId id="369" r:id="rId51"/>
    <p:sldId id="370" r:id="rId52"/>
    <p:sldId id="371" r:id="rId53"/>
    <p:sldId id="372" r:id="rId54"/>
    <p:sldId id="373" r:id="rId55"/>
    <p:sldId id="374" r:id="rId56"/>
    <p:sldId id="375" r:id="rId57"/>
    <p:sldId id="376" r:id="rId58"/>
    <p:sldId id="377" r:id="rId59"/>
    <p:sldId id="378" r:id="rId60"/>
    <p:sldId id="379" r:id="rId61"/>
    <p:sldId id="380" r:id="rId62"/>
    <p:sldId id="382" r:id="rId63"/>
    <p:sldId id="381" r:id="rId64"/>
    <p:sldId id="383" r:id="rId65"/>
    <p:sldId id="384" r:id="rId66"/>
    <p:sldId id="385" r:id="rId67"/>
    <p:sldId id="386" r:id="rId68"/>
    <p:sldId id="387" r:id="rId69"/>
    <p:sldId id="388" r:id="rId70"/>
    <p:sldId id="389" r:id="rId71"/>
    <p:sldId id="390" r:id="rId72"/>
    <p:sldId id="391" r:id="rId73"/>
    <p:sldId id="392" r:id="rId74"/>
    <p:sldId id="393" r:id="rId75"/>
    <p:sldId id="394" r:id="rId76"/>
    <p:sldId id="395" r:id="rId77"/>
    <p:sldId id="396" r:id="rId78"/>
    <p:sldId id="397" r:id="rId79"/>
    <p:sldId id="398" r:id="rId80"/>
    <p:sldId id="399" r:id="rId81"/>
    <p:sldId id="400" r:id="rId8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9933FF"/>
    <a:srgbClr val="FFFF99"/>
    <a:srgbClr val="FFCC00"/>
    <a:srgbClr val="FFFF00"/>
    <a:srgbClr val="CCFFFF"/>
    <a:srgbClr val="3ABFBE"/>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42" autoAdjust="0"/>
    <p:restoredTop sz="94660"/>
  </p:normalViewPr>
  <p:slideViewPr>
    <p:cSldViewPr snapToGrid="0">
      <p:cViewPr varScale="1">
        <p:scale>
          <a:sx n="46" d="100"/>
          <a:sy n="46" d="100"/>
        </p:scale>
        <p:origin x="10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2322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329795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31991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3546464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03CED38-ECAA-44EF-921E-9B71555E0375}"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130076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03CED38-ECAA-44EF-921E-9B71555E0375}" type="datetimeFigureOut">
              <a:rPr lang="es-MX" smtClean="0"/>
              <a:t>03/09/2021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1625223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03CED38-ECAA-44EF-921E-9B71555E0375}" type="datetimeFigureOut">
              <a:rPr lang="es-MX" smtClean="0"/>
              <a:t>03/09/2021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290238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03CED38-ECAA-44EF-921E-9B71555E0375}" type="datetimeFigureOut">
              <a:rPr lang="es-MX" smtClean="0"/>
              <a:t>03/09/2021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131617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3CED38-ECAA-44EF-921E-9B71555E0375}" type="datetimeFigureOut">
              <a:rPr lang="es-MX" smtClean="0"/>
              <a:t>03/09/2021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79183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03CED38-ECAA-44EF-921E-9B71555E0375}" type="datetimeFigureOut">
              <a:rPr lang="es-MX" smtClean="0"/>
              <a:t>03/09/2021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2866104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03CED38-ECAA-44EF-921E-9B71555E0375}" type="datetimeFigureOut">
              <a:rPr lang="es-MX" smtClean="0"/>
              <a:t>03/09/2021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71670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03CED38-ECAA-44EF-921E-9B71555E0375}" type="datetimeFigureOut">
              <a:rPr lang="es-MX" smtClean="0"/>
              <a:t>03/09/2021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22565B8-F06A-4C5F-8E1A-17BE41BD7F99}" type="slidenum">
              <a:rPr lang="es-MX" smtClean="0"/>
              <a:t>‹Nº›</a:t>
            </a:fld>
            <a:endParaRPr lang="es-MX"/>
          </a:p>
        </p:txBody>
      </p:sp>
    </p:spTree>
    <p:extLst>
      <p:ext uri="{BB962C8B-B14F-4D97-AF65-F5344CB8AC3E}">
        <p14:creationId xmlns:p14="http://schemas.microsoft.com/office/powerpoint/2010/main" val="3963514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n de Kelly Bowling en Portadas Escolares | Etiquetas de material escolar,  Decoraciones escolares, Ideas de colegio">
            <a:extLst>
              <a:ext uri="{FF2B5EF4-FFF2-40B4-BE49-F238E27FC236}">
                <a16:creationId xmlns:a16="http://schemas.microsoft.com/office/drawing/2014/main" id="{6C3BB8C6-17C6-4BA0-9E1C-74EC610060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6C29DD31-C4E2-4A67-9677-3187EBB5E93F}"/>
              </a:ext>
            </a:extLst>
          </p:cNvPr>
          <p:cNvSpPr txBox="1"/>
          <p:nvPr/>
        </p:nvSpPr>
        <p:spPr>
          <a:xfrm>
            <a:off x="190500" y="3428077"/>
            <a:ext cx="6019800" cy="1446550"/>
          </a:xfrm>
          <a:prstGeom prst="rect">
            <a:avLst/>
          </a:prstGeom>
          <a:noFill/>
        </p:spPr>
        <p:txBody>
          <a:bodyPr wrap="square" rtlCol="0">
            <a:spAutoFit/>
          </a:bodyPr>
          <a:lstStyle/>
          <a:p>
            <a:r>
              <a:rPr lang="es-MX" sz="8800" dirty="0">
                <a:solidFill>
                  <a:srgbClr val="FF66CC"/>
                </a:solidFill>
                <a:latin typeface="Modern Love" panose="04090805081005020601" pitchFamily="82" charset="0"/>
              </a:rPr>
              <a:t>Evaluación </a:t>
            </a:r>
          </a:p>
        </p:txBody>
      </p:sp>
      <p:sp>
        <p:nvSpPr>
          <p:cNvPr id="6" name="CuadroTexto 5">
            <a:extLst>
              <a:ext uri="{FF2B5EF4-FFF2-40B4-BE49-F238E27FC236}">
                <a16:creationId xmlns:a16="http://schemas.microsoft.com/office/drawing/2014/main" id="{D6AF69B4-4FEA-492B-8FE5-2AADBAAE643D}"/>
              </a:ext>
            </a:extLst>
          </p:cNvPr>
          <p:cNvSpPr txBox="1"/>
          <p:nvPr/>
        </p:nvSpPr>
        <p:spPr>
          <a:xfrm>
            <a:off x="1162050" y="4866560"/>
            <a:ext cx="6172200" cy="1569660"/>
          </a:xfrm>
          <a:prstGeom prst="rect">
            <a:avLst/>
          </a:prstGeom>
          <a:noFill/>
        </p:spPr>
        <p:txBody>
          <a:bodyPr wrap="square" rtlCol="0">
            <a:spAutoFit/>
          </a:bodyPr>
          <a:lstStyle/>
          <a:p>
            <a:r>
              <a:rPr lang="es-MX" sz="9600" dirty="0">
                <a:solidFill>
                  <a:srgbClr val="FF66CC"/>
                </a:solidFill>
                <a:latin typeface="Modern Love" panose="04090805081005020601" pitchFamily="82" charset="0"/>
              </a:rPr>
              <a:t>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95250" y="3454180"/>
            <a:ext cx="6019800" cy="1446550"/>
          </a:xfrm>
          <a:prstGeom prst="rect">
            <a:avLst/>
          </a:prstGeom>
          <a:noFill/>
        </p:spPr>
        <p:txBody>
          <a:bodyPr wrap="square" rtlCol="0">
            <a:spAutoFit/>
          </a:bodyPr>
          <a:lstStyle/>
          <a:p>
            <a:r>
              <a:rPr lang="es-MX" sz="8800" dirty="0">
                <a:solidFill>
                  <a:schemeClr val="tx1">
                    <a:lumMod val="95000"/>
                    <a:lumOff val="5000"/>
                  </a:schemeClr>
                </a:solidFill>
                <a:latin typeface="Modern Love" panose="04090805081005020601" pitchFamily="82" charset="0"/>
              </a:rPr>
              <a:t>Evaluación </a:t>
            </a:r>
          </a:p>
        </p:txBody>
      </p:sp>
      <p:sp>
        <p:nvSpPr>
          <p:cNvPr id="8" name="CuadroTexto 7">
            <a:extLst>
              <a:ext uri="{FF2B5EF4-FFF2-40B4-BE49-F238E27FC236}">
                <a16:creationId xmlns:a16="http://schemas.microsoft.com/office/drawing/2014/main" id="{5F17372E-51E1-4CE8-B4E3-36A8A9CCE27D}"/>
              </a:ext>
            </a:extLst>
          </p:cNvPr>
          <p:cNvSpPr txBox="1"/>
          <p:nvPr/>
        </p:nvSpPr>
        <p:spPr>
          <a:xfrm>
            <a:off x="1066800" y="4892663"/>
            <a:ext cx="6172200" cy="1569660"/>
          </a:xfrm>
          <a:prstGeom prst="rect">
            <a:avLst/>
          </a:prstGeom>
          <a:noFill/>
        </p:spPr>
        <p:txBody>
          <a:bodyPr wrap="square" rtlCol="0">
            <a:spAutoFit/>
          </a:bodyPr>
          <a:lstStyle/>
          <a:p>
            <a:r>
              <a:rPr lang="es-MX" sz="9600" dirty="0">
                <a:solidFill>
                  <a:schemeClr val="tx1">
                    <a:lumMod val="95000"/>
                    <a:lumOff val="5000"/>
                  </a:schemeClr>
                </a:solidFill>
                <a:latin typeface="Modern Love" panose="04090805081005020601" pitchFamily="82" charset="0"/>
              </a:rPr>
              <a:t>Continua </a:t>
            </a:r>
          </a:p>
        </p:txBody>
      </p:sp>
      <p:sp>
        <p:nvSpPr>
          <p:cNvPr id="9" name="CuadroTexto 8">
            <a:extLst>
              <a:ext uri="{FF2B5EF4-FFF2-40B4-BE49-F238E27FC236}">
                <a16:creationId xmlns:a16="http://schemas.microsoft.com/office/drawing/2014/main" id="{E41F8854-2CFD-4215-828C-1C1809A5C509}"/>
              </a:ext>
            </a:extLst>
          </p:cNvPr>
          <p:cNvSpPr txBox="1"/>
          <p:nvPr/>
        </p:nvSpPr>
        <p:spPr>
          <a:xfrm>
            <a:off x="2076450" y="987666"/>
            <a:ext cx="3181350" cy="1862048"/>
          </a:xfrm>
          <a:prstGeom prst="rect">
            <a:avLst/>
          </a:prstGeom>
          <a:noFill/>
        </p:spPr>
        <p:txBody>
          <a:bodyPr wrap="square" rtlCol="0">
            <a:spAutoFit/>
          </a:bodyPr>
          <a:lstStyle/>
          <a:p>
            <a:r>
              <a:rPr lang="es-MX" sz="11500" dirty="0">
                <a:solidFill>
                  <a:srgbClr val="3ABFBE"/>
                </a:solidFill>
                <a:latin typeface="Modern Love" panose="04090805081005020601" pitchFamily="82" charset="0"/>
              </a:rPr>
              <a:t>2° B </a:t>
            </a:r>
          </a:p>
        </p:txBody>
      </p:sp>
      <p:sp>
        <p:nvSpPr>
          <p:cNvPr id="10" name="CuadroTexto 9">
            <a:extLst>
              <a:ext uri="{FF2B5EF4-FFF2-40B4-BE49-F238E27FC236}">
                <a16:creationId xmlns:a16="http://schemas.microsoft.com/office/drawing/2014/main" id="{34DD1FE9-216F-44A0-AB48-AA6536C6BA6E}"/>
              </a:ext>
            </a:extLst>
          </p:cNvPr>
          <p:cNvSpPr txBox="1"/>
          <p:nvPr/>
        </p:nvSpPr>
        <p:spPr>
          <a:xfrm>
            <a:off x="1981200" y="987666"/>
            <a:ext cx="3181350" cy="1862048"/>
          </a:xfrm>
          <a:prstGeom prst="rect">
            <a:avLst/>
          </a:prstGeom>
          <a:noFill/>
        </p:spPr>
        <p:txBody>
          <a:bodyPr wrap="square" rtlCol="0">
            <a:spAutoFit/>
          </a:bodyPr>
          <a:lstStyle/>
          <a:p>
            <a:r>
              <a:rPr lang="es-MX" sz="11500" dirty="0">
                <a:solidFill>
                  <a:schemeClr val="tx1">
                    <a:lumMod val="95000"/>
                    <a:lumOff val="5000"/>
                  </a:schemeClr>
                </a:solidFill>
                <a:latin typeface="Modern Love" panose="04090805081005020601" pitchFamily="82" charset="0"/>
              </a:rPr>
              <a:t>2° B </a:t>
            </a:r>
          </a:p>
        </p:txBody>
      </p:sp>
    </p:spTree>
    <p:extLst>
      <p:ext uri="{BB962C8B-B14F-4D97-AF65-F5344CB8AC3E}">
        <p14:creationId xmlns:p14="http://schemas.microsoft.com/office/powerpoint/2010/main" val="102988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5523504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lgn="ctr">
                        <a:buFontTx/>
                        <a:buNone/>
                      </a:pPr>
                      <a:r>
                        <a:rPr lang="es-MX" sz="1200" dirty="0">
                          <a:latin typeface="Comic Sans MS" panose="030F0702030302020204" pitchFamily="66" charset="0"/>
                        </a:rPr>
                        <a:t>A partir de las evidencias de video es notorio como logra expresarse con facilidad ante sus tutores. Reconoce las emociones sin problema. </a:t>
                      </a:r>
                    </a:p>
                    <a:p>
                      <a:pPr marL="0" indent="0">
                        <a:buFontTx/>
                        <a:buNone/>
                      </a:pPr>
                      <a:endParaRPr lang="es-MX" sz="12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205109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892086318"/>
              </p:ext>
            </p:extLst>
          </p:nvPr>
        </p:nvGraphicFramePr>
        <p:xfrm>
          <a:off x="252662" y="916927"/>
          <a:ext cx="6352674" cy="17329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No se ah presentado a las sesiones virtuales y no se ha comunicado…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Se comunico que el alumno no tiene acceso a la plataforma de Facebook (por cuestiones familiares?) Sin embargo ah enviado evidencias a partir de </a:t>
                      </a:r>
                      <a:r>
                        <a:rPr lang="es-MX" sz="1400" dirty="0" err="1">
                          <a:solidFill>
                            <a:schemeClr val="tx1">
                              <a:lumMod val="95000"/>
                              <a:lumOff val="5000"/>
                            </a:schemeClr>
                          </a:solidFill>
                          <a:latin typeface="Comic Sans MS" panose="030F0702030302020204" pitchFamily="66" charset="0"/>
                        </a:rPr>
                        <a:t>via</a:t>
                      </a:r>
                      <a:r>
                        <a:rPr lang="es-MX" sz="1400" dirty="0">
                          <a:solidFill>
                            <a:schemeClr val="tx1">
                              <a:lumMod val="95000"/>
                              <a:lumOff val="5000"/>
                            </a:schemeClr>
                          </a:solidFill>
                          <a:latin typeface="Comic Sans MS" panose="030F0702030302020204" pitchFamily="66" charset="0"/>
                        </a:rPr>
                        <a:t> WhatsApp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Enrique</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4288153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Fernanda Sofia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lgn="ctr">
                        <a:buFontTx/>
                        <a:buNone/>
                      </a:pPr>
                      <a:r>
                        <a:rPr lang="es-MX" sz="1200" dirty="0">
                          <a:latin typeface="Comic Sans MS" panose="030F0702030302020204" pitchFamily="66" charset="0"/>
                        </a:rPr>
                        <a:t>No se lograron rescatar aprendizajes, debido a que no entrego evidencia y no se presento a las sesiones virtuales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13093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18197785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lgn="ctr">
                        <a:buFontTx/>
                        <a:buNone/>
                      </a:pPr>
                      <a:r>
                        <a:rPr lang="es-MX" sz="1200" dirty="0">
                          <a:latin typeface="Comic Sans MS" panose="030F0702030302020204" pitchFamily="66" charset="0"/>
                        </a:rPr>
                        <a:t>No se lograron rescatar aprendizajes, debido a que no entrego evidencia y no se presento a las sesiones virtuales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4249638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643668845"/>
              </p:ext>
            </p:extLst>
          </p:nvPr>
        </p:nvGraphicFramePr>
        <p:xfrm>
          <a:off x="252662" y="916927"/>
          <a:ext cx="6352674" cy="15195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No se ah presentado a las sesiones virtuales y no se ha comunicado…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No se ah presentado a las sesiones virtuales y no se ha comunicado, no he logrado aclarar la situación de la alumna con la docente titular.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Fernanda Sofia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1662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Alexander</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901056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lgn="l">
                        <a:buFontTx/>
                        <a:buNone/>
                      </a:pPr>
                      <a:r>
                        <a:rPr lang="es-MX" sz="1200" dirty="0">
                          <a:latin typeface="Comic Sans MS" panose="030F0702030302020204" pitchFamily="66" charset="0"/>
                        </a:rPr>
                        <a:t>Durante las sesiones virtuales, alexander es capaz de solicitar la palabra, sin embargo son contadas las veces que interactúa en clase, sin embargo ya no requiere tanto apoyo por parte de sus padres para complementar sus ideas.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621576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841884557"/>
              </p:ext>
            </p:extLst>
          </p:nvPr>
        </p:nvGraphicFramePr>
        <p:xfrm>
          <a:off x="252021" y="7512638"/>
          <a:ext cx="6369562" cy="1467532"/>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Reconoce sus rasgos, y menciona sus gustos y disgustos, sin embargo no le gusta participar durante las sesiones, a menos que se lo pidan.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Demuestra mucho deseo por lograr mejorar en su autonomía, ya que empieza a tomar confianza al momento de participar, solicita el apoyo cuando lo necesita.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03001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4097033724"/>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ah presentado a las sesiones virtuales, sin embargo no ah enviado evidencias. </a:t>
                      </a:r>
                    </a:p>
                    <a:p>
                      <a:pPr marL="0" indent="0">
                        <a:buFontTx/>
                        <a:buNone/>
                      </a:pPr>
                      <a:r>
                        <a:rPr lang="es-MX" sz="1400" dirty="0">
                          <a:solidFill>
                            <a:schemeClr val="tx1">
                              <a:lumMod val="95000"/>
                              <a:lumOff val="5000"/>
                            </a:schemeClr>
                          </a:solidFill>
                          <a:latin typeface="Comic Sans MS" panose="030F0702030302020204" pitchFamily="66" charset="0"/>
                        </a:rPr>
                        <a:t>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igual que la semana anterior, su asistencia sigue siendo constante, incluso mejoro su participación ya que se muestra más activo, ya no requiere tanto apoyo, sin embargo no se tienen evidencias de su trabajo en casa.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Alexander</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610143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Hugo Leonel</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790183980"/>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Es muy atento cuando se brindan indicaciones, y siempre respeta los tiempos y solicita la palabra para participar, fuera de ello e incluso en base  a sus evidencias es más flexible a la hora de brindar descripciones y explicaciones, son breves pero con coherencia, las formula a veces con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62585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438406353"/>
              </p:ext>
            </p:extLst>
          </p:nvPr>
        </p:nvGraphicFramePr>
        <p:xfrm>
          <a:off x="252021" y="7512638"/>
          <a:ext cx="6369562" cy="1467532"/>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Reconoce sus rasgos, y menciona sus gustos y disgustos, sin embargo se limita al momento de participar con respecto a compartir sus emociones o experiencias.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Muchas veces requiere apoyo para expresarse.</a:t>
                      </a:r>
                    </a:p>
                    <a:p>
                      <a:pPr marL="0" indent="0">
                        <a:buFontTx/>
                        <a:buNone/>
                      </a:pPr>
                      <a:endParaRPr lang="es-MX" sz="1200" dirty="0">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60527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a:extLst>
              <a:ext uri="{FF2B5EF4-FFF2-40B4-BE49-F238E27FC236}">
                <a16:creationId xmlns:a16="http://schemas.microsoft.com/office/drawing/2014/main" id="{82B46E04-08FA-4E67-B616-DBF1C06B63C8}"/>
              </a:ext>
            </a:extLst>
          </p:cNvPr>
          <p:cNvGrpSpPr/>
          <p:nvPr/>
        </p:nvGrpSpPr>
        <p:grpSpPr>
          <a:xfrm>
            <a:off x="0" y="0"/>
            <a:ext cx="6838949" cy="9144000"/>
            <a:chOff x="0" y="0"/>
            <a:chExt cx="6858000" cy="9144001"/>
          </a:xfrm>
        </p:grpSpPr>
        <p:pic>
          <p:nvPicPr>
            <p:cNvPr id="1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813802D-DE77-46A0-8848-CF2A0DDD2189}"/>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D48AF380-33A9-4275-BB5B-5AF0A1F07786}"/>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CuadroTexto 8">
            <a:extLst>
              <a:ext uri="{FF2B5EF4-FFF2-40B4-BE49-F238E27FC236}">
                <a16:creationId xmlns:a16="http://schemas.microsoft.com/office/drawing/2014/main" id="{E41F8854-2CFD-4215-828C-1C1809A5C509}"/>
              </a:ext>
            </a:extLst>
          </p:cNvPr>
          <p:cNvSpPr txBox="1"/>
          <p:nvPr/>
        </p:nvSpPr>
        <p:spPr>
          <a:xfrm>
            <a:off x="361950" y="1061461"/>
            <a:ext cx="6134100" cy="4339650"/>
          </a:xfrm>
          <a:prstGeom prst="rect">
            <a:avLst/>
          </a:prstGeom>
          <a:noFill/>
        </p:spPr>
        <p:txBody>
          <a:bodyPr wrap="square" rtlCol="0">
            <a:spAutoFit/>
          </a:bodyPr>
          <a:lstStyle/>
          <a:p>
            <a:pPr algn="ctr"/>
            <a:r>
              <a:rPr lang="es-MX" sz="13800" dirty="0">
                <a:solidFill>
                  <a:srgbClr val="3ABFBE"/>
                </a:solidFill>
                <a:latin typeface="Modern Love" panose="04090805081005020601" pitchFamily="82" charset="0"/>
              </a:rPr>
              <a:t>Primer </a:t>
            </a:r>
          </a:p>
          <a:p>
            <a:pPr algn="ctr"/>
            <a:r>
              <a:rPr lang="es-MX" sz="13800" dirty="0">
                <a:solidFill>
                  <a:srgbClr val="3ABFBE"/>
                </a:solidFill>
                <a:latin typeface="Modern Love" panose="04090805081005020601" pitchFamily="82" charset="0"/>
              </a:rPr>
              <a:t>Grupo </a:t>
            </a:r>
          </a:p>
        </p:txBody>
      </p:sp>
      <p:sp>
        <p:nvSpPr>
          <p:cNvPr id="14" name="CuadroTexto 13">
            <a:extLst>
              <a:ext uri="{FF2B5EF4-FFF2-40B4-BE49-F238E27FC236}">
                <a16:creationId xmlns:a16="http://schemas.microsoft.com/office/drawing/2014/main" id="{60AD94E8-4366-442E-A2FA-621FDFA61B9B}"/>
              </a:ext>
            </a:extLst>
          </p:cNvPr>
          <p:cNvSpPr txBox="1"/>
          <p:nvPr/>
        </p:nvSpPr>
        <p:spPr>
          <a:xfrm>
            <a:off x="238124" y="1057708"/>
            <a:ext cx="6134100" cy="4339650"/>
          </a:xfrm>
          <a:prstGeom prst="rect">
            <a:avLst/>
          </a:prstGeom>
          <a:noFill/>
        </p:spPr>
        <p:txBody>
          <a:bodyPr wrap="square" rtlCol="0">
            <a:spAutoFit/>
          </a:bodyPr>
          <a:lstStyle/>
          <a:p>
            <a:pPr algn="ctr"/>
            <a:r>
              <a:rPr lang="es-MX" sz="13800" dirty="0">
                <a:latin typeface="Modern Love" panose="04090805081005020601" pitchFamily="82" charset="0"/>
              </a:rPr>
              <a:t>Primer </a:t>
            </a:r>
          </a:p>
          <a:p>
            <a:pPr algn="ctr"/>
            <a:r>
              <a:rPr lang="es-MX" sz="13800" dirty="0">
                <a:latin typeface="Modern Love" panose="04090805081005020601" pitchFamily="82" charset="0"/>
              </a:rPr>
              <a:t>Grupo </a:t>
            </a:r>
          </a:p>
        </p:txBody>
      </p:sp>
      <p:sp>
        <p:nvSpPr>
          <p:cNvPr id="15" name="CuadroTexto 14">
            <a:extLst>
              <a:ext uri="{FF2B5EF4-FFF2-40B4-BE49-F238E27FC236}">
                <a16:creationId xmlns:a16="http://schemas.microsoft.com/office/drawing/2014/main" id="{D7A09832-2376-411E-8350-78F7962098EE}"/>
              </a:ext>
            </a:extLst>
          </p:cNvPr>
          <p:cNvSpPr txBox="1"/>
          <p:nvPr/>
        </p:nvSpPr>
        <p:spPr>
          <a:xfrm>
            <a:off x="361950" y="6462572"/>
            <a:ext cx="6134100" cy="1323439"/>
          </a:xfrm>
          <a:prstGeom prst="rect">
            <a:avLst/>
          </a:prstGeom>
          <a:noFill/>
        </p:spPr>
        <p:txBody>
          <a:bodyPr wrap="square" rtlCol="0">
            <a:spAutoFit/>
          </a:bodyPr>
          <a:lstStyle/>
          <a:p>
            <a:pPr algn="ctr"/>
            <a:r>
              <a:rPr lang="es-MX" sz="4000" dirty="0">
                <a:latin typeface="Modern Love" panose="04090805081005020601" pitchFamily="82" charset="0"/>
              </a:rPr>
              <a:t>Horario:  </a:t>
            </a:r>
          </a:p>
          <a:p>
            <a:pPr algn="ctr"/>
            <a:r>
              <a:rPr lang="es-MX" sz="4000" dirty="0">
                <a:latin typeface="Modern Love" panose="04090805081005020601" pitchFamily="82" charset="0"/>
              </a:rPr>
              <a:t>9:00 am – 9:30 am</a:t>
            </a:r>
          </a:p>
        </p:txBody>
      </p:sp>
    </p:spTree>
    <p:extLst>
      <p:ext uri="{BB962C8B-B14F-4D97-AF65-F5344CB8AC3E}">
        <p14:creationId xmlns:p14="http://schemas.microsoft.com/office/powerpoint/2010/main" val="3351686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621027010"/>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Hugo únicamente ah faltado a una sesión virtual, ah cumplido con la mayoría de evidencias, sin embargo comunica cuando tardara en enviar evidencias. </a:t>
                      </a:r>
                    </a:p>
                    <a:p>
                      <a:pPr marL="0" indent="0">
                        <a:buFontTx/>
                        <a:buNone/>
                      </a:pPr>
                      <a:r>
                        <a:rPr lang="es-MX" sz="1400" dirty="0">
                          <a:solidFill>
                            <a:schemeClr val="tx1">
                              <a:lumMod val="95000"/>
                              <a:lumOff val="5000"/>
                            </a:schemeClr>
                          </a:solidFill>
                          <a:latin typeface="Comic Sans MS" panose="030F0702030302020204" pitchFamily="66" charset="0"/>
                        </a:rPr>
                        <a:t>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igual que la semana anterior, su asistencia sigue siendo constante, incluso mejoro su participación ya que se muestra más activo, ya no requiere tanto apoyo, sin embargo no se tienen evidencias de su trabajo en casa.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Hugo Leonel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027227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Romina Alejandra</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73782473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Procura evitar interrumpir, práctica el respeto de turnos a partir de activar y desactivar el micrófono en la hora clase (La primer semana dejaba el micrófono abierto)</a:t>
                      </a:r>
                    </a:p>
                    <a:p>
                      <a:pPr marL="0" indent="0">
                        <a:buFontTx/>
                        <a:buNone/>
                      </a:pPr>
                      <a:r>
                        <a:rPr lang="es-MX" sz="1200" dirty="0">
                          <a:latin typeface="Comic Sans MS" panose="030F0702030302020204" pitchFamily="66" charset="0"/>
                        </a:rPr>
                        <a:t>Se expresa muy poco, pero es capaz de mencionar características de objetos/ personas.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473957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8563525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sus características distintivas, sin embargo empieza a pedir apoyo para expresarse o comunicar ideas.</a:t>
                      </a:r>
                    </a:p>
                    <a:p>
                      <a:pPr marL="0" indent="0">
                        <a:buFontTx/>
                        <a:buNone/>
                      </a:pPr>
                      <a:endParaRPr lang="es-MX" sz="1200" dirty="0">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870278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691183436"/>
              </p:ext>
            </p:extLst>
          </p:nvPr>
        </p:nvGraphicFramePr>
        <p:xfrm>
          <a:off x="252662" y="916927"/>
          <a:ext cx="6352674" cy="17329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Romina se ah presentado a sus sesiones virtuales y es constante con el envió de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igual que la semana anterior, su asistencia es constante, incluso mejoro su participación ya que antes requería más apoyo para motivarse a participar (Era necesario pedirle que participe)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Romina Alejandra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870527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José Luis</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4230825544"/>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Escucha a sus compañeros, y brinda explicaciones y descripciones breves con apoyo, ya que no es muy constante al participar.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729874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772959700"/>
              </p:ext>
            </p:extLst>
          </p:nvPr>
        </p:nvGraphicFramePr>
        <p:xfrm>
          <a:off x="252021" y="7512638"/>
          <a:ext cx="6369562" cy="1467532"/>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A diferencia de sesiones anteriores, pudo reconocer de manera más rápida y fácil las emociones y nombrar la mayoría por si mismo.  Reconoce situaciones, sin embargo requiere apoyo para expresarse.</a:t>
                      </a:r>
                    </a:p>
                    <a:p>
                      <a:pPr marL="0" indent="0">
                        <a:buFontTx/>
                        <a:buNone/>
                      </a:pPr>
                      <a:endParaRPr lang="es-MX" sz="1200" dirty="0">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796036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678482460"/>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José, únicamente ah faltado a una sesión, no se evalúa a fondo, ya que no ah presentado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Se ah presentado a algunas sesiones virtuales, sin embargo no estoy al tanto de su falta de evidencias. </a:t>
                      </a:r>
                    </a:p>
                    <a:p>
                      <a:pPr marL="0" indent="0">
                        <a:buFontTx/>
                        <a:buNone/>
                      </a:pPr>
                      <a:r>
                        <a:rPr lang="es-MX" sz="1400" dirty="0">
                          <a:solidFill>
                            <a:schemeClr val="tx1">
                              <a:lumMod val="95000"/>
                              <a:lumOff val="5000"/>
                            </a:schemeClr>
                          </a:solidFill>
                          <a:latin typeface="Comic Sans MS" panose="030F0702030302020204" pitchFamily="66" charset="0"/>
                        </a:rPr>
                        <a:t>Para su participación si se ah motivado poco a poco por participar sin apoyo de sus padres, no es muy extensa su participación pero lo intenta. </a:t>
                      </a: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José Luis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203428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Sebastián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285667310"/>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Empezó participar, ya solicita la palabra para participar, aunque son breves sus comentarios Solicita apoyo para brindar explicaciones o descripciones coherentes.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582427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95145955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rasgos propios y reconoce la dificultad en actividades, sin embargo se apena al socializar respuestas, lo apoyan para que se comunique más sin que se lo pidamos nosotras como docentes.</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819317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116266115"/>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ah conectado a pocas sesiones, (las que no son clase virtual, no se comunica) y no ah enviado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iniciar esta semana han tenido más comunicación con nosotros, se anima a participar un poco más, aunque aun es necesario que nosotros se lo pidamos, fuera de ello, ya participa un poco más, pero requiere apoyo para argumentar.</a:t>
                      </a: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Sebastián</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9000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América Milagros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extLst>
              <p:ext uri="{D42A27DB-BD31-4B8C-83A1-F6EECF244321}">
                <p14:modId xmlns:p14="http://schemas.microsoft.com/office/powerpoint/2010/main" val="3626164536"/>
              </p:ext>
            </p:extLst>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extLst>
              <p:ext uri="{D42A27DB-BD31-4B8C-83A1-F6EECF244321}">
                <p14:modId xmlns:p14="http://schemas.microsoft.com/office/powerpoint/2010/main" val="3862138136"/>
              </p:ext>
            </p:extLst>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926226394"/>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Participa constantemente, la mayoría de veces suele pedir la palabra, además cuando se trata de brindar descripciones o explicaciones se expresa con seguridad, pues habla con claridad y no requiere de apoyo para justificar sus respuestas.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extLst>
              <p:ext uri="{D42A27DB-BD31-4B8C-83A1-F6EECF244321}">
                <p14:modId xmlns:p14="http://schemas.microsoft.com/office/powerpoint/2010/main" val="3977837950"/>
              </p:ext>
            </p:extLst>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extLst>
              <p:ext uri="{D42A27DB-BD31-4B8C-83A1-F6EECF244321}">
                <p14:modId xmlns:p14="http://schemas.microsoft.com/office/powerpoint/2010/main" val="1127809641"/>
              </p:ext>
            </p:extLst>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extLst>
              <p:ext uri="{D42A27DB-BD31-4B8C-83A1-F6EECF244321}">
                <p14:modId xmlns:p14="http://schemas.microsoft.com/office/powerpoint/2010/main" val="1789240388"/>
              </p:ext>
            </p:extLst>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extLst>
              <p:ext uri="{D42A27DB-BD31-4B8C-83A1-F6EECF244321}">
                <p14:modId xmlns:p14="http://schemas.microsoft.com/office/powerpoint/2010/main" val="601150647"/>
              </p:ext>
            </p:extLst>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40948214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Edwin Arturo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5999321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No se lograron rescatar aprendizajes, debido a que no entrego evidencia y no se presento a las sesiones virtuales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390010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1777036456"/>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No se lograron rescatar aprendizajes, debido a que no entrego evidencia y no se presento a las sesiones virtuales </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525162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636281914"/>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No se ah presentado a las sesiones virtuales y no se ha comunicado. .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No eh tenido respuestas con respecto a su falta de evidencia, ni asistencia en las sesiones online, fuera de ello no estoy al tanto de su situación.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encuentra en una lista donde no ah sido agregado a Facebook, pero fuera de ello no tengo más noticias referente a ello).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Edwin Arturo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735651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Melany Guadalupe</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664859251"/>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Solicita la palabra para participar, escucha a los demás sin problema, al principio socializaba sus ideas de manera aislada, pero con apoyo inicio a formular explicaciones más coherentes.</a:t>
                      </a:r>
                    </a:p>
                    <a:p>
                      <a:pPr marL="0" indent="0">
                        <a:buFontTx/>
                        <a:buNone/>
                      </a:pPr>
                      <a:r>
                        <a:rPr lang="es-MX" sz="1200" dirty="0">
                          <a:latin typeface="Comic Sans MS" panose="030F0702030302020204" pitchFamily="66" charset="0"/>
                        </a:rPr>
                        <a:t>Le gusta participar.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187357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5538566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rasgos propios, pero en las actividades requiere apoyo para identificar porque una se le dificulta más que otra, con respecto a las emociones, logra expresarlas más que la vez anterior. (Ya no se pone tan nerviosa al hablar sobre ella) </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283223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042734166"/>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ah conectado a las sesiones y ah sido constante con la entrega de evidencias. (Semana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Melany es constante con sus sesiones, no presenta inasistencia y va al ritmo de la forma de trabajo, ya que presenta las evidencias en tiempo y forma.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Melany Guadalupe</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189545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Saul Santiago</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026828900"/>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Empezó a tomar confianza y ya solicita la palabra para participar, escucha a los demás sin problema, al principio socializaba sus ideas de manera aislada, pero con apoyo inicio a formular respuestas.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991669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92790309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expresa sus rasgos propios, no requiere ayuda para comunicar si las actividades son fáciles o difíciles. (Participo con apoyo de sus padres)</a:t>
                      </a:r>
                    </a:p>
                    <a:p>
                      <a:pPr marL="0" indent="0">
                        <a:buFontTx/>
                        <a:buNone/>
                      </a:pPr>
                      <a:r>
                        <a:rPr lang="es-MX" sz="1200" dirty="0">
                          <a:latin typeface="Comic Sans MS" panose="030F0702030302020204" pitchFamily="66" charset="0"/>
                        </a:rPr>
                        <a:t>Expresa sus emociones y las reconoce, ya logra hacerlo sin apoyo, logra recordarlas. </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9491597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61669621"/>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Durante la mayoría de las sesiones requiere apoyo para participar, ya que suele mostrarse apenado. Ah entregado evidencias y asiste a las sesiones virtuales. (Semana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Santiago empezó a tomar más confianza a la hora de socializar sobre los temas, ya participa sin necesidad de que se lo pidan, es breve su participación, pero se anima a hacerlo por si mismo, es más constante con las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Saul Santiago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724765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Génesis Jaqueline</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56281898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Participa de manera constante, suele pedir el turno, respeta cuando otros están hablando. </a:t>
                      </a:r>
                    </a:p>
                    <a:p>
                      <a:pPr marL="0" indent="0">
                        <a:buFontTx/>
                        <a:buNone/>
                      </a:pPr>
                      <a:r>
                        <a:rPr lang="es-MX" sz="1200" dirty="0">
                          <a:latin typeface="Comic Sans MS" panose="030F0702030302020204" pitchFamily="66" charset="0"/>
                        </a:rPr>
                        <a:t>Sus descripciones y expiaciones son breves y claras, al responder algo, lo hace con seguridad, son pocas las veces que requiere apoyo para responder.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95502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extLst>
              <p:ext uri="{D42A27DB-BD31-4B8C-83A1-F6EECF244321}">
                <p14:modId xmlns:p14="http://schemas.microsoft.com/office/powerpoint/2010/main" val="1904682803"/>
              </p:ext>
            </p:extLst>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71388014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solidFill>
                            <a:schemeClr val="tx1">
                              <a:lumMod val="95000"/>
                              <a:lumOff val="5000"/>
                            </a:schemeClr>
                          </a:solidFill>
                          <a:latin typeface="Comic Sans MS" panose="030F0702030302020204" pitchFamily="66" charset="0"/>
                        </a:rPr>
                        <a:t>Puede compartir con facilidad aspectos referentes  a ella, sin embargo a pesar de que conoce las emociones, le es más complejo expresarlas emociones, participa activamente en actividades, pero al hablar de sus experiencias suele mostrarse apenada. </a:t>
                      </a:r>
                    </a:p>
                    <a:p>
                      <a:pPr marL="0" indent="0">
                        <a:buFontTx/>
                        <a:buNone/>
                      </a:pPr>
                      <a:r>
                        <a:rPr lang="es-MX" sz="1200" dirty="0">
                          <a:solidFill>
                            <a:schemeClr val="tx1">
                              <a:lumMod val="95000"/>
                              <a:lumOff val="5000"/>
                            </a:schemeClr>
                          </a:solidFill>
                          <a:latin typeface="Comic Sans MS" panose="030F0702030302020204" pitchFamily="66" charset="0"/>
                        </a:rPr>
                        <a:t>Acepta sin dificultad cuando requiere apoyo, pocas veces solicita ayuda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extLst>
              <p:ext uri="{D42A27DB-BD31-4B8C-83A1-F6EECF244321}">
                <p14:modId xmlns:p14="http://schemas.microsoft.com/office/powerpoint/2010/main" val="1325094539"/>
              </p:ext>
            </p:extLst>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extLst>
              <p:ext uri="{D42A27DB-BD31-4B8C-83A1-F6EECF244321}">
                <p14:modId xmlns:p14="http://schemas.microsoft.com/office/powerpoint/2010/main" val="1130218048"/>
              </p:ext>
            </p:extLst>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extLst>
              <p:ext uri="{D42A27DB-BD31-4B8C-83A1-F6EECF244321}">
                <p14:modId xmlns:p14="http://schemas.microsoft.com/office/powerpoint/2010/main" val="2374308674"/>
              </p:ext>
            </p:extLst>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extLst>
              <p:ext uri="{D42A27DB-BD31-4B8C-83A1-F6EECF244321}">
                <p14:modId xmlns:p14="http://schemas.microsoft.com/office/powerpoint/2010/main" val="1064292507"/>
              </p:ext>
            </p:extLst>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extLst>
              <p:ext uri="{D42A27DB-BD31-4B8C-83A1-F6EECF244321}">
                <p14:modId xmlns:p14="http://schemas.microsoft.com/office/powerpoint/2010/main" val="1680048546"/>
              </p:ext>
            </p:extLst>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213124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71023752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expresa sus rasgos propios, no le es complicado identificar las emociones (Únicamente olvida la de calma), Muestra iniciativa ya que busca participar sin apoyo.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882025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444844552"/>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Genesis es muy participativa, a pesar de haberse incorporado días después, se acoplo a la forma de trabajo sin problemas, cuenta con evidencias, las entrega en tiempo y forma.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Genesis Jaqueline</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3063577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a:extLst>
              <a:ext uri="{FF2B5EF4-FFF2-40B4-BE49-F238E27FC236}">
                <a16:creationId xmlns:a16="http://schemas.microsoft.com/office/drawing/2014/main" id="{82B46E04-08FA-4E67-B616-DBF1C06B63C8}"/>
              </a:ext>
            </a:extLst>
          </p:cNvPr>
          <p:cNvGrpSpPr/>
          <p:nvPr/>
        </p:nvGrpSpPr>
        <p:grpSpPr>
          <a:xfrm>
            <a:off x="0" y="0"/>
            <a:ext cx="6838949" cy="9144000"/>
            <a:chOff x="0" y="0"/>
            <a:chExt cx="6858000" cy="9144001"/>
          </a:xfrm>
        </p:grpSpPr>
        <p:pic>
          <p:nvPicPr>
            <p:cNvPr id="1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813802D-DE77-46A0-8848-CF2A0DDD2189}"/>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D48AF380-33A9-4275-BB5B-5AF0A1F07786}"/>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CuadroTexto 8">
            <a:extLst>
              <a:ext uri="{FF2B5EF4-FFF2-40B4-BE49-F238E27FC236}">
                <a16:creationId xmlns:a16="http://schemas.microsoft.com/office/drawing/2014/main" id="{E41F8854-2CFD-4215-828C-1C1809A5C509}"/>
              </a:ext>
            </a:extLst>
          </p:cNvPr>
          <p:cNvSpPr txBox="1"/>
          <p:nvPr/>
        </p:nvSpPr>
        <p:spPr>
          <a:xfrm>
            <a:off x="361950" y="1472190"/>
            <a:ext cx="6457948" cy="3985706"/>
          </a:xfrm>
          <a:prstGeom prst="rect">
            <a:avLst/>
          </a:prstGeom>
          <a:noFill/>
        </p:spPr>
        <p:txBody>
          <a:bodyPr wrap="square" rtlCol="0">
            <a:spAutoFit/>
          </a:bodyPr>
          <a:lstStyle/>
          <a:p>
            <a:pPr algn="ctr"/>
            <a:r>
              <a:rPr lang="es-MX" sz="11500" dirty="0">
                <a:solidFill>
                  <a:srgbClr val="CC99FF"/>
                </a:solidFill>
                <a:latin typeface="Modern Love" panose="04090805081005020601" pitchFamily="82" charset="0"/>
              </a:rPr>
              <a:t>Segundo </a:t>
            </a:r>
          </a:p>
          <a:p>
            <a:pPr algn="ctr"/>
            <a:r>
              <a:rPr lang="es-MX" sz="13800" dirty="0">
                <a:solidFill>
                  <a:srgbClr val="CC99FF"/>
                </a:solidFill>
                <a:latin typeface="Modern Love" panose="04090805081005020601" pitchFamily="82" charset="0"/>
              </a:rPr>
              <a:t>Grupo </a:t>
            </a:r>
          </a:p>
        </p:txBody>
      </p:sp>
      <p:sp>
        <p:nvSpPr>
          <p:cNvPr id="15" name="CuadroTexto 14">
            <a:extLst>
              <a:ext uri="{FF2B5EF4-FFF2-40B4-BE49-F238E27FC236}">
                <a16:creationId xmlns:a16="http://schemas.microsoft.com/office/drawing/2014/main" id="{D7A09832-2376-411E-8350-78F7962098EE}"/>
              </a:ext>
            </a:extLst>
          </p:cNvPr>
          <p:cNvSpPr txBox="1"/>
          <p:nvPr/>
        </p:nvSpPr>
        <p:spPr>
          <a:xfrm>
            <a:off x="361950" y="6462572"/>
            <a:ext cx="6134100" cy="1323439"/>
          </a:xfrm>
          <a:prstGeom prst="rect">
            <a:avLst/>
          </a:prstGeom>
          <a:noFill/>
        </p:spPr>
        <p:txBody>
          <a:bodyPr wrap="square" rtlCol="0">
            <a:spAutoFit/>
          </a:bodyPr>
          <a:lstStyle/>
          <a:p>
            <a:pPr algn="ctr"/>
            <a:r>
              <a:rPr lang="es-MX" sz="4000" dirty="0">
                <a:latin typeface="Modern Love" panose="04090805081005020601" pitchFamily="82" charset="0"/>
              </a:rPr>
              <a:t>Horario:  </a:t>
            </a:r>
          </a:p>
          <a:p>
            <a:pPr algn="ctr"/>
            <a:r>
              <a:rPr lang="es-MX" sz="4000" dirty="0">
                <a:latin typeface="Modern Love" panose="04090805081005020601" pitchFamily="82" charset="0"/>
              </a:rPr>
              <a:t>9:40 am – 10:10 am</a:t>
            </a:r>
          </a:p>
        </p:txBody>
      </p:sp>
      <p:sp>
        <p:nvSpPr>
          <p:cNvPr id="8" name="CuadroTexto 7">
            <a:extLst>
              <a:ext uri="{FF2B5EF4-FFF2-40B4-BE49-F238E27FC236}">
                <a16:creationId xmlns:a16="http://schemas.microsoft.com/office/drawing/2014/main" id="{22B2B419-611D-42EA-A101-9EB6D9C61DE1}"/>
              </a:ext>
            </a:extLst>
          </p:cNvPr>
          <p:cNvSpPr txBox="1"/>
          <p:nvPr/>
        </p:nvSpPr>
        <p:spPr>
          <a:xfrm>
            <a:off x="80210" y="1472190"/>
            <a:ext cx="6819898" cy="3985706"/>
          </a:xfrm>
          <a:prstGeom prst="rect">
            <a:avLst/>
          </a:prstGeom>
          <a:noFill/>
        </p:spPr>
        <p:txBody>
          <a:bodyPr wrap="square" rtlCol="0">
            <a:spAutoFit/>
          </a:bodyPr>
          <a:lstStyle/>
          <a:p>
            <a:pPr algn="ctr"/>
            <a:r>
              <a:rPr lang="es-MX" sz="11500" dirty="0">
                <a:solidFill>
                  <a:schemeClr val="tx1">
                    <a:lumMod val="95000"/>
                    <a:lumOff val="5000"/>
                  </a:schemeClr>
                </a:solidFill>
                <a:latin typeface="Modern Love" panose="04090805081005020601" pitchFamily="82" charset="0"/>
              </a:rPr>
              <a:t>Segundo </a:t>
            </a:r>
          </a:p>
          <a:p>
            <a:pPr algn="ctr"/>
            <a:r>
              <a:rPr lang="es-MX" sz="13800" dirty="0">
                <a:solidFill>
                  <a:schemeClr val="tx1">
                    <a:lumMod val="95000"/>
                    <a:lumOff val="5000"/>
                  </a:schemeClr>
                </a:solidFill>
                <a:latin typeface="Modern Love" panose="04090805081005020601" pitchFamily="82" charset="0"/>
              </a:rPr>
              <a:t>Grupo </a:t>
            </a:r>
          </a:p>
        </p:txBody>
      </p:sp>
    </p:spTree>
    <p:extLst>
      <p:ext uri="{BB962C8B-B14F-4D97-AF65-F5344CB8AC3E}">
        <p14:creationId xmlns:p14="http://schemas.microsoft.com/office/powerpoint/2010/main" val="1842226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Dylan Alejandro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941721642"/>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y solicita la palabra para participar, aunque aun requiere apoyo para brindar explicaciones o descripciones elaboradas, ya que suele darle pena participar.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8063673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59287259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sus rasgos, sin embargo para compartirlos requiere apoyo.</a:t>
                      </a:r>
                    </a:p>
                    <a:p>
                      <a:pPr marL="0" indent="0">
                        <a:buFontTx/>
                        <a:buNone/>
                      </a:pPr>
                      <a:r>
                        <a:rPr lang="es-MX" sz="1200" dirty="0">
                          <a:latin typeface="Comic Sans MS" panose="030F0702030302020204" pitchFamily="66" charset="0"/>
                        </a:rPr>
                        <a:t>Identifica actividades que se le facilitan o dificultan, únicamente requiere apoyo para argumentar.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700602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654132068"/>
              </p:ext>
            </p:extLst>
          </p:nvPr>
        </p:nvGraphicFramePr>
        <p:xfrm>
          <a:off x="252662" y="91692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Dylan atiende muy bien a las consignas, sin embargo para participar, normalmente le brindan apoyo uno de sus acompañantes (padres). Se ah presentado a las sesiones virtuales, no es constante, pero envía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más constante, y poco a poco deja de solicitar apoyo, pero cuando no formula sus explicaciones pide ayuda sin problema. Su asistencia es activa, sin embargo cuenta con muy pocas evidencias de trabajo.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Dylan Alejandro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97122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Emily Romina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60161355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para hablar, siempre solicita la palabra para participar.</a:t>
                      </a:r>
                    </a:p>
                    <a:p>
                      <a:pPr marL="0" indent="0">
                        <a:buFontTx/>
                        <a:buNone/>
                      </a:pPr>
                      <a:r>
                        <a:rPr lang="es-MX" sz="1200" dirty="0">
                          <a:latin typeface="Comic Sans MS" panose="030F0702030302020204" pitchFamily="66" charset="0"/>
                        </a:rPr>
                        <a:t>Al describir o brindar explicaciones requiere muy poco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068874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44421442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no requiere apoyo para identificar si una actividad es fácil o difícil, únicamente lo requiere para argumentar.</a:t>
                      </a:r>
                    </a:p>
                    <a:p>
                      <a:pPr marL="0" indent="0">
                        <a:buFontTx/>
                        <a:buNone/>
                      </a:pPr>
                      <a:r>
                        <a:rPr lang="es-MX" sz="1200" dirty="0">
                          <a:latin typeface="Comic Sans MS" panose="030F0702030302020204" pitchFamily="66" charset="0"/>
                        </a:rPr>
                        <a:t>También requiere apoyo para mencionar situaciones ya que en ocasiones le da pena.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8900640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112956038"/>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Asiste a las sesiones virtuales, sin embargo en la mayoría de estas requiere apoyo para socializar, sin embargo no ah entregado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más constante, y poco a poco deja de solicitar apoyo, a menos que en verdad lo necesite, no duda en pedir apoyo, sin embargo cuenta con muy pocas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Emily Romina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354407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Alejandra</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143029991"/>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Siempre solicita la palabra y respeta turnos para hablar, cuando se socializan temas, escucha atentamente a sus compañeros, suele participar sin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41042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3564"/>
            <a:ext cx="6858001" cy="827655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806319812"/>
              </p:ext>
            </p:extLst>
          </p:nvPr>
        </p:nvGraphicFramePr>
        <p:xfrm>
          <a:off x="252662" y="932377"/>
          <a:ext cx="6352674" cy="194627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867159">
                <a:tc>
                  <a:txBody>
                    <a:bodyPr/>
                    <a:lstStyle/>
                    <a:p>
                      <a:pPr marL="0" indent="0">
                        <a:buFontTx/>
                        <a:buNone/>
                      </a:pPr>
                      <a:r>
                        <a:rPr lang="es-MX" sz="1400" dirty="0">
                          <a:solidFill>
                            <a:schemeClr val="tx1">
                              <a:lumMod val="95000"/>
                              <a:lumOff val="5000"/>
                            </a:schemeClr>
                          </a:solidFill>
                          <a:latin typeface="Comic Sans MS" panose="030F0702030302020204" pitchFamily="66" charset="0"/>
                        </a:rPr>
                        <a:t>América ah sido constante, a las sesiones que se han llevado a cabo, se muestra activa tanto en las sesiones virtuales como en la entrega de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Su asistencia permanece de manera constante y positiva, sin embargo a diferencia de la semana anterior, no se ha visto avance con las evidencias</a:t>
                      </a:r>
                    </a:p>
                    <a:p>
                      <a:pPr marL="0" indent="0">
                        <a:buFontTx/>
                        <a:buNone/>
                      </a:pPr>
                      <a:r>
                        <a:rPr lang="es-MX" sz="1400" dirty="0">
                          <a:solidFill>
                            <a:schemeClr val="tx1">
                              <a:lumMod val="95000"/>
                              <a:lumOff val="5000"/>
                            </a:schemeClr>
                          </a:solidFill>
                          <a:latin typeface="Comic Sans MS" panose="030F0702030302020204" pitchFamily="66" charset="0"/>
                        </a:rPr>
                        <a:t>Esta semana casi no ah subido evidencias.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79"/>
            <a:ext cx="6838949" cy="400111"/>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122819" y="454994"/>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América Milagros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43248" y="493963"/>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5730655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34668779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Es capaz de mencionar situaciones que le generen emociones, y las nombra sin dificultad alguna, sin embargo cuando se le pide explicar más, pide apoyo para complementar sus ideas.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3288526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883022038"/>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se expresa y participa sin apoyo, ah enviado algunas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asistencia es continua, logra expresarse y participar sin apoyo, únicamente lo requiere cuando se le pide extender sus respuestas, pero lo hace con seguridad.  Ah brindado más atención a la elaboración y entrega de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Alejandra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4197832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Lizbeth</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290960424"/>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Siempre solicita la palabra y respeta turnos para hablar, no es necesario recordarle que debe escuchar a sus compañeros. Por otro lado al brindar explicaciones o descripciones, puede tardar un poco, pero lo hace con seguridad.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320877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417592837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Es capaz de expresarse y reconocer las emociones sin problema, sin embargo, considero que no le gusta solicitar apoyo (puede llegar a tardar en responder, pero lo hace y sin pedir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21797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321302295"/>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se expresa y participa sin apoyo, ah enviado algunas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asistencia es continua, sin embargo solemos retrasar actividades cuando participa ya que no le gusta solicitar apoyo, pero extiende sus respuestas. Su participación es muy activa durante las sesiones, sin embargo cuenta con muy pocas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Lizbeth</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6482720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Luis Alberto</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896252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para hablar, no es necesario recordarle que debe respetar cuando sus compañeros hablan, sin embargo a pesar de que se expresa con seguridad, solo participa cuando se lo piden.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19542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06375076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características personales, incluso reconoce las emociones y puede nombrarlas sin problema, sin embargo requiere motivación (por parte del docente) para participar.</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7294554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269673130"/>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no participa mucho ( a menos que se lo pidan)</a:t>
                      </a:r>
                    </a:p>
                    <a:p>
                      <a:pPr marL="0" indent="0">
                        <a:buFontTx/>
                        <a:buNone/>
                      </a:pPr>
                      <a:r>
                        <a:rPr lang="es-MX" sz="1400" dirty="0">
                          <a:solidFill>
                            <a:schemeClr val="tx1">
                              <a:lumMod val="95000"/>
                              <a:lumOff val="5000"/>
                            </a:schemeClr>
                          </a:solidFill>
                          <a:latin typeface="Comic Sans MS" panose="030F0702030302020204" pitchFamily="66" charset="0"/>
                        </a:rPr>
                        <a:t>No cuenta con muchas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proceso de socialización es un poco lento, ya que no participa por voluntad propia, a pesar de ello, responde con seguridad a lo que se le pide. Entrego más evidencias que la semana anterior,</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Luis Alberto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3974921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Arantza </a:t>
            </a:r>
            <a:r>
              <a:rPr lang="es-MX" sz="1400" u="sng" dirty="0" err="1">
                <a:solidFill>
                  <a:schemeClr val="tx1">
                    <a:lumMod val="95000"/>
                    <a:lumOff val="5000"/>
                  </a:schemeClr>
                </a:solidFill>
                <a:latin typeface="Comic Sans MS" panose="030F0702030302020204" pitchFamily="66" charset="0"/>
              </a:rPr>
              <a:t>Nohemi</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037844703"/>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para hablar y siempre solicita la palabra para participar.</a:t>
                      </a:r>
                    </a:p>
                    <a:p>
                      <a:pPr marL="0" indent="0">
                        <a:buFontTx/>
                        <a:buNone/>
                      </a:pPr>
                      <a:r>
                        <a:rPr lang="es-MX" sz="1200" dirty="0">
                          <a:latin typeface="Comic Sans MS" panose="030F0702030302020204" pitchFamily="66" charset="0"/>
                        </a:rPr>
                        <a:t>Al brindar explicaciones requiere apoyo, ya que ella va comentando sus ideas en partes (A pesar de eso, lo hace con seguridad)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0851631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111903053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embargo, sigue requiriendo apoya para complementar sus ideas.</a:t>
                      </a:r>
                    </a:p>
                    <a:p>
                      <a:pPr marL="0" indent="0">
                        <a:buFontTx/>
                        <a:buNone/>
                      </a:pPr>
                      <a:r>
                        <a:rPr lang="es-MX" sz="1200" dirty="0">
                          <a:latin typeface="Comic Sans MS" panose="030F0702030302020204" pitchFamily="66" charset="0"/>
                        </a:rPr>
                        <a:t>Reconoce lo que puede hacer con y sin ayuda, menciona el porque con apoyo. </a:t>
                      </a:r>
                    </a:p>
                    <a:p>
                      <a:pPr marL="0" indent="0">
                        <a:buFontTx/>
                        <a:buNone/>
                      </a:pPr>
                      <a:r>
                        <a:rPr lang="es-MX" sz="1200" dirty="0">
                          <a:latin typeface="Comic Sans MS" panose="030F0702030302020204" pitchFamily="66" charset="0"/>
                        </a:rPr>
                        <a:t>Ah iniciado a pedir ayuda.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58544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Mateo</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71209192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Ya no requiere tanto apoyo para participar, se anima a hacerlo por si mismo, </a:t>
                      </a:r>
                    </a:p>
                    <a:p>
                      <a:pPr marL="0" indent="0">
                        <a:buFontTx/>
                        <a:buNone/>
                      </a:pPr>
                      <a:r>
                        <a:rPr lang="es-MX" sz="1200" dirty="0">
                          <a:latin typeface="Comic Sans MS" panose="030F0702030302020204" pitchFamily="66" charset="0"/>
                        </a:rPr>
                        <a:t>Sus descripciones son breves, pero claras, además con respecto a la explicación muchas veces requiere apoyo, ya que no sabe formular sus explicaciones o brinda ideas sin coherencia.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8305092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593952232"/>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su participación es constante, y ah entregado todas las evidencias (entrego evidencia adelantada)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desempeño en la sesión es buena, es constante con la asistencia y la participación, siempre se expresa con seguridad, sin embargo en ocasiones interrumpe al momento de que se dan consignas o cuando explica un compañero.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Arantza </a:t>
            </a:r>
            <a:r>
              <a:rPr lang="es-MX" sz="1400" u="sng" dirty="0" err="1">
                <a:solidFill>
                  <a:schemeClr val="tx1">
                    <a:lumMod val="95000"/>
                    <a:lumOff val="5000"/>
                  </a:schemeClr>
                </a:solidFill>
                <a:latin typeface="Comic Sans MS" panose="030F0702030302020204" pitchFamily="66" charset="0"/>
              </a:rPr>
              <a:t>Nohemi</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4601176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Levi Caleb</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557805037"/>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No se tienen nociones con respecto a su desenvolvimiento en clase, sin embargo a partir de ciertas evidencias, es notorio como se expresa con seguridad con sus tutores.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4392972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735848372"/>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Identificaba y comunicaba con facilidad las emociones, logra representarlas e identificar situaciones que son retadoras para el.</a:t>
                      </a:r>
                    </a:p>
                    <a:p>
                      <a:pPr marL="0" indent="0">
                        <a:buFontTx/>
                        <a:buNone/>
                      </a:pPr>
                      <a:r>
                        <a:rPr lang="es-MX" sz="1200" dirty="0">
                          <a:latin typeface="Comic Sans MS" panose="030F0702030302020204" pitchFamily="66" charset="0"/>
                        </a:rPr>
                        <a:t>Cuando requiere apoyo, lo solicita sin problema.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3690640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640118957"/>
              </p:ext>
            </p:extLst>
          </p:nvPr>
        </p:nvGraphicFramePr>
        <p:xfrm>
          <a:off x="252662" y="91692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Únicamente ah faltado una vez a sus sesiones virtuales, sin embargo su participación es muy breve, ya que se pone nervioso, evita participar y se limita a asentir o negar con la cabeza, cuenta con algunas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y desenvolvimiento en clase no ha mejorado, ya que no se había presentado a sesiones virtuales, sin embargo cuenta con asistencias (de los días que no es virtual) No obstante, ah sido más frecuente con las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Levi Caleb</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6525953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Santiago Ismael</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698514676"/>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con apoyo la palabra para participar y respeta turnos sin problema, al brindar explicaciones o descripciones requiere un poco de apoyo (se lo brindo a partir de consignas que pueda complementar)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5352508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064732945"/>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Requiere un poco de apoyo para mencionar sus propios rasgos y características personales, sin embargo reconoce las emociones.</a:t>
                      </a:r>
                    </a:p>
                    <a:p>
                      <a:pPr marL="0" indent="0">
                        <a:buFontTx/>
                        <a:buNone/>
                      </a:pPr>
                      <a:r>
                        <a:rPr lang="es-MX" sz="1200" dirty="0">
                          <a:latin typeface="Comic Sans MS" panose="030F0702030302020204" pitchFamily="66" charset="0"/>
                        </a:rPr>
                        <a:t>Requiere apoyo para compartir situaciones que le generen dichas emociones, pero con apoyo logra hacerlo.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5592279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041210559"/>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Únicamente ah faltado una vez a sus sesiones virtuales, sin embargo su participación es constante. Solo entrego las primeras 2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muestra mas activo con la participación, sin embargo no ah comunicado la falta de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Santiago Ismael</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899744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Camila Estefanía</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032663976"/>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la palabra para participar y escucha de manera atenta a sus compañeros.</a:t>
                      </a:r>
                    </a:p>
                    <a:p>
                      <a:pPr marL="0" indent="0">
                        <a:buFontTx/>
                        <a:buNone/>
                      </a:pPr>
                      <a:r>
                        <a:rPr lang="es-MX" sz="1200" dirty="0">
                          <a:latin typeface="Comic Sans MS" panose="030F0702030302020204" pitchFamily="66" charset="0"/>
                        </a:rPr>
                        <a:t>Al momento de brindar descripciones logra hacerlas por si sola, sin embargo no es muy especifica. </a:t>
                      </a:r>
                    </a:p>
                    <a:p>
                      <a:pPr marL="0" indent="0">
                        <a:buFontTx/>
                        <a:buNone/>
                      </a:pPr>
                      <a:r>
                        <a:rPr lang="es-MX" sz="1200" dirty="0">
                          <a:latin typeface="Comic Sans MS" panose="030F0702030302020204" pitchFamily="66" charset="0"/>
                        </a:rPr>
                        <a:t>En explicaciones requiere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7848041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768249325"/>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problema, con respecto a las emociones logra expresarse y reconocer las emociones sin problema, incluso empezó a perder el miedo y se anima a participar por si misma.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4247540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339068960"/>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Se ah presentado a sus sesiones virtuales, no cuenta con problemas al momento de expresarse o socializar ideas. Cuenta con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más constante, aun requiere algo de apoyo, pero siempre se expresa con seguridad. Su asistencia es constante, sin embargo no ah enviado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Camila Estefanía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92853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37927715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solidFill>
                            <a:schemeClr val="tx1">
                              <a:lumMod val="95000"/>
                              <a:lumOff val="5000"/>
                            </a:schemeClr>
                          </a:solidFill>
                          <a:latin typeface="Comic Sans MS" panose="030F0702030302020204" pitchFamily="66" charset="0"/>
                        </a:rPr>
                        <a:t>Reconoce y expresa sus características personales sin dificultad, aunque a diferencia de la semana anterior ya participa por su voluntad. Perdió la pena, por lo cual es notorio como en estas sesiones se mostro más participe.</a:t>
                      </a:r>
                    </a:p>
                    <a:p>
                      <a:pPr marL="0" indent="0">
                        <a:buFontTx/>
                        <a:buNone/>
                      </a:pPr>
                      <a:endParaRPr lang="es-MX" sz="12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7146777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Gerardo</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028147472"/>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Logra solicitar la palabra, deja de interrumpir en sesiones, ya que esta al pendiente de cuando mutear o desmutear el </a:t>
                      </a:r>
                      <a:r>
                        <a:rPr lang="es-MX" sz="1200" dirty="0" err="1">
                          <a:latin typeface="Comic Sans MS" panose="030F0702030302020204" pitchFamily="66" charset="0"/>
                        </a:rPr>
                        <a:t>micrófon</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7043415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750720736"/>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problema, del mismo modo con las emociones.</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6505155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38224376"/>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No hay registro de su asistencias en clases virtuales, sin embargo a cumplido con las primeras 2 evidencias. No se tienen nociones suficientes para llevar a cabo su diagnostico. No hay comunicación constante con el.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No se ah modificado el álbum de evidencias, no hay contacto constante con el alumno..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Gerardo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1855842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Leonardo David</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99249891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con apoyo la palabra para participar, aunque en ocasiones se ve motivado a socializar, al momento de hacerlo no brinda comentarios a la clase.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7289265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15055712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problema, reconoce actividades que se le facilitan o dificultan, sin embargo no socializa, no le gusta expresarse.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8878121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40414888"/>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Cuenta con asistencias, sin embargo únicamente cumple con las primeras 3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Durante esta semana se veía más participativo, sin embargo en ocasiones no aportaba a la clase, ya que pedía turno para hablar, pero al momento de brindárselo, permanecía en silencio, únicamente participaba si se lo pedían sus tutores. No se han añadido más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Leonardo David</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3193718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Dilan Gerardo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14625045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la palabra para participar, a diferencia de la semana anterior, ya no se le dificulta el aguardar su turno y respetar y escuchar a los otros. </a:t>
                      </a:r>
                    </a:p>
                    <a:p>
                      <a:pPr marL="0" indent="0">
                        <a:buFontTx/>
                        <a:buNone/>
                      </a:pPr>
                      <a:r>
                        <a:rPr lang="es-MX" sz="1200" dirty="0">
                          <a:latin typeface="Comic Sans MS" panose="030F0702030302020204" pitchFamily="66" charset="0"/>
                        </a:rPr>
                        <a:t>Con respecto a su explicación y descripción, requiere un poco de ayuda, sin embargo lo que comunica lo hace con seguridad.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236865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489059676"/>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situaciones que influyen en sus emociones, incluso reconoce que existen actividades en donde requiere y no requiere ayuda. </a:t>
                      </a:r>
                    </a:p>
                    <a:p>
                      <a:pPr marL="0" indent="0">
                        <a:buFontTx/>
                        <a:buNone/>
                      </a:pPr>
                      <a:r>
                        <a:rPr lang="es-MX" sz="1200" dirty="0">
                          <a:latin typeface="Comic Sans MS" panose="030F0702030302020204" pitchFamily="66" charset="0"/>
                        </a:rPr>
                        <a:t>Puede expresarse sin problemas, aunque en momentos le da pena.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63422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432852493"/>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Cuenta con asistencias, participa de manera constante y cuenta con todas las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cada vez más activa y fluida, ya que no requiere tanto apoyo al hablar como los primeros días. Se expresa con confianza ante sus compañeros. Anexa evidencias de forma constante.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Dilan Gerardo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7165730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Debanhi Daniela</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623658648"/>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Es muy poco común que participe, ya que aun le genera desconfianza el expresarse.</a:t>
                      </a:r>
                    </a:p>
                    <a:p>
                      <a:pPr marL="0" indent="0">
                        <a:buFontTx/>
                        <a:buNone/>
                      </a:pPr>
                      <a:r>
                        <a:rPr lang="es-MX" sz="1200" dirty="0">
                          <a:latin typeface="Comic Sans MS" panose="030F0702030302020204" pitchFamily="66" charset="0"/>
                        </a:rPr>
                        <a:t>Cuando se le indica, participa, sin embargo requiere apoyo para describir o brindar explicaciones (La apoyo a partir de más preguntas donde pueda decir, si o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100972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534826681"/>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86715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Ian casi no suele participar por voluntad propia, sin embargo si se lo piden, participa, no obstante, ah cumplido tanto con la asistencia en modalidad virtual como con la entrega de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Su asistencia permanece de manera constante y positiva y eh visto un avance en su participación y seguridad, ya que la primer semana recurría mucho a su acompañante incluso para participar, sin embargo, presenta pocas evidencias.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Mateo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2114111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26254484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situaciones que influyen en sus emociones, reconoce y nombra las emociones sin problema, sin embargo suele tener reacciones negativas, ya que muchas veces se ve molesta y opta por no participar.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9528153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427915214"/>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Se ah conectado a las sesiones y ah sido constante con la entrega de evidencias (únicamente faltan 2)</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Es constante con su asistencia, sin embargo no se han obtenido cambios con su participación, únicamente se involucra si se lo piden, en ciertos momentos no se encuentra de buen humor y opta por no participar en la sesión. Anexo más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a:t>
            </a:r>
            <a:r>
              <a:rPr lang="es-MX" sz="2000">
                <a:solidFill>
                  <a:schemeClr val="tx1">
                    <a:lumMod val="95000"/>
                    <a:lumOff val="5000"/>
                  </a:schemeClr>
                </a:solidFill>
                <a:latin typeface="Modern Love" panose="04090805081005020601" pitchFamily="82" charset="0"/>
              </a:rPr>
              <a:t>: </a:t>
            </a:r>
            <a:r>
              <a:rPr lang="es-MX" sz="1400" u="sng">
                <a:solidFill>
                  <a:schemeClr val="tx1">
                    <a:lumMod val="95000"/>
                    <a:lumOff val="5000"/>
                  </a:schemeClr>
                </a:solidFill>
                <a:latin typeface="Comic Sans MS" panose="030F0702030302020204" pitchFamily="66" charset="0"/>
              </a:rPr>
              <a:t>Debanhi Daniela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47978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Enrique</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30 al 3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59114332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lgn="ctr">
                        <a:buFontTx/>
                        <a:buNone/>
                      </a:pPr>
                      <a:r>
                        <a:rPr lang="es-MX" sz="1200" dirty="0">
                          <a:latin typeface="Comic Sans MS" panose="030F0702030302020204" pitchFamily="66" charset="0"/>
                        </a:rPr>
                        <a:t>Las evidencias que ah enviado, cuentan con aspectos breves con respecto a cada uno de los indicadores,.  Sin embargo, realiza la tarea sin apoyo de sus padres (Sin que ellos escriban por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2831492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1104</TotalTime>
  <Words>16697</Words>
  <Application>Microsoft Office PowerPoint</Application>
  <PresentationFormat>Carta (216 x 279 mm)</PresentationFormat>
  <Paragraphs>2690</Paragraphs>
  <Slides>81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81</vt:i4>
      </vt:variant>
    </vt:vector>
  </HeadingPairs>
  <TitlesOfParts>
    <vt:vector size="89" baseType="lpstr">
      <vt:lpstr>A alley garden</vt:lpstr>
      <vt:lpstr>Arial</vt:lpstr>
      <vt:lpstr>Calibri</vt:lpstr>
      <vt:lpstr>Calibri Light</vt:lpstr>
      <vt:lpstr>Comic Sans MS</vt:lpstr>
      <vt:lpstr>HelloTiffany</vt:lpstr>
      <vt:lpstr>Modern Love</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Gutiérez</dc:creator>
  <cp:lastModifiedBy>Paola Gutiérez</cp:lastModifiedBy>
  <cp:revision>60</cp:revision>
  <dcterms:created xsi:type="dcterms:W3CDTF">2021-08-27T02:02:30Z</dcterms:created>
  <dcterms:modified xsi:type="dcterms:W3CDTF">2021-09-04T04:43:06Z</dcterms:modified>
</cp:coreProperties>
</file>