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5" r:id="rId4"/>
    <p:sldId id="259" r:id="rId5"/>
    <p:sldId id="276" r:id="rId6"/>
    <p:sldId id="260" r:id="rId7"/>
    <p:sldId id="277" r:id="rId8"/>
    <p:sldId id="261" r:id="rId9"/>
    <p:sldId id="278" r:id="rId10"/>
    <p:sldId id="262" r:id="rId11"/>
    <p:sldId id="279" r:id="rId12"/>
    <p:sldId id="263" r:id="rId13"/>
    <p:sldId id="280" r:id="rId14"/>
    <p:sldId id="264" r:id="rId15"/>
    <p:sldId id="281" r:id="rId16"/>
    <p:sldId id="265" r:id="rId17"/>
    <p:sldId id="282" r:id="rId18"/>
    <p:sldId id="266" r:id="rId19"/>
    <p:sldId id="283" r:id="rId20"/>
    <p:sldId id="267" r:id="rId21"/>
    <p:sldId id="268" r:id="rId22"/>
    <p:sldId id="269" r:id="rId23"/>
    <p:sldId id="286" r:id="rId24"/>
    <p:sldId id="270" r:id="rId25"/>
    <p:sldId id="287" r:id="rId26"/>
    <p:sldId id="271" r:id="rId27"/>
    <p:sldId id="288" r:id="rId28"/>
    <p:sldId id="272" r:id="rId29"/>
    <p:sldId id="289" r:id="rId30"/>
    <p:sldId id="273" r:id="rId31"/>
    <p:sldId id="290" r:id="rId32"/>
    <p:sldId id="274" r:id="rId33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35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94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2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68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330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02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02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60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82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71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61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5A574-56F7-4F22-A0BD-1C3A5953411D}" type="datetimeFigureOut">
              <a:rPr lang="es-MX" smtClean="0"/>
              <a:t>03/09/2021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BEE3-9D3D-4953-AD13-3B68B3B8DE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93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6884" y="1466822"/>
            <a:ext cx="6328611" cy="108029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Evaluación continua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8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Jardín de Niños Tomas Sánchez Hernández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Educadora: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Elvia Gabriela Villegas Ávila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Practicante: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Maria Jose Palacios López </a:t>
            </a: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Semana 30 de agosto – 3 de septiembre</a:t>
            </a: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Grupo: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3°   </a:t>
            </a: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Sección: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“A”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</a:t>
            </a:r>
            <a:endParaRPr kumimoji="0" lang="es-MX" sz="8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pic>
        <p:nvPicPr>
          <p:cNvPr id="23554" name="Picture 2" descr="Fotos En DIBUJOS - ESCOLARE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10863"/>
            <a:ext cx="2354006" cy="3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8468" y="714738"/>
            <a:ext cx="27831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Muñoz Sandoval Alejandro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26831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971565"/>
              </p:ext>
            </p:extLst>
          </p:nvPr>
        </p:nvGraphicFramePr>
        <p:xfrm>
          <a:off x="556461" y="3498289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62612"/>
              </p:ext>
            </p:extLst>
          </p:nvPr>
        </p:nvGraphicFramePr>
        <p:xfrm>
          <a:off x="556461" y="4787460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Conteo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manera autónoma, solicito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920446"/>
              </p:ext>
            </p:extLst>
          </p:nvPr>
        </p:nvGraphicFramePr>
        <p:xfrm>
          <a:off x="559001" y="6007470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89655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7856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las actividades de manera autónoma identifica izquierda y derecha, realiza la actividad de acuerdo a lo solicitado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>
                <a:solidFill>
                  <a:prstClr val="black"/>
                </a:solidFill>
                <a:latin typeface="Berlin Sans FB" panose="020E0602020502020306" pitchFamily="34" charset="0"/>
              </a:rPr>
              <a:t>Muñoz Sandoval Alejandro</a:t>
            </a:r>
            <a:endParaRPr lang="es-MX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410737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agilidad y de acuerdo a lo que se solicitaba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6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714738"/>
            <a:ext cx="43309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Martínez Hernández Ángela Giselle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50895" y="128890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85574"/>
              </p:ext>
            </p:extLst>
          </p:nvPr>
        </p:nvGraphicFramePr>
        <p:xfrm>
          <a:off x="559001" y="3517522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660776"/>
              </p:ext>
            </p:extLst>
          </p:nvPr>
        </p:nvGraphicFramePr>
        <p:xfrm>
          <a:off x="548841" y="4844326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conteo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 realizo de manera autónoma, solicito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80967"/>
              </p:ext>
            </p:extLst>
          </p:nvPr>
        </p:nvGraphicFramePr>
        <p:xfrm>
          <a:off x="564081" y="6026703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89655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20392"/>
              </p:ext>
            </p:extLst>
          </p:nvPr>
        </p:nvGraphicFramePr>
        <p:xfrm>
          <a:off x="559001" y="9663598"/>
          <a:ext cx="5605780" cy="89655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Aunque tarda un poco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 realizar actividades cumple y sigue indicaciones de acuerdo a lo que se le solicita, identifica izquierda y derecha sin ayuda 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8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48207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Mostro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entusiasmo al realizar las actividades de acuerdo a lo que se solicitaba, ejecuto intentos hasta lograr el objetivo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0" y="714738"/>
            <a:ext cx="43309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Martínez Hernández Ángela Giselle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838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65994" y="714738"/>
            <a:ext cx="3326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López Torres Samuel Orlando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3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533020"/>
              </p:ext>
            </p:extLst>
          </p:nvPr>
        </p:nvGraphicFramePr>
        <p:xfrm>
          <a:off x="553921" y="3629476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335639"/>
              </p:ext>
            </p:extLst>
          </p:nvPr>
        </p:nvGraphicFramePr>
        <p:xfrm>
          <a:off x="559001" y="5021693"/>
          <a:ext cx="5605780" cy="427609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realizo el conteo de manera autónoma y con seguridad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41714"/>
              </p:ext>
            </p:extLst>
          </p:nvPr>
        </p:nvGraphicFramePr>
        <p:xfrm>
          <a:off x="553921" y="5939012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564768"/>
              </p:ext>
            </p:extLst>
          </p:nvPr>
        </p:nvGraphicFramePr>
        <p:xfrm>
          <a:off x="548841" y="8189322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83090"/>
              </p:ext>
            </p:extLst>
          </p:nvPr>
        </p:nvGraphicFramePr>
        <p:xfrm>
          <a:off x="559001" y="9663598"/>
          <a:ext cx="5605780" cy="879983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muestra participativo en clase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realiza actividades de manera autónoma identifica izquierda y derecha sin ayuda, sigue indicaciones de acuerdo a lo que se le solicita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33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916812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con facilidad las indicaciones que se asignaban, incluso comento que no se le llego a dificultar ninguna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-65994" y="714738"/>
            <a:ext cx="3326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López Torres Samuel Orlando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9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126" y="714738"/>
            <a:ext cx="3119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López Sandoval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Melany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Haide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3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627126"/>
              </p:ext>
            </p:extLst>
          </p:nvPr>
        </p:nvGraphicFramePr>
        <p:xfrm>
          <a:off x="556461" y="349231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16541"/>
              </p:ext>
            </p:extLst>
          </p:nvPr>
        </p:nvGraphicFramePr>
        <p:xfrm>
          <a:off x="556461" y="4842834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manera independiente, en clase tuvo dificultad para comprar colecciones y solicito ayuda para completar el ejercicio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936399"/>
              </p:ext>
            </p:extLst>
          </p:nvPr>
        </p:nvGraphicFramePr>
        <p:xfrm>
          <a:off x="559001" y="5958884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981668"/>
              </p:ext>
            </p:extLst>
          </p:nvPr>
        </p:nvGraphicFramePr>
        <p:xfrm>
          <a:off x="553921" y="817964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97298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Solicita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ayuda en ocasiones para identificar izquierda y derecha, realiza actividades  de acuerdo a lo que se le solicita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2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>
                <a:solidFill>
                  <a:prstClr val="black"/>
                </a:solidFill>
                <a:latin typeface="Berlin Sans FB" panose="020E0602020502020306" pitchFamily="34" charset="0"/>
              </a:rPr>
              <a:t>López Sandoval Melany Haide</a:t>
            </a:r>
            <a:endParaRPr lang="es-MX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84891"/>
              </p:ext>
            </p:extLst>
          </p:nvPr>
        </p:nvGraphicFramePr>
        <p:xfrm>
          <a:off x="556461" y="5407738"/>
          <a:ext cx="5605780" cy="651701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Muestra entusiasmo al realizar actividades y ejecutar lo que se le solicita, mostro agilidad al momento de relazarlas 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0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ágono 12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714738"/>
            <a:ext cx="2874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Lara Pérez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Devany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Marlene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150895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0237"/>
              </p:ext>
            </p:extLst>
          </p:nvPr>
        </p:nvGraphicFramePr>
        <p:xfrm>
          <a:off x="553921" y="3462421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83311"/>
              </p:ext>
            </p:extLst>
          </p:nvPr>
        </p:nvGraphicFramePr>
        <p:xfrm>
          <a:off x="559001" y="5021693"/>
          <a:ext cx="5605780" cy="913131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manera independiente con algunas confusiones en cuanto a la sucesión y solicito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50444"/>
              </p:ext>
            </p:extLst>
          </p:nvPr>
        </p:nvGraphicFramePr>
        <p:xfrm>
          <a:off x="559001" y="6311991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98587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actividades de manera autónoma y de acuerdo 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 que se le solicita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identifica izquierda y derecha 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67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>
                <a:solidFill>
                  <a:prstClr val="black"/>
                </a:solidFill>
                <a:latin typeface="Berlin Sans FB" panose="020E0602020502020306" pitchFamily="34" charset="0"/>
              </a:rPr>
              <a:t>Lara Pérez Devany Marlene</a:t>
            </a:r>
            <a:endParaRPr lang="es-MX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95744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las actividades de acuerdo a lo que se indica, realizando intentos hasta logra el objetivo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0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757" y="714738"/>
            <a:ext cx="2916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Reyes Ramírez Frida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Shareni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41418"/>
              </p:ext>
            </p:extLst>
          </p:nvPr>
        </p:nvGraphicFramePr>
        <p:xfrm>
          <a:off x="559001" y="1660549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244987"/>
              </p:ext>
            </p:extLst>
          </p:nvPr>
        </p:nvGraphicFramePr>
        <p:xfrm>
          <a:off x="548841" y="5142140"/>
          <a:ext cx="5605780" cy="651701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identifica la cantidad escrita, realiza el conteo de manera autónoma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02267"/>
              </p:ext>
            </p:extLst>
          </p:nvPr>
        </p:nvGraphicFramePr>
        <p:xfrm>
          <a:off x="553921" y="3513216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467591"/>
              </p:ext>
            </p:extLst>
          </p:nvPr>
        </p:nvGraphicFramePr>
        <p:xfrm>
          <a:off x="559001" y="6311991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809937"/>
              </p:ext>
            </p:extLst>
          </p:nvPr>
        </p:nvGraphicFramePr>
        <p:xfrm>
          <a:off x="559001" y="8326050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817398"/>
              </p:ext>
            </p:extLst>
          </p:nvPr>
        </p:nvGraphicFramePr>
        <p:xfrm>
          <a:off x="559001" y="9663598"/>
          <a:ext cx="5605780" cy="42341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actividad solo pidió ayuda para diferenciar izquierda y derecha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11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ágono 12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714738"/>
            <a:ext cx="4301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Interial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Valenciano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Cristhian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 Ali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030579" y="0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144878" y="139165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62687"/>
              </p:ext>
            </p:extLst>
          </p:nvPr>
        </p:nvGraphicFramePr>
        <p:xfrm>
          <a:off x="556461" y="3488427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37154"/>
              </p:ext>
            </p:extLst>
          </p:nvPr>
        </p:nvGraphicFramePr>
        <p:xfrm>
          <a:off x="559001" y="5021693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manera independiente, solicito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954714"/>
              </p:ext>
            </p:extLst>
          </p:nvPr>
        </p:nvGraphicFramePr>
        <p:xfrm>
          <a:off x="559001" y="6098393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3398"/>
              </p:ext>
            </p:extLst>
          </p:nvPr>
        </p:nvGraphicFramePr>
        <p:xfrm>
          <a:off x="559001" y="9663598"/>
          <a:ext cx="5605780" cy="43999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se conecto a la clase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9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714738"/>
            <a:ext cx="4686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Gallegos Reyes </a:t>
            </a:r>
            <a:r>
              <a:rPr kumimoji="0" lang="es-MX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Yiztel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</a:t>
            </a:r>
            <a:endParaRPr kumimoji="0" lang="es-MX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4" y="116397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783341"/>
              </p:ext>
            </p:extLst>
          </p:nvPr>
        </p:nvGraphicFramePr>
        <p:xfrm>
          <a:off x="548841" y="3542869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conteo de elementos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787420"/>
              </p:ext>
            </p:extLst>
          </p:nvPr>
        </p:nvGraphicFramePr>
        <p:xfrm>
          <a:off x="559001" y="5021693"/>
          <a:ext cx="5605780" cy="65589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manera autónoma, solicita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22974"/>
              </p:ext>
            </p:extLst>
          </p:nvPr>
        </p:nvGraphicFramePr>
        <p:xfrm>
          <a:off x="564081" y="6077099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1866"/>
              </p:ext>
            </p:extLst>
          </p:nvPr>
        </p:nvGraphicFramePr>
        <p:xfrm>
          <a:off x="559001" y="9663598"/>
          <a:ext cx="5605780" cy="42341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ágono 12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714738"/>
            <a:ext cx="2746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Domínguez García Andrea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030579" y="0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150895" y="109753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98128"/>
              </p:ext>
            </p:extLst>
          </p:nvPr>
        </p:nvGraphicFramePr>
        <p:xfrm>
          <a:off x="553921" y="3478956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68886"/>
              </p:ext>
            </p:extLst>
          </p:nvPr>
        </p:nvGraphicFramePr>
        <p:xfrm>
          <a:off x="553921" y="4909206"/>
          <a:ext cx="5605780" cy="65589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números escritos, conteo independiente confusión en cuanto a la sucesión al saltarse un numero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82758"/>
              </p:ext>
            </p:extLst>
          </p:nvPr>
        </p:nvGraphicFramePr>
        <p:xfrm>
          <a:off x="559001" y="6167612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247068"/>
              </p:ext>
            </p:extLst>
          </p:nvPr>
        </p:nvGraphicFramePr>
        <p:xfrm>
          <a:off x="559001" y="8326050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94080"/>
              </p:ext>
            </p:extLst>
          </p:nvPr>
        </p:nvGraphicFramePr>
        <p:xfrm>
          <a:off x="559001" y="9663598"/>
          <a:ext cx="5605780" cy="651701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Solicita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ayuda para identificar izquierda y derecha, realiza actividades de acuerdo a como se le solicitan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7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>
                <a:solidFill>
                  <a:prstClr val="black"/>
                </a:solidFill>
                <a:latin typeface="Berlin Sans FB" panose="020E0602020502020306" pitchFamily="34" charset="0"/>
              </a:rPr>
              <a:t>Domínguez García Andrea</a:t>
            </a:r>
            <a:endParaRPr lang="es-MX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865376"/>
              </p:ext>
            </p:extLst>
          </p:nvPr>
        </p:nvGraphicFramePr>
        <p:xfrm>
          <a:off x="556461" y="5407738"/>
          <a:ext cx="5605780" cy="879983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una alumna con gran entusiasmo por realizar las actividades ejecutando las indicaciones como se le solicitan e intentando para mejorar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88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ágono 12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714738"/>
            <a:ext cx="4210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Contreras Ortega Patricio Antonio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030579" y="0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210584" y="99246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45247"/>
              </p:ext>
            </p:extLst>
          </p:nvPr>
        </p:nvGraphicFramePr>
        <p:xfrm>
          <a:off x="556461" y="3494439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91658"/>
              </p:ext>
            </p:extLst>
          </p:nvPr>
        </p:nvGraphicFramePr>
        <p:xfrm>
          <a:off x="559001" y="5021693"/>
          <a:ext cx="5605780" cy="65589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Conteo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manera independiente, aun no logra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84022"/>
              </p:ext>
            </p:extLst>
          </p:nvPr>
        </p:nvGraphicFramePr>
        <p:xfrm>
          <a:off x="556461" y="6433627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74442"/>
              </p:ext>
            </p:extLst>
          </p:nvPr>
        </p:nvGraphicFramePr>
        <p:xfrm>
          <a:off x="559001" y="8490948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1866"/>
              </p:ext>
            </p:extLst>
          </p:nvPr>
        </p:nvGraphicFramePr>
        <p:xfrm>
          <a:off x="559001" y="9663598"/>
          <a:ext cx="5605780" cy="42341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373272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Llevo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cabo las actividades mostrando agilidad en cuanto a habilidades motrices siguiendo las indicaciones que se le solicitaban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0" y="714738"/>
            <a:ext cx="4210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Contreras Ortega Patricio Antonio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9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ágono 12"/>
          <p:cNvSpPr/>
          <p:nvPr/>
        </p:nvSpPr>
        <p:spPr>
          <a:xfrm>
            <a:off x="0" y="627445"/>
            <a:ext cx="3417437" cy="78397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47893" y="876005"/>
            <a:ext cx="4018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Cabriales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Alvarado Jorge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Abdiel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0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030579" y="165780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255951"/>
              </p:ext>
            </p:extLst>
          </p:nvPr>
        </p:nvGraphicFramePr>
        <p:xfrm>
          <a:off x="559000" y="1933063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868190"/>
              </p:ext>
            </p:extLst>
          </p:nvPr>
        </p:nvGraphicFramePr>
        <p:xfrm>
          <a:off x="553921" y="362947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870346"/>
              </p:ext>
            </p:extLst>
          </p:nvPr>
        </p:nvGraphicFramePr>
        <p:xfrm>
          <a:off x="559001" y="5021693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Solicito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ayuda para identificar el numero escrito en cuanto al conteo lo realizo de manera autónoma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77115"/>
              </p:ext>
            </p:extLst>
          </p:nvPr>
        </p:nvGraphicFramePr>
        <p:xfrm>
          <a:off x="553921" y="6094170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54415"/>
              </p:ext>
            </p:extLst>
          </p:nvPr>
        </p:nvGraphicFramePr>
        <p:xfrm>
          <a:off x="559001" y="8293875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348389"/>
              </p:ext>
            </p:extLst>
          </p:nvPr>
        </p:nvGraphicFramePr>
        <p:xfrm>
          <a:off x="559001" y="9663598"/>
          <a:ext cx="5605780" cy="89655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actividades de manera autónoma,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reconoce e identifica izquierda y derecha además de realizar las actividades de acuerdo a lo que se le solicita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3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79733"/>
              </p:ext>
            </p:extLst>
          </p:nvPr>
        </p:nvGraphicFramePr>
        <p:xfrm>
          <a:off x="556461" y="5416812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345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las actividades de manera hábil, mostrando interés y realizando las indicaciones que se le solicitan 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-119848" y="764430"/>
            <a:ext cx="40180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Cabriales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Alvarado Jorge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Abdiel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88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2268" y="714738"/>
            <a:ext cx="2577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Alvarez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Nieto Iker Misael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0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030579" y="124183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659880"/>
              </p:ext>
            </p:extLst>
          </p:nvPr>
        </p:nvGraphicFramePr>
        <p:xfrm>
          <a:off x="559001" y="182197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599242"/>
              </p:ext>
            </p:extLst>
          </p:nvPr>
        </p:nvGraphicFramePr>
        <p:xfrm>
          <a:off x="553921" y="362947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37211"/>
              </p:ext>
            </p:extLst>
          </p:nvPr>
        </p:nvGraphicFramePr>
        <p:xfrm>
          <a:off x="559001" y="5021693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Conteo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independiente, solicita ayuda para identificar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433130"/>
              </p:ext>
            </p:extLst>
          </p:nvPr>
        </p:nvGraphicFramePr>
        <p:xfrm>
          <a:off x="559001" y="6233204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165082"/>
              </p:ext>
            </p:extLst>
          </p:nvPr>
        </p:nvGraphicFramePr>
        <p:xfrm>
          <a:off x="559001" y="9663598"/>
          <a:ext cx="5605780" cy="89655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 ocasiones solicita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ayuda solo para corrobora si su actividad esta correcta aunque realiza las actividades de manera autónoma, reconoce izquierda y derecha por si solo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56920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de acuerdo a lo que se le indico, mostrando agilidad en cuanto a habilidades motrices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102268" y="714738"/>
            <a:ext cx="2577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Alvarez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Nieto Iker Misael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757" y="714738"/>
            <a:ext cx="2916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Reyes Ramírez Frida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Shareni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66747"/>
              </p:ext>
            </p:extLst>
          </p:nvPr>
        </p:nvGraphicFramePr>
        <p:xfrm>
          <a:off x="559001" y="1660549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905748"/>
              </p:ext>
            </p:extLst>
          </p:nvPr>
        </p:nvGraphicFramePr>
        <p:xfrm>
          <a:off x="556461" y="3976893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98230"/>
              </p:ext>
            </p:extLst>
          </p:nvPr>
        </p:nvGraphicFramePr>
        <p:xfrm>
          <a:off x="556461" y="5407738"/>
          <a:ext cx="5605780" cy="651701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Durante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clase realizo la actividad, realizo intentos y logro hacerlo aunque con un poco de dificultad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3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Juan</a:t>
            </a:r>
            <a:r>
              <a:rPr kumimoji="0" lang="es-MX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José 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4" y="116397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251044"/>
              </p:ext>
            </p:extLst>
          </p:nvPr>
        </p:nvGraphicFramePr>
        <p:xfrm>
          <a:off x="553921" y="185653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22496"/>
              </p:ext>
            </p:extLst>
          </p:nvPr>
        </p:nvGraphicFramePr>
        <p:xfrm>
          <a:off x="553921" y="362947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32024"/>
              </p:ext>
            </p:extLst>
          </p:nvPr>
        </p:nvGraphicFramePr>
        <p:xfrm>
          <a:off x="559001" y="5021693"/>
          <a:ext cx="5605780" cy="456566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sus actividades de manera autónoma y con seguridad 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4989"/>
              </p:ext>
            </p:extLst>
          </p:nvPr>
        </p:nvGraphicFramePr>
        <p:xfrm>
          <a:off x="553921" y="5937307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0329"/>
              </p:ext>
            </p:extLst>
          </p:nvPr>
        </p:nvGraphicFramePr>
        <p:xfrm>
          <a:off x="559001" y="816471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16558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muestra participativo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entusiasta en clase, realiza actividades de manera autónoma, reconoce izquierda y derecha por si solo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5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MX" sz="1600">
                <a:solidFill>
                  <a:prstClr val="black"/>
                </a:solidFill>
                <a:latin typeface="Berlin Sans FB" panose="020E0602020502020306" pitchFamily="34" charset="0"/>
              </a:rPr>
              <a:t>Juan José 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540771"/>
              </p:ext>
            </p:extLst>
          </p:nvPr>
        </p:nvGraphicFramePr>
        <p:xfrm>
          <a:off x="556461" y="5407738"/>
          <a:ext cx="5605780" cy="879983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Muestra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entusiasmo e interés en las actividades que se le proponen, realizando con habilidad los movimientos e intentado hasta lograr el objetivo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7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Prado Fuentes Oakland </a:t>
            </a:r>
            <a:r>
              <a:rPr kumimoji="0" lang="es-MX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Ramon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4" y="116397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03304"/>
              </p:ext>
            </p:extLst>
          </p:nvPr>
        </p:nvGraphicFramePr>
        <p:xfrm>
          <a:off x="548841" y="1760463"/>
          <a:ext cx="5600700" cy="1527938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9648"/>
              </p:ext>
            </p:extLst>
          </p:nvPr>
        </p:nvGraphicFramePr>
        <p:xfrm>
          <a:off x="553921" y="3629476"/>
          <a:ext cx="5605780" cy="1079310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40208"/>
              </p:ext>
            </p:extLst>
          </p:nvPr>
        </p:nvGraphicFramePr>
        <p:xfrm>
          <a:off x="559001" y="5021693"/>
          <a:ext cx="5605780" cy="88417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manera autónoma hubo confusión en cuanto a la sucesión de elementos y solicito ayuda para continuar con el conteo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50444"/>
              </p:ext>
            </p:extLst>
          </p:nvPr>
        </p:nvGraphicFramePr>
        <p:xfrm>
          <a:off x="559001" y="6311991"/>
          <a:ext cx="5600700" cy="1754125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851027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696891"/>
              </p:ext>
            </p:extLst>
          </p:nvPr>
        </p:nvGraphicFramePr>
        <p:xfrm>
          <a:off x="559001" y="9663598"/>
          <a:ext cx="5605780" cy="42341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se presento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la clase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714738"/>
            <a:ext cx="2624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Reyes Moreno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Isaak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Isaías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3" y="98470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54220"/>
              </p:ext>
            </p:extLst>
          </p:nvPr>
        </p:nvGraphicFramePr>
        <p:xfrm>
          <a:off x="553921" y="351321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de forma independiente el conteo de elementos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08612"/>
              </p:ext>
            </p:extLst>
          </p:nvPr>
        </p:nvGraphicFramePr>
        <p:xfrm>
          <a:off x="553921" y="4914971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nuero escrito, hace el conteo de manera autónoma apartar del numero 15 confundía la sucesión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99302"/>
              </p:ext>
            </p:extLst>
          </p:nvPr>
        </p:nvGraphicFramePr>
        <p:xfrm>
          <a:off x="559001" y="6107454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422351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las actividades de manera segura, sabe identificar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48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19413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con entusiasmo las actividades que se le solicitaron, mostro facilidad al realizar movimientos de motricidad gruesa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sp>
        <p:nvSpPr>
          <p:cNvPr id="9" name="Rectángulo 8"/>
          <p:cNvSpPr/>
          <p:nvPr/>
        </p:nvSpPr>
        <p:spPr>
          <a:xfrm>
            <a:off x="0" y="714738"/>
            <a:ext cx="2624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Reyes Moreno </a:t>
            </a:r>
            <a:r>
              <a:rPr kumimoji="0" lang="es-MX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Isaak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Isaías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7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Ortiz Muñiz </a:t>
            </a:r>
            <a:r>
              <a:rPr kumimoji="0" lang="es-MX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Yasnel</a:t>
            </a: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Valentina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138864" y="116397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7255"/>
              </p:ext>
            </p:extLst>
          </p:nvPr>
        </p:nvGraphicFramePr>
        <p:xfrm>
          <a:off x="553921" y="3629476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elementos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50554"/>
              </p:ext>
            </p:extLst>
          </p:nvPr>
        </p:nvGraphicFramePr>
        <p:xfrm>
          <a:off x="548841" y="5142140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Solicitaba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 ayuda de su mamá para realizar el conteo, identifica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50444"/>
              </p:ext>
            </p:extLst>
          </p:nvPr>
        </p:nvGraphicFramePr>
        <p:xfrm>
          <a:off x="559001" y="6311991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94415"/>
              </p:ext>
            </p:extLst>
          </p:nvPr>
        </p:nvGraphicFramePr>
        <p:xfrm>
          <a:off x="559001" y="8326050"/>
          <a:ext cx="5605780" cy="87998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90257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las  actividades de acuerdo a como se le solicitan sin embrago aun solicita ayuda para identificar izquierda y derecha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3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 sz="1600">
                <a:solidFill>
                  <a:prstClr val="black"/>
                </a:solidFill>
                <a:latin typeface="Berlin Sans FB" panose="020E0602020502020306" pitchFamily="34" charset="0"/>
              </a:rPr>
              <a:t>Ortiz Muñiz Yasnel Valentina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56463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Llevo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cabo las actividades que se le solicitaron mostrado un poco de dificultad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4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ágono 11"/>
          <p:cNvSpPr/>
          <p:nvPr/>
        </p:nvSpPr>
        <p:spPr>
          <a:xfrm>
            <a:off x="-1" y="526424"/>
            <a:ext cx="3525253" cy="763009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srgbClr val="FFC000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714738"/>
            <a:ext cx="495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Olguín Hernández Tadeo Filiberto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030579" y="128890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289799"/>
              </p:ext>
            </p:extLst>
          </p:nvPr>
        </p:nvGraphicFramePr>
        <p:xfrm>
          <a:off x="559001" y="1660549"/>
          <a:ext cx="5600700" cy="1563370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Numero algebra y variación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numero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Relaciona el número de elementos de una colección con la sucesión numérica escrita de 1 al 30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799132"/>
              </p:ext>
            </p:extLst>
          </p:nvPr>
        </p:nvGraphicFramePr>
        <p:xfrm>
          <a:off x="559001" y="3536493"/>
          <a:ext cx="5605780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el número de elementos de una colección con la sucesión numérica escrita, del 1 al 20 en orden.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el conteo de elementos con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84135"/>
              </p:ext>
            </p:extLst>
          </p:nvPr>
        </p:nvGraphicFramePr>
        <p:xfrm>
          <a:off x="548841" y="4890100"/>
          <a:ext cx="5605780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clase realizo el conteo de manera autónoma, solicito ayuda a su mamá para corroborar el numero escrito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04828"/>
              </p:ext>
            </p:extLst>
          </p:nvPr>
        </p:nvGraphicFramePr>
        <p:xfrm>
          <a:off x="564081" y="6045674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pensamiento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matemático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espacio y medida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s-MX" sz="1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Ubicación espacial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Ubica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objetos y lugares cuya ubicación desconoce, a través de la interpretación de relaciones espaciales y puntos de referencia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0923"/>
              </p:ext>
            </p:extLst>
          </p:nvPr>
        </p:nvGraphicFramePr>
        <p:xfrm>
          <a:off x="559001" y="8326050"/>
          <a:ext cx="5605780" cy="896558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Sin ayuda logra ubicar objetos y lugares cuya ubicación desconoce</a:t>
                      </a:r>
                      <a:endParaRPr lang="es-MX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cual es su izquierda y derecha sin ayuda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88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sigue indicaciones sobre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como realizar la actividad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636399"/>
                  </a:ext>
                </a:extLst>
              </a:tr>
            </a:tbl>
          </a:graphicData>
        </a:graphic>
      </p:graphicFrame>
      <p:graphicFrame>
        <p:nvGraphicFramePr>
          <p:cNvPr id="22" name="Tab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237267"/>
              </p:ext>
            </p:extLst>
          </p:nvPr>
        </p:nvGraphicFramePr>
        <p:xfrm>
          <a:off x="559001" y="966359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 reconoce izquierda y derecha además de realizar las actividades de manera autónoma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7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ágono 1"/>
          <p:cNvSpPr/>
          <p:nvPr/>
        </p:nvSpPr>
        <p:spPr>
          <a:xfrm>
            <a:off x="0" y="526425"/>
            <a:ext cx="3260558" cy="745958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s-MX" sz="1600">
                <a:solidFill>
                  <a:prstClr val="black"/>
                </a:solidFill>
                <a:latin typeface="Berlin Sans FB" panose="020E0602020502020306" pitchFamily="34" charset="0"/>
              </a:rPr>
              <a:t>Olguín Hernández Tadeo Filiberto</a:t>
            </a:r>
            <a:endParaRPr lang="es-MX" sz="1600" dirty="0">
              <a:solidFill>
                <a:prstClr val="black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030579" y="4706"/>
            <a:ext cx="2827421" cy="710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62927" y="128889"/>
            <a:ext cx="2827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+mn-ea"/>
                <a:cs typeface="+mn-cs"/>
              </a:rPr>
              <a:t>EVALUACIÓN CONTINUA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nard MT Condensed" panose="02050806060905020404" pitchFamily="18" charset="0"/>
              <a:ea typeface="+mn-ea"/>
              <a:cs typeface="+mn-cs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559001" y="1660549"/>
          <a:ext cx="5600700" cy="1789557"/>
        </p:xfrm>
        <a:graphic>
          <a:graphicData uri="http://schemas.openxmlformats.org/drawingml/2006/table">
            <a:tbl>
              <a:tblPr firstRow="1" firstCol="1" bandRow="1"/>
              <a:tblGrid>
                <a:gridCol w="2800350">
                  <a:extLst>
                    <a:ext uri="{9D8B030D-6E8A-4147-A177-3AD203B41FA5}">
                      <a16:colId xmlns:a16="http://schemas.microsoft.com/office/drawing/2014/main" val="1656693214"/>
                    </a:ext>
                  </a:extLst>
                </a:gridCol>
                <a:gridCol w="2800350">
                  <a:extLst>
                    <a:ext uri="{9D8B030D-6E8A-4147-A177-3AD203B41FA5}">
                      <a16:colId xmlns:a16="http://schemas.microsoft.com/office/drawing/2014/main" val="743781879"/>
                    </a:ext>
                  </a:extLst>
                </a:gridCol>
              </a:tblGrid>
              <a:tr h="134725"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Campo formativo/área de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desarrollo: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</a:t>
                      </a:r>
                      <a:r>
                        <a:rPr lang="es-MX" sz="1400" kern="1200" baseline="0" dirty="0" smtClean="0">
                          <a:solidFill>
                            <a:srgbClr val="000000"/>
                          </a:solidFill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física  </a:t>
                      </a:r>
                      <a:endParaRPr lang="es-MX" sz="1100" dirty="0">
                        <a:effectLst/>
                        <a:latin typeface="Script MT Bold" panose="030406020406070809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2962"/>
                  </a:ext>
                </a:extLst>
              </a:tr>
              <a:tr h="134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1:</a:t>
                      </a: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 </a:t>
                      </a:r>
                      <a:endParaRPr lang="es-MX" sz="14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Interpretación de la corporeidad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400" b="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403499"/>
                  </a:ext>
                </a:extLst>
              </a:tr>
              <a:tr h="61784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</a:t>
                      </a:r>
                      <a:r>
                        <a:rPr lang="es-MX" sz="14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esperado</a:t>
                      </a:r>
                      <a:r>
                        <a:rPr lang="es-MX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MX" sz="14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183884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/>
          </p:nvPr>
        </p:nvGraphicFramePr>
        <p:xfrm>
          <a:off x="556461" y="3976893"/>
          <a:ext cx="5605780" cy="913132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4374801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Script MT Bold" panose="03040602040607080904" pitchFamily="66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 (se redactan en base al aprendizaje esperado)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31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movimientos con objetos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00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Ejecuta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1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intenta después de varios esfuerzos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36075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997185"/>
              </p:ext>
            </p:extLst>
          </p:nvPr>
        </p:nvGraphicFramePr>
        <p:xfrm>
          <a:off x="556461" y="5407738"/>
          <a:ext cx="5605780" cy="668275"/>
        </p:xfrm>
        <a:graphic>
          <a:graphicData uri="http://schemas.openxmlformats.org/drawingml/2006/table">
            <a:tbl>
              <a:tblPr firstRow="1" firstCol="1" bandRow="1"/>
              <a:tblGrid>
                <a:gridCol w="5605780">
                  <a:extLst>
                    <a:ext uri="{9D8B030D-6E8A-4147-A177-3AD203B41FA5}">
                      <a16:colId xmlns:a16="http://schemas.microsoft.com/office/drawing/2014/main" val="614870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 del alumno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31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Realizo</a:t>
                      </a:r>
                      <a:r>
                        <a:rPr lang="es-MX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los movimientos con facilidad, mostrado agilidad en cuanto a motricidad gruesa 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53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05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4230</Words>
  <Application>Microsoft Office PowerPoint</Application>
  <PresentationFormat>Panorámica</PresentationFormat>
  <Paragraphs>567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1" baseType="lpstr">
      <vt:lpstr>Arial</vt:lpstr>
      <vt:lpstr>Berlin Sans FB</vt:lpstr>
      <vt:lpstr>Bernard MT Condensed</vt:lpstr>
      <vt:lpstr>Calibri</vt:lpstr>
      <vt:lpstr>Calibri Light</vt:lpstr>
      <vt:lpstr>Comic Sans MS</vt:lpstr>
      <vt:lpstr>Script MT Bold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</dc:creator>
  <cp:lastModifiedBy>Maria Jose</cp:lastModifiedBy>
  <cp:revision>29</cp:revision>
  <dcterms:created xsi:type="dcterms:W3CDTF">2021-08-31T23:13:36Z</dcterms:created>
  <dcterms:modified xsi:type="dcterms:W3CDTF">2021-09-03T23:34:08Z</dcterms:modified>
</cp:coreProperties>
</file>