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64" r:id="rId3"/>
    <p:sldId id="257" r:id="rId4"/>
    <p:sldId id="265" r:id="rId5"/>
    <p:sldId id="266" r:id="rId6"/>
    <p:sldId id="267" r:id="rId7"/>
    <p:sldId id="268"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77B1"/>
    <a:srgbClr val="6600CC"/>
    <a:srgbClr val="FF99CC"/>
    <a:srgbClr val="66CCFF"/>
    <a:srgbClr val="00CC99"/>
    <a:srgbClr val="FF9966"/>
    <a:srgbClr val="FECC5C"/>
    <a:srgbClr val="CCFFCC"/>
    <a:srgbClr val="00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8EA3D09-90D3-409C-96F8-E6174EF8B0F0}" type="datetimeFigureOut">
              <a:rPr lang="es-MX" smtClean="0"/>
              <a:t>03/09/2021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A756FE-A890-400B-A2D9-6BBC357B7FB0}" type="slidenum">
              <a:rPr lang="es-MX" smtClean="0"/>
              <a:t>‹Nº›</a:t>
            </a:fld>
            <a:endParaRPr lang="es-MX"/>
          </a:p>
        </p:txBody>
      </p:sp>
    </p:spTree>
    <p:extLst>
      <p:ext uri="{BB962C8B-B14F-4D97-AF65-F5344CB8AC3E}">
        <p14:creationId xmlns:p14="http://schemas.microsoft.com/office/powerpoint/2010/main" val="196547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EA3D09-90D3-409C-96F8-E6174EF8B0F0}" type="datetimeFigureOut">
              <a:rPr lang="es-MX" smtClean="0"/>
              <a:t>03/09/2021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A756FE-A890-400B-A2D9-6BBC357B7FB0}" type="slidenum">
              <a:rPr lang="es-MX" smtClean="0"/>
              <a:t>‹Nº›</a:t>
            </a:fld>
            <a:endParaRPr lang="es-MX"/>
          </a:p>
        </p:txBody>
      </p:sp>
    </p:spTree>
    <p:extLst>
      <p:ext uri="{BB962C8B-B14F-4D97-AF65-F5344CB8AC3E}">
        <p14:creationId xmlns:p14="http://schemas.microsoft.com/office/powerpoint/2010/main" val="1656763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EA3D09-90D3-409C-96F8-E6174EF8B0F0}" type="datetimeFigureOut">
              <a:rPr lang="es-MX" smtClean="0"/>
              <a:t>03/09/2021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A756FE-A890-400B-A2D9-6BBC357B7FB0}" type="slidenum">
              <a:rPr lang="es-MX" smtClean="0"/>
              <a:t>‹Nº›</a:t>
            </a:fld>
            <a:endParaRPr lang="es-MX"/>
          </a:p>
        </p:txBody>
      </p:sp>
    </p:spTree>
    <p:extLst>
      <p:ext uri="{BB962C8B-B14F-4D97-AF65-F5344CB8AC3E}">
        <p14:creationId xmlns:p14="http://schemas.microsoft.com/office/powerpoint/2010/main" val="1362169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8EA3D09-90D3-409C-96F8-E6174EF8B0F0}" type="datetimeFigureOut">
              <a:rPr lang="es-MX" smtClean="0"/>
              <a:t>03/09/2021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A756FE-A890-400B-A2D9-6BBC357B7FB0}" type="slidenum">
              <a:rPr lang="es-MX" smtClean="0"/>
              <a:t>‹Nº›</a:t>
            </a:fld>
            <a:endParaRPr lang="es-MX"/>
          </a:p>
        </p:txBody>
      </p:sp>
    </p:spTree>
    <p:extLst>
      <p:ext uri="{BB962C8B-B14F-4D97-AF65-F5344CB8AC3E}">
        <p14:creationId xmlns:p14="http://schemas.microsoft.com/office/powerpoint/2010/main" val="1211019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8EA3D09-90D3-409C-96F8-E6174EF8B0F0}" type="datetimeFigureOut">
              <a:rPr lang="es-MX" smtClean="0"/>
              <a:t>03/09/2021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7A756FE-A890-400B-A2D9-6BBC357B7FB0}" type="slidenum">
              <a:rPr lang="es-MX" smtClean="0"/>
              <a:t>‹Nº›</a:t>
            </a:fld>
            <a:endParaRPr lang="es-MX"/>
          </a:p>
        </p:txBody>
      </p:sp>
    </p:spTree>
    <p:extLst>
      <p:ext uri="{BB962C8B-B14F-4D97-AF65-F5344CB8AC3E}">
        <p14:creationId xmlns:p14="http://schemas.microsoft.com/office/powerpoint/2010/main" val="3327896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8EA3D09-90D3-409C-96F8-E6174EF8B0F0}" type="datetimeFigureOut">
              <a:rPr lang="es-MX" smtClean="0"/>
              <a:t>03/09/2021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7A756FE-A890-400B-A2D9-6BBC357B7FB0}" type="slidenum">
              <a:rPr lang="es-MX" smtClean="0"/>
              <a:t>‹Nº›</a:t>
            </a:fld>
            <a:endParaRPr lang="es-MX"/>
          </a:p>
        </p:txBody>
      </p:sp>
    </p:spTree>
    <p:extLst>
      <p:ext uri="{BB962C8B-B14F-4D97-AF65-F5344CB8AC3E}">
        <p14:creationId xmlns:p14="http://schemas.microsoft.com/office/powerpoint/2010/main" val="4201099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8EA3D09-90D3-409C-96F8-E6174EF8B0F0}" type="datetimeFigureOut">
              <a:rPr lang="es-MX" smtClean="0"/>
              <a:t>03/09/2021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7A756FE-A890-400B-A2D9-6BBC357B7FB0}" type="slidenum">
              <a:rPr lang="es-MX" smtClean="0"/>
              <a:t>‹Nº›</a:t>
            </a:fld>
            <a:endParaRPr lang="es-MX"/>
          </a:p>
        </p:txBody>
      </p:sp>
    </p:spTree>
    <p:extLst>
      <p:ext uri="{BB962C8B-B14F-4D97-AF65-F5344CB8AC3E}">
        <p14:creationId xmlns:p14="http://schemas.microsoft.com/office/powerpoint/2010/main" val="201671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8EA3D09-90D3-409C-96F8-E6174EF8B0F0}" type="datetimeFigureOut">
              <a:rPr lang="es-MX" smtClean="0"/>
              <a:t>03/09/2021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7A756FE-A890-400B-A2D9-6BBC357B7FB0}" type="slidenum">
              <a:rPr lang="es-MX" smtClean="0"/>
              <a:t>‹Nº›</a:t>
            </a:fld>
            <a:endParaRPr lang="es-MX"/>
          </a:p>
        </p:txBody>
      </p:sp>
    </p:spTree>
    <p:extLst>
      <p:ext uri="{BB962C8B-B14F-4D97-AF65-F5344CB8AC3E}">
        <p14:creationId xmlns:p14="http://schemas.microsoft.com/office/powerpoint/2010/main" val="2959140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A3D09-90D3-409C-96F8-E6174EF8B0F0}" type="datetimeFigureOut">
              <a:rPr lang="es-MX" smtClean="0"/>
              <a:t>03/09/2021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7A756FE-A890-400B-A2D9-6BBC357B7FB0}" type="slidenum">
              <a:rPr lang="es-MX" smtClean="0"/>
              <a:t>‹Nº›</a:t>
            </a:fld>
            <a:endParaRPr lang="es-MX"/>
          </a:p>
        </p:txBody>
      </p:sp>
    </p:spTree>
    <p:extLst>
      <p:ext uri="{BB962C8B-B14F-4D97-AF65-F5344CB8AC3E}">
        <p14:creationId xmlns:p14="http://schemas.microsoft.com/office/powerpoint/2010/main" val="2044725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8EA3D09-90D3-409C-96F8-E6174EF8B0F0}" type="datetimeFigureOut">
              <a:rPr lang="es-MX" smtClean="0"/>
              <a:t>03/09/2021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7A756FE-A890-400B-A2D9-6BBC357B7FB0}" type="slidenum">
              <a:rPr lang="es-MX" smtClean="0"/>
              <a:t>‹Nº›</a:t>
            </a:fld>
            <a:endParaRPr lang="es-MX"/>
          </a:p>
        </p:txBody>
      </p:sp>
    </p:spTree>
    <p:extLst>
      <p:ext uri="{BB962C8B-B14F-4D97-AF65-F5344CB8AC3E}">
        <p14:creationId xmlns:p14="http://schemas.microsoft.com/office/powerpoint/2010/main" val="2178378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8EA3D09-90D3-409C-96F8-E6174EF8B0F0}" type="datetimeFigureOut">
              <a:rPr lang="es-MX" smtClean="0"/>
              <a:t>03/09/2021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7A756FE-A890-400B-A2D9-6BBC357B7FB0}" type="slidenum">
              <a:rPr lang="es-MX" smtClean="0"/>
              <a:t>‹Nº›</a:t>
            </a:fld>
            <a:endParaRPr lang="es-MX"/>
          </a:p>
        </p:txBody>
      </p:sp>
    </p:spTree>
    <p:extLst>
      <p:ext uri="{BB962C8B-B14F-4D97-AF65-F5344CB8AC3E}">
        <p14:creationId xmlns:p14="http://schemas.microsoft.com/office/powerpoint/2010/main" val="1483519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EA3D09-90D3-409C-96F8-E6174EF8B0F0}" type="datetimeFigureOut">
              <a:rPr lang="es-MX" smtClean="0"/>
              <a:t>03/09/2021</a:t>
            </a:fld>
            <a:endParaRPr lang="es-MX"/>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A756FE-A890-400B-A2D9-6BBC357B7FB0}" type="slidenum">
              <a:rPr lang="es-MX" smtClean="0"/>
              <a:t>‹Nº›</a:t>
            </a:fld>
            <a:endParaRPr lang="es-MX"/>
          </a:p>
        </p:txBody>
      </p:sp>
    </p:spTree>
    <p:extLst>
      <p:ext uri="{BB962C8B-B14F-4D97-AF65-F5344CB8AC3E}">
        <p14:creationId xmlns:p14="http://schemas.microsoft.com/office/powerpoint/2010/main" val="37876438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ágenes de Fondos Educativos | Vectores, fotos de stock y PSD gratuit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redondeado 1"/>
          <p:cNvSpPr/>
          <p:nvPr/>
        </p:nvSpPr>
        <p:spPr>
          <a:xfrm>
            <a:off x="2608216" y="1698172"/>
            <a:ext cx="7550331" cy="393192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4000" b="1" dirty="0" smtClean="0">
                <a:solidFill>
                  <a:srgbClr val="FF0000"/>
                </a:solidFill>
                <a:latin typeface="Arial Rounded MT Bold" panose="020F0704030504030204" pitchFamily="34" charset="0"/>
              </a:rPr>
              <a:t>EV</a:t>
            </a:r>
            <a:r>
              <a:rPr lang="es-MX" sz="4000" b="1" dirty="0" smtClean="0">
                <a:solidFill>
                  <a:srgbClr val="00B0F0"/>
                </a:solidFill>
                <a:latin typeface="Arial Rounded MT Bold" panose="020F0704030504030204" pitchFamily="34" charset="0"/>
              </a:rPr>
              <a:t>AL</a:t>
            </a:r>
            <a:r>
              <a:rPr lang="es-MX" sz="4000" b="1" dirty="0" smtClean="0">
                <a:solidFill>
                  <a:srgbClr val="7030A0"/>
                </a:solidFill>
                <a:latin typeface="Arial Rounded MT Bold" panose="020F0704030504030204" pitchFamily="34" charset="0"/>
              </a:rPr>
              <a:t>UA</a:t>
            </a:r>
            <a:r>
              <a:rPr lang="es-MX" sz="4000" b="1" dirty="0" smtClean="0">
                <a:solidFill>
                  <a:srgbClr val="FF3399"/>
                </a:solidFill>
                <a:latin typeface="Arial Rounded MT Bold" panose="020F0704030504030204" pitchFamily="34" charset="0"/>
              </a:rPr>
              <a:t>CI</a:t>
            </a:r>
            <a:r>
              <a:rPr lang="es-MX" sz="4000" b="1" dirty="0" smtClean="0">
                <a:solidFill>
                  <a:srgbClr val="92D050"/>
                </a:solidFill>
                <a:latin typeface="Arial Rounded MT Bold" panose="020F0704030504030204" pitchFamily="34" charset="0"/>
              </a:rPr>
              <a:t>ÓN </a:t>
            </a:r>
            <a:r>
              <a:rPr lang="es-MX" sz="4000" b="1" dirty="0" smtClean="0">
                <a:solidFill>
                  <a:srgbClr val="FF6600"/>
                </a:solidFill>
                <a:latin typeface="Arial Rounded MT Bold" panose="020F0704030504030204" pitchFamily="34" charset="0"/>
              </a:rPr>
              <a:t>CO</a:t>
            </a:r>
            <a:r>
              <a:rPr lang="es-MX" sz="4000" b="1" dirty="0" smtClean="0">
                <a:solidFill>
                  <a:srgbClr val="66CCFF"/>
                </a:solidFill>
                <a:latin typeface="Arial Rounded MT Bold" panose="020F0704030504030204" pitchFamily="34" charset="0"/>
              </a:rPr>
              <a:t>NT</a:t>
            </a:r>
            <a:r>
              <a:rPr lang="es-MX" sz="4000" b="1" dirty="0" smtClean="0">
                <a:solidFill>
                  <a:srgbClr val="33CC33"/>
                </a:solidFill>
                <a:latin typeface="Arial Rounded MT Bold" panose="020F0704030504030204" pitchFamily="34" charset="0"/>
              </a:rPr>
              <a:t>IN</a:t>
            </a:r>
            <a:r>
              <a:rPr lang="es-MX" sz="4000" b="1" dirty="0" smtClean="0">
                <a:solidFill>
                  <a:srgbClr val="FF99CC"/>
                </a:solidFill>
                <a:latin typeface="Arial Rounded MT Bold" panose="020F0704030504030204" pitchFamily="34" charset="0"/>
              </a:rPr>
              <a:t>UA</a:t>
            </a:r>
            <a:r>
              <a:rPr lang="es-MX" sz="4000" b="1" dirty="0" smtClean="0">
                <a:solidFill>
                  <a:schemeClr val="tx1"/>
                </a:solidFill>
                <a:latin typeface="Arial Rounded MT Bold" panose="020F0704030504030204" pitchFamily="34" charset="0"/>
              </a:rPr>
              <a:t> </a:t>
            </a:r>
          </a:p>
          <a:p>
            <a:pPr algn="ctr"/>
            <a:r>
              <a:rPr lang="es-MX" sz="2400" dirty="0" smtClean="0">
                <a:solidFill>
                  <a:schemeClr val="tx1"/>
                </a:solidFill>
                <a:latin typeface="HP Simplified Light" panose="020B0406020204020204" pitchFamily="34" charset="0"/>
              </a:rPr>
              <a:t>Jardín de niños Preescolar Comunitario</a:t>
            </a:r>
          </a:p>
          <a:p>
            <a:pPr algn="ctr"/>
            <a:r>
              <a:rPr lang="es-MX" sz="2400" dirty="0" smtClean="0">
                <a:solidFill>
                  <a:schemeClr val="tx1"/>
                </a:solidFill>
                <a:latin typeface="HP Simplified Light" panose="020B0406020204020204" pitchFamily="34" charset="0"/>
              </a:rPr>
              <a:t>Ejido Parras</a:t>
            </a:r>
          </a:p>
          <a:p>
            <a:pPr algn="ctr"/>
            <a:r>
              <a:rPr lang="es-MX" sz="2400" dirty="0" smtClean="0">
                <a:solidFill>
                  <a:schemeClr val="tx1"/>
                </a:solidFill>
                <a:latin typeface="HP Simplified Light" panose="020B0406020204020204" pitchFamily="34" charset="0"/>
              </a:rPr>
              <a:t>1° y 2° Grado </a:t>
            </a:r>
          </a:p>
          <a:p>
            <a:pPr algn="ctr"/>
            <a:r>
              <a:rPr lang="es-MX" sz="2400" dirty="0" smtClean="0">
                <a:solidFill>
                  <a:schemeClr val="tx1"/>
                </a:solidFill>
                <a:latin typeface="HP Simplified Light" panose="020B0406020204020204" pitchFamily="34" charset="0"/>
              </a:rPr>
              <a:t>Maestra Karen Guadalupe Morales Verastegui </a:t>
            </a:r>
          </a:p>
          <a:p>
            <a:pPr algn="ctr"/>
            <a:r>
              <a:rPr lang="es-MX" sz="2400" dirty="0" smtClean="0">
                <a:solidFill>
                  <a:schemeClr val="tx1"/>
                </a:solidFill>
                <a:latin typeface="HP Simplified Light" panose="020B0406020204020204" pitchFamily="34" charset="0"/>
              </a:rPr>
              <a:t>Ciclo escolar 2021-2022</a:t>
            </a:r>
          </a:p>
          <a:p>
            <a:pPr algn="ctr"/>
            <a:endParaRPr lang="es-MX" dirty="0">
              <a:solidFill>
                <a:schemeClr val="tx1"/>
              </a:solidFill>
              <a:latin typeface="HP Simplified Light" panose="020B0406020204020204" pitchFamily="34" charset="0"/>
            </a:endParaRPr>
          </a:p>
        </p:txBody>
      </p:sp>
    </p:spTree>
    <p:extLst>
      <p:ext uri="{BB962C8B-B14F-4D97-AF65-F5344CB8AC3E}">
        <p14:creationId xmlns:p14="http://schemas.microsoft.com/office/powerpoint/2010/main" val="2949239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3"/>
          <p:cNvGrpSpPr/>
          <p:nvPr/>
        </p:nvGrpSpPr>
        <p:grpSpPr>
          <a:xfrm>
            <a:off x="0" y="0"/>
            <a:ext cx="12192000" cy="6858000"/>
            <a:chOff x="0" y="0"/>
            <a:chExt cx="12192000" cy="6858000"/>
          </a:xfrm>
        </p:grpSpPr>
        <p:pic>
          <p:nvPicPr>
            <p:cNvPr id="7170" name="Picture 2" descr="regreso a la escuela, educación, dibujos animados, lápices de colores y  crayones, fondo 1836732 Vector en Vecteez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redondeado 2"/>
            <p:cNvSpPr/>
            <p:nvPr/>
          </p:nvSpPr>
          <p:spPr>
            <a:xfrm>
              <a:off x="3553097" y="2233749"/>
              <a:ext cx="5003074" cy="2638697"/>
            </a:xfrm>
            <a:prstGeom prst="roundRect">
              <a:avLst/>
            </a:prstGeom>
            <a:solidFill>
              <a:srgbClr val="FAE4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sp>
        <p:nvSpPr>
          <p:cNvPr id="5" name="CuadroTexto 4"/>
          <p:cNvSpPr txBox="1"/>
          <p:nvPr/>
        </p:nvSpPr>
        <p:spPr>
          <a:xfrm>
            <a:off x="3252651" y="1952659"/>
            <a:ext cx="5603966" cy="3200876"/>
          </a:xfrm>
          <a:prstGeom prst="rect">
            <a:avLst/>
          </a:prstGeom>
          <a:noFill/>
        </p:spPr>
        <p:txBody>
          <a:bodyPr wrap="square" rtlCol="0">
            <a:spAutoFit/>
          </a:bodyPr>
          <a:lstStyle/>
          <a:p>
            <a:pPr algn="ctr"/>
            <a:r>
              <a:rPr lang="es-MX" sz="3600" b="1" dirty="0" smtClean="0">
                <a:solidFill>
                  <a:srgbClr val="92D050"/>
                </a:solidFill>
                <a:effectLst>
                  <a:outerShdw blurRad="38100" dist="38100" dir="2700000" algn="tl">
                    <a:srgbClr val="000000">
                      <a:alpha val="43137"/>
                    </a:srgbClr>
                  </a:outerShdw>
                </a:effectLst>
                <a:latin typeface="Arial Rounded MT Bold" panose="020F0704030504030204" pitchFamily="34" charset="0"/>
              </a:rPr>
              <a:t>¿CUÁ</a:t>
            </a:r>
            <a:r>
              <a:rPr lang="es-MX" sz="3600" b="1" dirty="0" smtClean="0">
                <a:solidFill>
                  <a:srgbClr val="66CCFF"/>
                </a:solidFill>
                <a:effectLst>
                  <a:outerShdw blurRad="38100" dist="38100" dir="2700000" algn="tl">
                    <a:srgbClr val="000000">
                      <a:alpha val="43137"/>
                    </a:srgbClr>
                  </a:outerShdw>
                </a:effectLst>
                <a:latin typeface="Arial Rounded MT Bold" panose="020F0704030504030204" pitchFamily="34" charset="0"/>
              </a:rPr>
              <a:t>LES</a:t>
            </a:r>
            <a:r>
              <a:rPr lang="es-MX" sz="3600" b="1" dirty="0" smtClean="0">
                <a:effectLst>
                  <a:outerShdw blurRad="38100" dist="38100" dir="2700000" algn="tl">
                    <a:srgbClr val="000000">
                      <a:alpha val="43137"/>
                    </a:srgbClr>
                  </a:outerShdw>
                </a:effectLst>
                <a:latin typeface="Arial Rounded MT Bold" panose="020F0704030504030204" pitchFamily="34" charset="0"/>
              </a:rPr>
              <a:t> </a:t>
            </a:r>
            <a:r>
              <a:rPr lang="es-MX" sz="3600" b="1" dirty="0" smtClean="0">
                <a:solidFill>
                  <a:srgbClr val="FF6600"/>
                </a:solidFill>
                <a:effectLst>
                  <a:outerShdw blurRad="38100" dist="38100" dir="2700000" algn="tl">
                    <a:srgbClr val="000000">
                      <a:alpha val="43137"/>
                    </a:srgbClr>
                  </a:outerShdw>
                </a:effectLst>
                <a:latin typeface="Arial Rounded MT Bold" panose="020F0704030504030204" pitchFamily="34" charset="0"/>
              </a:rPr>
              <a:t>SON</a:t>
            </a:r>
            <a:r>
              <a:rPr lang="es-MX" sz="3600" b="1" dirty="0" smtClean="0">
                <a:effectLst>
                  <a:outerShdw blurRad="38100" dist="38100" dir="2700000" algn="tl">
                    <a:srgbClr val="000000">
                      <a:alpha val="43137"/>
                    </a:srgbClr>
                  </a:outerShdw>
                </a:effectLst>
                <a:latin typeface="Arial Rounded MT Bold" panose="020F0704030504030204" pitchFamily="34" charset="0"/>
              </a:rPr>
              <a:t> </a:t>
            </a:r>
            <a:r>
              <a:rPr lang="es-MX" sz="3600" b="1" dirty="0" smtClean="0">
                <a:solidFill>
                  <a:srgbClr val="FF99CC"/>
                </a:solidFill>
                <a:effectLst>
                  <a:outerShdw blurRad="38100" dist="38100" dir="2700000" algn="tl">
                    <a:srgbClr val="000000">
                      <a:alpha val="43137"/>
                    </a:srgbClr>
                  </a:outerShdw>
                </a:effectLst>
                <a:latin typeface="Arial Rounded MT Bold" panose="020F0704030504030204" pitchFamily="34" charset="0"/>
              </a:rPr>
              <a:t>LAS</a:t>
            </a:r>
            <a:r>
              <a:rPr lang="es-MX" sz="3600" b="1" dirty="0" smtClean="0">
                <a:effectLst>
                  <a:outerShdw blurRad="38100" dist="38100" dir="2700000" algn="tl">
                    <a:srgbClr val="000000">
                      <a:alpha val="43137"/>
                    </a:srgbClr>
                  </a:outerShdw>
                </a:effectLst>
                <a:latin typeface="Arial Rounded MT Bold" panose="020F0704030504030204" pitchFamily="34" charset="0"/>
              </a:rPr>
              <a:t> </a:t>
            </a:r>
            <a:r>
              <a:rPr lang="es-MX" sz="3600" b="1" dirty="0" smtClean="0">
                <a:solidFill>
                  <a:srgbClr val="FF3399"/>
                </a:solidFill>
                <a:effectLst>
                  <a:outerShdw blurRad="38100" dist="38100" dir="2700000" algn="tl">
                    <a:srgbClr val="000000">
                      <a:alpha val="43137"/>
                    </a:srgbClr>
                  </a:outerShdw>
                </a:effectLst>
                <a:latin typeface="Arial Rounded MT Bold" panose="020F0704030504030204" pitchFamily="34" charset="0"/>
              </a:rPr>
              <a:t>EMO</a:t>
            </a:r>
            <a:r>
              <a:rPr lang="es-MX" sz="3600" b="1" dirty="0" smtClean="0">
                <a:solidFill>
                  <a:srgbClr val="FF0000"/>
                </a:solidFill>
                <a:effectLst>
                  <a:outerShdw blurRad="38100" dist="38100" dir="2700000" algn="tl">
                    <a:srgbClr val="000000">
                      <a:alpha val="43137"/>
                    </a:srgbClr>
                  </a:outerShdw>
                </a:effectLst>
                <a:latin typeface="Arial Rounded MT Bold" panose="020F0704030504030204" pitchFamily="34" charset="0"/>
              </a:rPr>
              <a:t>CIO</a:t>
            </a:r>
            <a:r>
              <a:rPr lang="es-MX" sz="3600" b="1" dirty="0" smtClean="0">
                <a:solidFill>
                  <a:srgbClr val="7030A0"/>
                </a:solidFill>
                <a:effectLst>
                  <a:outerShdw blurRad="38100" dist="38100" dir="2700000" algn="tl">
                    <a:srgbClr val="000000">
                      <a:alpha val="43137"/>
                    </a:srgbClr>
                  </a:outerShdw>
                </a:effectLst>
                <a:latin typeface="Arial Rounded MT Bold" panose="020F0704030504030204" pitchFamily="34" charset="0"/>
              </a:rPr>
              <a:t>NES</a:t>
            </a:r>
            <a:r>
              <a:rPr lang="es-MX" sz="3600" b="1" dirty="0" smtClean="0">
                <a:effectLst>
                  <a:outerShdw blurRad="38100" dist="38100" dir="2700000" algn="tl">
                    <a:srgbClr val="000000">
                      <a:alpha val="43137"/>
                    </a:srgbClr>
                  </a:outerShdw>
                </a:effectLst>
                <a:latin typeface="Arial Rounded MT Bold" panose="020F0704030504030204" pitchFamily="34" charset="0"/>
              </a:rPr>
              <a:t> </a:t>
            </a:r>
            <a:r>
              <a:rPr lang="es-MX" sz="3600" b="1" dirty="0" smtClean="0">
                <a:solidFill>
                  <a:srgbClr val="00B050"/>
                </a:solidFill>
                <a:effectLst>
                  <a:outerShdw blurRad="38100" dist="38100" dir="2700000" algn="tl">
                    <a:srgbClr val="000000">
                      <a:alpha val="43137"/>
                    </a:srgbClr>
                  </a:outerShdw>
                </a:effectLst>
                <a:latin typeface="Arial Rounded MT Bold" panose="020F0704030504030204" pitchFamily="34" charset="0"/>
              </a:rPr>
              <a:t>BÁS</a:t>
            </a:r>
            <a:r>
              <a:rPr lang="es-MX" sz="3600" b="1" dirty="0" smtClean="0">
                <a:solidFill>
                  <a:srgbClr val="FFC000"/>
                </a:solidFill>
                <a:effectLst>
                  <a:outerShdw blurRad="38100" dist="38100" dir="2700000" algn="tl">
                    <a:srgbClr val="000000">
                      <a:alpha val="43137"/>
                    </a:srgbClr>
                  </a:outerShdw>
                </a:effectLst>
                <a:latin typeface="Arial Rounded MT Bold" panose="020F0704030504030204" pitchFamily="34" charset="0"/>
              </a:rPr>
              <a:t>ICA</a:t>
            </a:r>
            <a:r>
              <a:rPr lang="es-MX" sz="3600" b="1" dirty="0" smtClean="0">
                <a:solidFill>
                  <a:srgbClr val="00B0F0"/>
                </a:solidFill>
                <a:effectLst>
                  <a:outerShdw blurRad="38100" dist="38100" dir="2700000" algn="tl">
                    <a:srgbClr val="000000">
                      <a:alpha val="43137"/>
                    </a:srgbClr>
                  </a:outerShdw>
                </a:effectLst>
                <a:latin typeface="Arial Rounded MT Bold" panose="020F0704030504030204" pitchFamily="34" charset="0"/>
              </a:rPr>
              <a:t>S?</a:t>
            </a:r>
          </a:p>
          <a:p>
            <a:pPr algn="ctr"/>
            <a:endParaRPr lang="es-MX" sz="2800" dirty="0">
              <a:latin typeface="Arial Rounded MT Bold" panose="020F0704030504030204" pitchFamily="34" charset="0"/>
            </a:endParaRPr>
          </a:p>
          <a:p>
            <a:pPr algn="ctr"/>
            <a:r>
              <a:rPr lang="es-MX" sz="2800" dirty="0" smtClean="0">
                <a:latin typeface="Arial Rounded MT Bold" panose="020F0704030504030204" pitchFamily="34" charset="0"/>
              </a:rPr>
              <a:t>30 DE AGOSTO AL 03 DE SEPTIEMBRE</a:t>
            </a:r>
          </a:p>
          <a:p>
            <a:pPr algn="ctr"/>
            <a:endParaRPr lang="es-MX" sz="2800" dirty="0" smtClean="0">
              <a:latin typeface="Arial Rounded MT Bold" panose="020F0704030504030204" pitchFamily="34" charset="0"/>
            </a:endParaRPr>
          </a:p>
          <a:p>
            <a:pPr algn="ctr"/>
            <a:r>
              <a:rPr lang="es-MX" dirty="0" smtClean="0">
                <a:latin typeface="HP Simplified Light" panose="020B0406020204020204" pitchFamily="34" charset="0"/>
              </a:rPr>
              <a:t>Semana diagnostico de las emociones </a:t>
            </a:r>
            <a:endParaRPr lang="es-MX" sz="2800" dirty="0">
              <a:latin typeface="HP Simplified Light" panose="020B0406020204020204" pitchFamily="34" charset="0"/>
            </a:endParaRPr>
          </a:p>
        </p:txBody>
      </p:sp>
    </p:spTree>
    <p:extLst>
      <p:ext uri="{BB962C8B-B14F-4D97-AF65-F5344CB8AC3E}">
        <p14:creationId xmlns:p14="http://schemas.microsoft.com/office/powerpoint/2010/main" val="3677544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063" y="0"/>
            <a:ext cx="12205063" cy="6858000"/>
          </a:xfrm>
          <a:prstGeom prst="rect">
            <a:avLst/>
          </a:prstGeom>
          <a:solidFill>
            <a:srgbClr val="99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redondeado 5"/>
          <p:cNvSpPr/>
          <p:nvPr/>
        </p:nvSpPr>
        <p:spPr>
          <a:xfrm>
            <a:off x="470261" y="560989"/>
            <a:ext cx="11220994" cy="600238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30" name="Picture 6" descr="Imágenes PNG Guirnalda o Banderines - Mega Id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121484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n on Muñecos lindos"/>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100000" l="0" r="100000">
                        <a14:foregroundMark x1="18594" y1="61877" x2="18281" y2="96774"/>
                        <a14:foregroundMark x1="37344" y1="48387" x2="27656" y2="63930"/>
                        <a14:foregroundMark x1="52031" y1="94135" x2="85781" y2="93842"/>
                        <a14:foregroundMark x1="82656" y1="80938" x2="75156" y2="94135"/>
                        <a14:foregroundMark x1="40938" y1="96774" x2="45469" y2="96188"/>
                        <a14:foregroundMark x1="75781" y1="76540" x2="85469" y2="87390"/>
                        <a14:foregroundMark x1="58125" y1="57185" x2="60781" y2="70674"/>
                        <a14:foregroundMark x1="84375" y1="50733" x2="90781" y2="46628"/>
                        <a14:foregroundMark x1="88438" y1="52786" x2="91719" y2="43109"/>
                      </a14:backgroundRemoval>
                    </a14:imgEffect>
                  </a14:imgLayer>
                </a14:imgProps>
              </a:ext>
              <a:ext uri="{28A0092B-C50C-407E-A947-70E740481C1C}">
                <a14:useLocalDpi xmlns:a14="http://schemas.microsoft.com/office/drawing/2010/main" val="0"/>
              </a:ext>
            </a:extLst>
          </a:blip>
          <a:srcRect l="7324"/>
          <a:stretch/>
        </p:blipFill>
        <p:spPr bwMode="auto">
          <a:xfrm>
            <a:off x="-13063" y="4387180"/>
            <a:ext cx="4297680" cy="2470820"/>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redondeado 6"/>
          <p:cNvSpPr/>
          <p:nvPr/>
        </p:nvSpPr>
        <p:spPr>
          <a:xfrm>
            <a:off x="881741" y="1566573"/>
            <a:ext cx="5199017" cy="444138"/>
          </a:xfrm>
          <a:prstGeom prst="roundRect">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b="1" dirty="0" smtClean="0">
                <a:latin typeface="Arial Rounded MT Bold" panose="020F0704030504030204" pitchFamily="34" charset="0"/>
              </a:rPr>
              <a:t>Aitana Gabriela Chávez Velázquez </a:t>
            </a:r>
            <a:endParaRPr lang="es-MX" sz="2000" b="1" dirty="0">
              <a:latin typeface="Arial Rounded MT Bold" panose="020F0704030504030204" pitchFamily="34" charset="0"/>
            </a:endParaRPr>
          </a:p>
        </p:txBody>
      </p:sp>
      <p:graphicFrame>
        <p:nvGraphicFramePr>
          <p:cNvPr id="8" name="Tabla 7"/>
          <p:cNvGraphicFramePr>
            <a:graphicFrameLocks noGrp="1"/>
          </p:cNvGraphicFramePr>
          <p:nvPr>
            <p:extLst>
              <p:ext uri="{D42A27DB-BD31-4B8C-83A1-F6EECF244321}">
                <p14:modId xmlns:p14="http://schemas.microsoft.com/office/powerpoint/2010/main" val="2042452263"/>
              </p:ext>
            </p:extLst>
          </p:nvPr>
        </p:nvGraphicFramePr>
        <p:xfrm>
          <a:off x="4180114" y="3734345"/>
          <a:ext cx="7419703" cy="2519680"/>
        </p:xfrm>
        <a:graphic>
          <a:graphicData uri="http://schemas.openxmlformats.org/drawingml/2006/table">
            <a:tbl>
              <a:tblPr firstRow="1" bandRow="1">
                <a:tableStyleId>{5C22544A-7EE6-4342-B048-85BDC9FD1C3A}</a:tableStyleId>
              </a:tblPr>
              <a:tblGrid>
                <a:gridCol w="4598126">
                  <a:extLst>
                    <a:ext uri="{9D8B030D-6E8A-4147-A177-3AD203B41FA5}">
                      <a16:colId xmlns:a16="http://schemas.microsoft.com/office/drawing/2014/main" val="3198766796"/>
                    </a:ext>
                  </a:extLst>
                </a:gridCol>
                <a:gridCol w="783771">
                  <a:extLst>
                    <a:ext uri="{9D8B030D-6E8A-4147-A177-3AD203B41FA5}">
                      <a16:colId xmlns:a16="http://schemas.microsoft.com/office/drawing/2014/main" val="3805793988"/>
                    </a:ext>
                  </a:extLst>
                </a:gridCol>
                <a:gridCol w="1045029">
                  <a:extLst>
                    <a:ext uri="{9D8B030D-6E8A-4147-A177-3AD203B41FA5}">
                      <a16:colId xmlns:a16="http://schemas.microsoft.com/office/drawing/2014/main" val="3563881144"/>
                    </a:ext>
                  </a:extLst>
                </a:gridCol>
                <a:gridCol w="992777">
                  <a:extLst>
                    <a:ext uri="{9D8B030D-6E8A-4147-A177-3AD203B41FA5}">
                      <a16:colId xmlns:a16="http://schemas.microsoft.com/office/drawing/2014/main" val="1401077414"/>
                    </a:ext>
                  </a:extLst>
                </a:gridCol>
              </a:tblGrid>
              <a:tr h="370840">
                <a:tc>
                  <a:txBody>
                    <a:bodyPr/>
                    <a:lstStyle/>
                    <a:p>
                      <a:pPr algn="ctr"/>
                      <a:r>
                        <a:rPr lang="es-MX" sz="1600" dirty="0" smtClean="0"/>
                        <a:t>Indicadores </a:t>
                      </a:r>
                      <a:endParaRPr lang="es-MX" sz="1600" dirty="0"/>
                    </a:p>
                  </a:txBody>
                  <a:tcPr>
                    <a:solidFill>
                      <a:srgbClr val="00CC99"/>
                    </a:solidFill>
                  </a:tcPr>
                </a:tc>
                <a:tc>
                  <a:txBody>
                    <a:bodyPr/>
                    <a:lstStyle/>
                    <a:p>
                      <a:pPr algn="ctr"/>
                      <a:r>
                        <a:rPr lang="es-MX" sz="1400" dirty="0" smtClean="0"/>
                        <a:t>Logrado </a:t>
                      </a:r>
                      <a:endParaRPr lang="es-MX" sz="1400" dirty="0"/>
                    </a:p>
                  </a:txBody>
                  <a:tcPr>
                    <a:solidFill>
                      <a:srgbClr val="00CC99"/>
                    </a:solidFill>
                  </a:tcPr>
                </a:tc>
                <a:tc>
                  <a:txBody>
                    <a:bodyPr/>
                    <a:lstStyle/>
                    <a:p>
                      <a:pPr algn="ctr"/>
                      <a:r>
                        <a:rPr lang="es-MX" sz="1400" dirty="0" smtClean="0"/>
                        <a:t>En</a:t>
                      </a:r>
                      <a:r>
                        <a:rPr lang="es-MX" sz="1400" baseline="0" dirty="0" smtClean="0"/>
                        <a:t> proceso </a:t>
                      </a:r>
                      <a:r>
                        <a:rPr lang="es-MX" sz="1400" dirty="0" smtClean="0"/>
                        <a:t> </a:t>
                      </a:r>
                      <a:endParaRPr lang="es-MX" sz="1400" dirty="0"/>
                    </a:p>
                  </a:txBody>
                  <a:tcPr>
                    <a:solidFill>
                      <a:srgbClr val="00CC99"/>
                    </a:solidFill>
                  </a:tcPr>
                </a:tc>
                <a:tc>
                  <a:txBody>
                    <a:bodyPr/>
                    <a:lstStyle/>
                    <a:p>
                      <a:pPr algn="ctr"/>
                      <a:r>
                        <a:rPr lang="es-MX" sz="1400" dirty="0" smtClean="0"/>
                        <a:t>Requiere</a:t>
                      </a:r>
                      <a:r>
                        <a:rPr lang="es-MX" sz="1400" baseline="0" dirty="0" smtClean="0"/>
                        <a:t> Apoyo </a:t>
                      </a:r>
                      <a:endParaRPr lang="es-MX" sz="1400" dirty="0"/>
                    </a:p>
                  </a:txBody>
                  <a:tcPr>
                    <a:solidFill>
                      <a:srgbClr val="00CC99"/>
                    </a:solidFill>
                  </a:tcPr>
                </a:tc>
                <a:extLst>
                  <a:ext uri="{0D108BD9-81ED-4DB2-BD59-A6C34878D82A}">
                    <a16:rowId xmlns:a16="http://schemas.microsoft.com/office/drawing/2014/main" val="2806688096"/>
                  </a:ext>
                </a:extLst>
              </a:tr>
              <a:tr h="370840">
                <a:tc>
                  <a:txBody>
                    <a:bodyPr/>
                    <a:lstStyle/>
                    <a:p>
                      <a:r>
                        <a:rPr lang="es-MX" sz="1400" dirty="0" smtClean="0">
                          <a:latin typeface="HP Simplified Light" panose="020B0406020204020204" pitchFamily="34" charset="0"/>
                        </a:rPr>
                        <a:t>Identifica emociones básicas </a:t>
                      </a:r>
                      <a:endParaRPr lang="es-MX" sz="1400" dirty="0">
                        <a:latin typeface="HP Simplified Light" panose="020B0406020204020204" pitchFamily="34" charset="0"/>
                      </a:endParaRPr>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3742028931"/>
                  </a:ext>
                </a:extLst>
              </a:tr>
              <a:tr h="370840">
                <a:tc>
                  <a:txBody>
                    <a:bodyPr/>
                    <a:lstStyle/>
                    <a:p>
                      <a:r>
                        <a:rPr lang="es-MX" sz="1400" dirty="0" smtClean="0">
                          <a:latin typeface="HP Simplified Light" panose="020B0406020204020204" pitchFamily="34" charset="0"/>
                        </a:rPr>
                        <a:t>Reconoce</a:t>
                      </a:r>
                      <a:r>
                        <a:rPr lang="es-MX" sz="1400" baseline="0" dirty="0" smtClean="0">
                          <a:latin typeface="HP Simplified Light" panose="020B0406020204020204" pitchFamily="34" charset="0"/>
                        </a:rPr>
                        <a:t> que emoción presenta en diferentes situaciones</a:t>
                      </a:r>
                      <a:endParaRPr lang="es-MX" sz="1400" dirty="0">
                        <a:latin typeface="HP Simplified Light" panose="020B0406020204020204" pitchFamily="34" charset="0"/>
                      </a:endParaRPr>
                    </a:p>
                  </a:txBody>
                  <a:tcPr/>
                </a:tc>
                <a:tc>
                  <a:txBody>
                    <a:bodyPr/>
                    <a:lstStyle/>
                    <a:p>
                      <a:r>
                        <a:rPr lang="es-MX" dirty="0" smtClean="0"/>
                        <a:t>*</a:t>
                      </a:r>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3008269690"/>
                  </a:ext>
                </a:extLst>
              </a:tr>
              <a:tr h="370840">
                <a:tc>
                  <a:txBody>
                    <a:bodyPr/>
                    <a:lstStyle/>
                    <a:p>
                      <a:r>
                        <a:rPr lang="es-MX" sz="1400" dirty="0" smtClean="0">
                          <a:latin typeface="HP Simplified Light" panose="020B0406020204020204" pitchFamily="34" charset="0"/>
                        </a:rPr>
                        <a:t>Aprende a controlar sus emociones</a:t>
                      </a:r>
                      <a:endParaRPr lang="es-MX" sz="1400" dirty="0">
                        <a:latin typeface="HP Simplified Light" panose="020B0406020204020204" pitchFamily="34" charset="0"/>
                      </a:endParaRPr>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4019490352"/>
                  </a:ext>
                </a:extLst>
              </a:tr>
              <a:tr h="370840">
                <a:tc>
                  <a:txBody>
                    <a:bodyPr/>
                    <a:lstStyle/>
                    <a:p>
                      <a:r>
                        <a:rPr lang="es-MX" sz="1400" dirty="0" smtClean="0">
                          <a:latin typeface="HP Simplified Light" panose="020B0406020204020204" pitchFamily="34" charset="0"/>
                        </a:rPr>
                        <a:t>Identifica que objetos</a:t>
                      </a:r>
                      <a:r>
                        <a:rPr lang="es-MX" sz="1400" baseline="0" dirty="0" smtClean="0">
                          <a:latin typeface="HP Simplified Light" panose="020B0406020204020204" pitchFamily="34" charset="0"/>
                        </a:rPr>
                        <a:t> le causan asombro, tristeza, felicidad y enojo. </a:t>
                      </a:r>
                      <a:endParaRPr lang="es-MX" sz="1400" dirty="0">
                        <a:latin typeface="HP Simplified Light" panose="020B0406020204020204" pitchFamily="34" charset="0"/>
                      </a:endParaRPr>
                    </a:p>
                  </a:txBody>
                  <a:tcPr/>
                </a:tc>
                <a:tc>
                  <a:txBody>
                    <a:bodyPr/>
                    <a:lstStyle/>
                    <a:p>
                      <a:r>
                        <a:rPr lang="es-MX" dirty="0" smtClean="0"/>
                        <a:t>*</a:t>
                      </a:r>
                      <a:endParaRPr lang="es-MX" dirty="0"/>
                    </a:p>
                  </a:txBody>
                  <a:tcPr/>
                </a:tc>
                <a:tc>
                  <a:txBody>
                    <a:bodyPr/>
                    <a:lstStyle/>
                    <a:p>
                      <a:endParaRPr lang="es-MX"/>
                    </a:p>
                  </a:txBody>
                  <a:tcPr/>
                </a:tc>
                <a:tc>
                  <a:txBody>
                    <a:bodyPr/>
                    <a:lstStyle/>
                    <a:p>
                      <a:endParaRPr lang="es-MX"/>
                    </a:p>
                  </a:txBody>
                  <a:tcPr/>
                </a:tc>
                <a:extLst>
                  <a:ext uri="{0D108BD9-81ED-4DB2-BD59-A6C34878D82A}">
                    <a16:rowId xmlns:a16="http://schemas.microsoft.com/office/drawing/2014/main" val="95071809"/>
                  </a:ext>
                </a:extLst>
              </a:tr>
              <a:tr h="370840">
                <a:tc>
                  <a:txBody>
                    <a:bodyPr/>
                    <a:lstStyle/>
                    <a:p>
                      <a:r>
                        <a:rPr lang="es-MX" sz="1400" dirty="0" smtClean="0">
                          <a:latin typeface="HP Simplified Light" panose="020B0406020204020204" pitchFamily="34" charset="0"/>
                        </a:rPr>
                        <a:t>Menciona de manera clara sus ideas respecto a</a:t>
                      </a:r>
                      <a:r>
                        <a:rPr lang="es-MX" sz="1400" baseline="0" dirty="0" smtClean="0">
                          <a:latin typeface="HP Simplified Light" panose="020B0406020204020204" pitchFamily="34" charset="0"/>
                        </a:rPr>
                        <a:t> las emociones </a:t>
                      </a:r>
                      <a:endParaRPr lang="es-MX" sz="1400" dirty="0">
                        <a:latin typeface="HP Simplified Light" panose="020B0406020204020204" pitchFamily="34" charset="0"/>
                      </a:endParaRPr>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20128564"/>
                  </a:ext>
                </a:extLst>
              </a:tr>
            </a:tbl>
          </a:graphicData>
        </a:graphic>
      </p:graphicFrame>
      <p:sp>
        <p:nvSpPr>
          <p:cNvPr id="9" name="CuadroTexto 8"/>
          <p:cNvSpPr txBox="1"/>
          <p:nvPr/>
        </p:nvSpPr>
        <p:spPr>
          <a:xfrm>
            <a:off x="6531429" y="1489166"/>
            <a:ext cx="4362994" cy="1661993"/>
          </a:xfrm>
          <a:prstGeom prst="rect">
            <a:avLst/>
          </a:prstGeom>
          <a:noFill/>
          <a:ln w="57150">
            <a:solidFill>
              <a:srgbClr val="FF99CC"/>
            </a:solidFill>
            <a:prstDash val="dash"/>
          </a:ln>
        </p:spPr>
        <p:txBody>
          <a:bodyPr wrap="square" rtlCol="0">
            <a:spAutoFit/>
          </a:bodyPr>
          <a:lstStyle/>
          <a:p>
            <a:r>
              <a:rPr lang="es-MX" dirty="0" smtClean="0">
                <a:effectLst>
                  <a:outerShdw blurRad="38100" dist="38100" dir="2700000" algn="tl">
                    <a:srgbClr val="000000">
                      <a:alpha val="43137"/>
                    </a:srgbClr>
                  </a:outerShdw>
                </a:effectLst>
                <a:latin typeface="Arial Rounded MT Bold" panose="020F0704030504030204" pitchFamily="34" charset="0"/>
              </a:rPr>
              <a:t>Proceso del alumno</a:t>
            </a:r>
          </a:p>
          <a:p>
            <a:r>
              <a:rPr lang="es-MX" sz="1400" dirty="0" smtClean="0">
                <a:latin typeface="HP Simplified Light" panose="020B0406020204020204" pitchFamily="34" charset="0"/>
              </a:rPr>
              <a:t>Durante la semana se estuvieron recibiendo evidencias diagnostico sobre si conocen sus emociones, la alumna envió todas las evidencias solicitadas, se muestra que tiene conocimiento acerca de las emociones, sabe identificar como sentirse en diversas situaciones y como controlarlas, </a:t>
            </a:r>
            <a:endParaRPr lang="es-MX" sz="1400" dirty="0">
              <a:latin typeface="HP Simplified Light" panose="020B0406020204020204" pitchFamily="34" charset="0"/>
            </a:endParaRPr>
          </a:p>
        </p:txBody>
      </p:sp>
      <p:sp>
        <p:nvSpPr>
          <p:cNvPr id="15" name="CuadroTexto 14"/>
          <p:cNvSpPr txBox="1"/>
          <p:nvPr/>
        </p:nvSpPr>
        <p:spPr>
          <a:xfrm>
            <a:off x="932903" y="2275973"/>
            <a:ext cx="5096691" cy="1354217"/>
          </a:xfrm>
          <a:prstGeom prst="rect">
            <a:avLst/>
          </a:prstGeom>
          <a:noFill/>
          <a:ln w="57150">
            <a:solidFill>
              <a:srgbClr val="92D050"/>
            </a:solidFill>
            <a:prstDash val="solid"/>
          </a:ln>
        </p:spPr>
        <p:txBody>
          <a:bodyPr wrap="square" rtlCol="0">
            <a:spAutoFit/>
          </a:bodyPr>
          <a:lstStyle/>
          <a:p>
            <a:r>
              <a:rPr lang="es-MX" dirty="0" smtClean="0">
                <a:effectLst>
                  <a:outerShdw blurRad="38100" dist="38100" dir="2700000" algn="tl">
                    <a:srgbClr val="000000">
                      <a:alpha val="43137"/>
                    </a:srgbClr>
                  </a:outerShdw>
                </a:effectLst>
                <a:latin typeface="Arial Rounded MT Bold" panose="020F0704030504030204" pitchFamily="34" charset="0"/>
              </a:rPr>
              <a:t>Propósito general</a:t>
            </a:r>
          </a:p>
          <a:p>
            <a:pPr algn="just"/>
            <a:r>
              <a:rPr lang="es-MX" sz="1600" dirty="0" smtClean="0">
                <a:latin typeface="HP Simplified Light" panose="020B0406020204020204" pitchFamily="34" charset="0"/>
              </a:rPr>
              <a:t>Conocer emociones básicas, en que momentos de mi vida puedo identificarlos, como mostrar mis emociones en diversas situaciones y así reconocer como contralarlas y manejarlas.</a:t>
            </a:r>
            <a:endParaRPr lang="es-MX" sz="1600" dirty="0">
              <a:latin typeface="HP Simplified Light" panose="020B0406020204020204" pitchFamily="34" charset="0"/>
            </a:endParaRPr>
          </a:p>
        </p:txBody>
      </p:sp>
    </p:spTree>
    <p:extLst>
      <p:ext uri="{BB962C8B-B14F-4D97-AF65-F5344CB8AC3E}">
        <p14:creationId xmlns:p14="http://schemas.microsoft.com/office/powerpoint/2010/main" val="188532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063" y="0"/>
            <a:ext cx="12205063" cy="6858000"/>
          </a:xfrm>
          <a:prstGeom prst="rect">
            <a:avLst/>
          </a:prstGeom>
          <a:solidFill>
            <a:srgbClr val="99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redondeado 5"/>
          <p:cNvSpPr/>
          <p:nvPr/>
        </p:nvSpPr>
        <p:spPr>
          <a:xfrm>
            <a:off x="485503" y="548639"/>
            <a:ext cx="11220994" cy="600238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30" name="Picture 6" descr="Imágenes PNG Guirnalda o Banderines - Mega Id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121484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n on Muñecos lindos"/>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100000" l="0" r="100000">
                        <a14:foregroundMark x1="18594" y1="61877" x2="18281" y2="96774"/>
                        <a14:foregroundMark x1="37344" y1="48387" x2="27656" y2="63930"/>
                        <a14:foregroundMark x1="52031" y1="94135" x2="85781" y2="93842"/>
                        <a14:foregroundMark x1="82656" y1="80938" x2="75156" y2="94135"/>
                        <a14:foregroundMark x1="40938" y1="96774" x2="45469" y2="96188"/>
                        <a14:foregroundMark x1="75781" y1="76540" x2="85469" y2="87390"/>
                        <a14:foregroundMark x1="58125" y1="57185" x2="60781" y2="70674"/>
                        <a14:foregroundMark x1="84375" y1="50733" x2="90781" y2="46628"/>
                        <a14:foregroundMark x1="88438" y1="52786" x2="91719" y2="43109"/>
                      </a14:backgroundRemoval>
                    </a14:imgEffect>
                  </a14:imgLayer>
                </a14:imgProps>
              </a:ext>
              <a:ext uri="{28A0092B-C50C-407E-A947-70E740481C1C}">
                <a14:useLocalDpi xmlns:a14="http://schemas.microsoft.com/office/drawing/2010/main" val="0"/>
              </a:ext>
            </a:extLst>
          </a:blip>
          <a:srcRect l="7324"/>
          <a:stretch/>
        </p:blipFill>
        <p:spPr bwMode="auto">
          <a:xfrm>
            <a:off x="-13063" y="4387180"/>
            <a:ext cx="4297680" cy="2470820"/>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redondeado 6"/>
          <p:cNvSpPr/>
          <p:nvPr/>
        </p:nvSpPr>
        <p:spPr>
          <a:xfrm>
            <a:off x="881741" y="1566573"/>
            <a:ext cx="5199017" cy="444138"/>
          </a:xfrm>
          <a:prstGeom prst="roundRect">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latin typeface="Arial Rounded MT Bold" panose="020F0704030504030204" pitchFamily="34" charset="0"/>
              </a:rPr>
              <a:t>Diego Emmanuel Gallegos García </a:t>
            </a:r>
            <a:endParaRPr lang="es-MX" sz="2400" b="1" dirty="0">
              <a:latin typeface="Arial Rounded MT Bold" panose="020F0704030504030204" pitchFamily="34" charset="0"/>
            </a:endParaRPr>
          </a:p>
        </p:txBody>
      </p:sp>
      <p:sp>
        <p:nvSpPr>
          <p:cNvPr id="10" name="CuadroTexto 9"/>
          <p:cNvSpPr txBox="1"/>
          <p:nvPr/>
        </p:nvSpPr>
        <p:spPr>
          <a:xfrm>
            <a:off x="932903" y="2275973"/>
            <a:ext cx="5096691" cy="1354217"/>
          </a:xfrm>
          <a:prstGeom prst="rect">
            <a:avLst/>
          </a:prstGeom>
          <a:noFill/>
          <a:ln w="57150">
            <a:solidFill>
              <a:srgbClr val="92D050"/>
            </a:solidFill>
            <a:prstDash val="solid"/>
          </a:ln>
        </p:spPr>
        <p:txBody>
          <a:bodyPr wrap="square" rtlCol="0">
            <a:spAutoFit/>
          </a:bodyPr>
          <a:lstStyle/>
          <a:p>
            <a:r>
              <a:rPr lang="es-MX" dirty="0" smtClean="0">
                <a:effectLst>
                  <a:outerShdw blurRad="38100" dist="38100" dir="2700000" algn="tl">
                    <a:srgbClr val="000000">
                      <a:alpha val="43137"/>
                    </a:srgbClr>
                  </a:outerShdw>
                </a:effectLst>
                <a:latin typeface="Arial Rounded MT Bold" panose="020F0704030504030204" pitchFamily="34" charset="0"/>
              </a:rPr>
              <a:t>Propósito general</a:t>
            </a:r>
          </a:p>
          <a:p>
            <a:pPr algn="just"/>
            <a:r>
              <a:rPr lang="es-MX" sz="1600" dirty="0" smtClean="0">
                <a:latin typeface="HP Simplified Light" panose="020B0406020204020204" pitchFamily="34" charset="0"/>
              </a:rPr>
              <a:t>Conocer emociones básicas, en que momentos de mi vida puedo identificarlos, como mostrar mis emociones en diversas situaciones y así reconocer como contralarlas y manejarlas.</a:t>
            </a:r>
            <a:endParaRPr lang="es-MX" sz="1600" dirty="0">
              <a:latin typeface="HP Simplified Light" panose="020B0406020204020204" pitchFamily="34" charset="0"/>
            </a:endParaRPr>
          </a:p>
        </p:txBody>
      </p:sp>
      <p:graphicFrame>
        <p:nvGraphicFramePr>
          <p:cNvPr id="12" name="Tabla 11"/>
          <p:cNvGraphicFramePr>
            <a:graphicFrameLocks noGrp="1"/>
          </p:cNvGraphicFramePr>
          <p:nvPr>
            <p:extLst>
              <p:ext uri="{D42A27DB-BD31-4B8C-83A1-F6EECF244321}">
                <p14:modId xmlns:p14="http://schemas.microsoft.com/office/powerpoint/2010/main" val="4098743153"/>
              </p:ext>
            </p:extLst>
          </p:nvPr>
        </p:nvGraphicFramePr>
        <p:xfrm>
          <a:off x="4180114" y="3734345"/>
          <a:ext cx="7419703" cy="2519680"/>
        </p:xfrm>
        <a:graphic>
          <a:graphicData uri="http://schemas.openxmlformats.org/drawingml/2006/table">
            <a:tbl>
              <a:tblPr firstRow="1" bandRow="1">
                <a:tableStyleId>{5C22544A-7EE6-4342-B048-85BDC9FD1C3A}</a:tableStyleId>
              </a:tblPr>
              <a:tblGrid>
                <a:gridCol w="4598126">
                  <a:extLst>
                    <a:ext uri="{9D8B030D-6E8A-4147-A177-3AD203B41FA5}">
                      <a16:colId xmlns:a16="http://schemas.microsoft.com/office/drawing/2014/main" val="3198766796"/>
                    </a:ext>
                  </a:extLst>
                </a:gridCol>
                <a:gridCol w="783771">
                  <a:extLst>
                    <a:ext uri="{9D8B030D-6E8A-4147-A177-3AD203B41FA5}">
                      <a16:colId xmlns:a16="http://schemas.microsoft.com/office/drawing/2014/main" val="3805793988"/>
                    </a:ext>
                  </a:extLst>
                </a:gridCol>
                <a:gridCol w="1045029">
                  <a:extLst>
                    <a:ext uri="{9D8B030D-6E8A-4147-A177-3AD203B41FA5}">
                      <a16:colId xmlns:a16="http://schemas.microsoft.com/office/drawing/2014/main" val="3563881144"/>
                    </a:ext>
                  </a:extLst>
                </a:gridCol>
                <a:gridCol w="992777">
                  <a:extLst>
                    <a:ext uri="{9D8B030D-6E8A-4147-A177-3AD203B41FA5}">
                      <a16:colId xmlns:a16="http://schemas.microsoft.com/office/drawing/2014/main" val="1401077414"/>
                    </a:ext>
                  </a:extLst>
                </a:gridCol>
              </a:tblGrid>
              <a:tr h="370840">
                <a:tc>
                  <a:txBody>
                    <a:bodyPr/>
                    <a:lstStyle/>
                    <a:p>
                      <a:pPr algn="ctr"/>
                      <a:r>
                        <a:rPr lang="es-MX" sz="1600" dirty="0" smtClean="0"/>
                        <a:t>Indicadores </a:t>
                      </a:r>
                      <a:endParaRPr lang="es-MX" sz="1600" dirty="0"/>
                    </a:p>
                  </a:txBody>
                  <a:tcPr>
                    <a:solidFill>
                      <a:srgbClr val="00CC99"/>
                    </a:solidFill>
                  </a:tcPr>
                </a:tc>
                <a:tc>
                  <a:txBody>
                    <a:bodyPr/>
                    <a:lstStyle/>
                    <a:p>
                      <a:pPr algn="ctr"/>
                      <a:r>
                        <a:rPr lang="es-MX" sz="1400" dirty="0" smtClean="0"/>
                        <a:t>Logrado </a:t>
                      </a:r>
                      <a:endParaRPr lang="es-MX" sz="1400" dirty="0"/>
                    </a:p>
                  </a:txBody>
                  <a:tcPr>
                    <a:solidFill>
                      <a:srgbClr val="00CC99"/>
                    </a:solidFill>
                  </a:tcPr>
                </a:tc>
                <a:tc>
                  <a:txBody>
                    <a:bodyPr/>
                    <a:lstStyle/>
                    <a:p>
                      <a:pPr algn="ctr"/>
                      <a:r>
                        <a:rPr lang="es-MX" sz="1400" dirty="0" smtClean="0"/>
                        <a:t>En</a:t>
                      </a:r>
                      <a:r>
                        <a:rPr lang="es-MX" sz="1400" baseline="0" dirty="0" smtClean="0"/>
                        <a:t> proceso </a:t>
                      </a:r>
                      <a:r>
                        <a:rPr lang="es-MX" sz="1400" dirty="0" smtClean="0"/>
                        <a:t> </a:t>
                      </a:r>
                      <a:endParaRPr lang="es-MX" sz="1400" dirty="0"/>
                    </a:p>
                  </a:txBody>
                  <a:tcPr>
                    <a:solidFill>
                      <a:srgbClr val="00CC99"/>
                    </a:solidFill>
                  </a:tcPr>
                </a:tc>
                <a:tc>
                  <a:txBody>
                    <a:bodyPr/>
                    <a:lstStyle/>
                    <a:p>
                      <a:pPr algn="ctr"/>
                      <a:r>
                        <a:rPr lang="es-MX" sz="1400" dirty="0" smtClean="0"/>
                        <a:t>Requiere</a:t>
                      </a:r>
                      <a:r>
                        <a:rPr lang="es-MX" sz="1400" baseline="0" dirty="0" smtClean="0"/>
                        <a:t> Apoyo </a:t>
                      </a:r>
                      <a:endParaRPr lang="es-MX" sz="1400" dirty="0"/>
                    </a:p>
                  </a:txBody>
                  <a:tcPr>
                    <a:solidFill>
                      <a:srgbClr val="00CC99"/>
                    </a:solidFill>
                  </a:tcPr>
                </a:tc>
                <a:extLst>
                  <a:ext uri="{0D108BD9-81ED-4DB2-BD59-A6C34878D82A}">
                    <a16:rowId xmlns:a16="http://schemas.microsoft.com/office/drawing/2014/main" val="2806688096"/>
                  </a:ext>
                </a:extLst>
              </a:tr>
              <a:tr h="370840">
                <a:tc>
                  <a:txBody>
                    <a:bodyPr/>
                    <a:lstStyle/>
                    <a:p>
                      <a:r>
                        <a:rPr lang="es-MX" sz="1400" dirty="0" smtClean="0">
                          <a:latin typeface="HP Simplified Light" panose="020B0406020204020204" pitchFamily="34" charset="0"/>
                        </a:rPr>
                        <a:t>Identifica emociones básicas </a:t>
                      </a:r>
                      <a:endParaRPr lang="es-MX" sz="1400" dirty="0">
                        <a:latin typeface="HP Simplified Light" panose="020B0406020204020204" pitchFamily="34" charset="0"/>
                      </a:endParaRPr>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3742028931"/>
                  </a:ext>
                </a:extLst>
              </a:tr>
              <a:tr h="370840">
                <a:tc>
                  <a:txBody>
                    <a:bodyPr/>
                    <a:lstStyle/>
                    <a:p>
                      <a:r>
                        <a:rPr lang="es-MX" sz="1400" dirty="0" smtClean="0">
                          <a:latin typeface="HP Simplified Light" panose="020B0406020204020204" pitchFamily="34" charset="0"/>
                        </a:rPr>
                        <a:t>Reconoce</a:t>
                      </a:r>
                      <a:r>
                        <a:rPr lang="es-MX" sz="1400" baseline="0" dirty="0" smtClean="0">
                          <a:latin typeface="HP Simplified Light" panose="020B0406020204020204" pitchFamily="34" charset="0"/>
                        </a:rPr>
                        <a:t> que emoción presenta en diferentes situaciones</a:t>
                      </a:r>
                      <a:endParaRPr lang="es-MX" sz="1400" dirty="0">
                        <a:latin typeface="HP Simplified Light" panose="020B0406020204020204" pitchFamily="34" charset="0"/>
                      </a:endParaRPr>
                    </a:p>
                  </a:txBody>
                  <a:tcPr/>
                </a:tc>
                <a:tc>
                  <a:txBody>
                    <a:bodyPr/>
                    <a:lstStyle/>
                    <a:p>
                      <a:r>
                        <a:rPr lang="es-MX" dirty="0" smtClean="0"/>
                        <a:t>*</a:t>
                      </a:r>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3008269690"/>
                  </a:ext>
                </a:extLst>
              </a:tr>
              <a:tr h="370840">
                <a:tc>
                  <a:txBody>
                    <a:bodyPr/>
                    <a:lstStyle/>
                    <a:p>
                      <a:r>
                        <a:rPr lang="es-MX" sz="1400" dirty="0" smtClean="0">
                          <a:latin typeface="HP Simplified Light" panose="020B0406020204020204" pitchFamily="34" charset="0"/>
                        </a:rPr>
                        <a:t>Aprende a controlar sus emociones</a:t>
                      </a:r>
                      <a:endParaRPr lang="es-MX" sz="1400" dirty="0">
                        <a:latin typeface="HP Simplified Light" panose="020B0406020204020204" pitchFamily="34" charset="0"/>
                      </a:endParaRPr>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4019490352"/>
                  </a:ext>
                </a:extLst>
              </a:tr>
              <a:tr h="370840">
                <a:tc>
                  <a:txBody>
                    <a:bodyPr/>
                    <a:lstStyle/>
                    <a:p>
                      <a:r>
                        <a:rPr lang="es-MX" sz="1400" dirty="0" smtClean="0">
                          <a:latin typeface="HP Simplified Light" panose="020B0406020204020204" pitchFamily="34" charset="0"/>
                        </a:rPr>
                        <a:t>Identifica que objetos</a:t>
                      </a:r>
                      <a:r>
                        <a:rPr lang="es-MX" sz="1400" baseline="0" dirty="0" smtClean="0">
                          <a:latin typeface="HP Simplified Light" panose="020B0406020204020204" pitchFamily="34" charset="0"/>
                        </a:rPr>
                        <a:t> le causan asombro, tristeza, felicidad y enojo. </a:t>
                      </a:r>
                      <a:endParaRPr lang="es-MX" sz="1400" dirty="0">
                        <a:latin typeface="HP Simplified Light" panose="020B0406020204020204" pitchFamily="34" charset="0"/>
                      </a:endParaRPr>
                    </a:p>
                  </a:txBody>
                  <a:tcPr/>
                </a:tc>
                <a:tc>
                  <a:txBody>
                    <a:bodyPr/>
                    <a:lstStyle/>
                    <a:p>
                      <a:r>
                        <a:rPr lang="es-MX" dirty="0" smtClean="0"/>
                        <a:t>*</a:t>
                      </a:r>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95071809"/>
                  </a:ext>
                </a:extLst>
              </a:tr>
              <a:tr h="370840">
                <a:tc>
                  <a:txBody>
                    <a:bodyPr/>
                    <a:lstStyle/>
                    <a:p>
                      <a:r>
                        <a:rPr lang="es-MX" sz="1400" dirty="0" smtClean="0">
                          <a:latin typeface="HP Simplified Light" panose="020B0406020204020204" pitchFamily="34" charset="0"/>
                        </a:rPr>
                        <a:t>Menciona de manera clara sus ideas respecto a</a:t>
                      </a:r>
                      <a:r>
                        <a:rPr lang="es-MX" sz="1400" baseline="0" dirty="0" smtClean="0">
                          <a:latin typeface="HP Simplified Light" panose="020B0406020204020204" pitchFamily="34" charset="0"/>
                        </a:rPr>
                        <a:t> las emociones </a:t>
                      </a:r>
                      <a:endParaRPr lang="es-MX" sz="1400" dirty="0">
                        <a:latin typeface="HP Simplified Light" panose="020B0406020204020204" pitchFamily="34" charset="0"/>
                      </a:endParaRPr>
                    </a:p>
                  </a:txBody>
                  <a:tcPr>
                    <a:solidFill>
                      <a:srgbClr val="CCFFCC"/>
                    </a:solidFill>
                  </a:tcPr>
                </a:tc>
                <a:tc>
                  <a:txBody>
                    <a:bodyPr/>
                    <a:lstStyle/>
                    <a:p>
                      <a:endParaRPr lang="es-MX" dirty="0"/>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20128564"/>
                  </a:ext>
                </a:extLst>
              </a:tr>
            </a:tbl>
          </a:graphicData>
        </a:graphic>
      </p:graphicFrame>
      <p:sp>
        <p:nvSpPr>
          <p:cNvPr id="13" name="CuadroTexto 12"/>
          <p:cNvSpPr txBox="1"/>
          <p:nvPr/>
        </p:nvSpPr>
        <p:spPr>
          <a:xfrm>
            <a:off x="6531429" y="1489166"/>
            <a:ext cx="4362994" cy="1661993"/>
          </a:xfrm>
          <a:prstGeom prst="rect">
            <a:avLst/>
          </a:prstGeom>
          <a:noFill/>
          <a:ln w="57150">
            <a:solidFill>
              <a:srgbClr val="FF99CC"/>
            </a:solidFill>
            <a:prstDash val="dash"/>
          </a:ln>
        </p:spPr>
        <p:txBody>
          <a:bodyPr wrap="square" rtlCol="0">
            <a:spAutoFit/>
          </a:bodyPr>
          <a:lstStyle/>
          <a:p>
            <a:r>
              <a:rPr lang="es-MX" dirty="0" smtClean="0">
                <a:effectLst>
                  <a:outerShdw blurRad="38100" dist="38100" dir="2700000" algn="tl">
                    <a:srgbClr val="000000">
                      <a:alpha val="43137"/>
                    </a:srgbClr>
                  </a:outerShdw>
                </a:effectLst>
                <a:latin typeface="Arial Rounded MT Bold" panose="020F0704030504030204" pitchFamily="34" charset="0"/>
              </a:rPr>
              <a:t>Proceso del alumno</a:t>
            </a:r>
          </a:p>
          <a:p>
            <a:r>
              <a:rPr lang="es-MX" sz="1400" dirty="0" smtClean="0">
                <a:latin typeface="HP Simplified Light" panose="020B0406020204020204" pitchFamily="34" charset="0"/>
              </a:rPr>
              <a:t>De acuerdo a las evidencias recabadas se observo que el alumno tiene conocimiento sobre que son las emociones, como manejarlas en situaciones y reconoce que sentimiento presenta en diferentes ejemplos presentados. Al momento de mencionar emociones ocupa ayuda de la madre pero se han observado avances. </a:t>
            </a:r>
            <a:endParaRPr lang="es-MX" sz="1400" dirty="0">
              <a:latin typeface="HP Simplified Light" panose="020B0406020204020204" pitchFamily="34" charset="0"/>
            </a:endParaRPr>
          </a:p>
        </p:txBody>
      </p:sp>
    </p:spTree>
    <p:extLst>
      <p:ext uri="{BB962C8B-B14F-4D97-AF65-F5344CB8AC3E}">
        <p14:creationId xmlns:p14="http://schemas.microsoft.com/office/powerpoint/2010/main" val="2828592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063" y="0"/>
            <a:ext cx="12205063" cy="6858000"/>
          </a:xfrm>
          <a:prstGeom prst="rect">
            <a:avLst/>
          </a:prstGeom>
          <a:solidFill>
            <a:srgbClr val="99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redondeado 5"/>
          <p:cNvSpPr/>
          <p:nvPr/>
        </p:nvSpPr>
        <p:spPr>
          <a:xfrm>
            <a:off x="485503" y="548639"/>
            <a:ext cx="11220994" cy="600238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30" name="Picture 6" descr="Imágenes PNG Guirnalda o Banderines - Mega Id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121484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n on Muñecos lindos"/>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100000" l="0" r="100000">
                        <a14:foregroundMark x1="18594" y1="61877" x2="18281" y2="96774"/>
                        <a14:foregroundMark x1="37344" y1="48387" x2="27656" y2="63930"/>
                        <a14:foregroundMark x1="52031" y1="94135" x2="85781" y2="93842"/>
                        <a14:foregroundMark x1="82656" y1="80938" x2="75156" y2="94135"/>
                        <a14:foregroundMark x1="40938" y1="96774" x2="45469" y2="96188"/>
                        <a14:foregroundMark x1="75781" y1="76540" x2="85469" y2="87390"/>
                        <a14:foregroundMark x1="58125" y1="57185" x2="60781" y2="70674"/>
                        <a14:foregroundMark x1="84375" y1="50733" x2="90781" y2="46628"/>
                        <a14:foregroundMark x1="88438" y1="52786" x2="91719" y2="43109"/>
                      </a14:backgroundRemoval>
                    </a14:imgEffect>
                  </a14:imgLayer>
                </a14:imgProps>
              </a:ext>
              <a:ext uri="{28A0092B-C50C-407E-A947-70E740481C1C}">
                <a14:useLocalDpi xmlns:a14="http://schemas.microsoft.com/office/drawing/2010/main" val="0"/>
              </a:ext>
            </a:extLst>
          </a:blip>
          <a:srcRect l="7324"/>
          <a:stretch/>
        </p:blipFill>
        <p:spPr bwMode="auto">
          <a:xfrm>
            <a:off x="-13063" y="4387180"/>
            <a:ext cx="4297680" cy="2470820"/>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redondeado 6"/>
          <p:cNvSpPr/>
          <p:nvPr/>
        </p:nvSpPr>
        <p:spPr>
          <a:xfrm>
            <a:off x="881741" y="1566573"/>
            <a:ext cx="5199017" cy="444138"/>
          </a:xfrm>
          <a:prstGeom prst="roundRect">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err="1" smtClean="0">
                <a:latin typeface="Arial Rounded MT Bold" panose="020F0704030504030204" pitchFamily="34" charset="0"/>
              </a:rPr>
              <a:t>Marytza</a:t>
            </a:r>
            <a:r>
              <a:rPr lang="es-MX" sz="2400" b="1" dirty="0" smtClean="0">
                <a:latin typeface="Arial Rounded MT Bold" panose="020F0704030504030204" pitchFamily="34" charset="0"/>
              </a:rPr>
              <a:t> </a:t>
            </a:r>
            <a:r>
              <a:rPr lang="es-MX" sz="2400" b="1" dirty="0" err="1" smtClean="0">
                <a:latin typeface="Arial Rounded MT Bold" panose="020F0704030504030204" pitchFamily="34" charset="0"/>
              </a:rPr>
              <a:t>Avileth</a:t>
            </a:r>
            <a:r>
              <a:rPr lang="es-MX" sz="2400" b="1" dirty="0" smtClean="0">
                <a:latin typeface="Arial Rounded MT Bold" panose="020F0704030504030204" pitchFamily="34" charset="0"/>
              </a:rPr>
              <a:t> Mejía Salas </a:t>
            </a:r>
            <a:endParaRPr lang="es-MX" sz="2400" b="1" dirty="0">
              <a:latin typeface="Arial Rounded MT Bold" panose="020F0704030504030204" pitchFamily="34"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3868175968"/>
              </p:ext>
            </p:extLst>
          </p:nvPr>
        </p:nvGraphicFramePr>
        <p:xfrm>
          <a:off x="4180114" y="3734345"/>
          <a:ext cx="7419703" cy="2519680"/>
        </p:xfrm>
        <a:graphic>
          <a:graphicData uri="http://schemas.openxmlformats.org/drawingml/2006/table">
            <a:tbl>
              <a:tblPr firstRow="1" bandRow="1">
                <a:tableStyleId>{5C22544A-7EE6-4342-B048-85BDC9FD1C3A}</a:tableStyleId>
              </a:tblPr>
              <a:tblGrid>
                <a:gridCol w="4598126">
                  <a:extLst>
                    <a:ext uri="{9D8B030D-6E8A-4147-A177-3AD203B41FA5}">
                      <a16:colId xmlns:a16="http://schemas.microsoft.com/office/drawing/2014/main" val="3198766796"/>
                    </a:ext>
                  </a:extLst>
                </a:gridCol>
                <a:gridCol w="783771">
                  <a:extLst>
                    <a:ext uri="{9D8B030D-6E8A-4147-A177-3AD203B41FA5}">
                      <a16:colId xmlns:a16="http://schemas.microsoft.com/office/drawing/2014/main" val="3805793988"/>
                    </a:ext>
                  </a:extLst>
                </a:gridCol>
                <a:gridCol w="1045029">
                  <a:extLst>
                    <a:ext uri="{9D8B030D-6E8A-4147-A177-3AD203B41FA5}">
                      <a16:colId xmlns:a16="http://schemas.microsoft.com/office/drawing/2014/main" val="3563881144"/>
                    </a:ext>
                  </a:extLst>
                </a:gridCol>
                <a:gridCol w="992777">
                  <a:extLst>
                    <a:ext uri="{9D8B030D-6E8A-4147-A177-3AD203B41FA5}">
                      <a16:colId xmlns:a16="http://schemas.microsoft.com/office/drawing/2014/main" val="1401077414"/>
                    </a:ext>
                  </a:extLst>
                </a:gridCol>
              </a:tblGrid>
              <a:tr h="370840">
                <a:tc>
                  <a:txBody>
                    <a:bodyPr/>
                    <a:lstStyle/>
                    <a:p>
                      <a:pPr algn="ctr"/>
                      <a:r>
                        <a:rPr lang="es-MX" sz="1600" dirty="0" smtClean="0"/>
                        <a:t>Indicadores </a:t>
                      </a:r>
                      <a:endParaRPr lang="es-MX" sz="1600" dirty="0"/>
                    </a:p>
                  </a:txBody>
                  <a:tcPr>
                    <a:solidFill>
                      <a:srgbClr val="00CC99"/>
                    </a:solidFill>
                  </a:tcPr>
                </a:tc>
                <a:tc>
                  <a:txBody>
                    <a:bodyPr/>
                    <a:lstStyle/>
                    <a:p>
                      <a:pPr algn="ctr"/>
                      <a:r>
                        <a:rPr lang="es-MX" sz="1400" dirty="0" smtClean="0"/>
                        <a:t>Logrado </a:t>
                      </a:r>
                      <a:endParaRPr lang="es-MX" sz="1400" dirty="0"/>
                    </a:p>
                  </a:txBody>
                  <a:tcPr>
                    <a:solidFill>
                      <a:srgbClr val="00CC99"/>
                    </a:solidFill>
                  </a:tcPr>
                </a:tc>
                <a:tc>
                  <a:txBody>
                    <a:bodyPr/>
                    <a:lstStyle/>
                    <a:p>
                      <a:pPr algn="ctr"/>
                      <a:r>
                        <a:rPr lang="es-MX" sz="1400" dirty="0" smtClean="0"/>
                        <a:t>En</a:t>
                      </a:r>
                      <a:r>
                        <a:rPr lang="es-MX" sz="1400" baseline="0" dirty="0" smtClean="0"/>
                        <a:t> proceso </a:t>
                      </a:r>
                      <a:r>
                        <a:rPr lang="es-MX" sz="1400" dirty="0" smtClean="0"/>
                        <a:t> </a:t>
                      </a:r>
                      <a:endParaRPr lang="es-MX" sz="1400" dirty="0"/>
                    </a:p>
                  </a:txBody>
                  <a:tcPr>
                    <a:solidFill>
                      <a:srgbClr val="00CC99"/>
                    </a:solidFill>
                  </a:tcPr>
                </a:tc>
                <a:tc>
                  <a:txBody>
                    <a:bodyPr/>
                    <a:lstStyle/>
                    <a:p>
                      <a:pPr algn="ctr"/>
                      <a:r>
                        <a:rPr lang="es-MX" sz="1400" dirty="0" smtClean="0"/>
                        <a:t>Requiere</a:t>
                      </a:r>
                      <a:r>
                        <a:rPr lang="es-MX" sz="1400" baseline="0" dirty="0" smtClean="0"/>
                        <a:t> Apoyo </a:t>
                      </a:r>
                      <a:endParaRPr lang="es-MX" sz="1400" dirty="0"/>
                    </a:p>
                  </a:txBody>
                  <a:tcPr>
                    <a:solidFill>
                      <a:srgbClr val="00CC99"/>
                    </a:solidFill>
                  </a:tcPr>
                </a:tc>
                <a:extLst>
                  <a:ext uri="{0D108BD9-81ED-4DB2-BD59-A6C34878D82A}">
                    <a16:rowId xmlns:a16="http://schemas.microsoft.com/office/drawing/2014/main" val="2806688096"/>
                  </a:ext>
                </a:extLst>
              </a:tr>
              <a:tr h="370840">
                <a:tc>
                  <a:txBody>
                    <a:bodyPr/>
                    <a:lstStyle/>
                    <a:p>
                      <a:r>
                        <a:rPr lang="es-MX" sz="1400" dirty="0" smtClean="0">
                          <a:latin typeface="HP Simplified Light" panose="020B0406020204020204" pitchFamily="34" charset="0"/>
                        </a:rPr>
                        <a:t>Identifica emociones básicas </a:t>
                      </a:r>
                      <a:endParaRPr lang="es-MX" sz="1400" dirty="0">
                        <a:latin typeface="HP Simplified Light" panose="020B0406020204020204" pitchFamily="34" charset="0"/>
                      </a:endParaRPr>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3742028931"/>
                  </a:ext>
                </a:extLst>
              </a:tr>
              <a:tr h="370840">
                <a:tc>
                  <a:txBody>
                    <a:bodyPr/>
                    <a:lstStyle/>
                    <a:p>
                      <a:r>
                        <a:rPr lang="es-MX" sz="1400" dirty="0" smtClean="0">
                          <a:latin typeface="HP Simplified Light" panose="020B0406020204020204" pitchFamily="34" charset="0"/>
                        </a:rPr>
                        <a:t>Reconoce</a:t>
                      </a:r>
                      <a:r>
                        <a:rPr lang="es-MX" sz="1400" baseline="0" dirty="0" smtClean="0">
                          <a:latin typeface="HP Simplified Light" panose="020B0406020204020204" pitchFamily="34" charset="0"/>
                        </a:rPr>
                        <a:t> que emoción presenta en diferentes situaciones</a:t>
                      </a:r>
                      <a:endParaRPr lang="es-MX" sz="1400" dirty="0">
                        <a:latin typeface="HP Simplified Light" panose="020B0406020204020204" pitchFamily="34" charset="0"/>
                      </a:endParaRPr>
                    </a:p>
                  </a:txBody>
                  <a:tcPr/>
                </a:tc>
                <a:tc>
                  <a:txBody>
                    <a:bodyPr/>
                    <a:lstStyle/>
                    <a:p>
                      <a:r>
                        <a:rPr lang="es-MX" dirty="0" smtClean="0"/>
                        <a:t>*</a:t>
                      </a:r>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3008269690"/>
                  </a:ext>
                </a:extLst>
              </a:tr>
              <a:tr h="370840">
                <a:tc>
                  <a:txBody>
                    <a:bodyPr/>
                    <a:lstStyle/>
                    <a:p>
                      <a:r>
                        <a:rPr lang="es-MX" sz="1400" dirty="0" smtClean="0">
                          <a:latin typeface="HP Simplified Light" panose="020B0406020204020204" pitchFamily="34" charset="0"/>
                        </a:rPr>
                        <a:t>Aprende a controlar sus emociones</a:t>
                      </a:r>
                      <a:endParaRPr lang="es-MX" sz="1400" dirty="0">
                        <a:latin typeface="HP Simplified Light" panose="020B0406020204020204" pitchFamily="34" charset="0"/>
                      </a:endParaRPr>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4019490352"/>
                  </a:ext>
                </a:extLst>
              </a:tr>
              <a:tr h="370840">
                <a:tc>
                  <a:txBody>
                    <a:bodyPr/>
                    <a:lstStyle/>
                    <a:p>
                      <a:r>
                        <a:rPr lang="es-MX" sz="1400" dirty="0" smtClean="0">
                          <a:latin typeface="HP Simplified Light" panose="020B0406020204020204" pitchFamily="34" charset="0"/>
                        </a:rPr>
                        <a:t>Identifica que objetos</a:t>
                      </a:r>
                      <a:r>
                        <a:rPr lang="es-MX" sz="1400" baseline="0" dirty="0" smtClean="0">
                          <a:latin typeface="HP Simplified Light" panose="020B0406020204020204" pitchFamily="34" charset="0"/>
                        </a:rPr>
                        <a:t> le causan asombro, tristeza, felicidad y enojo. </a:t>
                      </a:r>
                      <a:endParaRPr lang="es-MX" sz="1400" dirty="0">
                        <a:latin typeface="HP Simplified Light" panose="020B0406020204020204" pitchFamily="34" charset="0"/>
                      </a:endParaRPr>
                    </a:p>
                  </a:txBody>
                  <a:tcPr/>
                </a:tc>
                <a:tc>
                  <a:txBody>
                    <a:bodyPr/>
                    <a:lstStyle/>
                    <a:p>
                      <a:r>
                        <a:rPr lang="es-MX" dirty="0" smtClean="0"/>
                        <a:t>*</a:t>
                      </a:r>
                      <a:endParaRPr lang="es-MX" dirty="0"/>
                    </a:p>
                  </a:txBody>
                  <a:tcPr/>
                </a:tc>
                <a:tc>
                  <a:txBody>
                    <a:bodyPr/>
                    <a:lstStyle/>
                    <a:p>
                      <a:endParaRPr lang="es-MX"/>
                    </a:p>
                  </a:txBody>
                  <a:tcPr/>
                </a:tc>
                <a:tc>
                  <a:txBody>
                    <a:bodyPr/>
                    <a:lstStyle/>
                    <a:p>
                      <a:endParaRPr lang="es-MX"/>
                    </a:p>
                  </a:txBody>
                  <a:tcPr/>
                </a:tc>
                <a:extLst>
                  <a:ext uri="{0D108BD9-81ED-4DB2-BD59-A6C34878D82A}">
                    <a16:rowId xmlns:a16="http://schemas.microsoft.com/office/drawing/2014/main" val="95071809"/>
                  </a:ext>
                </a:extLst>
              </a:tr>
              <a:tr h="370840">
                <a:tc>
                  <a:txBody>
                    <a:bodyPr/>
                    <a:lstStyle/>
                    <a:p>
                      <a:r>
                        <a:rPr lang="es-MX" sz="1400" dirty="0" smtClean="0">
                          <a:latin typeface="HP Simplified Light" panose="020B0406020204020204" pitchFamily="34" charset="0"/>
                        </a:rPr>
                        <a:t>Menciona de manera clara sus ideas respecto a</a:t>
                      </a:r>
                      <a:r>
                        <a:rPr lang="es-MX" sz="1400" baseline="0" dirty="0" smtClean="0">
                          <a:latin typeface="HP Simplified Light" panose="020B0406020204020204" pitchFamily="34" charset="0"/>
                        </a:rPr>
                        <a:t> las emociones </a:t>
                      </a:r>
                      <a:endParaRPr lang="es-MX" sz="1400" dirty="0">
                        <a:latin typeface="HP Simplified Light" panose="020B0406020204020204" pitchFamily="34" charset="0"/>
                      </a:endParaRPr>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20128564"/>
                  </a:ext>
                </a:extLst>
              </a:tr>
            </a:tbl>
          </a:graphicData>
        </a:graphic>
      </p:graphicFrame>
      <p:sp>
        <p:nvSpPr>
          <p:cNvPr id="11" name="CuadroTexto 10"/>
          <p:cNvSpPr txBox="1"/>
          <p:nvPr/>
        </p:nvSpPr>
        <p:spPr>
          <a:xfrm>
            <a:off x="932903" y="2275973"/>
            <a:ext cx="5096691" cy="1354217"/>
          </a:xfrm>
          <a:prstGeom prst="rect">
            <a:avLst/>
          </a:prstGeom>
          <a:noFill/>
          <a:ln w="57150">
            <a:solidFill>
              <a:srgbClr val="92D050"/>
            </a:solidFill>
            <a:prstDash val="solid"/>
          </a:ln>
        </p:spPr>
        <p:txBody>
          <a:bodyPr wrap="square" rtlCol="0">
            <a:spAutoFit/>
          </a:bodyPr>
          <a:lstStyle/>
          <a:p>
            <a:r>
              <a:rPr lang="es-MX" dirty="0" smtClean="0">
                <a:effectLst>
                  <a:outerShdw blurRad="38100" dist="38100" dir="2700000" algn="tl">
                    <a:srgbClr val="000000">
                      <a:alpha val="43137"/>
                    </a:srgbClr>
                  </a:outerShdw>
                </a:effectLst>
                <a:latin typeface="Arial Rounded MT Bold" panose="020F0704030504030204" pitchFamily="34" charset="0"/>
              </a:rPr>
              <a:t>Propósito general</a:t>
            </a:r>
          </a:p>
          <a:p>
            <a:pPr algn="just"/>
            <a:r>
              <a:rPr lang="es-MX" sz="1600" dirty="0" smtClean="0">
                <a:latin typeface="HP Simplified Light" panose="020B0406020204020204" pitchFamily="34" charset="0"/>
              </a:rPr>
              <a:t>Conocer emociones básicas, en que momentos de mi vida puedo identificarlos, como mostrar mis emociones en diversas situaciones y así reconocer como contralarlas y manejarlas.</a:t>
            </a:r>
            <a:endParaRPr lang="es-MX" sz="1600" dirty="0">
              <a:latin typeface="HP Simplified Light" panose="020B0406020204020204" pitchFamily="34" charset="0"/>
            </a:endParaRPr>
          </a:p>
        </p:txBody>
      </p:sp>
      <p:sp>
        <p:nvSpPr>
          <p:cNvPr id="12" name="CuadroTexto 11"/>
          <p:cNvSpPr txBox="1"/>
          <p:nvPr/>
        </p:nvSpPr>
        <p:spPr>
          <a:xfrm>
            <a:off x="6531429" y="1489166"/>
            <a:ext cx="4362994" cy="1661993"/>
          </a:xfrm>
          <a:prstGeom prst="rect">
            <a:avLst/>
          </a:prstGeom>
          <a:noFill/>
          <a:ln w="57150">
            <a:solidFill>
              <a:srgbClr val="FF99CC"/>
            </a:solidFill>
            <a:prstDash val="dash"/>
          </a:ln>
        </p:spPr>
        <p:txBody>
          <a:bodyPr wrap="square" rtlCol="0">
            <a:spAutoFit/>
          </a:bodyPr>
          <a:lstStyle/>
          <a:p>
            <a:r>
              <a:rPr lang="es-MX" dirty="0" smtClean="0">
                <a:effectLst>
                  <a:outerShdw blurRad="38100" dist="38100" dir="2700000" algn="tl">
                    <a:srgbClr val="000000">
                      <a:alpha val="43137"/>
                    </a:srgbClr>
                  </a:outerShdw>
                </a:effectLst>
                <a:latin typeface="Arial Rounded MT Bold" panose="020F0704030504030204" pitchFamily="34" charset="0"/>
              </a:rPr>
              <a:t>Proceso del alumno</a:t>
            </a:r>
          </a:p>
          <a:p>
            <a:r>
              <a:rPr lang="es-MX" sz="1400" dirty="0" smtClean="0">
                <a:latin typeface="HP Simplified Light" panose="020B0406020204020204" pitchFamily="34" charset="0"/>
              </a:rPr>
              <a:t>Muestra interés y entusiasmo en las actividades reconociendo con facilidad las emociones y en que momento se presentan en ella, así como relaciona diferentes emociones en situaciones presentadas. Menciona como manejar sus emociones con claridad y sin ayuda.</a:t>
            </a:r>
            <a:endParaRPr lang="es-MX" sz="1400" dirty="0">
              <a:latin typeface="HP Simplified Light" panose="020B0406020204020204" pitchFamily="34" charset="0"/>
            </a:endParaRPr>
          </a:p>
        </p:txBody>
      </p:sp>
    </p:spTree>
    <p:extLst>
      <p:ext uri="{BB962C8B-B14F-4D97-AF65-F5344CB8AC3E}">
        <p14:creationId xmlns:p14="http://schemas.microsoft.com/office/powerpoint/2010/main" val="38139521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063" y="0"/>
            <a:ext cx="12205063" cy="6858000"/>
          </a:xfrm>
          <a:prstGeom prst="rect">
            <a:avLst/>
          </a:prstGeom>
          <a:solidFill>
            <a:srgbClr val="99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redondeado 5"/>
          <p:cNvSpPr/>
          <p:nvPr/>
        </p:nvSpPr>
        <p:spPr>
          <a:xfrm>
            <a:off x="485503" y="548639"/>
            <a:ext cx="11220994" cy="600238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30" name="Picture 6" descr="Imágenes PNG Guirnalda o Banderines - Mega Id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121484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n on Muñecos lindos"/>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100000" l="0" r="100000">
                        <a14:foregroundMark x1="18594" y1="61877" x2="18281" y2="96774"/>
                        <a14:foregroundMark x1="37344" y1="48387" x2="27656" y2="63930"/>
                        <a14:foregroundMark x1="52031" y1="94135" x2="85781" y2="93842"/>
                        <a14:foregroundMark x1="82656" y1="80938" x2="75156" y2="94135"/>
                        <a14:foregroundMark x1="40938" y1="96774" x2="45469" y2="96188"/>
                        <a14:foregroundMark x1="75781" y1="76540" x2="85469" y2="87390"/>
                        <a14:foregroundMark x1="58125" y1="57185" x2="60781" y2="70674"/>
                        <a14:foregroundMark x1="84375" y1="50733" x2="90781" y2="46628"/>
                        <a14:foregroundMark x1="88438" y1="52786" x2="91719" y2="43109"/>
                      </a14:backgroundRemoval>
                    </a14:imgEffect>
                  </a14:imgLayer>
                </a14:imgProps>
              </a:ext>
              <a:ext uri="{28A0092B-C50C-407E-A947-70E740481C1C}">
                <a14:useLocalDpi xmlns:a14="http://schemas.microsoft.com/office/drawing/2010/main" val="0"/>
              </a:ext>
            </a:extLst>
          </a:blip>
          <a:srcRect l="7324"/>
          <a:stretch/>
        </p:blipFill>
        <p:spPr bwMode="auto">
          <a:xfrm>
            <a:off x="-13063" y="4387180"/>
            <a:ext cx="4297680" cy="2470820"/>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redondeado 6"/>
          <p:cNvSpPr/>
          <p:nvPr/>
        </p:nvSpPr>
        <p:spPr>
          <a:xfrm>
            <a:off x="881741" y="1566573"/>
            <a:ext cx="5199017" cy="444138"/>
          </a:xfrm>
          <a:prstGeom prst="roundRect">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latin typeface="Arial Rounded MT Bold" panose="020F0704030504030204" pitchFamily="34" charset="0"/>
              </a:rPr>
              <a:t>Melissa </a:t>
            </a:r>
            <a:r>
              <a:rPr lang="es-MX" sz="2400" b="1" dirty="0" err="1" smtClean="0">
                <a:latin typeface="Arial Rounded MT Bold" panose="020F0704030504030204" pitchFamily="34" charset="0"/>
              </a:rPr>
              <a:t>Vianey</a:t>
            </a:r>
            <a:r>
              <a:rPr lang="es-MX" sz="2400" b="1" dirty="0" smtClean="0">
                <a:latin typeface="Arial Rounded MT Bold" panose="020F0704030504030204" pitchFamily="34" charset="0"/>
              </a:rPr>
              <a:t> Cerda Casto </a:t>
            </a:r>
            <a:endParaRPr lang="es-MX" sz="2400" b="1" dirty="0">
              <a:latin typeface="Arial Rounded MT Bold" panose="020F0704030504030204" pitchFamily="34"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3672386634"/>
              </p:ext>
            </p:extLst>
          </p:nvPr>
        </p:nvGraphicFramePr>
        <p:xfrm>
          <a:off x="4180114" y="3734345"/>
          <a:ext cx="7419703" cy="2519680"/>
        </p:xfrm>
        <a:graphic>
          <a:graphicData uri="http://schemas.openxmlformats.org/drawingml/2006/table">
            <a:tbl>
              <a:tblPr firstRow="1" bandRow="1">
                <a:tableStyleId>{5C22544A-7EE6-4342-B048-85BDC9FD1C3A}</a:tableStyleId>
              </a:tblPr>
              <a:tblGrid>
                <a:gridCol w="4598126">
                  <a:extLst>
                    <a:ext uri="{9D8B030D-6E8A-4147-A177-3AD203B41FA5}">
                      <a16:colId xmlns:a16="http://schemas.microsoft.com/office/drawing/2014/main" val="3198766796"/>
                    </a:ext>
                  </a:extLst>
                </a:gridCol>
                <a:gridCol w="783771">
                  <a:extLst>
                    <a:ext uri="{9D8B030D-6E8A-4147-A177-3AD203B41FA5}">
                      <a16:colId xmlns:a16="http://schemas.microsoft.com/office/drawing/2014/main" val="3805793988"/>
                    </a:ext>
                  </a:extLst>
                </a:gridCol>
                <a:gridCol w="1045029">
                  <a:extLst>
                    <a:ext uri="{9D8B030D-6E8A-4147-A177-3AD203B41FA5}">
                      <a16:colId xmlns:a16="http://schemas.microsoft.com/office/drawing/2014/main" val="3563881144"/>
                    </a:ext>
                  </a:extLst>
                </a:gridCol>
                <a:gridCol w="992777">
                  <a:extLst>
                    <a:ext uri="{9D8B030D-6E8A-4147-A177-3AD203B41FA5}">
                      <a16:colId xmlns:a16="http://schemas.microsoft.com/office/drawing/2014/main" val="1401077414"/>
                    </a:ext>
                  </a:extLst>
                </a:gridCol>
              </a:tblGrid>
              <a:tr h="370840">
                <a:tc>
                  <a:txBody>
                    <a:bodyPr/>
                    <a:lstStyle/>
                    <a:p>
                      <a:pPr algn="ctr"/>
                      <a:r>
                        <a:rPr lang="es-MX" sz="1600" dirty="0" smtClean="0"/>
                        <a:t>Indicadores </a:t>
                      </a:r>
                      <a:endParaRPr lang="es-MX" sz="1600" dirty="0"/>
                    </a:p>
                  </a:txBody>
                  <a:tcPr>
                    <a:solidFill>
                      <a:srgbClr val="00CC99"/>
                    </a:solidFill>
                  </a:tcPr>
                </a:tc>
                <a:tc>
                  <a:txBody>
                    <a:bodyPr/>
                    <a:lstStyle/>
                    <a:p>
                      <a:pPr algn="ctr"/>
                      <a:r>
                        <a:rPr lang="es-MX" sz="1400" dirty="0" smtClean="0"/>
                        <a:t>Logrado </a:t>
                      </a:r>
                      <a:endParaRPr lang="es-MX" sz="1400" dirty="0"/>
                    </a:p>
                  </a:txBody>
                  <a:tcPr>
                    <a:solidFill>
                      <a:srgbClr val="00CC99"/>
                    </a:solidFill>
                  </a:tcPr>
                </a:tc>
                <a:tc>
                  <a:txBody>
                    <a:bodyPr/>
                    <a:lstStyle/>
                    <a:p>
                      <a:pPr algn="ctr"/>
                      <a:r>
                        <a:rPr lang="es-MX" sz="1400" dirty="0" smtClean="0"/>
                        <a:t>En</a:t>
                      </a:r>
                      <a:r>
                        <a:rPr lang="es-MX" sz="1400" baseline="0" dirty="0" smtClean="0"/>
                        <a:t> proceso </a:t>
                      </a:r>
                      <a:r>
                        <a:rPr lang="es-MX" sz="1400" dirty="0" smtClean="0"/>
                        <a:t> </a:t>
                      </a:r>
                      <a:endParaRPr lang="es-MX" sz="1400" dirty="0"/>
                    </a:p>
                  </a:txBody>
                  <a:tcPr>
                    <a:solidFill>
                      <a:srgbClr val="00CC99"/>
                    </a:solidFill>
                  </a:tcPr>
                </a:tc>
                <a:tc>
                  <a:txBody>
                    <a:bodyPr/>
                    <a:lstStyle/>
                    <a:p>
                      <a:pPr algn="ctr"/>
                      <a:r>
                        <a:rPr lang="es-MX" sz="1400" dirty="0" smtClean="0"/>
                        <a:t>Requiere</a:t>
                      </a:r>
                      <a:r>
                        <a:rPr lang="es-MX" sz="1400" baseline="0" dirty="0" smtClean="0"/>
                        <a:t> Apoyo </a:t>
                      </a:r>
                      <a:endParaRPr lang="es-MX" sz="1400" dirty="0"/>
                    </a:p>
                  </a:txBody>
                  <a:tcPr>
                    <a:solidFill>
                      <a:srgbClr val="00CC99"/>
                    </a:solidFill>
                  </a:tcPr>
                </a:tc>
                <a:extLst>
                  <a:ext uri="{0D108BD9-81ED-4DB2-BD59-A6C34878D82A}">
                    <a16:rowId xmlns:a16="http://schemas.microsoft.com/office/drawing/2014/main" val="2806688096"/>
                  </a:ext>
                </a:extLst>
              </a:tr>
              <a:tr h="370840">
                <a:tc>
                  <a:txBody>
                    <a:bodyPr/>
                    <a:lstStyle/>
                    <a:p>
                      <a:r>
                        <a:rPr lang="es-MX" sz="1400" dirty="0" smtClean="0">
                          <a:latin typeface="HP Simplified Light" panose="020B0406020204020204" pitchFamily="34" charset="0"/>
                        </a:rPr>
                        <a:t>Identifica emociones básicas </a:t>
                      </a:r>
                      <a:endParaRPr lang="es-MX" sz="1400" dirty="0">
                        <a:latin typeface="HP Simplified Light" panose="020B0406020204020204" pitchFamily="34" charset="0"/>
                      </a:endParaRPr>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3742028931"/>
                  </a:ext>
                </a:extLst>
              </a:tr>
              <a:tr h="370840">
                <a:tc>
                  <a:txBody>
                    <a:bodyPr/>
                    <a:lstStyle/>
                    <a:p>
                      <a:r>
                        <a:rPr lang="es-MX" sz="1400" dirty="0" smtClean="0">
                          <a:latin typeface="HP Simplified Light" panose="020B0406020204020204" pitchFamily="34" charset="0"/>
                        </a:rPr>
                        <a:t>Reconoce</a:t>
                      </a:r>
                      <a:r>
                        <a:rPr lang="es-MX" sz="1400" baseline="0" dirty="0" smtClean="0">
                          <a:latin typeface="HP Simplified Light" panose="020B0406020204020204" pitchFamily="34" charset="0"/>
                        </a:rPr>
                        <a:t> que emoción presenta en diferentes situaciones</a:t>
                      </a:r>
                      <a:endParaRPr lang="es-MX" sz="1400" dirty="0">
                        <a:latin typeface="HP Simplified Light" panose="020B0406020204020204" pitchFamily="34" charset="0"/>
                      </a:endParaRPr>
                    </a:p>
                  </a:txBody>
                  <a:tcPr/>
                </a:tc>
                <a:tc>
                  <a:txBody>
                    <a:bodyPr/>
                    <a:lstStyle/>
                    <a:p>
                      <a:r>
                        <a:rPr lang="es-MX" dirty="0" smtClean="0"/>
                        <a:t>*</a:t>
                      </a:r>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3008269690"/>
                  </a:ext>
                </a:extLst>
              </a:tr>
              <a:tr h="370840">
                <a:tc>
                  <a:txBody>
                    <a:bodyPr/>
                    <a:lstStyle/>
                    <a:p>
                      <a:r>
                        <a:rPr lang="es-MX" sz="1400" dirty="0" smtClean="0">
                          <a:latin typeface="HP Simplified Light" panose="020B0406020204020204" pitchFamily="34" charset="0"/>
                        </a:rPr>
                        <a:t>Aprende a controlar sus emociones</a:t>
                      </a:r>
                      <a:endParaRPr lang="es-MX" sz="1400" dirty="0">
                        <a:latin typeface="HP Simplified Light" panose="020B0406020204020204" pitchFamily="34" charset="0"/>
                      </a:endParaRPr>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4019490352"/>
                  </a:ext>
                </a:extLst>
              </a:tr>
              <a:tr h="370840">
                <a:tc>
                  <a:txBody>
                    <a:bodyPr/>
                    <a:lstStyle/>
                    <a:p>
                      <a:r>
                        <a:rPr lang="es-MX" sz="1400" dirty="0" smtClean="0">
                          <a:latin typeface="HP Simplified Light" panose="020B0406020204020204" pitchFamily="34" charset="0"/>
                        </a:rPr>
                        <a:t>Identifica que objetos</a:t>
                      </a:r>
                      <a:r>
                        <a:rPr lang="es-MX" sz="1400" baseline="0" dirty="0" smtClean="0">
                          <a:latin typeface="HP Simplified Light" panose="020B0406020204020204" pitchFamily="34" charset="0"/>
                        </a:rPr>
                        <a:t> le causan asombro, tristeza, felicidad y enojo. </a:t>
                      </a:r>
                      <a:endParaRPr lang="es-MX" sz="1400" dirty="0">
                        <a:latin typeface="HP Simplified Light" panose="020B0406020204020204" pitchFamily="34" charset="0"/>
                      </a:endParaRPr>
                    </a:p>
                  </a:txBody>
                  <a:tcPr/>
                </a:tc>
                <a:tc>
                  <a:txBody>
                    <a:bodyPr/>
                    <a:lstStyle/>
                    <a:p>
                      <a:r>
                        <a:rPr lang="es-MX" dirty="0" smtClean="0"/>
                        <a:t>*</a:t>
                      </a:r>
                      <a:endParaRPr lang="es-MX" dirty="0"/>
                    </a:p>
                  </a:txBody>
                  <a:tcPr/>
                </a:tc>
                <a:tc>
                  <a:txBody>
                    <a:bodyPr/>
                    <a:lstStyle/>
                    <a:p>
                      <a:endParaRPr lang="es-MX"/>
                    </a:p>
                  </a:txBody>
                  <a:tcPr/>
                </a:tc>
                <a:tc>
                  <a:txBody>
                    <a:bodyPr/>
                    <a:lstStyle/>
                    <a:p>
                      <a:endParaRPr lang="es-MX"/>
                    </a:p>
                  </a:txBody>
                  <a:tcPr/>
                </a:tc>
                <a:extLst>
                  <a:ext uri="{0D108BD9-81ED-4DB2-BD59-A6C34878D82A}">
                    <a16:rowId xmlns:a16="http://schemas.microsoft.com/office/drawing/2014/main" val="95071809"/>
                  </a:ext>
                </a:extLst>
              </a:tr>
              <a:tr h="370840">
                <a:tc>
                  <a:txBody>
                    <a:bodyPr/>
                    <a:lstStyle/>
                    <a:p>
                      <a:r>
                        <a:rPr lang="es-MX" sz="1400" dirty="0" smtClean="0">
                          <a:latin typeface="HP Simplified Light" panose="020B0406020204020204" pitchFamily="34" charset="0"/>
                        </a:rPr>
                        <a:t>Menciona de manera clara sus ideas respecto a</a:t>
                      </a:r>
                      <a:r>
                        <a:rPr lang="es-MX" sz="1400" baseline="0" dirty="0" smtClean="0">
                          <a:latin typeface="HP Simplified Light" panose="020B0406020204020204" pitchFamily="34" charset="0"/>
                        </a:rPr>
                        <a:t> las emociones </a:t>
                      </a:r>
                      <a:endParaRPr lang="es-MX" sz="1400" dirty="0">
                        <a:latin typeface="HP Simplified Light" panose="020B0406020204020204" pitchFamily="34" charset="0"/>
                      </a:endParaRPr>
                    </a:p>
                  </a:txBody>
                  <a:tcPr>
                    <a:solidFill>
                      <a:srgbClr val="CCFFCC"/>
                    </a:solidFill>
                  </a:tcPr>
                </a:tc>
                <a:tc>
                  <a:txBody>
                    <a:bodyPr/>
                    <a:lstStyle/>
                    <a:p>
                      <a:endParaRPr lang="es-MX" dirty="0"/>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20128564"/>
                  </a:ext>
                </a:extLst>
              </a:tr>
            </a:tbl>
          </a:graphicData>
        </a:graphic>
      </p:graphicFrame>
      <p:sp>
        <p:nvSpPr>
          <p:cNvPr id="11" name="CuadroTexto 10"/>
          <p:cNvSpPr txBox="1"/>
          <p:nvPr/>
        </p:nvSpPr>
        <p:spPr>
          <a:xfrm>
            <a:off x="932903" y="2275973"/>
            <a:ext cx="5096691" cy="1354217"/>
          </a:xfrm>
          <a:prstGeom prst="rect">
            <a:avLst/>
          </a:prstGeom>
          <a:noFill/>
          <a:ln w="57150">
            <a:solidFill>
              <a:srgbClr val="92D050"/>
            </a:solidFill>
            <a:prstDash val="solid"/>
          </a:ln>
        </p:spPr>
        <p:txBody>
          <a:bodyPr wrap="square" rtlCol="0">
            <a:spAutoFit/>
          </a:bodyPr>
          <a:lstStyle/>
          <a:p>
            <a:r>
              <a:rPr lang="es-MX" dirty="0" smtClean="0">
                <a:effectLst>
                  <a:outerShdw blurRad="38100" dist="38100" dir="2700000" algn="tl">
                    <a:srgbClr val="000000">
                      <a:alpha val="43137"/>
                    </a:srgbClr>
                  </a:outerShdw>
                </a:effectLst>
                <a:latin typeface="Arial Rounded MT Bold" panose="020F0704030504030204" pitchFamily="34" charset="0"/>
              </a:rPr>
              <a:t>Propósito general</a:t>
            </a:r>
          </a:p>
          <a:p>
            <a:pPr algn="just"/>
            <a:r>
              <a:rPr lang="es-MX" sz="1600" dirty="0" smtClean="0">
                <a:latin typeface="HP Simplified Light" panose="020B0406020204020204" pitchFamily="34" charset="0"/>
              </a:rPr>
              <a:t>Conocer emociones básicas, en que momentos de mi vida puedo identificarlos, como mostrar mis emociones en diversas situaciones y así reconocer como contralarlas y manejarlas.</a:t>
            </a:r>
            <a:endParaRPr lang="es-MX" sz="1600" dirty="0">
              <a:latin typeface="HP Simplified Light" panose="020B0406020204020204" pitchFamily="34" charset="0"/>
            </a:endParaRPr>
          </a:p>
        </p:txBody>
      </p:sp>
      <p:sp>
        <p:nvSpPr>
          <p:cNvPr id="12" name="CuadroTexto 11"/>
          <p:cNvSpPr txBox="1"/>
          <p:nvPr/>
        </p:nvSpPr>
        <p:spPr>
          <a:xfrm>
            <a:off x="6531429" y="1489166"/>
            <a:ext cx="4362994" cy="1661993"/>
          </a:xfrm>
          <a:prstGeom prst="rect">
            <a:avLst/>
          </a:prstGeom>
          <a:noFill/>
          <a:ln w="57150">
            <a:solidFill>
              <a:srgbClr val="FF99CC"/>
            </a:solidFill>
            <a:prstDash val="dash"/>
          </a:ln>
        </p:spPr>
        <p:txBody>
          <a:bodyPr wrap="square" rtlCol="0">
            <a:spAutoFit/>
          </a:bodyPr>
          <a:lstStyle/>
          <a:p>
            <a:r>
              <a:rPr lang="es-MX" dirty="0" smtClean="0">
                <a:effectLst>
                  <a:outerShdw blurRad="38100" dist="38100" dir="2700000" algn="tl">
                    <a:srgbClr val="000000">
                      <a:alpha val="43137"/>
                    </a:srgbClr>
                  </a:outerShdw>
                </a:effectLst>
                <a:latin typeface="Arial Rounded MT Bold" panose="020F0704030504030204" pitchFamily="34" charset="0"/>
              </a:rPr>
              <a:t>Proceso del alumno</a:t>
            </a:r>
          </a:p>
          <a:p>
            <a:r>
              <a:rPr lang="es-MX" sz="1400" dirty="0" smtClean="0">
                <a:latin typeface="HP Simplified Light" panose="020B0406020204020204" pitchFamily="34" charset="0"/>
              </a:rPr>
              <a:t>Muestra conocimiento en el ámbito de las emociones, sabe reconocerlas y que sensaciones, acciones, situaciones provocan cada emoción, identifica que emoción corresponde de acuerdo a diferentes ejemplos que se le presentan y menciona sin ayuda ideas y conceptos acerca el tema. </a:t>
            </a:r>
            <a:endParaRPr lang="es-MX" sz="1400" dirty="0">
              <a:latin typeface="HP Simplified Light" panose="020B0406020204020204" pitchFamily="34" charset="0"/>
            </a:endParaRPr>
          </a:p>
        </p:txBody>
      </p:sp>
    </p:spTree>
    <p:extLst>
      <p:ext uri="{BB962C8B-B14F-4D97-AF65-F5344CB8AC3E}">
        <p14:creationId xmlns:p14="http://schemas.microsoft.com/office/powerpoint/2010/main" val="2303520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3063" y="0"/>
            <a:ext cx="12205063" cy="6858000"/>
          </a:xfrm>
          <a:prstGeom prst="rect">
            <a:avLst/>
          </a:prstGeom>
          <a:solidFill>
            <a:srgbClr val="99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redondeado 5"/>
          <p:cNvSpPr/>
          <p:nvPr/>
        </p:nvSpPr>
        <p:spPr>
          <a:xfrm>
            <a:off x="485503" y="548639"/>
            <a:ext cx="11220994" cy="600238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1030" name="Picture 6" descr="Imágenes PNG Guirnalda o Banderines - Mega Ide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121484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in on Muñecos lindos"/>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100000" l="0" r="100000">
                        <a14:foregroundMark x1="18594" y1="61877" x2="18281" y2="96774"/>
                        <a14:foregroundMark x1="37344" y1="48387" x2="27656" y2="63930"/>
                        <a14:foregroundMark x1="52031" y1="94135" x2="85781" y2="93842"/>
                        <a14:foregroundMark x1="82656" y1="80938" x2="75156" y2="94135"/>
                        <a14:foregroundMark x1="40938" y1="96774" x2="45469" y2="96188"/>
                        <a14:foregroundMark x1="75781" y1="76540" x2="85469" y2="87390"/>
                        <a14:foregroundMark x1="58125" y1="57185" x2="60781" y2="70674"/>
                        <a14:foregroundMark x1="84375" y1="50733" x2="90781" y2="46628"/>
                        <a14:foregroundMark x1="88438" y1="52786" x2="91719" y2="43109"/>
                      </a14:backgroundRemoval>
                    </a14:imgEffect>
                  </a14:imgLayer>
                </a14:imgProps>
              </a:ext>
              <a:ext uri="{28A0092B-C50C-407E-A947-70E740481C1C}">
                <a14:useLocalDpi xmlns:a14="http://schemas.microsoft.com/office/drawing/2010/main" val="0"/>
              </a:ext>
            </a:extLst>
          </a:blip>
          <a:srcRect l="7324"/>
          <a:stretch/>
        </p:blipFill>
        <p:spPr bwMode="auto">
          <a:xfrm>
            <a:off x="-13063" y="4387180"/>
            <a:ext cx="4297680" cy="2470820"/>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redondeado 6"/>
          <p:cNvSpPr/>
          <p:nvPr/>
        </p:nvSpPr>
        <p:spPr>
          <a:xfrm>
            <a:off x="881741" y="1566573"/>
            <a:ext cx="5199017" cy="444138"/>
          </a:xfrm>
          <a:prstGeom prst="roundRect">
            <a:avLst/>
          </a:prstGeom>
          <a:solidFill>
            <a:srgbClr val="FF9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smtClean="0">
                <a:latin typeface="Arial Rounded MT Bold" panose="020F0704030504030204" pitchFamily="34" charset="0"/>
              </a:rPr>
              <a:t>Luz Selena García Salazar </a:t>
            </a:r>
            <a:endParaRPr lang="es-MX" sz="2400" b="1" dirty="0">
              <a:latin typeface="Arial Rounded MT Bold" panose="020F0704030504030204" pitchFamily="34" charset="0"/>
            </a:endParaRPr>
          </a:p>
        </p:txBody>
      </p:sp>
      <p:graphicFrame>
        <p:nvGraphicFramePr>
          <p:cNvPr id="10" name="Tabla 9"/>
          <p:cNvGraphicFramePr>
            <a:graphicFrameLocks noGrp="1"/>
          </p:cNvGraphicFramePr>
          <p:nvPr>
            <p:extLst>
              <p:ext uri="{D42A27DB-BD31-4B8C-83A1-F6EECF244321}">
                <p14:modId xmlns:p14="http://schemas.microsoft.com/office/powerpoint/2010/main" val="385584686"/>
              </p:ext>
            </p:extLst>
          </p:nvPr>
        </p:nvGraphicFramePr>
        <p:xfrm>
          <a:off x="4180114" y="3734345"/>
          <a:ext cx="7419703" cy="2519680"/>
        </p:xfrm>
        <a:graphic>
          <a:graphicData uri="http://schemas.openxmlformats.org/drawingml/2006/table">
            <a:tbl>
              <a:tblPr firstRow="1" bandRow="1">
                <a:tableStyleId>{5C22544A-7EE6-4342-B048-85BDC9FD1C3A}</a:tableStyleId>
              </a:tblPr>
              <a:tblGrid>
                <a:gridCol w="4598126">
                  <a:extLst>
                    <a:ext uri="{9D8B030D-6E8A-4147-A177-3AD203B41FA5}">
                      <a16:colId xmlns:a16="http://schemas.microsoft.com/office/drawing/2014/main" val="3198766796"/>
                    </a:ext>
                  </a:extLst>
                </a:gridCol>
                <a:gridCol w="783771">
                  <a:extLst>
                    <a:ext uri="{9D8B030D-6E8A-4147-A177-3AD203B41FA5}">
                      <a16:colId xmlns:a16="http://schemas.microsoft.com/office/drawing/2014/main" val="3805793988"/>
                    </a:ext>
                  </a:extLst>
                </a:gridCol>
                <a:gridCol w="1045029">
                  <a:extLst>
                    <a:ext uri="{9D8B030D-6E8A-4147-A177-3AD203B41FA5}">
                      <a16:colId xmlns:a16="http://schemas.microsoft.com/office/drawing/2014/main" val="3563881144"/>
                    </a:ext>
                  </a:extLst>
                </a:gridCol>
                <a:gridCol w="992777">
                  <a:extLst>
                    <a:ext uri="{9D8B030D-6E8A-4147-A177-3AD203B41FA5}">
                      <a16:colId xmlns:a16="http://schemas.microsoft.com/office/drawing/2014/main" val="1401077414"/>
                    </a:ext>
                  </a:extLst>
                </a:gridCol>
              </a:tblGrid>
              <a:tr h="370840">
                <a:tc>
                  <a:txBody>
                    <a:bodyPr/>
                    <a:lstStyle/>
                    <a:p>
                      <a:pPr algn="ctr"/>
                      <a:r>
                        <a:rPr lang="es-MX" sz="1600" dirty="0" smtClean="0"/>
                        <a:t>Indicadores </a:t>
                      </a:r>
                      <a:endParaRPr lang="es-MX" sz="1600" dirty="0"/>
                    </a:p>
                  </a:txBody>
                  <a:tcPr>
                    <a:solidFill>
                      <a:srgbClr val="00CC99"/>
                    </a:solidFill>
                  </a:tcPr>
                </a:tc>
                <a:tc>
                  <a:txBody>
                    <a:bodyPr/>
                    <a:lstStyle/>
                    <a:p>
                      <a:pPr algn="ctr"/>
                      <a:r>
                        <a:rPr lang="es-MX" sz="1400" dirty="0" smtClean="0"/>
                        <a:t>Logrado </a:t>
                      </a:r>
                      <a:endParaRPr lang="es-MX" sz="1400" dirty="0"/>
                    </a:p>
                  </a:txBody>
                  <a:tcPr>
                    <a:solidFill>
                      <a:srgbClr val="00CC99"/>
                    </a:solidFill>
                  </a:tcPr>
                </a:tc>
                <a:tc>
                  <a:txBody>
                    <a:bodyPr/>
                    <a:lstStyle/>
                    <a:p>
                      <a:pPr algn="ctr"/>
                      <a:r>
                        <a:rPr lang="es-MX" sz="1400" dirty="0" smtClean="0"/>
                        <a:t>En</a:t>
                      </a:r>
                      <a:r>
                        <a:rPr lang="es-MX" sz="1400" baseline="0" dirty="0" smtClean="0"/>
                        <a:t> proceso </a:t>
                      </a:r>
                      <a:r>
                        <a:rPr lang="es-MX" sz="1400" dirty="0" smtClean="0"/>
                        <a:t> </a:t>
                      </a:r>
                      <a:endParaRPr lang="es-MX" sz="1400" dirty="0"/>
                    </a:p>
                  </a:txBody>
                  <a:tcPr>
                    <a:solidFill>
                      <a:srgbClr val="00CC99"/>
                    </a:solidFill>
                  </a:tcPr>
                </a:tc>
                <a:tc>
                  <a:txBody>
                    <a:bodyPr/>
                    <a:lstStyle/>
                    <a:p>
                      <a:pPr algn="ctr"/>
                      <a:r>
                        <a:rPr lang="es-MX" sz="1400" dirty="0" smtClean="0"/>
                        <a:t>Requiere</a:t>
                      </a:r>
                      <a:r>
                        <a:rPr lang="es-MX" sz="1400" baseline="0" dirty="0" smtClean="0"/>
                        <a:t> Apoyo </a:t>
                      </a:r>
                      <a:endParaRPr lang="es-MX" sz="1400" dirty="0"/>
                    </a:p>
                  </a:txBody>
                  <a:tcPr>
                    <a:solidFill>
                      <a:srgbClr val="00CC99"/>
                    </a:solidFill>
                  </a:tcPr>
                </a:tc>
                <a:extLst>
                  <a:ext uri="{0D108BD9-81ED-4DB2-BD59-A6C34878D82A}">
                    <a16:rowId xmlns:a16="http://schemas.microsoft.com/office/drawing/2014/main" val="2806688096"/>
                  </a:ext>
                </a:extLst>
              </a:tr>
              <a:tr h="370840">
                <a:tc>
                  <a:txBody>
                    <a:bodyPr/>
                    <a:lstStyle/>
                    <a:p>
                      <a:r>
                        <a:rPr lang="es-MX" sz="1400" dirty="0" smtClean="0">
                          <a:latin typeface="HP Simplified Light" panose="020B0406020204020204" pitchFamily="34" charset="0"/>
                        </a:rPr>
                        <a:t>Identifica emociones básicas </a:t>
                      </a:r>
                      <a:endParaRPr lang="es-MX" sz="1400" dirty="0">
                        <a:latin typeface="HP Simplified Light" panose="020B0406020204020204" pitchFamily="34" charset="0"/>
                      </a:endParaRPr>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3742028931"/>
                  </a:ext>
                </a:extLst>
              </a:tr>
              <a:tr h="370840">
                <a:tc>
                  <a:txBody>
                    <a:bodyPr/>
                    <a:lstStyle/>
                    <a:p>
                      <a:r>
                        <a:rPr lang="es-MX" sz="1400" dirty="0" smtClean="0">
                          <a:latin typeface="HP Simplified Light" panose="020B0406020204020204" pitchFamily="34" charset="0"/>
                        </a:rPr>
                        <a:t>Reconoce</a:t>
                      </a:r>
                      <a:r>
                        <a:rPr lang="es-MX" sz="1400" baseline="0" dirty="0" smtClean="0">
                          <a:latin typeface="HP Simplified Light" panose="020B0406020204020204" pitchFamily="34" charset="0"/>
                        </a:rPr>
                        <a:t> que emoción presenta en diferentes situaciones</a:t>
                      </a:r>
                      <a:endParaRPr lang="es-MX" sz="1400" dirty="0">
                        <a:latin typeface="HP Simplified Light" panose="020B0406020204020204" pitchFamily="34" charset="0"/>
                      </a:endParaRPr>
                    </a:p>
                  </a:txBody>
                  <a:tcPr/>
                </a:tc>
                <a:tc>
                  <a:txBody>
                    <a:bodyPr/>
                    <a:lstStyle/>
                    <a:p>
                      <a:r>
                        <a:rPr lang="es-MX" dirty="0" smtClean="0"/>
                        <a:t>*</a:t>
                      </a:r>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3008269690"/>
                  </a:ext>
                </a:extLst>
              </a:tr>
              <a:tr h="370840">
                <a:tc>
                  <a:txBody>
                    <a:bodyPr/>
                    <a:lstStyle/>
                    <a:p>
                      <a:r>
                        <a:rPr lang="es-MX" sz="1400" dirty="0" smtClean="0">
                          <a:latin typeface="HP Simplified Light" panose="020B0406020204020204" pitchFamily="34" charset="0"/>
                        </a:rPr>
                        <a:t>Aprende a controlar sus emociones</a:t>
                      </a:r>
                      <a:endParaRPr lang="es-MX" sz="1400" dirty="0">
                        <a:latin typeface="HP Simplified Light" panose="020B0406020204020204" pitchFamily="34" charset="0"/>
                      </a:endParaRPr>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4019490352"/>
                  </a:ext>
                </a:extLst>
              </a:tr>
              <a:tr h="370840">
                <a:tc>
                  <a:txBody>
                    <a:bodyPr/>
                    <a:lstStyle/>
                    <a:p>
                      <a:r>
                        <a:rPr lang="es-MX" sz="1400" dirty="0" smtClean="0">
                          <a:latin typeface="HP Simplified Light" panose="020B0406020204020204" pitchFamily="34" charset="0"/>
                        </a:rPr>
                        <a:t>Identifica que objetos</a:t>
                      </a:r>
                      <a:r>
                        <a:rPr lang="es-MX" sz="1400" baseline="0" dirty="0" smtClean="0">
                          <a:latin typeface="HP Simplified Light" panose="020B0406020204020204" pitchFamily="34" charset="0"/>
                        </a:rPr>
                        <a:t> le causan asombro, tristeza, felicidad y enojo. </a:t>
                      </a:r>
                      <a:endParaRPr lang="es-MX" sz="1400" dirty="0">
                        <a:latin typeface="HP Simplified Light" panose="020B0406020204020204" pitchFamily="34" charset="0"/>
                      </a:endParaRPr>
                    </a:p>
                  </a:txBody>
                  <a:tcPr/>
                </a:tc>
                <a:tc>
                  <a:txBody>
                    <a:bodyPr/>
                    <a:lstStyle/>
                    <a:p>
                      <a:r>
                        <a:rPr lang="es-MX" dirty="0" smtClean="0"/>
                        <a:t>*</a:t>
                      </a:r>
                      <a:endParaRPr lang="es-MX" dirty="0"/>
                    </a:p>
                  </a:txBody>
                  <a:tcPr/>
                </a:tc>
                <a:tc>
                  <a:txBody>
                    <a:bodyPr/>
                    <a:lstStyle/>
                    <a:p>
                      <a:endParaRPr lang="es-MX"/>
                    </a:p>
                  </a:txBody>
                  <a:tcPr/>
                </a:tc>
                <a:tc>
                  <a:txBody>
                    <a:bodyPr/>
                    <a:lstStyle/>
                    <a:p>
                      <a:endParaRPr lang="es-MX"/>
                    </a:p>
                  </a:txBody>
                  <a:tcPr/>
                </a:tc>
                <a:extLst>
                  <a:ext uri="{0D108BD9-81ED-4DB2-BD59-A6C34878D82A}">
                    <a16:rowId xmlns:a16="http://schemas.microsoft.com/office/drawing/2014/main" val="95071809"/>
                  </a:ext>
                </a:extLst>
              </a:tr>
              <a:tr h="370840">
                <a:tc>
                  <a:txBody>
                    <a:bodyPr/>
                    <a:lstStyle/>
                    <a:p>
                      <a:r>
                        <a:rPr lang="es-MX" sz="1400" dirty="0" smtClean="0">
                          <a:latin typeface="HP Simplified Light" panose="020B0406020204020204" pitchFamily="34" charset="0"/>
                        </a:rPr>
                        <a:t>Menciona de manera clara sus ideas respecto a</a:t>
                      </a:r>
                      <a:r>
                        <a:rPr lang="es-MX" sz="1400" baseline="0" dirty="0" smtClean="0">
                          <a:latin typeface="HP Simplified Light" panose="020B0406020204020204" pitchFamily="34" charset="0"/>
                        </a:rPr>
                        <a:t> las emociones </a:t>
                      </a:r>
                      <a:endParaRPr lang="es-MX" sz="1400" dirty="0">
                        <a:latin typeface="HP Simplified Light" panose="020B0406020204020204" pitchFamily="34" charset="0"/>
                      </a:endParaRPr>
                    </a:p>
                  </a:txBody>
                  <a:tcPr>
                    <a:solidFill>
                      <a:srgbClr val="CCFFCC"/>
                    </a:solidFill>
                  </a:tcPr>
                </a:tc>
                <a:tc>
                  <a:txBody>
                    <a:bodyPr/>
                    <a:lstStyle/>
                    <a:p>
                      <a:endParaRPr lang="es-MX" dirty="0"/>
                    </a:p>
                  </a:txBody>
                  <a:tcPr>
                    <a:solidFill>
                      <a:srgbClr val="CCFFCC"/>
                    </a:solidFill>
                  </a:tcPr>
                </a:tc>
                <a:tc>
                  <a:txBody>
                    <a:bodyPr/>
                    <a:lstStyle/>
                    <a:p>
                      <a:r>
                        <a:rPr lang="es-MX" dirty="0" smtClean="0"/>
                        <a:t>*</a:t>
                      </a:r>
                      <a:endParaRPr lang="es-MX" dirty="0"/>
                    </a:p>
                  </a:txBody>
                  <a:tcPr>
                    <a:solidFill>
                      <a:srgbClr val="CCFFCC"/>
                    </a:solidFill>
                  </a:tcPr>
                </a:tc>
                <a:tc>
                  <a:txBody>
                    <a:bodyPr/>
                    <a:lstStyle/>
                    <a:p>
                      <a:endParaRPr lang="es-MX" dirty="0"/>
                    </a:p>
                  </a:txBody>
                  <a:tcPr>
                    <a:solidFill>
                      <a:srgbClr val="CCFFCC"/>
                    </a:solidFill>
                  </a:tcPr>
                </a:tc>
                <a:extLst>
                  <a:ext uri="{0D108BD9-81ED-4DB2-BD59-A6C34878D82A}">
                    <a16:rowId xmlns:a16="http://schemas.microsoft.com/office/drawing/2014/main" val="20128564"/>
                  </a:ext>
                </a:extLst>
              </a:tr>
            </a:tbl>
          </a:graphicData>
        </a:graphic>
      </p:graphicFrame>
      <p:sp>
        <p:nvSpPr>
          <p:cNvPr id="11" name="CuadroTexto 10"/>
          <p:cNvSpPr txBox="1"/>
          <p:nvPr/>
        </p:nvSpPr>
        <p:spPr>
          <a:xfrm>
            <a:off x="932903" y="2275973"/>
            <a:ext cx="5096691" cy="1354217"/>
          </a:xfrm>
          <a:prstGeom prst="rect">
            <a:avLst/>
          </a:prstGeom>
          <a:noFill/>
          <a:ln w="57150">
            <a:solidFill>
              <a:srgbClr val="92D050"/>
            </a:solidFill>
            <a:prstDash val="solid"/>
          </a:ln>
        </p:spPr>
        <p:txBody>
          <a:bodyPr wrap="square" rtlCol="0">
            <a:spAutoFit/>
          </a:bodyPr>
          <a:lstStyle/>
          <a:p>
            <a:r>
              <a:rPr lang="es-MX" dirty="0" smtClean="0">
                <a:effectLst>
                  <a:outerShdw blurRad="38100" dist="38100" dir="2700000" algn="tl">
                    <a:srgbClr val="000000">
                      <a:alpha val="43137"/>
                    </a:srgbClr>
                  </a:outerShdw>
                </a:effectLst>
                <a:latin typeface="Arial Rounded MT Bold" panose="020F0704030504030204" pitchFamily="34" charset="0"/>
              </a:rPr>
              <a:t>Propósito general</a:t>
            </a:r>
          </a:p>
          <a:p>
            <a:pPr algn="just"/>
            <a:r>
              <a:rPr lang="es-MX" sz="1600" dirty="0" smtClean="0">
                <a:latin typeface="HP Simplified Light" panose="020B0406020204020204" pitchFamily="34" charset="0"/>
              </a:rPr>
              <a:t>Conocer emociones básicas, en que momentos de mi vida puedo identificarlos, como mostrar mis emociones en diversas situaciones y así reconocer como contralarlas y manejarlas.</a:t>
            </a:r>
            <a:endParaRPr lang="es-MX" sz="1600" dirty="0">
              <a:latin typeface="HP Simplified Light" panose="020B0406020204020204" pitchFamily="34" charset="0"/>
            </a:endParaRPr>
          </a:p>
        </p:txBody>
      </p:sp>
      <p:sp>
        <p:nvSpPr>
          <p:cNvPr id="12" name="CuadroTexto 11"/>
          <p:cNvSpPr txBox="1"/>
          <p:nvPr/>
        </p:nvSpPr>
        <p:spPr>
          <a:xfrm>
            <a:off x="6531429" y="1489166"/>
            <a:ext cx="4362994" cy="1661993"/>
          </a:xfrm>
          <a:prstGeom prst="rect">
            <a:avLst/>
          </a:prstGeom>
          <a:noFill/>
          <a:ln w="57150">
            <a:solidFill>
              <a:srgbClr val="FF99CC"/>
            </a:solidFill>
            <a:prstDash val="dash"/>
          </a:ln>
        </p:spPr>
        <p:txBody>
          <a:bodyPr wrap="square" rtlCol="0">
            <a:spAutoFit/>
          </a:bodyPr>
          <a:lstStyle/>
          <a:p>
            <a:r>
              <a:rPr lang="es-MX" dirty="0" smtClean="0">
                <a:effectLst>
                  <a:outerShdw blurRad="38100" dist="38100" dir="2700000" algn="tl">
                    <a:srgbClr val="000000">
                      <a:alpha val="43137"/>
                    </a:srgbClr>
                  </a:outerShdw>
                </a:effectLst>
                <a:latin typeface="Arial Rounded MT Bold" panose="020F0704030504030204" pitchFamily="34" charset="0"/>
              </a:rPr>
              <a:t>Proceso del alumno</a:t>
            </a:r>
          </a:p>
          <a:p>
            <a:r>
              <a:rPr lang="es-MX" sz="1400" dirty="0" smtClean="0">
                <a:latin typeface="HP Simplified Light" panose="020B0406020204020204" pitchFamily="34" charset="0"/>
              </a:rPr>
              <a:t>Muestra conocimiento de las emociones, identifica con facilidad que emoción causa de acuerdo a la situación que e le menciona, reconoce que le causa felicidad, tristeza, asombro y enojo. </a:t>
            </a:r>
          </a:p>
          <a:p>
            <a:r>
              <a:rPr lang="es-MX" sz="1400" dirty="0" smtClean="0">
                <a:latin typeface="HP Simplified Light" panose="020B0406020204020204" pitchFamily="34" charset="0"/>
              </a:rPr>
              <a:t>Menciona sus ideas y conceptos de las emociones con ayuda.</a:t>
            </a:r>
            <a:endParaRPr lang="es-MX" sz="1400" dirty="0">
              <a:latin typeface="HP Simplified Light" panose="020B0406020204020204" pitchFamily="34" charset="0"/>
            </a:endParaRPr>
          </a:p>
        </p:txBody>
      </p:sp>
    </p:spTree>
    <p:extLst>
      <p:ext uri="{BB962C8B-B14F-4D97-AF65-F5344CB8AC3E}">
        <p14:creationId xmlns:p14="http://schemas.microsoft.com/office/powerpoint/2010/main" val="248700179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235</TotalTime>
  <Words>696</Words>
  <Application>Microsoft Office PowerPoint</Application>
  <PresentationFormat>Panorámica</PresentationFormat>
  <Paragraphs>107</Paragraphs>
  <Slides>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7</vt:i4>
      </vt:variant>
    </vt:vector>
  </HeadingPairs>
  <TitlesOfParts>
    <vt:vector size="13" baseType="lpstr">
      <vt:lpstr>Arial</vt:lpstr>
      <vt:lpstr>Arial Rounded MT Bold</vt:lpstr>
      <vt:lpstr>Calibri</vt:lpstr>
      <vt:lpstr>Calibri Light</vt:lpstr>
      <vt:lpstr>HP Simplified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Acer</dc:creator>
  <cp:lastModifiedBy>Acer</cp:lastModifiedBy>
  <cp:revision>14</cp:revision>
  <dcterms:created xsi:type="dcterms:W3CDTF">2021-09-04T01:30:08Z</dcterms:created>
  <dcterms:modified xsi:type="dcterms:W3CDTF">2021-09-04T05:25:10Z</dcterms:modified>
</cp:coreProperties>
</file>