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57" r:id="rId3"/>
    <p:sldId id="258" r:id="rId4"/>
    <p:sldId id="259"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96"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8/31/2021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8/31/2021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O49mBIDDQ" TargetMode="External"/><Relationship Id="rId2" Type="http://schemas.openxmlformats.org/officeDocument/2006/relationships/hyperlink" Target="https://es.khanacademy.org/math/cc-sixth-grade-math/cc-6th-data-statistics/dot-plot/e/creating-frequency-tabl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image" Target="../media/image3.tmp"/><Relationship Id="rId7" Type="http://schemas.openxmlformats.org/officeDocument/2006/relationships/image" Target="../media/image7.tmp"/><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tmp"/><Relationship Id="rId9" Type="http://schemas.openxmlformats.org/officeDocument/2006/relationships/image" Target="../media/image9.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36023" y="1123406"/>
            <a:ext cx="1846403" cy="523220"/>
          </a:xfrm>
          <a:prstGeom prst="rect">
            <a:avLst/>
          </a:prstGeom>
          <a:noFill/>
        </p:spPr>
        <p:txBody>
          <a:bodyPr wrap="none" rtlCol="0">
            <a:spAutoFit/>
          </a:bodyPr>
          <a:lstStyle/>
          <a:p>
            <a:r>
              <a:rPr lang="es-ES" sz="2800" dirty="0">
                <a:solidFill>
                  <a:schemeClr val="bg1"/>
                </a:solidFill>
              </a:rPr>
              <a:t>UNIDAD 1</a:t>
            </a:r>
            <a:endParaRPr lang="en-US" sz="2800" dirty="0">
              <a:solidFill>
                <a:schemeClr val="bg1"/>
              </a:solidFill>
            </a:endParaRPr>
          </a:p>
        </p:txBody>
      </p:sp>
      <p:sp>
        <p:nvSpPr>
          <p:cNvPr id="5" name="Rectángulo 4"/>
          <p:cNvSpPr/>
          <p:nvPr/>
        </p:nvSpPr>
        <p:spPr>
          <a:xfrm>
            <a:off x="2682426" y="1154183"/>
            <a:ext cx="8143961" cy="461665"/>
          </a:xfrm>
          <a:prstGeom prst="rect">
            <a:avLst/>
          </a:prstGeom>
        </p:spPr>
        <p:txBody>
          <a:bodyPr wrap="none">
            <a:spAutoFit/>
          </a:bodyPr>
          <a:lstStyle/>
          <a:p>
            <a:r>
              <a:rPr lang="es-ES" sz="2400" dirty="0">
                <a:solidFill>
                  <a:schemeClr val="bg1"/>
                </a:solidFill>
                <a:latin typeface="Verdana" panose="020B0604030504040204" pitchFamily="34" charset="0"/>
                <a:ea typeface="Verdana" panose="020B0604030504040204" pitchFamily="34" charset="0"/>
                <a:cs typeface="Verdana" panose="020B0604030504040204" pitchFamily="34" charset="0"/>
              </a:rPr>
              <a:t>Imágenes que dicen mucho: Estadística descriptiva</a:t>
            </a:r>
            <a:endParaRPr lang="en-US" sz="2400" dirty="0">
              <a:solidFill>
                <a:schemeClr val="bg1"/>
              </a:solidFill>
            </a:endParaRPr>
          </a:p>
        </p:txBody>
      </p:sp>
      <p:sp>
        <p:nvSpPr>
          <p:cNvPr id="6" name="Rectángulo 5"/>
          <p:cNvSpPr/>
          <p:nvPr/>
        </p:nvSpPr>
        <p:spPr>
          <a:xfrm>
            <a:off x="836023" y="2286360"/>
            <a:ext cx="10450286" cy="3941592"/>
          </a:xfrm>
          <a:prstGeom prst="rect">
            <a:avLst/>
          </a:prstGeom>
        </p:spPr>
        <p:txBody>
          <a:bodyPr wrap="square">
            <a:spAutoFit/>
          </a:bodyPr>
          <a:lstStyle/>
          <a:p>
            <a:pPr marL="589280">
              <a:spcAft>
                <a:spcPts val="0"/>
              </a:spcAft>
            </a:pPr>
            <a:r>
              <a:rPr lang="es-ES" sz="2400" b="1" dirty="0">
                <a:latin typeface="Verdana" panose="020B0604030504040204" pitchFamily="34" charset="0"/>
                <a:ea typeface="Verdana" panose="020B0604030504040204" pitchFamily="34" charset="0"/>
                <a:cs typeface="Verdana" panose="020B0604030504040204" pitchFamily="34" charset="0"/>
              </a:rPr>
              <a:t>Competencias de la unidad de aprendizaje</a:t>
            </a:r>
            <a:endParaRPr lang="en-US" sz="2400" b="1" dirty="0">
              <a:latin typeface="Verdana" panose="020B0604030504040204" pitchFamily="34" charset="0"/>
              <a:ea typeface="Verdana" panose="020B0604030504040204" pitchFamily="34" charset="0"/>
              <a:cs typeface="Verdana" panose="020B0604030504040204" pitchFamily="34" charset="0"/>
            </a:endParaRPr>
          </a:p>
          <a:p>
            <a:pPr>
              <a:spcBef>
                <a:spcPts val="60"/>
              </a:spcBef>
              <a:spcAft>
                <a:spcPts val="0"/>
              </a:spcAft>
            </a:pPr>
            <a:r>
              <a:rPr lang="es-ES" sz="2400" b="1" dirty="0">
                <a:latin typeface="Verdana" panose="020B0604030504040204" pitchFamily="34" charset="0"/>
                <a:ea typeface="Verdana" panose="020B0604030504040204" pitchFamily="34" charset="0"/>
                <a:cs typeface="Verdana" panose="020B0604030504040204" pitchFamily="34" charset="0"/>
              </a:rPr>
              <a:t> </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marR="596900" lvl="0" indent="-342900" algn="just">
              <a:lnSpc>
                <a:spcPct val="115000"/>
              </a:lnSpc>
              <a:spcAft>
                <a:spcPts val="0"/>
              </a:spcAft>
              <a:buSzPts val="1000"/>
              <a:buFont typeface="Symbol" panose="05050102010706020507" pitchFamily="18" charset="2"/>
              <a:buChar char=""/>
              <a:tabLst>
                <a:tab pos="949325" algn="l"/>
              </a:tabLst>
            </a:pPr>
            <a:r>
              <a:rPr lang="es-ES" sz="1600" dirty="0">
                <a:latin typeface="Verdana" panose="020B0604030504040204" pitchFamily="34" charset="0"/>
                <a:ea typeface="Symbol" panose="05050102010706020507" pitchFamily="18" charset="2"/>
                <a:cs typeface="Symbol" panose="05050102010706020507" pitchFamily="18" charset="2"/>
              </a:rPr>
              <a:t>Presenta y analiza datos estadísticos derivados de la aplicación de instrumentos de recolección de información contextualizados en el ámbito</a:t>
            </a:r>
            <a:r>
              <a:rPr lang="es-ES" sz="1600" spc="-90" dirty="0">
                <a:latin typeface="Verdana" panose="020B0604030504040204" pitchFamily="34" charset="0"/>
                <a:ea typeface="Symbol" panose="05050102010706020507" pitchFamily="18" charset="2"/>
                <a:cs typeface="Symbol" panose="05050102010706020507" pitchFamily="18" charset="2"/>
              </a:rPr>
              <a:t> </a:t>
            </a:r>
            <a:r>
              <a:rPr lang="es-ES" sz="1600" dirty="0">
                <a:latin typeface="Verdana" panose="020B0604030504040204" pitchFamily="34" charset="0"/>
                <a:ea typeface="Symbol" panose="05050102010706020507" pitchFamily="18" charset="2"/>
                <a:cs typeface="Symbol" panose="05050102010706020507" pitchFamily="18" charset="2"/>
              </a:rPr>
              <a:t>educativo,</a:t>
            </a:r>
            <a:r>
              <a:rPr lang="es-ES" sz="1600" spc="-75" dirty="0">
                <a:latin typeface="Verdana" panose="020B0604030504040204" pitchFamily="34" charset="0"/>
                <a:ea typeface="Symbol" panose="05050102010706020507" pitchFamily="18" charset="2"/>
                <a:cs typeface="Symbol" panose="05050102010706020507" pitchFamily="18" charset="2"/>
              </a:rPr>
              <a:t> </a:t>
            </a:r>
            <a:r>
              <a:rPr lang="es-ES" sz="1600" dirty="0">
                <a:latin typeface="Verdana" panose="020B0604030504040204" pitchFamily="34" charset="0"/>
                <a:ea typeface="Symbol" panose="05050102010706020507" pitchFamily="18" charset="2"/>
                <a:cs typeface="Symbol" panose="05050102010706020507" pitchFamily="18" charset="2"/>
              </a:rPr>
              <a:t>para</a:t>
            </a:r>
            <a:r>
              <a:rPr lang="es-ES" sz="1600" spc="-70" dirty="0">
                <a:latin typeface="Verdana" panose="020B0604030504040204" pitchFamily="34" charset="0"/>
                <a:ea typeface="Symbol" panose="05050102010706020507" pitchFamily="18" charset="2"/>
                <a:cs typeface="Symbol" panose="05050102010706020507" pitchFamily="18" charset="2"/>
              </a:rPr>
              <a:t> </a:t>
            </a:r>
            <a:r>
              <a:rPr lang="es-ES" sz="1600" dirty="0">
                <a:latin typeface="Verdana" panose="020B0604030504040204" pitchFamily="34" charset="0"/>
                <a:ea typeface="Symbol" panose="05050102010706020507" pitchFamily="18" charset="2"/>
                <a:cs typeface="Symbol" panose="05050102010706020507" pitchFamily="18" charset="2"/>
              </a:rPr>
              <a:t>generar</a:t>
            </a:r>
            <a:r>
              <a:rPr lang="es-ES" sz="1600" spc="-85" dirty="0">
                <a:latin typeface="Verdana" panose="020B0604030504040204" pitchFamily="34" charset="0"/>
                <a:ea typeface="Symbol" panose="05050102010706020507" pitchFamily="18" charset="2"/>
                <a:cs typeface="Symbol" panose="05050102010706020507" pitchFamily="18" charset="2"/>
              </a:rPr>
              <a:t> </a:t>
            </a:r>
            <a:r>
              <a:rPr lang="es-ES" sz="1600" dirty="0">
                <a:latin typeface="Verdana" panose="020B0604030504040204" pitchFamily="34" charset="0"/>
                <a:ea typeface="Symbol" panose="05050102010706020507" pitchFamily="18" charset="2"/>
                <a:cs typeface="Symbol" panose="05050102010706020507" pitchFamily="18" charset="2"/>
              </a:rPr>
              <a:t>un</a:t>
            </a:r>
            <a:r>
              <a:rPr lang="es-ES" sz="1600" spc="-85" dirty="0">
                <a:latin typeface="Verdana" panose="020B0604030504040204" pitchFamily="34" charset="0"/>
                <a:ea typeface="Symbol" panose="05050102010706020507" pitchFamily="18" charset="2"/>
                <a:cs typeface="Symbol" panose="05050102010706020507" pitchFamily="18" charset="2"/>
              </a:rPr>
              <a:t> </a:t>
            </a:r>
            <a:r>
              <a:rPr lang="es-ES" sz="1600" dirty="0">
                <a:latin typeface="Verdana" panose="020B0604030504040204" pitchFamily="34" charset="0"/>
                <a:ea typeface="Symbol" panose="05050102010706020507" pitchFamily="18" charset="2"/>
                <a:cs typeface="Symbol" panose="05050102010706020507" pitchFamily="18" charset="2"/>
              </a:rPr>
              <a:t>pensamiento</a:t>
            </a:r>
            <a:r>
              <a:rPr lang="es-ES" sz="1600" spc="-85" dirty="0">
                <a:latin typeface="Verdana" panose="020B0604030504040204" pitchFamily="34" charset="0"/>
                <a:ea typeface="Symbol" panose="05050102010706020507" pitchFamily="18" charset="2"/>
                <a:cs typeface="Symbol" panose="05050102010706020507" pitchFamily="18" charset="2"/>
              </a:rPr>
              <a:t> </a:t>
            </a:r>
            <a:r>
              <a:rPr lang="es-ES" sz="1600" dirty="0">
                <a:latin typeface="Verdana" panose="020B0604030504040204" pitchFamily="34" charset="0"/>
                <a:ea typeface="Symbol" panose="05050102010706020507" pitchFamily="18" charset="2"/>
                <a:cs typeface="Symbol" panose="05050102010706020507" pitchFamily="18" charset="2"/>
              </a:rPr>
              <a:t>estadístico.</a:t>
            </a:r>
            <a:endParaRPr lang="en-US" sz="2000" dirty="0">
              <a:latin typeface="Verdana" panose="020B0604030504040204" pitchFamily="34" charset="0"/>
              <a:ea typeface="Symbol" panose="05050102010706020507" pitchFamily="18" charset="2"/>
              <a:cs typeface="Symbol" panose="05050102010706020507" pitchFamily="18" charset="2"/>
            </a:endParaRPr>
          </a:p>
          <a:p>
            <a:pPr>
              <a:spcAft>
                <a:spcPts val="0"/>
              </a:spcAft>
            </a:pPr>
            <a:r>
              <a:rPr lang="es-ES" sz="3600" dirty="0">
                <a:latin typeface="Verdana" panose="020B0604030504040204" pitchFamily="34" charset="0"/>
                <a:ea typeface="Verdana" panose="020B0604030504040204" pitchFamily="34" charset="0"/>
                <a:cs typeface="Verdana" panose="020B0604030504040204" pitchFamily="34" charset="0"/>
              </a:rPr>
              <a:t> </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589280">
              <a:spcAft>
                <a:spcPts val="0"/>
              </a:spcAft>
            </a:pPr>
            <a:r>
              <a:rPr lang="es-ES" sz="2400" b="1" dirty="0">
                <a:latin typeface="Verdana" panose="020B0604030504040204" pitchFamily="34" charset="0"/>
                <a:ea typeface="Verdana" panose="020B0604030504040204" pitchFamily="34" charset="0"/>
                <a:cs typeface="Verdana" panose="020B0604030504040204" pitchFamily="34" charset="0"/>
              </a:rPr>
              <a:t>Propósito de la unidad de aprendizaje</a:t>
            </a:r>
            <a:endParaRPr lang="en-US" sz="2400" b="1" dirty="0">
              <a:latin typeface="Verdana" panose="020B0604030504040204" pitchFamily="34" charset="0"/>
              <a:ea typeface="Verdana" panose="020B0604030504040204" pitchFamily="34" charset="0"/>
              <a:cs typeface="Verdana" panose="020B0604030504040204" pitchFamily="34" charset="0"/>
            </a:endParaRPr>
          </a:p>
          <a:p>
            <a:pPr>
              <a:spcBef>
                <a:spcPts val="30"/>
              </a:spcBef>
              <a:spcAft>
                <a:spcPts val="0"/>
              </a:spcAft>
            </a:pPr>
            <a:r>
              <a:rPr lang="es-ES" sz="2400" b="1" dirty="0">
                <a:latin typeface="Verdana" panose="020B0604030504040204" pitchFamily="34" charset="0"/>
                <a:ea typeface="Verdana" panose="020B0604030504040204" pitchFamily="34" charset="0"/>
                <a:cs typeface="Verdana" panose="020B0604030504040204" pitchFamily="34" charset="0"/>
              </a:rPr>
              <a:t> </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589280" marR="600710" algn="just">
              <a:lnSpc>
                <a:spcPct val="115000"/>
              </a:lnSpc>
              <a:spcBef>
                <a:spcPts val="5"/>
              </a:spcBef>
              <a:spcAft>
                <a:spcPts val="0"/>
              </a:spcAft>
            </a:pPr>
            <a:r>
              <a:rPr lang="es-ES" sz="1600" dirty="0">
                <a:latin typeface="Verdana" panose="020B0604030504040204" pitchFamily="34" charset="0"/>
                <a:ea typeface="Verdana" panose="020B0604030504040204" pitchFamily="34" charset="0"/>
                <a:cs typeface="Verdana" panose="020B0604030504040204" pitchFamily="34" charset="0"/>
              </a:rPr>
              <a:t>El estudiante normalista utilizará las herramientas que ofrece la estadística para presentar datos en forma gráfica, y ofrecer descripciones derivadas de su organización y análisis.</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235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a:t>UNIDAD I</a:t>
            </a:r>
            <a:br>
              <a:rPr lang="es-ES" dirty="0"/>
            </a:br>
            <a:r>
              <a:rPr lang="es-ES" dirty="0"/>
              <a:t>Imágenes que dicen mucho: estadística descriptiva</a:t>
            </a:r>
            <a:endParaRPr lang="en-US" dirty="0"/>
          </a:p>
        </p:txBody>
      </p:sp>
      <p:sp>
        <p:nvSpPr>
          <p:cNvPr id="3" name="Subtítulo 2"/>
          <p:cNvSpPr>
            <a:spLocks noGrp="1"/>
          </p:cNvSpPr>
          <p:nvPr>
            <p:ph type="subTitle" idx="1"/>
          </p:nvPr>
        </p:nvSpPr>
        <p:spPr/>
        <p:txBody>
          <a:bodyPr/>
          <a:lstStyle/>
          <a:p>
            <a:r>
              <a:rPr lang="es-ES" dirty="0"/>
              <a:t>1) Organizando datos: Métodos tabulares y gráficos</a:t>
            </a:r>
            <a:endParaRPr lang="en-US" dirty="0"/>
          </a:p>
        </p:txBody>
      </p:sp>
      <p:sp>
        <p:nvSpPr>
          <p:cNvPr id="4" name="Rectángulo 3"/>
          <p:cNvSpPr/>
          <p:nvPr/>
        </p:nvSpPr>
        <p:spPr>
          <a:xfrm>
            <a:off x="867552" y="3570740"/>
            <a:ext cx="10707188" cy="923330"/>
          </a:xfrm>
          <a:prstGeom prst="rect">
            <a:avLst/>
          </a:prstGeom>
        </p:spPr>
        <p:txBody>
          <a:bodyPr wrap="square">
            <a:spAutoFit/>
          </a:bodyPr>
          <a:lstStyle/>
          <a:p>
            <a:r>
              <a:rPr lang="es-ES" b="1" dirty="0">
                <a:solidFill>
                  <a:srgbClr val="FFFFFF"/>
                </a:solidFill>
                <a:latin typeface="Lucida Grande"/>
              </a:rPr>
              <a:t>La estadística tienen como objetivos sintetizar, organizar, analizar y extraer la </a:t>
            </a:r>
            <a:r>
              <a:rPr lang="es-ES" b="1" u="sng" dirty="0">
                <a:solidFill>
                  <a:srgbClr val="FFFFFF"/>
                </a:solidFill>
                <a:latin typeface="Lucida Grande"/>
              </a:rPr>
              <a:t>variación</a:t>
            </a:r>
            <a:r>
              <a:rPr lang="es-ES" b="1" dirty="0">
                <a:solidFill>
                  <a:srgbClr val="FFFFFF"/>
                </a:solidFill>
                <a:latin typeface="Lucida Grande"/>
              </a:rPr>
              <a:t> más relevante de un </a:t>
            </a:r>
            <a:r>
              <a:rPr lang="es-ES" b="1" u="sng" dirty="0">
                <a:solidFill>
                  <a:srgbClr val="FFFFFF"/>
                </a:solidFill>
                <a:latin typeface="Lucida Grande"/>
              </a:rPr>
              <a:t>fenómeno</a:t>
            </a:r>
            <a:r>
              <a:rPr lang="es-ES" b="1" dirty="0">
                <a:solidFill>
                  <a:srgbClr val="FFFFFF"/>
                </a:solidFill>
                <a:latin typeface="Lucida Grande"/>
              </a:rPr>
              <a:t> en particular. De tal forma, los datos recabados deben presentarse de forma en que sean fáciles de analizar visualmente y que su presentación sea sencilla y estética.</a:t>
            </a:r>
            <a:endParaRPr lang="en-US" dirty="0"/>
          </a:p>
        </p:txBody>
      </p:sp>
      <p:sp>
        <p:nvSpPr>
          <p:cNvPr id="5" name="CuadroTexto 4"/>
          <p:cNvSpPr txBox="1"/>
          <p:nvPr/>
        </p:nvSpPr>
        <p:spPr>
          <a:xfrm>
            <a:off x="2350920" y="4809227"/>
            <a:ext cx="7740452" cy="923330"/>
          </a:xfrm>
          <a:prstGeom prst="rect">
            <a:avLst/>
          </a:prstGeom>
          <a:noFill/>
        </p:spPr>
        <p:txBody>
          <a:bodyPr wrap="none" rtlCol="0">
            <a:spAutoFit/>
          </a:bodyPr>
          <a:lstStyle/>
          <a:p>
            <a:r>
              <a:rPr lang="es-ES" dirty="0">
                <a:solidFill>
                  <a:schemeClr val="bg1"/>
                </a:solidFill>
              </a:rPr>
              <a:t>**Variación: Es una medida </a:t>
            </a:r>
            <a:r>
              <a:rPr lang="es-ES" b="1" dirty="0">
                <a:solidFill>
                  <a:schemeClr val="bg1"/>
                </a:solidFill>
              </a:rPr>
              <a:t>estadística</a:t>
            </a:r>
            <a:r>
              <a:rPr lang="es-ES" dirty="0">
                <a:solidFill>
                  <a:schemeClr val="bg1"/>
                </a:solidFill>
              </a:rPr>
              <a:t> que nos informa acerca de la dispersión </a:t>
            </a:r>
          </a:p>
          <a:p>
            <a:r>
              <a:rPr lang="es-ES" dirty="0">
                <a:solidFill>
                  <a:schemeClr val="bg1"/>
                </a:solidFill>
              </a:rPr>
              <a:t>relativa de un conjunto de datos. Es decir, nos informa al igual que otras medidas </a:t>
            </a:r>
          </a:p>
          <a:p>
            <a:r>
              <a:rPr lang="es-ES" dirty="0">
                <a:solidFill>
                  <a:schemeClr val="bg1"/>
                </a:solidFill>
              </a:rPr>
              <a:t>de dispersión, de si una variable se mueve mucho, poco, más o menos que otra.</a:t>
            </a:r>
            <a:endParaRPr lang="en-US" dirty="0">
              <a:solidFill>
                <a:schemeClr val="bg1"/>
              </a:solidFill>
            </a:endParaRPr>
          </a:p>
        </p:txBody>
      </p:sp>
    </p:spTree>
    <p:extLst>
      <p:ext uri="{BB962C8B-B14F-4D97-AF65-F5344CB8AC3E}">
        <p14:creationId xmlns:p14="http://schemas.microsoft.com/office/powerpoint/2010/main" val="52591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288540" y="3318134"/>
            <a:ext cx="11505621" cy="913477"/>
          </a:xfrm>
          <a:prstGeom prst="rect">
            <a:avLst/>
          </a:prstGeom>
          <a:solidFill>
            <a:schemeClr val="accent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p:txBody>
          <a:bodyPr/>
          <a:lstStyle/>
          <a:p>
            <a:r>
              <a:rPr lang="es-ES" dirty="0"/>
              <a:t>Distribuciones de frecuencias</a:t>
            </a:r>
            <a:endParaRPr lang="en-US" dirty="0"/>
          </a:p>
        </p:txBody>
      </p:sp>
      <p:sp>
        <p:nvSpPr>
          <p:cNvPr id="4" name="Rectángulo 3"/>
          <p:cNvSpPr/>
          <p:nvPr/>
        </p:nvSpPr>
        <p:spPr>
          <a:xfrm>
            <a:off x="577521" y="2002182"/>
            <a:ext cx="11216640" cy="923330"/>
          </a:xfrm>
          <a:prstGeom prst="rect">
            <a:avLst/>
          </a:prstGeom>
        </p:spPr>
        <p:txBody>
          <a:bodyPr wrap="square">
            <a:spAutoFit/>
          </a:bodyPr>
          <a:lstStyle/>
          <a:p>
            <a:r>
              <a:rPr lang="es-ES" dirty="0">
                <a:solidFill>
                  <a:srgbClr val="222222"/>
                </a:solidFill>
                <a:latin typeface="arial" panose="020B0604020202020204" pitchFamily="34" charset="0"/>
              </a:rPr>
              <a:t>Las </a:t>
            </a:r>
            <a:r>
              <a:rPr lang="es-ES" b="1" dirty="0">
                <a:solidFill>
                  <a:srgbClr val="222222"/>
                </a:solidFill>
                <a:latin typeface="arial" panose="020B0604020202020204" pitchFamily="34" charset="0"/>
              </a:rPr>
              <a:t>distribuciones de frecuencias</a:t>
            </a:r>
            <a:r>
              <a:rPr lang="es-ES" dirty="0">
                <a:solidFill>
                  <a:srgbClr val="222222"/>
                </a:solidFill>
                <a:latin typeface="arial" panose="020B0604020202020204" pitchFamily="34" charset="0"/>
              </a:rPr>
              <a:t> son tablas en que se dispone las modalidades de la variable por filas. En las columnas se dispone el número de ocurrencias por cada valor, porcentajes, etc. La finalidad de las agrupaciones en </a:t>
            </a:r>
            <a:r>
              <a:rPr lang="es-ES" b="1" dirty="0">
                <a:solidFill>
                  <a:srgbClr val="222222"/>
                </a:solidFill>
                <a:latin typeface="arial" panose="020B0604020202020204" pitchFamily="34" charset="0"/>
              </a:rPr>
              <a:t>frecuencias</a:t>
            </a:r>
            <a:r>
              <a:rPr lang="es-ES" dirty="0">
                <a:solidFill>
                  <a:srgbClr val="222222"/>
                </a:solidFill>
                <a:latin typeface="arial" panose="020B0604020202020204" pitchFamily="34" charset="0"/>
              </a:rPr>
              <a:t> es facilitar la obtención de la información que contienen los datos.</a:t>
            </a:r>
            <a:endParaRPr lang="en-US" dirty="0"/>
          </a:p>
        </p:txBody>
      </p:sp>
      <p:sp>
        <p:nvSpPr>
          <p:cNvPr id="20" name="CuadroTexto 19"/>
          <p:cNvSpPr txBox="1"/>
          <p:nvPr/>
        </p:nvSpPr>
        <p:spPr>
          <a:xfrm>
            <a:off x="399641" y="3308281"/>
            <a:ext cx="8943474" cy="923330"/>
          </a:xfrm>
          <a:prstGeom prst="rect">
            <a:avLst/>
          </a:prstGeom>
          <a:noFill/>
        </p:spPr>
        <p:txBody>
          <a:bodyPr wrap="none" rtlCol="0">
            <a:spAutoFit/>
          </a:bodyPr>
          <a:lstStyle/>
          <a:p>
            <a:r>
              <a:rPr lang="es-ES" dirty="0">
                <a:solidFill>
                  <a:schemeClr val="bg1"/>
                </a:solidFill>
                <a:latin typeface="Arial" panose="020B0604020202020204" pitchFamily="34" charset="0"/>
                <a:cs typeface="Arial" panose="020B0604020202020204" pitchFamily="34" charset="0"/>
              </a:rPr>
              <a:t>1) Frecuencia absoluta: es el número de veces en que un evento se repite durante un </a:t>
            </a:r>
          </a:p>
          <a:p>
            <a:r>
              <a:rPr lang="es-ES" dirty="0">
                <a:solidFill>
                  <a:schemeClr val="bg1"/>
                </a:solidFill>
                <a:latin typeface="Arial" panose="020B0604020202020204" pitchFamily="34" charset="0"/>
                <a:cs typeface="Arial" panose="020B0604020202020204" pitchFamily="34" charset="0"/>
              </a:rPr>
              <a:t>experimento o muestra estadística.​  (fi)</a:t>
            </a:r>
          </a:p>
          <a:p>
            <a:r>
              <a:rPr lang="es-ES" dirty="0">
                <a:solidFill>
                  <a:schemeClr val="bg1"/>
                </a:solidFill>
                <a:latin typeface="Arial" panose="020B0604020202020204" pitchFamily="34" charset="0"/>
                <a:cs typeface="Arial" panose="020B0604020202020204" pitchFamily="34" charset="0"/>
              </a:rPr>
              <a:t>*La suma de frecuencias absolutas es igual al número de datos (N).</a:t>
            </a:r>
            <a:endParaRPr lang="en-US" dirty="0">
              <a:solidFill>
                <a:schemeClr val="bg1"/>
              </a:solidFill>
              <a:latin typeface="Arial" panose="020B0604020202020204" pitchFamily="34" charset="0"/>
              <a:cs typeface="Arial" panose="020B0604020202020204" pitchFamily="34" charset="0"/>
            </a:endParaRPr>
          </a:p>
        </p:txBody>
      </p:sp>
      <p:sp>
        <p:nvSpPr>
          <p:cNvPr id="21" name="Rectángulo 20"/>
          <p:cNvSpPr/>
          <p:nvPr/>
        </p:nvSpPr>
        <p:spPr>
          <a:xfrm>
            <a:off x="471773" y="4624233"/>
            <a:ext cx="11107782" cy="923330"/>
          </a:xfrm>
          <a:prstGeom prst="rect">
            <a:avLst/>
          </a:prstGeom>
        </p:spPr>
        <p:txBody>
          <a:bodyPr wrap="square">
            <a:spAutoFit/>
          </a:bodyPr>
          <a:lstStyle/>
          <a:p>
            <a:r>
              <a:rPr lang="es-ES" b="1" dirty="0">
                <a:solidFill>
                  <a:srgbClr val="333333"/>
                </a:solidFill>
                <a:latin typeface="Open Sans"/>
              </a:rPr>
              <a:t>2) La frecuencia relativa (</a:t>
            </a:r>
            <a:r>
              <a:rPr lang="es-ES" b="1" dirty="0" err="1">
                <a:solidFill>
                  <a:srgbClr val="333333"/>
                </a:solidFill>
                <a:latin typeface="Open Sans"/>
              </a:rPr>
              <a:t>fr</a:t>
            </a:r>
            <a:r>
              <a:rPr lang="es-ES" b="1" dirty="0">
                <a:solidFill>
                  <a:srgbClr val="333333"/>
                </a:solidFill>
                <a:latin typeface="Open Sans"/>
              </a:rPr>
              <a:t>): es una medida estadística que se calcula como el cociente de la frecuencia absoluta de algún valor de la población/muestra entre el total de valores que componen la población/muestra (N).</a:t>
            </a:r>
            <a:endParaRPr lang="en-US" dirty="0"/>
          </a:p>
        </p:txBody>
      </p:sp>
    </p:spTree>
    <p:extLst>
      <p:ext uri="{BB962C8B-B14F-4D97-AF65-F5344CB8AC3E}">
        <p14:creationId xmlns:p14="http://schemas.microsoft.com/office/powerpoint/2010/main" val="88409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5909" y="2092425"/>
            <a:ext cx="11042468" cy="646331"/>
          </a:xfrm>
          <a:prstGeom prst="rect">
            <a:avLst/>
          </a:prstGeom>
        </p:spPr>
        <p:txBody>
          <a:bodyPr wrap="square">
            <a:spAutoFit/>
          </a:bodyPr>
          <a:lstStyle/>
          <a:p>
            <a:r>
              <a:rPr lang="es-ES" dirty="0">
                <a:latin typeface="verdana" panose="020B0604030504040204" pitchFamily="34" charset="0"/>
              </a:rPr>
              <a:t>Se requiere conocer si los docentes de preescolar está a favor o en contra de llevar clases virtuales con sus alumnos del jardín de niños, para lo cual han recogido los siguientes datos:</a:t>
            </a:r>
            <a:endParaRPr lang="en-US" dirty="0"/>
          </a:p>
        </p:txBody>
      </p:sp>
      <p:pic>
        <p:nvPicPr>
          <p:cNvPr id="5" name="Imagen 4"/>
          <p:cNvPicPr>
            <a:picLocks noChangeAspect="1"/>
          </p:cNvPicPr>
          <p:nvPr/>
        </p:nvPicPr>
        <p:blipFill>
          <a:blip r:embed="rId2"/>
          <a:stretch>
            <a:fillRect/>
          </a:stretch>
        </p:blipFill>
        <p:spPr>
          <a:xfrm>
            <a:off x="1016118" y="3006969"/>
            <a:ext cx="4947071" cy="2566293"/>
          </a:xfrm>
          <a:prstGeom prst="rect">
            <a:avLst/>
          </a:prstGeom>
        </p:spPr>
      </p:pic>
      <p:cxnSp>
        <p:nvCxnSpPr>
          <p:cNvPr id="6" name="Conector recto de flecha 5"/>
          <p:cNvCxnSpPr/>
          <p:nvPr/>
        </p:nvCxnSpPr>
        <p:spPr>
          <a:xfrm flipH="1">
            <a:off x="4924695" y="3928513"/>
            <a:ext cx="2285999"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7694023" y="3301786"/>
            <a:ext cx="2520434" cy="646331"/>
          </a:xfrm>
          <a:prstGeom prst="rect">
            <a:avLst/>
          </a:prstGeom>
          <a:noFill/>
        </p:spPr>
        <p:txBody>
          <a:bodyPr wrap="none" rtlCol="0">
            <a:spAutoFit/>
          </a:bodyPr>
          <a:lstStyle/>
          <a:p>
            <a:r>
              <a:rPr lang="es-ES" dirty="0"/>
              <a:t>Opciones de respuesta o</a:t>
            </a:r>
          </a:p>
          <a:p>
            <a:r>
              <a:rPr lang="es-ES" dirty="0"/>
              <a:t>Reglas de codificación</a:t>
            </a:r>
            <a:endParaRPr lang="en-US" dirty="0"/>
          </a:p>
        </p:txBody>
      </p:sp>
      <p:sp>
        <p:nvSpPr>
          <p:cNvPr id="8" name="CuadroTexto 7"/>
          <p:cNvSpPr txBox="1"/>
          <p:nvPr/>
        </p:nvSpPr>
        <p:spPr>
          <a:xfrm>
            <a:off x="700565" y="944620"/>
            <a:ext cx="1603324" cy="584775"/>
          </a:xfrm>
          <a:prstGeom prst="rect">
            <a:avLst/>
          </a:prstGeom>
          <a:noFill/>
        </p:spPr>
        <p:txBody>
          <a:bodyPr wrap="none" rtlCol="0">
            <a:spAutoFit/>
          </a:bodyPr>
          <a:lstStyle/>
          <a:p>
            <a:r>
              <a:rPr lang="es-ES" sz="3200" u="sng" dirty="0">
                <a:solidFill>
                  <a:schemeClr val="bg1"/>
                </a:solidFill>
              </a:rPr>
              <a:t>Ejemplo:</a:t>
            </a:r>
            <a:endParaRPr lang="en-US" sz="3200" u="sng" dirty="0">
              <a:solidFill>
                <a:schemeClr val="bg1"/>
              </a:solidFill>
            </a:endParaRPr>
          </a:p>
        </p:txBody>
      </p:sp>
      <p:sp>
        <p:nvSpPr>
          <p:cNvPr id="2" name="CuadroTexto 1"/>
          <p:cNvSpPr txBox="1"/>
          <p:nvPr/>
        </p:nvSpPr>
        <p:spPr>
          <a:xfrm>
            <a:off x="370216" y="5211476"/>
            <a:ext cx="11659026" cy="984885"/>
          </a:xfrm>
          <a:prstGeom prst="rect">
            <a:avLst/>
          </a:prstGeom>
          <a:noFill/>
        </p:spPr>
        <p:txBody>
          <a:bodyPr wrap="none" rtlCol="0">
            <a:spAutoFit/>
          </a:bodyPr>
          <a:lstStyle/>
          <a:p>
            <a:r>
              <a:rPr lang="es-ES" dirty="0"/>
              <a:t>ÍTEM</a:t>
            </a:r>
          </a:p>
          <a:p>
            <a:r>
              <a:rPr lang="es-ES" b="1" dirty="0"/>
              <a:t>¿Cuál es la postura de </a:t>
            </a:r>
            <a:r>
              <a:rPr lang="es-ES" sz="2000" b="1" dirty="0"/>
              <a:t>los docentes de preescolar respecto a llevar clases virtuales con sus alumnos</a:t>
            </a:r>
          </a:p>
          <a:p>
            <a:r>
              <a:rPr lang="es-ES" sz="2000" b="1" dirty="0"/>
              <a:t>del jardín de niños?</a:t>
            </a:r>
            <a:endParaRPr lang="en-US" sz="2000" b="1" dirty="0"/>
          </a:p>
        </p:txBody>
      </p:sp>
    </p:spTree>
    <p:extLst>
      <p:ext uri="{BB962C8B-B14F-4D97-AF65-F5344CB8AC3E}">
        <p14:creationId xmlns:p14="http://schemas.microsoft.com/office/powerpoint/2010/main" val="197627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29310" y="3332670"/>
            <a:ext cx="6096000" cy="646331"/>
          </a:xfrm>
          <a:prstGeom prst="rect">
            <a:avLst/>
          </a:prstGeom>
        </p:spPr>
        <p:txBody>
          <a:bodyPr>
            <a:spAutoFit/>
          </a:bodyPr>
          <a:lstStyle/>
          <a:p>
            <a:r>
              <a:rPr lang="en-US" dirty="0">
                <a:hlinkClick r:id="rId2"/>
              </a:rPr>
              <a:t>https://es.khanacademy.org/math/cc-sixth-grade-math/cc-6th-data-statistics/dot-plot/e/creating-frequency-tables</a:t>
            </a:r>
            <a:endParaRPr lang="en-US" dirty="0"/>
          </a:p>
        </p:txBody>
      </p:sp>
      <p:sp>
        <p:nvSpPr>
          <p:cNvPr id="10" name="CuadroTexto 9"/>
          <p:cNvSpPr txBox="1"/>
          <p:nvPr/>
        </p:nvSpPr>
        <p:spPr>
          <a:xfrm>
            <a:off x="429607" y="2150411"/>
            <a:ext cx="2674835" cy="369332"/>
          </a:xfrm>
          <a:prstGeom prst="rect">
            <a:avLst/>
          </a:prstGeom>
          <a:noFill/>
        </p:spPr>
        <p:txBody>
          <a:bodyPr wrap="none" rtlCol="0">
            <a:spAutoFit/>
          </a:bodyPr>
          <a:lstStyle/>
          <a:p>
            <a:r>
              <a:rPr lang="es-ES" dirty="0"/>
              <a:t>Revisar las siguientes ligas: </a:t>
            </a:r>
            <a:endParaRPr lang="en-US" dirty="0"/>
          </a:p>
        </p:txBody>
      </p:sp>
      <p:sp>
        <p:nvSpPr>
          <p:cNvPr id="12" name="Rectángulo 11"/>
          <p:cNvSpPr/>
          <p:nvPr/>
        </p:nvSpPr>
        <p:spPr>
          <a:xfrm>
            <a:off x="229310" y="2741540"/>
            <a:ext cx="4978222" cy="369332"/>
          </a:xfrm>
          <a:prstGeom prst="rect">
            <a:avLst/>
          </a:prstGeom>
        </p:spPr>
        <p:txBody>
          <a:bodyPr wrap="none">
            <a:spAutoFit/>
          </a:bodyPr>
          <a:lstStyle/>
          <a:p>
            <a:r>
              <a:rPr lang="en-US" dirty="0">
                <a:hlinkClick r:id="rId3"/>
              </a:rPr>
              <a:t>https://www.youtube.com/watch?v=j-O49mBIDDQ</a:t>
            </a:r>
            <a:endParaRPr lang="en-US" dirty="0"/>
          </a:p>
        </p:txBody>
      </p:sp>
    </p:spTree>
    <p:extLst>
      <p:ext uri="{BB962C8B-B14F-4D97-AF65-F5344CB8AC3E}">
        <p14:creationId xmlns:p14="http://schemas.microsoft.com/office/powerpoint/2010/main" val="366176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0D8D371-08D7-4872-B601-46D3D0C76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0B6172F1-16E5-41C0-A1C5-E27BA6D19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2E77FE2D-6DE2-45E3-B032-A13CCCEDD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29AE0C48-CD45-4EBE-B06B-10AD14F07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0" name="Rectangle 39">
            <a:extLst>
              <a:ext uri="{FF2B5EF4-FFF2-40B4-BE49-F238E27FC236}">
                <a16:creationId xmlns:a16="http://schemas.microsoft.com/office/drawing/2014/main" id="{97198BC5-0524-403A-B4A3-38C750B6C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5B7B7F8-8803-411C-AC48-8690313B5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11" y="638175"/>
            <a:ext cx="3682784"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07EC61C3-C92F-4DEA-BA70-D8ACF95F42AF}"/>
              </a:ext>
            </a:extLst>
          </p:cNvPr>
          <p:cNvSpPr>
            <a:spLocks noGrp="1"/>
          </p:cNvSpPr>
          <p:nvPr>
            <p:ph type="title"/>
          </p:nvPr>
        </p:nvSpPr>
        <p:spPr>
          <a:xfrm>
            <a:off x="700218" y="1656292"/>
            <a:ext cx="3150659" cy="2085869"/>
          </a:xfrm>
        </p:spPr>
        <p:txBody>
          <a:bodyPr vert="horz" lIns="91440" tIns="45720" rIns="91440" bIns="45720" rtlCol="0" anchor="b">
            <a:normAutofit/>
          </a:bodyPr>
          <a:lstStyle/>
          <a:p>
            <a:r>
              <a:rPr lang="en-US" sz="3600">
                <a:solidFill>
                  <a:srgbClr val="FFFFFF"/>
                </a:solidFill>
              </a:rPr>
              <a:t>Pruebas </a:t>
            </a:r>
          </a:p>
        </p:txBody>
      </p:sp>
      <p:sp>
        <p:nvSpPr>
          <p:cNvPr id="44" name="Rectangle 43">
            <a:extLst>
              <a:ext uri="{FF2B5EF4-FFF2-40B4-BE49-F238E27FC236}">
                <a16:creationId xmlns:a16="http://schemas.microsoft.com/office/drawing/2014/main" id="{DC4BEF43-535B-46CC-B76D-83EFE8520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2242" y="627940"/>
            <a:ext cx="3704425" cy="2837094"/>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nterfaz de usuario gráfica, Aplicación, Word&#10;&#10;Descripción generada automáticamente">
            <a:extLst>
              <a:ext uri="{FF2B5EF4-FFF2-40B4-BE49-F238E27FC236}">
                <a16:creationId xmlns:a16="http://schemas.microsoft.com/office/drawing/2014/main" id="{10927AF9-DA07-45BA-A715-6BAF98D62E2E}"/>
              </a:ext>
            </a:extLst>
          </p:cNvPr>
          <p:cNvPicPr>
            <a:picLocks noChangeAspect="1"/>
          </p:cNvPicPr>
          <p:nvPr/>
        </p:nvPicPr>
        <p:blipFill rotWithShape="1">
          <a:blip r:embed="rId2"/>
          <a:srcRect l="15431" r="303" b="2"/>
          <a:stretch/>
        </p:blipFill>
        <p:spPr>
          <a:xfrm>
            <a:off x="4191854" y="1096157"/>
            <a:ext cx="2665594" cy="1684428"/>
          </a:xfrm>
          <a:prstGeom prst="rect">
            <a:avLst/>
          </a:prstGeom>
        </p:spPr>
      </p:pic>
      <p:sp>
        <p:nvSpPr>
          <p:cNvPr id="46" name="Rectangle 45">
            <a:extLst>
              <a:ext uri="{FF2B5EF4-FFF2-40B4-BE49-F238E27FC236}">
                <a16:creationId xmlns:a16="http://schemas.microsoft.com/office/drawing/2014/main" id="{4F67C0B5-AF8B-420C-9F7E-33C1FA38D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2736" y="627940"/>
            <a:ext cx="3704425" cy="2847329"/>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4A4C6BF5-61CE-4140-9227-3085579588A9}"/>
              </a:ext>
            </a:extLst>
          </p:cNvPr>
          <p:cNvPicPr>
            <a:picLocks noChangeAspect="1"/>
          </p:cNvPicPr>
          <p:nvPr/>
        </p:nvPicPr>
        <p:blipFill rotWithShape="1">
          <a:blip r:embed="rId3"/>
          <a:srcRect l="12587" r="2965" b="2"/>
          <a:stretch/>
        </p:blipFill>
        <p:spPr>
          <a:xfrm>
            <a:off x="6192204" y="216905"/>
            <a:ext cx="2594825" cy="1636174"/>
          </a:xfrm>
          <a:prstGeom prst="rect">
            <a:avLst/>
          </a:prstGeom>
        </p:spPr>
      </p:pic>
      <p:sp>
        <p:nvSpPr>
          <p:cNvPr id="48" name="Rectangle 47">
            <a:extLst>
              <a:ext uri="{FF2B5EF4-FFF2-40B4-BE49-F238E27FC236}">
                <a16:creationId xmlns:a16="http://schemas.microsoft.com/office/drawing/2014/main" id="{FB41FAC8-B04A-439F-B634-1CB0944CF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0762" y="3572039"/>
            <a:ext cx="3704425" cy="2818526"/>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Interfaz de usuario gráfica, Aplicación&#10;&#10;Descripción generada automáticamente">
            <a:extLst>
              <a:ext uri="{FF2B5EF4-FFF2-40B4-BE49-F238E27FC236}">
                <a16:creationId xmlns:a16="http://schemas.microsoft.com/office/drawing/2014/main" id="{8E64DCD5-71AB-4D6F-9930-8D83BCBCFAB0}"/>
              </a:ext>
            </a:extLst>
          </p:cNvPr>
          <p:cNvPicPr>
            <a:picLocks noChangeAspect="1"/>
          </p:cNvPicPr>
          <p:nvPr/>
        </p:nvPicPr>
        <p:blipFill>
          <a:blip r:embed="rId4"/>
          <a:stretch>
            <a:fillRect/>
          </a:stretch>
        </p:blipFill>
        <p:spPr>
          <a:xfrm>
            <a:off x="4210946" y="2825352"/>
            <a:ext cx="3227269" cy="1718520"/>
          </a:xfrm>
          <a:prstGeom prst="rect">
            <a:avLst/>
          </a:prstGeom>
        </p:spPr>
      </p:pic>
      <p:sp>
        <p:nvSpPr>
          <p:cNvPr id="50" name="Rectangle 49">
            <a:extLst>
              <a:ext uri="{FF2B5EF4-FFF2-40B4-BE49-F238E27FC236}">
                <a16:creationId xmlns:a16="http://schemas.microsoft.com/office/drawing/2014/main" id="{E9F81DE3-06E0-49C7-AE8D-F2C6DB626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3247" y="3572038"/>
            <a:ext cx="3704425" cy="2818526"/>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descr="Interfaz de usuario gráfica, Aplicación&#10;&#10;Descripción generada automáticamente">
            <a:extLst>
              <a:ext uri="{FF2B5EF4-FFF2-40B4-BE49-F238E27FC236}">
                <a16:creationId xmlns:a16="http://schemas.microsoft.com/office/drawing/2014/main" id="{DAB739D5-35E5-4431-B1B7-A13165B82E69}"/>
              </a:ext>
            </a:extLst>
          </p:cNvPr>
          <p:cNvPicPr>
            <a:picLocks noChangeAspect="1"/>
          </p:cNvPicPr>
          <p:nvPr/>
        </p:nvPicPr>
        <p:blipFill>
          <a:blip r:embed="rId5"/>
          <a:stretch>
            <a:fillRect/>
          </a:stretch>
        </p:blipFill>
        <p:spPr>
          <a:xfrm>
            <a:off x="8637592" y="1178895"/>
            <a:ext cx="3247439" cy="1729261"/>
          </a:xfrm>
          <a:prstGeom prst="rect">
            <a:avLst/>
          </a:prstGeom>
        </p:spPr>
      </p:pic>
      <p:pic>
        <p:nvPicPr>
          <p:cNvPr id="15" name="Imagen 14" descr="Interfaz de usuario gráfica, Aplicación&#10;&#10;Descripción generada automáticamente">
            <a:extLst>
              <a:ext uri="{FF2B5EF4-FFF2-40B4-BE49-F238E27FC236}">
                <a16:creationId xmlns:a16="http://schemas.microsoft.com/office/drawing/2014/main" id="{5F6A1EDA-2586-421C-A30D-7BF189D3852D}"/>
              </a:ext>
            </a:extLst>
          </p:cNvPr>
          <p:cNvPicPr>
            <a:picLocks noChangeAspect="1"/>
          </p:cNvPicPr>
          <p:nvPr/>
        </p:nvPicPr>
        <p:blipFill>
          <a:blip r:embed="rId6"/>
          <a:stretch>
            <a:fillRect/>
          </a:stretch>
        </p:blipFill>
        <p:spPr>
          <a:xfrm>
            <a:off x="8661247" y="2944220"/>
            <a:ext cx="3154220" cy="1681019"/>
          </a:xfrm>
          <a:prstGeom prst="rect">
            <a:avLst/>
          </a:prstGeom>
        </p:spPr>
      </p:pic>
      <p:pic>
        <p:nvPicPr>
          <p:cNvPr id="19" name="Imagen 18">
            <a:extLst>
              <a:ext uri="{FF2B5EF4-FFF2-40B4-BE49-F238E27FC236}">
                <a16:creationId xmlns:a16="http://schemas.microsoft.com/office/drawing/2014/main" id="{4DA12703-3EC1-40C1-9270-29F169D16B90}"/>
              </a:ext>
            </a:extLst>
          </p:cNvPr>
          <p:cNvPicPr>
            <a:picLocks noChangeAspect="1"/>
          </p:cNvPicPr>
          <p:nvPr/>
        </p:nvPicPr>
        <p:blipFill>
          <a:blip r:embed="rId7"/>
          <a:stretch>
            <a:fillRect/>
          </a:stretch>
        </p:blipFill>
        <p:spPr>
          <a:xfrm>
            <a:off x="8602942" y="4666202"/>
            <a:ext cx="3154219" cy="1681019"/>
          </a:xfrm>
          <a:prstGeom prst="rect">
            <a:avLst/>
          </a:prstGeom>
        </p:spPr>
      </p:pic>
      <p:pic>
        <p:nvPicPr>
          <p:cNvPr id="23" name="Imagen 22" descr="Interfaz de usuario gráfica, Texto, Aplicación, Sitio web&#10;&#10;Descripción generada automáticamente">
            <a:extLst>
              <a:ext uri="{FF2B5EF4-FFF2-40B4-BE49-F238E27FC236}">
                <a16:creationId xmlns:a16="http://schemas.microsoft.com/office/drawing/2014/main" id="{FCCDA3FC-781F-4CCD-9B39-ABB76DA64FA1}"/>
              </a:ext>
            </a:extLst>
          </p:cNvPr>
          <p:cNvPicPr>
            <a:picLocks noChangeAspect="1"/>
          </p:cNvPicPr>
          <p:nvPr/>
        </p:nvPicPr>
        <p:blipFill>
          <a:blip r:embed="rId8"/>
          <a:stretch>
            <a:fillRect/>
          </a:stretch>
        </p:blipFill>
        <p:spPr>
          <a:xfrm>
            <a:off x="4240250" y="4666202"/>
            <a:ext cx="3197965" cy="1704333"/>
          </a:xfrm>
          <a:prstGeom prst="rect">
            <a:avLst/>
          </a:prstGeom>
        </p:spPr>
      </p:pic>
      <p:pic>
        <p:nvPicPr>
          <p:cNvPr id="29" name="Imagen 28" descr="Interfaz de usuario gráfica, Texto, Aplicación&#10;&#10;Descripción generada automáticamente">
            <a:extLst>
              <a:ext uri="{FF2B5EF4-FFF2-40B4-BE49-F238E27FC236}">
                <a16:creationId xmlns:a16="http://schemas.microsoft.com/office/drawing/2014/main" id="{5CD9EE48-796C-4DD2-89E9-56274EB9D3D6}"/>
              </a:ext>
            </a:extLst>
          </p:cNvPr>
          <p:cNvPicPr>
            <a:picLocks noChangeAspect="1"/>
          </p:cNvPicPr>
          <p:nvPr/>
        </p:nvPicPr>
        <p:blipFill>
          <a:blip r:embed="rId9"/>
          <a:stretch>
            <a:fillRect/>
          </a:stretch>
        </p:blipFill>
        <p:spPr>
          <a:xfrm>
            <a:off x="9055045" y="30594"/>
            <a:ext cx="2772086" cy="1477364"/>
          </a:xfrm>
          <a:prstGeom prst="rect">
            <a:avLst/>
          </a:prstGeom>
        </p:spPr>
      </p:pic>
    </p:spTree>
    <p:extLst>
      <p:ext uri="{BB962C8B-B14F-4D97-AF65-F5344CB8AC3E}">
        <p14:creationId xmlns:p14="http://schemas.microsoft.com/office/powerpoint/2010/main" val="283314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18B68-6CE8-47E6-9534-E9EA905FD22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55685A1-E34A-42D2-8137-E4AB38146FA6}"/>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1222133559"/>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TM03457464[[fn=Dividendo]]</Template>
  <TotalTime>4646</TotalTime>
  <Words>445</Words>
  <Application>Microsoft Office PowerPoint</Application>
  <PresentationFormat>Panorámica</PresentationFormat>
  <Paragraphs>32</Paragraphs>
  <Slides>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vt:i4>
      </vt:variant>
    </vt:vector>
  </HeadingPairs>
  <TitlesOfParts>
    <vt:vector size="17" baseType="lpstr">
      <vt:lpstr>Arial</vt:lpstr>
      <vt:lpstr>Arial</vt:lpstr>
      <vt:lpstr>Gill Sans MT</vt:lpstr>
      <vt:lpstr>Lucida Grande</vt:lpstr>
      <vt:lpstr>Open Sans</vt:lpstr>
      <vt:lpstr>Symbol</vt:lpstr>
      <vt:lpstr>verdana</vt:lpstr>
      <vt:lpstr>verdana</vt:lpstr>
      <vt:lpstr>Wingdings 2</vt:lpstr>
      <vt:lpstr>Dividendo</vt:lpstr>
      <vt:lpstr>Presentación de PowerPoint</vt:lpstr>
      <vt:lpstr>UNIDAD I Imágenes que dicen mucho: estadística descriptiva</vt:lpstr>
      <vt:lpstr>Distribuciones de frecuencias</vt:lpstr>
      <vt:lpstr>Presentación de PowerPoint</vt:lpstr>
      <vt:lpstr>Presentación de PowerPoint</vt:lpstr>
      <vt:lpstr>Pruebas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I Imágenes que dicen mucho: estadística descriptiva</dc:title>
  <dc:creator>marlene muzquiz flores</dc:creator>
  <cp:lastModifiedBy>ANA MARIA SALAS FLORES</cp:lastModifiedBy>
  <cp:revision>19</cp:revision>
  <dcterms:created xsi:type="dcterms:W3CDTF">2020-09-28T15:57:46Z</dcterms:created>
  <dcterms:modified xsi:type="dcterms:W3CDTF">2021-09-01T02:49:14Z</dcterms:modified>
</cp:coreProperties>
</file>