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53" r:id="rId5"/>
    <p:sldId id="256" r:id="rId6"/>
    <p:sldId id="352" r:id="rId7"/>
    <p:sldId id="375" r:id="rId8"/>
    <p:sldId id="376" r:id="rId9"/>
    <p:sldId id="373" r:id="rId10"/>
    <p:sldId id="378" r:id="rId11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CBA"/>
    <a:srgbClr val="F4C0AE"/>
    <a:srgbClr val="FBF3A7"/>
    <a:srgbClr val="C1E1F5"/>
    <a:srgbClr val="FABCF9"/>
    <a:srgbClr val="9EF090"/>
    <a:srgbClr val="73F1D3"/>
    <a:srgbClr val="73F470"/>
    <a:srgbClr val="EC78CB"/>
    <a:srgbClr val="DB7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 snapToGrid="0">
      <p:cViewPr varScale="1">
        <p:scale>
          <a:sx n="55" d="100"/>
          <a:sy n="55" d="100"/>
        </p:scale>
        <p:origin x="19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02:41:38.3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240 179,'5'0,"0"-1,-1 1,1-1,0-1,-1 1,0 0,1-1,-1 0,0 0,0 0,0-1,0 1,0-1,6-6,-8 7,-1 1,0 0,0 0,-1 0,1-1,0 1,0 0,0-1,-1 1,1-1,-1 1,1-1,-1 1,0-1,0 1,1-1,-1 1,0-1,-1-1,1 1,-1 0,0 0,0 0,0 0,0 0,0 0,0 1,0-1,-1 0,1 1,-1-1,1 1,-1-1,1 1,-1 0,0 0,0 0,-2-1,-7-4,1 1,-1 0,0 0,0 2,-15-4,24 6,0 0,0 1,0 0,0-1,0 1,0 0,1 0,-1 0,0 0,0 0,0 1,0-1,0 0,0 1,0 0,0-1,0 1,1 0,-1 0,0 0,0 0,1 0,-1 0,1 1,-1-1,1 0,0 1,0-1,-1 1,1 0,0-1,0 1,0 0,1 0,-1 0,0-1,1 1,-2 4,0 7,1 1,0-1,0 0,1 1,1-1,0 1,1-1,0 0,1 0,1 0,0 0,7 14,-8-20,1-1,-1 0,1 0,0 0,1 0,-1-1,1 0,0 0,1 0,-1-1,1 1,0-1,0 0,0-1,0 0,1 0,-1 0,1-1,0 0,0 0,0 0,0-1,0 0,9-1,-4 1,0-1,0-1,0 0,0 0,0-2,0 1,-1-1,1-1,-1 0,17-9,-23 10,0 0,0-1,-1 0,1 0,-1 0,0 0,0-1,0 0,-1 0,1 0,-1 0,0 0,-1 0,1-1,-1 0,0 1,-1-1,1 0,-1 0,0 0,-1 0,1-12,-3 8,0-1,-1 1,0-1,0 1,-1 0,-1 0,1 1,-2-1,1 1,-1 0,0 0,-12-11,-3-9,18 25,-1 0,0 0,0 1,0-1,0 1,0 0,-1 0,0 0,1 0,-1 1,0 0,0 0,-1 0,1 1,0 0,0 0,-9-1,-11 0,-1 2,-39 4,15-1,34-3,1 1,-1 0,1 1,-1 1,-26 9,37-11,1 1,0 0,0 0,0 0,0 0,1 1,-1-1,0 1,1 0,0 0,0 0,0 1,0-1,0 1,1 0,-1-1,1 1,0 0,1 1,-1-1,0 0,1 0,0 1,-1 6,1 1,0 0,1 1,0-1,1 0,0 0,1 0,1 0,-1 0,2-1,0 1,0-1,1 0,1 0,-1 0,2-1,-1 0,2 0,-1 0,1-1,1-1,-1 1,12 7,-5-2,1-2,0 0,1 0,1-2,0 0,25 10,-31-16,1 0,-1 0,1-1,0-1,-1 0,1-1,0-1,0 0,0 0,0-1,13-3,-15 1,-1-1,0 0,0 0,-1-1,1-1,-1 1,0-1,15-14,2-4,32-35,-53 52,-1 0,1 0,-1 0,0-1,-1 1,1-1,-2 0,1 0,-1 0,0 0,-1-1,0 1,0-10,1-8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02:41:43.7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326 1,'75'3,"89"16,-91-9,106 2,-50-12,187 25,-190-8,274 48,-327-52,118 6,-100-13,80-4,-2 0,-162 0,0 0,1 0,-1 1,0 0,0 0,-1 0,1 1,-1 0,0 1,0-1,0 1,0 0,8 10,8 11,31 43,-43-53,0 2,-1 0,-1 0,-1 0,-1 1,0 0,-1 0,2 24,-6-42,-1 0,0 1,0-1,0 0,0 1,0-1,0 0,0 1,0-1,-1 0,1 1,-1-1,1 0,-1 1,1-1,-1 0,0 0,1 0,-1 0,0 0,0 1,0-1,0-1,0 1,0 0,-2 1,0 0,-1 0,0 0,0-1,0 0,0 1,0-1,0-1,-8 2,-5-2,1 0,0-1,-27-4,-37-6,0 4,-145 5,135 4,-179-18,16-36,-97-12,319 63,0 1,1 2,-1 1,-52 12,-48 5,-392-13,305-9,208 1,-1 1,1-1,0 0,0-1,-1 0,1-1,-11-5,18 7,0 0,-1-1,1 0,0 1,0-1,0-1,0 1,0 0,1-1,-1 1,1-1,-1 0,1 0,0 0,0 0,0 0,1-1,-1 1,1 0,0-1,0 1,0-1,-1-3,1-7,-1 0,2 0,0 0,0 0,1 1,1-1,5-18,-5 26,0 1,0 0,0 0,1 0,0 0,0 0,0 0,0 1,1-1,0 1,0 0,0 0,0 1,1-1,0 1,-1 0,1 0,0 0,0 1,9-3,18-3,-1 2,1 1,0 2,0 1,1 1,45 5,15-1,-1 1,-63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88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87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43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88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82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393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482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37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85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9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3AF2-842A-4AD6-8CAA-14B0DE2294CD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74D9-D1D9-4071-AB45-BA2535AA7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" Target="slide5.xml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customXml" Target="../ink/ink2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ángulo 104">
            <a:extLst>
              <a:ext uri="{FF2B5EF4-FFF2-40B4-BE49-F238E27FC236}">
                <a16:creationId xmlns:a16="http://schemas.microsoft.com/office/drawing/2014/main" id="{F4DDCED9-A7DC-4056-9922-B1D390E5C02D}"/>
              </a:ext>
            </a:extLst>
          </p:cNvPr>
          <p:cNvSpPr/>
          <p:nvPr/>
        </p:nvSpPr>
        <p:spPr>
          <a:xfrm>
            <a:off x="215571" y="-15870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243683" y="-2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-68264" y="5445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-68264" y="136914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-68264" y="9982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-68264" y="14520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-68264" y="23590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-68264" y="19057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-68264" y="83389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-68264" y="78406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-68264" y="74073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-68264" y="69412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-68264" y="65084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-68264" y="60151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-68264" y="55484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-68264" y="51088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-68264" y="46343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-68264" y="36932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-68264" y="41541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-68264" y="32482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-68264" y="28122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-68264" y="87727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099A9C94-4C6F-4B06-BD24-432DB45F5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61" l="1879" r="99455">
                        <a14:foregroundMark x1="1879" y1="38980" x2="2970" y2="63922"/>
                        <a14:foregroundMark x1="93333" y1="29412" x2="99455" y2="51137"/>
                        <a14:foregroundMark x1="99455" y1="51137" x2="99455" y2="66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95" y="7001322"/>
            <a:ext cx="3736734" cy="2887476"/>
          </a:xfrm>
          <a:prstGeom prst="rect">
            <a:avLst/>
          </a:prstGeom>
        </p:spPr>
      </p:pic>
      <p:pic>
        <p:nvPicPr>
          <p:cNvPr id="127" name="Imagen 126" descr="Imagen que contiene Forma&#10;&#10;Descripción generada automáticamente">
            <a:extLst>
              <a:ext uri="{FF2B5EF4-FFF2-40B4-BE49-F238E27FC236}">
                <a16:creationId xmlns:a16="http://schemas.microsoft.com/office/drawing/2014/main" id="{3EAA2F4A-1A89-457A-80F0-ABED69A36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61" l="1879" r="99455">
                        <a14:foregroundMark x1="1879" y1="38980" x2="2970" y2="63922"/>
                        <a14:foregroundMark x1="93333" y1="29412" x2="99455" y2="51137"/>
                        <a14:foregroundMark x1="99455" y1="51137" x2="99455" y2="66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1"/>
          <a:stretch/>
        </p:blipFill>
        <p:spPr>
          <a:xfrm>
            <a:off x="733027" y="7012467"/>
            <a:ext cx="2232266" cy="28874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49449B-64CB-4CF8-B869-EA0C0CFF2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4" y="888628"/>
            <a:ext cx="5889225" cy="65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8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465137" y="379410"/>
            <a:ext cx="5927725" cy="8385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6A9BC7-54D1-4DB1-B504-4FA07BB6DE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6200000">
            <a:off x="-763588" y="1608140"/>
            <a:ext cx="8385179" cy="5927726"/>
          </a:xfrm>
          <a:prstGeom prst="rect">
            <a:avLst/>
          </a:prstGeom>
          <a:ln>
            <a:noFill/>
          </a:ln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0" y="5318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0" y="138109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0" y="9855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0" y="14393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0" y="23463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0" y="18930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0" y="83262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0" y="78279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0" y="73946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0" y="69285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0" y="64957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0" y="60024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0" y="55357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0" y="50961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0" y="46216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0" y="36805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0" y="41414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0" y="32355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0" y="27995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0" y="87600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75" name="Imagen 7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46A682C-AC5B-46A2-9957-EB8544666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5" b="89990" l="6444" r="92556">
                        <a14:foregroundMark x1="13667" y1="15516" x2="25556" y2="9610"/>
                        <a14:foregroundMark x1="25556" y1="9610" x2="41333" y2="8208"/>
                        <a14:foregroundMark x1="41333" y1="8208" x2="46667" y2="10110"/>
                        <a14:foregroundMark x1="7444" y1="25425" x2="22444" y2="27327"/>
                        <a14:foregroundMark x1="92556" y1="25826" x2="92556" y2="25826"/>
                        <a14:foregroundMark x1="32778" y1="4805" x2="32778" y2="4805"/>
                        <a14:foregroundMark x1="6444" y1="25726" x2="13111" y2="29029"/>
                        <a14:backgroundMark x1="28333" y1="5606" x2="28333" y2="5606"/>
                        <a14:backgroundMark x1="36444" y1="5606" x2="36444" y2="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62" y="3800981"/>
            <a:ext cx="4917517" cy="5458445"/>
          </a:xfrm>
          <a:prstGeom prst="rect">
            <a:avLst/>
          </a:prstGeom>
        </p:spPr>
      </p:pic>
      <p:sp>
        <p:nvSpPr>
          <p:cNvPr id="81" name="CuadroTexto 80">
            <a:extLst>
              <a:ext uri="{FF2B5EF4-FFF2-40B4-BE49-F238E27FC236}">
                <a16:creationId xmlns:a16="http://schemas.microsoft.com/office/drawing/2014/main" id="{4F33DFED-8E71-4391-96B9-3FFEEE343375}"/>
              </a:ext>
            </a:extLst>
          </p:cNvPr>
          <p:cNvSpPr txBox="1"/>
          <p:nvPr/>
        </p:nvSpPr>
        <p:spPr>
          <a:xfrm>
            <a:off x="786221" y="652457"/>
            <a:ext cx="5433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chemeClr val="accent6"/>
                </a:solidFill>
                <a:latin typeface="{¡Estoy Bueno!}" panose="02000500000000000000" pitchFamily="2" charset="0"/>
              </a:rPr>
              <a:t>Diario de la educadora </a:t>
            </a:r>
            <a:endParaRPr lang="es-MX" sz="7200" dirty="0">
              <a:solidFill>
                <a:schemeClr val="accent1">
                  <a:lumMod val="60000"/>
                  <a:lumOff val="40000"/>
                </a:schemeClr>
              </a:solidFill>
              <a:latin typeface="{¡Estoy Bueno!}" panose="02000500000000000000" pitchFamily="2" charset="0"/>
            </a:endParaRPr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38CE1EC2-FA4F-440E-8F2C-37795FED4EE5}"/>
              </a:ext>
            </a:extLst>
          </p:cNvPr>
          <p:cNvGrpSpPr/>
          <p:nvPr/>
        </p:nvGrpSpPr>
        <p:grpSpPr>
          <a:xfrm>
            <a:off x="6261100" y="103578"/>
            <a:ext cx="596900" cy="1763976"/>
            <a:chOff x="6261100" y="-83350"/>
            <a:chExt cx="596900" cy="1763976"/>
          </a:xfrm>
        </p:grpSpPr>
        <p:sp>
          <p:nvSpPr>
            <p:cNvPr id="73" name="Diagrama de flujo: retraso 72">
              <a:extLst>
                <a:ext uri="{FF2B5EF4-FFF2-40B4-BE49-F238E27FC236}">
                  <a16:creationId xmlns:a16="http://schemas.microsoft.com/office/drawing/2014/main" id="{58BD75F5-2531-4E7A-9CA5-A47481623467}"/>
                </a:ext>
              </a:extLst>
            </p:cNvPr>
            <p:cNvSpPr/>
            <p:nvPr/>
          </p:nvSpPr>
          <p:spPr>
            <a:xfrm rot="10800000">
              <a:off x="6261100" y="-1"/>
              <a:ext cx="596900" cy="1680627"/>
            </a:xfrm>
            <a:prstGeom prst="flowChartDelay">
              <a:avLst/>
            </a:prstGeom>
            <a:solidFill>
              <a:srgbClr val="E6B8EA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53AA2597-ECDA-4D76-9717-14D4A7E7970C}"/>
                </a:ext>
              </a:extLst>
            </p:cNvPr>
            <p:cNvSpPr txBox="1"/>
            <p:nvPr/>
          </p:nvSpPr>
          <p:spPr>
            <a:xfrm rot="16200000">
              <a:off x="5799568" y="544195"/>
              <a:ext cx="1655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solidFill>
                    <a:srgbClr val="0070C0"/>
                  </a:solidFill>
                  <a:latin typeface="Candy Cake" panose="02000600000000000000" pitchFamily="2" charset="0"/>
                  <a:hlinkClick r:id="rId5" action="ppaction://hlinksldjump"/>
                </a:rPr>
                <a:t>INDICE </a:t>
              </a:r>
              <a:endParaRPr lang="es-MX" sz="2000" dirty="0">
                <a:solidFill>
                  <a:srgbClr val="0070C0"/>
                </a:solidFill>
                <a:latin typeface="Candy Cake" panose="02000600000000000000" pitchFamily="2" charset="0"/>
              </a:endParaRPr>
            </a:p>
          </p:txBody>
        </p:sp>
      </p:grpSp>
      <p:sp>
        <p:nvSpPr>
          <p:cNvPr id="85" name="Diagrama de flujo: retraso 84">
            <a:hlinkClick r:id="" action="ppaction://noaction"/>
            <a:extLst>
              <a:ext uri="{FF2B5EF4-FFF2-40B4-BE49-F238E27FC236}">
                <a16:creationId xmlns:a16="http://schemas.microsoft.com/office/drawing/2014/main" id="{990E95AD-4758-441D-BE6C-DB8257CD51B9}"/>
              </a:ext>
            </a:extLst>
          </p:cNvPr>
          <p:cNvSpPr/>
          <p:nvPr/>
        </p:nvSpPr>
        <p:spPr>
          <a:xfrm rot="10800000">
            <a:off x="6205868" y="1867554"/>
            <a:ext cx="652132" cy="1547855"/>
          </a:xfrm>
          <a:prstGeom prst="flowChartDelay">
            <a:avLst/>
          </a:prstGeom>
          <a:solidFill>
            <a:srgbClr val="73F47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A4FB18-0C05-48CA-BA53-96C154427BB2}"/>
              </a:ext>
            </a:extLst>
          </p:cNvPr>
          <p:cNvSpPr txBox="1"/>
          <p:nvPr/>
        </p:nvSpPr>
        <p:spPr>
          <a:xfrm rot="16200000">
            <a:off x="5787962" y="2357406"/>
            <a:ext cx="159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hlinkClick r:id="rId6" action="ppaction://hlinksldjump"/>
              </a:rPr>
              <a:t>DATOS DEL JARDIN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96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0C1A21-7A62-4964-858D-770E68A51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3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243683" y="-2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-68264" y="5445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-68264" y="136914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-68264" y="9982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-68264" y="14520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-68264" y="23590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-68264" y="19057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-68264" y="83389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-68264" y="78406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-68264" y="74073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-68264" y="69412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-68264" y="65084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-68264" y="60151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-68264" y="55484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-68264" y="51088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-68264" y="46343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-68264" y="36932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-68264" y="41541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-68264" y="32482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-68264" y="28122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-68264" y="87727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4" name="Doble onda 73">
            <a:extLst>
              <a:ext uri="{FF2B5EF4-FFF2-40B4-BE49-F238E27FC236}">
                <a16:creationId xmlns:a16="http://schemas.microsoft.com/office/drawing/2014/main" id="{3D8E5408-BF28-45E4-9AE0-6B12217BC9EF}"/>
              </a:ext>
            </a:extLst>
          </p:cNvPr>
          <p:cNvSpPr/>
          <p:nvPr/>
        </p:nvSpPr>
        <p:spPr>
          <a:xfrm>
            <a:off x="485516" y="7991892"/>
            <a:ext cx="6397125" cy="1107533"/>
          </a:xfrm>
          <a:prstGeom prst="doubleWave">
            <a:avLst>
              <a:gd name="adj1" fmla="val 12500"/>
              <a:gd name="adj2" fmla="val -173"/>
            </a:avLst>
          </a:prstGeom>
          <a:solidFill>
            <a:srgbClr val="F2F648"/>
          </a:solidFill>
          <a:ln>
            <a:solidFill>
              <a:srgbClr val="F2F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C1F9E8-E46B-45A0-937F-9338DD62AB18}"/>
              </a:ext>
            </a:extLst>
          </p:cNvPr>
          <p:cNvSpPr txBox="1"/>
          <p:nvPr/>
        </p:nvSpPr>
        <p:spPr>
          <a:xfrm>
            <a:off x="883841" y="428598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>
                <a:ln w="3175">
                  <a:solidFill>
                    <a:schemeClr val="tx1"/>
                  </a:solidFill>
                </a:ln>
                <a:solidFill>
                  <a:srgbClr val="73F470"/>
                </a:solidFill>
                <a:latin typeface="Austhina Brush Calligraphy Scra" panose="02000503020000020004" pitchFamily="2" charset="0"/>
              </a:rPr>
              <a:t>Lunes 6 de septiembre de 2021</a:t>
            </a:r>
            <a:endParaRPr lang="es-MX" dirty="0">
              <a:ln w="3175">
                <a:solidFill>
                  <a:schemeClr val="tx1"/>
                </a:solidFill>
              </a:ln>
              <a:solidFill>
                <a:srgbClr val="73F470"/>
              </a:solidFill>
            </a:endParaRPr>
          </a:p>
        </p:txBody>
      </p:sp>
      <p:sp>
        <p:nvSpPr>
          <p:cNvPr id="75" name="Doble onda 74">
            <a:extLst>
              <a:ext uri="{FF2B5EF4-FFF2-40B4-BE49-F238E27FC236}">
                <a16:creationId xmlns:a16="http://schemas.microsoft.com/office/drawing/2014/main" id="{FE22CC1C-1550-456F-BB6E-5F82DB15A9C4}"/>
              </a:ext>
            </a:extLst>
          </p:cNvPr>
          <p:cNvSpPr/>
          <p:nvPr/>
        </p:nvSpPr>
        <p:spPr>
          <a:xfrm>
            <a:off x="485515" y="7384960"/>
            <a:ext cx="6397126" cy="1107533"/>
          </a:xfrm>
          <a:prstGeom prst="doubleWave">
            <a:avLst>
              <a:gd name="adj1" fmla="val 12500"/>
              <a:gd name="adj2" fmla="val -173"/>
            </a:avLst>
          </a:prstGeom>
          <a:solidFill>
            <a:srgbClr val="FFAFCF"/>
          </a:solidFill>
          <a:ln>
            <a:solidFill>
              <a:srgbClr val="FFA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059E37-9918-4371-808F-106D3A19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8" b="98801" l="2743" r="91772">
                        <a14:foregroundMark x1="45992" y1="3477" x2="52743" y2="47242"/>
                        <a14:foregroundMark x1="6962" y1="45564" x2="14346" y2="16307"/>
                        <a14:foregroundMark x1="36498" y1="37650" x2="73418" y2="40767"/>
                        <a14:foregroundMark x1="2743" y1="33813" x2="6118" y2="38849"/>
                        <a14:foregroundMark x1="28903" y1="40048" x2="63291" y2="37650"/>
                        <a14:foregroundMark x1="63291" y1="37650" x2="66667" y2="38010"/>
                        <a14:foregroundMark x1="90506" y1="13909" x2="92194" y2="45324"/>
                        <a14:foregroundMark x1="64557" y1="42326" x2="74684" y2="26859"/>
                        <a14:foregroundMark x1="39873" y1="97962" x2="41772" y2="54796"/>
                        <a14:foregroundMark x1="62025" y1="98801" x2="62869" y2="64269"/>
                        <a14:foregroundMark x1="22996" y1="60432" x2="42616" y2="52758"/>
                        <a14:foregroundMark x1="42616" y1="52758" x2="63291" y2="51439"/>
                        <a14:foregroundMark x1="63291" y1="51439" x2="72785" y2="54676"/>
                        <a14:foregroundMark x1="72785" y1="54676" x2="77637" y2="62590"/>
                        <a14:foregroundMark x1="21097" y1="61871" x2="50211" y2="53957"/>
                        <a14:foregroundMark x1="50211" y1="53957" x2="58439" y2="57194"/>
                        <a14:foregroundMark x1="26160" y1="52398" x2="28270" y2="5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25" y="6243880"/>
            <a:ext cx="1648705" cy="29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667B64C-7F9D-4A8B-A22C-6EDF4E362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1" b="98055" l="8228" r="92194">
                        <a14:foregroundMark x1="33333" y1="5263" x2="67722" y2="49085"/>
                        <a14:foregroundMark x1="66667" y1="3204" x2="76371" y2="18764"/>
                        <a14:foregroundMark x1="76371" y1="18764" x2="66245" y2="51831"/>
                        <a14:foregroundMark x1="66245" y1="51831" x2="56751" y2="61556"/>
                        <a14:foregroundMark x1="16034" y1="13043" x2="46835" y2="71396"/>
                        <a14:foregroundMark x1="46835" y1="71396" x2="56962" y2="79405"/>
                        <a14:foregroundMark x1="41139" y1="98055" x2="50844" y2="35584"/>
                        <a14:foregroundMark x1="59705" y1="98169" x2="57595" y2="50686"/>
                        <a14:foregroundMark x1="57595" y1="50686" x2="58439" y2="67620"/>
                        <a14:foregroundMark x1="34177" y1="48741" x2="33755" y2="61213"/>
                        <a14:foregroundMark x1="33755" y1="61213" x2="41772" y2="70938"/>
                        <a14:foregroundMark x1="41772" y1="70938" x2="58439" y2="58696"/>
                        <a14:foregroundMark x1="58439" y1="58696" x2="45781" y2="62700"/>
                        <a14:foregroundMark x1="45781" y1="62700" x2="61603" y2="58696"/>
                        <a14:foregroundMark x1="61603" y1="58696" x2="52110" y2="56751"/>
                        <a14:foregroundMark x1="77637" y1="68307" x2="79536" y2="71281"/>
                        <a14:foregroundMark x1="92616" y1="22197" x2="84388" y2="15561"/>
                        <a14:foregroundMark x1="84388" y1="15561" x2="47468" y2="9382"/>
                        <a14:foregroundMark x1="47468" y1="9382" x2="18987" y2="15561"/>
                        <a14:foregroundMark x1="18987" y1="15561" x2="18987" y2="15561"/>
                        <a14:foregroundMark x1="8228" y1="15446" x2="63080" y2="9497"/>
                        <a14:foregroundMark x1="63080" y1="9497" x2="74895" y2="11670"/>
                        <a14:foregroundMark x1="74895" y1="11670" x2="55907" y2="37300"/>
                        <a14:foregroundMark x1="55907" y1="37300" x2="41350" y2="14989"/>
                        <a14:foregroundMark x1="41350" y1="14989" x2="61814" y2="22769"/>
                        <a14:foregroundMark x1="61814" y1="22769" x2="65401" y2="21167"/>
                        <a14:foregroundMark x1="2532" y1="19908" x2="32700" y2="7323"/>
                        <a14:foregroundMark x1="32700" y1="7323" x2="74895" y2="801"/>
                        <a14:foregroundMark x1="10549" y1="19565" x2="34599" y2="26659"/>
                        <a14:foregroundMark x1="34599" y1="26659" x2="54008" y2="16819"/>
                        <a14:foregroundMark x1="54008" y1="16819" x2="49789" y2="12586"/>
                        <a14:foregroundMark x1="91561" y1="13387" x2="87131" y2="12128"/>
                        <a14:foregroundMark x1="32911" y1="38558" x2="52743" y2="50572"/>
                        <a14:foregroundMark x1="63291" y1="56636" x2="65190" y2="80320"/>
                        <a14:foregroundMark x1="42405" y1="39588" x2="40084" y2="67048"/>
                        <a14:foregroundMark x1="13291" y1="18078" x2="19198" y2="38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92" y="6266313"/>
            <a:ext cx="1573249" cy="2900885"/>
          </a:xfrm>
          <a:prstGeom prst="rect">
            <a:avLst/>
          </a:prstGeom>
        </p:spPr>
      </p:pic>
      <p:sp>
        <p:nvSpPr>
          <p:cNvPr id="73" name="Diagrama de flujo: retraso 72">
            <a:extLst>
              <a:ext uri="{FF2B5EF4-FFF2-40B4-BE49-F238E27FC236}">
                <a16:creationId xmlns:a16="http://schemas.microsoft.com/office/drawing/2014/main" id="{0BCDC6FA-0146-425F-8956-D303E5FAD296}"/>
              </a:ext>
            </a:extLst>
          </p:cNvPr>
          <p:cNvSpPr/>
          <p:nvPr/>
        </p:nvSpPr>
        <p:spPr>
          <a:xfrm rot="10800000">
            <a:off x="6217840" y="134131"/>
            <a:ext cx="652132" cy="2419477"/>
          </a:xfrm>
          <a:prstGeom prst="flowChartDelay">
            <a:avLst/>
          </a:prstGeom>
          <a:solidFill>
            <a:srgbClr val="E6B8EA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8" name="Diagrama de flujo: retraso 77">
            <a:extLst>
              <a:ext uri="{FF2B5EF4-FFF2-40B4-BE49-F238E27FC236}">
                <a16:creationId xmlns:a16="http://schemas.microsoft.com/office/drawing/2014/main" id="{2064E800-EE5E-4544-9F2E-BFBBA75A95FE}"/>
              </a:ext>
            </a:extLst>
          </p:cNvPr>
          <p:cNvSpPr/>
          <p:nvPr/>
        </p:nvSpPr>
        <p:spPr>
          <a:xfrm rot="10800000">
            <a:off x="6230162" y="2613751"/>
            <a:ext cx="652132" cy="1898579"/>
          </a:xfrm>
          <a:prstGeom prst="flowChartDelay">
            <a:avLst/>
          </a:prstGeom>
          <a:solidFill>
            <a:srgbClr val="C1E1F5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1" name="Diagrama de flujo: retraso 80">
            <a:hlinkClick r:id="" action="ppaction://noaction"/>
            <a:extLst>
              <a:ext uri="{FF2B5EF4-FFF2-40B4-BE49-F238E27FC236}">
                <a16:creationId xmlns:a16="http://schemas.microsoft.com/office/drawing/2014/main" id="{91415FA3-ECE8-4782-A051-3FB721AA2FD1}"/>
              </a:ext>
            </a:extLst>
          </p:cNvPr>
          <p:cNvSpPr/>
          <p:nvPr/>
        </p:nvSpPr>
        <p:spPr>
          <a:xfrm rot="10800000">
            <a:off x="6217318" y="4587934"/>
            <a:ext cx="652132" cy="1547855"/>
          </a:xfrm>
          <a:prstGeom prst="flowChartDelay">
            <a:avLst/>
          </a:prstGeom>
          <a:solidFill>
            <a:srgbClr val="73F47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4" name="Diagrama de flujo: retraso 83">
            <a:extLst>
              <a:ext uri="{FF2B5EF4-FFF2-40B4-BE49-F238E27FC236}">
                <a16:creationId xmlns:a16="http://schemas.microsoft.com/office/drawing/2014/main" id="{AF57A3FA-4474-47D1-BE85-BD7E715EFA8D}"/>
              </a:ext>
            </a:extLst>
          </p:cNvPr>
          <p:cNvSpPr/>
          <p:nvPr/>
        </p:nvSpPr>
        <p:spPr>
          <a:xfrm rot="10800000">
            <a:off x="6230161" y="6192316"/>
            <a:ext cx="652132" cy="1377596"/>
          </a:xfrm>
          <a:prstGeom prst="flowChartDelay">
            <a:avLst/>
          </a:prstGeom>
          <a:solidFill>
            <a:srgbClr val="FBF3A7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6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953A0199-E269-4254-8145-B67868B6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" b="91379" l="2305" r="97518">
                        <a14:foregroundMark x1="2482" y1="17701" x2="35993" y2="65747"/>
                        <a14:foregroundMark x1="56383" y1="1724" x2="82624" y2="64598"/>
                        <a14:foregroundMark x1="82624" y1="64598" x2="82624" y2="64598"/>
                        <a14:foregroundMark x1="97695" y1="63908" x2="95922" y2="67356"/>
                        <a14:foregroundMark x1="73404" y1="23908" x2="71631" y2="47126"/>
                        <a14:foregroundMark x1="71631" y1="47126" x2="48936" y2="59310"/>
                        <a14:foregroundMark x1="48936" y1="59310" x2="51773" y2="33218"/>
                        <a14:foregroundMark x1="51773" y1="33218" x2="58865" y2="52759"/>
                        <a14:foregroundMark x1="58865" y1="52759" x2="49291" y2="28046"/>
                        <a14:foregroundMark x1="49291" y1="28046" x2="60461" y2="25287"/>
                        <a14:foregroundMark x1="60106" y1="27126" x2="66844" y2="55057"/>
                        <a14:foregroundMark x1="32447" y1="27471" x2="64184" y2="63908"/>
                        <a14:foregroundMark x1="78191" y1="24368" x2="83511" y2="59770"/>
                        <a14:foregroundMark x1="18972" y1="32989" x2="62057" y2="61494"/>
                        <a14:foregroundMark x1="42021" y1="23908" x2="50177" y2="57931"/>
                        <a14:foregroundMark x1="27128" y1="35747" x2="52837" y2="54713"/>
                        <a14:foregroundMark x1="78546" y1="91494" x2="78546" y2="91494"/>
                        <a14:foregroundMark x1="56560" y1="460" x2="59752" y2="11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6" y="4394376"/>
            <a:ext cx="973099" cy="15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7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485516" y="0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-68264" y="5445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-68264" y="136914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-68264" y="9982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-68264" y="14520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-68264" y="23590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-68264" y="19057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-68264" y="83389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-68264" y="78406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-68264" y="74073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-68264" y="69412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-68264" y="65084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-68264" y="60151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-68264" y="55484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-68264" y="51088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-68264" y="46343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-68264" y="36932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-68264" y="41541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-68264" y="32482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-68264" y="28122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-68264" y="87727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4BD98008-032B-4498-9A3F-B7A00F5D9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9"/>
          <a:stretch/>
        </p:blipFill>
        <p:spPr>
          <a:xfrm>
            <a:off x="485515" y="2099"/>
            <a:ext cx="6614317" cy="1784238"/>
          </a:xfrm>
          <a:prstGeom prst="rect">
            <a:avLst/>
          </a:prstGeom>
        </p:spPr>
      </p:pic>
      <p:pic>
        <p:nvPicPr>
          <p:cNvPr id="72" name="Picture 2" descr="Pin de Grace R en Dibujos sin fondo (PNG) | Útiles escolares animados,  Dibujos para niños, Decoraciones escolares">
            <a:hlinkClick r:id="rId3" action="ppaction://hlinksldjump"/>
            <a:extLst>
              <a:ext uri="{FF2B5EF4-FFF2-40B4-BE49-F238E27FC236}">
                <a16:creationId xmlns:a16="http://schemas.microsoft.com/office/drawing/2014/main" id="{C45166E6-0E29-4292-BAA3-54469A22D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571">
            <a:off x="6573014" y="-50191"/>
            <a:ext cx="569973" cy="7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34E3B540-60B3-4973-8153-0BB1D0BD653C}"/>
              </a:ext>
            </a:extLst>
          </p:cNvPr>
          <p:cNvGraphicFramePr>
            <a:graphicFrameLocks noGrp="1"/>
          </p:cNvGraphicFramePr>
          <p:nvPr/>
        </p:nvGraphicFramePr>
        <p:xfrm>
          <a:off x="577331" y="2073030"/>
          <a:ext cx="3133386" cy="4406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473">
                  <a:extLst>
                    <a:ext uri="{9D8B030D-6E8A-4147-A177-3AD203B41FA5}">
                      <a16:colId xmlns:a16="http://schemas.microsoft.com/office/drawing/2014/main" val="118781800"/>
                    </a:ext>
                  </a:extLst>
                </a:gridCol>
                <a:gridCol w="1047473">
                  <a:extLst>
                    <a:ext uri="{9D8B030D-6E8A-4147-A177-3AD203B41FA5}">
                      <a16:colId xmlns:a16="http://schemas.microsoft.com/office/drawing/2014/main" val="336340115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110803710"/>
                    </a:ext>
                  </a:extLst>
                </a:gridCol>
                <a:gridCol w="460800">
                  <a:extLst>
                    <a:ext uri="{9D8B030D-6E8A-4147-A177-3AD203B41FA5}">
                      <a16:colId xmlns:a16="http://schemas.microsoft.com/office/drawing/2014/main" val="1442595892"/>
                    </a:ext>
                  </a:extLst>
                </a:gridCol>
                <a:gridCol w="460800">
                  <a:extLst>
                    <a:ext uri="{9D8B030D-6E8A-4147-A177-3AD203B41FA5}">
                      <a16:colId xmlns:a16="http://schemas.microsoft.com/office/drawing/2014/main" val="185025560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En relación a lo planteado</a:t>
                      </a:r>
                    </a:p>
                  </a:txBody>
                  <a:tcPr>
                    <a:solidFill>
                      <a:srgbClr val="FABCF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MX" dirty="0"/>
                        <a:t>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MX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Si</a:t>
                      </a:r>
                    </a:p>
                  </a:txBody>
                  <a:tcPr>
                    <a:solidFill>
                      <a:srgbClr val="D2F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No </a:t>
                      </a:r>
                    </a:p>
                  </a:txBody>
                  <a:tcPr>
                    <a:solidFill>
                      <a:srgbClr val="FBF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8628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Desarrollo de actividades en tiempo y forma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33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Se llevo a cabo la planeación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27174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El material fue adecuado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90240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La organización del grupo fue: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82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Grupal (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Equipos ( 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Individual ( 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430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Manifestaciones de los niños :</a:t>
                      </a:r>
                      <a:r>
                        <a:rPr lang="es-MX" sz="800" dirty="0">
                          <a:latin typeface="Comic Sans MS" panose="030F0702030302020204" pitchFamily="66" charset="0"/>
                        </a:rPr>
                        <a:t>las actividades programadas para hoy fueron innovadoras para los alumnos y se mostraron participativos.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1256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 se involucraron? Todos (x ) Algunos ( )</a:t>
                      </a:r>
                    </a:p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Poca motivación ( ) descontrol ( 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11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 se interesaron en las actividades?</a:t>
                      </a:r>
                    </a:p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Todos ( x) Algunos ( ) otro ( 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27389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Su actitud ante las actividades</a:t>
                      </a:r>
                    </a:p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Participativos (x ) Buena ( ) Apatía ( 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79951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Alumnos participativos : </a:t>
                      </a:r>
                    </a:p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5 de 5 alumnos se mostraron participativos.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294178"/>
                  </a:ext>
                </a:extLst>
              </a:tr>
            </a:tbl>
          </a:graphicData>
        </a:graphic>
      </p:graphicFrame>
      <p:graphicFrame>
        <p:nvGraphicFramePr>
          <p:cNvPr id="16" name="Tabla 16">
            <a:extLst>
              <a:ext uri="{FF2B5EF4-FFF2-40B4-BE49-F238E27FC236}">
                <a16:creationId xmlns:a16="http://schemas.microsoft.com/office/drawing/2014/main" id="{62AA65C7-B744-4EB3-8CEF-7EF63361776B}"/>
              </a:ext>
            </a:extLst>
          </p:cNvPr>
          <p:cNvGraphicFramePr>
            <a:graphicFrameLocks noGrp="1"/>
          </p:cNvGraphicFramePr>
          <p:nvPr/>
        </p:nvGraphicFramePr>
        <p:xfrm>
          <a:off x="3792672" y="2064488"/>
          <a:ext cx="3210161" cy="4044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561">
                  <a:extLst>
                    <a:ext uri="{9D8B030D-6E8A-4147-A177-3AD203B41FA5}">
                      <a16:colId xmlns:a16="http://schemas.microsoft.com/office/drawing/2014/main" val="1363161475"/>
                    </a:ext>
                  </a:extLst>
                </a:gridCol>
                <a:gridCol w="460800">
                  <a:extLst>
                    <a:ext uri="{9D8B030D-6E8A-4147-A177-3AD203B41FA5}">
                      <a16:colId xmlns:a16="http://schemas.microsoft.com/office/drawing/2014/main" val="3812021667"/>
                    </a:ext>
                  </a:extLst>
                </a:gridCol>
                <a:gridCol w="460800">
                  <a:extLst>
                    <a:ext uri="{9D8B030D-6E8A-4147-A177-3AD203B41FA5}">
                      <a16:colId xmlns:a16="http://schemas.microsoft.com/office/drawing/2014/main" val="100560537"/>
                    </a:ext>
                  </a:extLst>
                </a:gridCol>
              </a:tblGrid>
              <a:tr h="236585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Educadora</a:t>
                      </a:r>
                    </a:p>
                  </a:txBody>
                  <a:tcPr>
                    <a:solidFill>
                      <a:srgbClr val="FABC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Si </a:t>
                      </a:r>
                    </a:p>
                  </a:txBody>
                  <a:tcPr>
                    <a:solidFill>
                      <a:srgbClr val="D2FC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No </a:t>
                      </a:r>
                    </a:p>
                  </a:txBody>
                  <a:tcPr>
                    <a:solidFill>
                      <a:srgbClr val="FBF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00398"/>
                  </a:ext>
                </a:extLst>
              </a:tr>
              <a:tr h="613704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¿mi forma de intervención fue la adecuada?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79783"/>
                  </a:ext>
                </a:extLst>
              </a:tr>
              <a:tr h="613704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¿favorecí el logro de los aprendizajes esperados?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89397"/>
                  </a:ext>
                </a:extLst>
              </a:tr>
              <a:tr h="613704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 la forma de relacionarme con los alumnos fue la adecuada?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419812"/>
                  </a:ext>
                </a:extLst>
              </a:tr>
              <a:tr h="553091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¿ favorecí la convivencia?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068314"/>
                  </a:ext>
                </a:extLst>
              </a:tr>
              <a:tr h="553091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Las consignas fueron claras?</a:t>
                      </a:r>
                    </a:p>
                    <a:p>
                      <a:r>
                        <a:rPr lang="es-MX" sz="800" dirty="0">
                          <a:latin typeface="Comic Sans MS" panose="030F0702030302020204" pitchFamily="66" charset="0"/>
                        </a:rPr>
                        <a:t>Me trabo un poco al dar las indicaciones o utilizo un lenguaje mas complicado para los niños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807887"/>
                  </a:ext>
                </a:extLst>
              </a:tr>
              <a:tr h="782056">
                <a:tc gridSpan="3">
                  <a:txBody>
                    <a:bodyPr/>
                    <a:lstStyle/>
                    <a:p>
                      <a:r>
                        <a:rPr lang="es-MX" sz="1050" dirty="0">
                          <a:latin typeface="Comic Sans MS" panose="030F0702030302020204" pitchFamily="66" charset="0"/>
                        </a:rPr>
                        <a:t>Alumnos que requieren apoyo: se sigue trabajando con el nombre de los alumnos, mostrando rezago Jorge, pero en las actividades de escribir su nombre se mostro muy interesado.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75266"/>
                  </a:ext>
                </a:extLst>
              </a:tr>
            </a:tbl>
          </a:graphicData>
        </a:graphic>
      </p:graphicFrame>
      <p:graphicFrame>
        <p:nvGraphicFramePr>
          <p:cNvPr id="17" name="Tabla 72">
            <a:extLst>
              <a:ext uri="{FF2B5EF4-FFF2-40B4-BE49-F238E27FC236}">
                <a16:creationId xmlns:a16="http://schemas.microsoft.com/office/drawing/2014/main" id="{CB007F42-D391-4616-8766-E2207764FD94}"/>
              </a:ext>
            </a:extLst>
          </p:cNvPr>
          <p:cNvGraphicFramePr>
            <a:graphicFrameLocks noGrp="1"/>
          </p:cNvGraphicFramePr>
          <p:nvPr/>
        </p:nvGraphicFramePr>
        <p:xfrm>
          <a:off x="577331" y="6580857"/>
          <a:ext cx="6425501" cy="1943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501">
                  <a:extLst>
                    <a:ext uri="{9D8B030D-6E8A-4147-A177-3AD203B41FA5}">
                      <a16:colId xmlns:a16="http://schemas.microsoft.com/office/drawing/2014/main" val="1130478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Comic Sans MS" panose="030F0702030302020204" pitchFamily="66" charset="0"/>
                        </a:rPr>
                        <a:t>Breve descripción de las actividades realizadas durante la jornada:</a:t>
                      </a:r>
                    </a:p>
                    <a:p>
                      <a:r>
                        <a:rPr lang="es-MX" sz="900" dirty="0">
                          <a:latin typeface="Comic Sans MS" panose="030F0702030302020204" pitchFamily="66" charset="0"/>
                        </a:rPr>
                        <a:t>Se da la bienvenida a los alumnos, platicamos como nos fue el fin de semana y que hicimos. Se canta la canción de Juan, Paco, Pedro de la mar, ya que se estará trabajando con los nombres de los alumnos. </a:t>
                      </a:r>
                    </a:p>
                    <a:p>
                      <a:r>
                        <a:rPr lang="es-MX" sz="900" dirty="0">
                          <a:latin typeface="Comic Sans MS" panose="030F0702030302020204" pitchFamily="66" charset="0"/>
                        </a:rPr>
                        <a:t>En plenaria se comparte ideas sobre la importancia de conocer nuestro nombre. se cuestiona sobre las letras que componen su nombre y nombran un objeto o animal con la inicial de su nombre. </a:t>
                      </a:r>
                    </a:p>
                    <a:p>
                      <a:r>
                        <a:rPr lang="es-MX" sz="900" dirty="0">
                          <a:latin typeface="Comic Sans MS" panose="030F0702030302020204" pitchFamily="66" charset="0"/>
                        </a:rPr>
                        <a:t>Buscan por el salón la letra inicial y en su material, primero escribe su inicial, después su nombre y apellidos, con el dedo, luego lápiz y crayola. Después en la hoja de trabajo remarca varias veces su nombre, después la escribe si salirse de la línea punteada y por ultimo si ayuda escribe su nombre. </a:t>
                      </a:r>
                    </a:p>
                    <a:p>
                      <a:r>
                        <a:rPr lang="es-MX" sz="900" dirty="0">
                          <a:latin typeface="Comic Sans MS" panose="030F0702030302020204" pitchFamily="66" charset="0"/>
                        </a:rPr>
                        <a:t>Asisten a la clase de educación física. Al regresar al salón se juega a la lotera de nombres, donde tiene que colocar la ficha solo si la letra que sale pertenece a su nombre.</a:t>
                      </a:r>
                    </a:p>
                    <a:p>
                      <a:r>
                        <a:rPr lang="es-MX" sz="900" dirty="0">
                          <a:latin typeface="Comic Sans MS" panose="030F0702030302020204" pitchFamily="66" charset="0"/>
                        </a:rPr>
                        <a:t>Por ultimo se iba a escuchar el cuento de A lucas se le perdió la A, pero los niños no lo entendían. Entonces ya se preparó el cuento de manera física para los alumnos del día siguiente. </a:t>
                      </a:r>
                    </a:p>
                    <a:p>
                      <a:r>
                        <a:rPr lang="es-MX" sz="900" dirty="0">
                          <a:latin typeface="Comic Sans MS" panose="030F0702030302020204" pitchFamily="66" charset="0"/>
                        </a:rPr>
                        <a:t>Se les cuestiono que fue lo que aprendimos en el día y las actividades que mas les gustaron y lo que menos les gusto. </a:t>
                      </a:r>
                      <a:endParaRPr lang="es-MX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1E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93645"/>
                  </a:ext>
                </a:extLst>
              </a:tr>
            </a:tbl>
          </a:graphicData>
        </a:graphic>
      </p:graphicFrame>
      <p:pic>
        <p:nvPicPr>
          <p:cNvPr id="73" name="Imagen 72">
            <a:extLst>
              <a:ext uri="{FF2B5EF4-FFF2-40B4-BE49-F238E27FC236}">
                <a16:creationId xmlns:a16="http://schemas.microsoft.com/office/drawing/2014/main" id="{0E0C3C9E-8CC9-40BD-9EE5-5D2C2552D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31" y="2156299"/>
            <a:ext cx="127087" cy="127087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B0AD7914-AE13-4BBA-B1D5-EF8CE1644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940" y="2104547"/>
            <a:ext cx="127087" cy="127087"/>
          </a:xfrm>
          <a:prstGeom prst="rect">
            <a:avLst/>
          </a:prstGeom>
        </p:spPr>
      </p:pic>
      <p:pic>
        <p:nvPicPr>
          <p:cNvPr id="76" name="Gráfico 75" descr="Cerrar con relleno sólido">
            <a:extLst>
              <a:ext uri="{FF2B5EF4-FFF2-40B4-BE49-F238E27FC236}">
                <a16:creationId xmlns:a16="http://schemas.microsoft.com/office/drawing/2014/main" id="{4ABC3455-8F65-4BB4-8A93-249CB64D6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5242" y="2104547"/>
            <a:ext cx="145515" cy="14551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D2BEC4B-2DB0-4AD3-9255-7CCB4B563B5A}"/>
              </a:ext>
            </a:extLst>
          </p:cNvPr>
          <p:cNvSpPr txBox="1"/>
          <p:nvPr/>
        </p:nvSpPr>
        <p:spPr>
          <a:xfrm>
            <a:off x="5066542" y="464135"/>
            <a:ext cx="2154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GLazyLevelExpertBold" panose="02000803000000000000" pitchFamily="2" charset="0"/>
                <a:ea typeface="AGLazyLevelExpertBold" panose="02000803000000000000" pitchFamily="2" charset="0"/>
              </a:rPr>
              <a:t>6   Septiembre 2021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0C1A73D6-30DB-4B55-A6A1-57D2F94337F9}"/>
                  </a:ext>
                </a:extLst>
              </p14:cNvPr>
              <p14:cNvContentPartPr/>
              <p14:nvPr/>
            </p14:nvContentPartPr>
            <p14:xfrm>
              <a:off x="4877213" y="849788"/>
              <a:ext cx="233640" cy="17352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0C1A73D6-30DB-4B55-A6A1-57D2F94337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23573" y="742148"/>
                <a:ext cx="34128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60564094-25B7-42DD-9CF4-FD9EF49E38D6}"/>
                  </a:ext>
                </a:extLst>
              </p14:cNvPr>
              <p14:cNvContentPartPr/>
              <p14:nvPr/>
            </p14:nvContentPartPr>
            <p14:xfrm>
              <a:off x="812453" y="1336508"/>
              <a:ext cx="982080" cy="20988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0564094-25B7-42DD-9CF4-FD9EF49E38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813" y="1228868"/>
                <a:ext cx="1089720" cy="425520"/>
              </a:xfrm>
              <a:prstGeom prst="rect">
                <a:avLst/>
              </a:prstGeom>
            </p:spPr>
          </p:pic>
        </mc:Fallback>
      </mc:AlternateContent>
      <p:pic>
        <p:nvPicPr>
          <p:cNvPr id="74" name="Gráfico 73" descr="Cerrar con relleno sólido">
            <a:extLst>
              <a:ext uri="{FF2B5EF4-FFF2-40B4-BE49-F238E27FC236}">
                <a16:creationId xmlns:a16="http://schemas.microsoft.com/office/drawing/2014/main" id="{D153C652-CFB0-4059-857F-D82D97655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6240" y="2137871"/>
            <a:ext cx="145515" cy="1455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138090-EC98-472E-A9CD-29628EA64B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719" y="4032463"/>
            <a:ext cx="146317" cy="146317"/>
          </a:xfrm>
          <a:prstGeom prst="rect">
            <a:avLst/>
          </a:prstGeom>
        </p:spPr>
      </p:pic>
      <p:pic>
        <p:nvPicPr>
          <p:cNvPr id="78" name="Gráfico 77" descr="Cerrar con relleno sólido">
            <a:extLst>
              <a:ext uri="{FF2B5EF4-FFF2-40B4-BE49-F238E27FC236}">
                <a16:creationId xmlns:a16="http://schemas.microsoft.com/office/drawing/2014/main" id="{347A1431-49CF-4A1D-B72B-7AA257C17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5630" y="4035733"/>
            <a:ext cx="145515" cy="1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485516" y="0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-68264" y="5445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-68264" y="136914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-68264" y="9982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-68264" y="14520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-68264" y="23590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-68264" y="19057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-68264" y="83389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-68264" y="78406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-68264" y="74073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-68264" y="69412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-68264" y="65084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-68264" y="60151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-68264" y="55484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-68264" y="51088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-68264" y="46343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-68264" y="36932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-68264" y="41541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-68264" y="32482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-68264" y="28122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-68264" y="87727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F942ED3D-FEFE-47ED-9690-4C99EAFCEE7F}"/>
              </a:ext>
            </a:extLst>
          </p:cNvPr>
          <p:cNvSpPr/>
          <p:nvPr/>
        </p:nvSpPr>
        <p:spPr>
          <a:xfrm>
            <a:off x="676546" y="196976"/>
            <a:ext cx="5937771" cy="321432"/>
          </a:xfrm>
          <a:prstGeom prst="roundRect">
            <a:avLst/>
          </a:prstGeom>
          <a:solidFill>
            <a:srgbClr val="E6B8EA"/>
          </a:solidFill>
          <a:ln>
            <a:solidFill>
              <a:srgbClr val="E6B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Candy Cake" panose="02000600000000000000" pitchFamily="2" charset="0"/>
              </a:rPr>
              <a:t>Observaciones </a:t>
            </a:r>
            <a:endParaRPr lang="es-MX" dirty="0">
              <a:solidFill>
                <a:schemeClr val="tx1"/>
              </a:solidFill>
              <a:latin typeface="Candy Cake" panose="02000600000000000000" pitchFamily="2" charset="0"/>
            </a:endParaRPr>
          </a:p>
        </p:txBody>
      </p:sp>
      <p:pic>
        <p:nvPicPr>
          <p:cNvPr id="72" name="Picture 2" descr="Pin de Grace R en Dibujos sin fondo (PNG) | Útiles escolares animados,  Dibujos para niños, Decoraciones escolares">
            <a:hlinkClick r:id="rId2" action="ppaction://hlinksldjump"/>
            <a:extLst>
              <a:ext uri="{FF2B5EF4-FFF2-40B4-BE49-F238E27FC236}">
                <a16:creationId xmlns:a16="http://schemas.microsoft.com/office/drawing/2014/main" id="{C45166E6-0E29-4292-BAA3-54469A22D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571">
            <a:off x="5974550" y="-48414"/>
            <a:ext cx="569973" cy="7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a 16">
            <a:extLst>
              <a:ext uri="{FF2B5EF4-FFF2-40B4-BE49-F238E27FC236}">
                <a16:creationId xmlns:a16="http://schemas.microsoft.com/office/drawing/2014/main" id="{E382389E-F032-40BD-AEFE-68442678BCB8}"/>
              </a:ext>
            </a:extLst>
          </p:cNvPr>
          <p:cNvGraphicFramePr>
            <a:graphicFrameLocks noGrp="1"/>
          </p:cNvGraphicFramePr>
          <p:nvPr/>
        </p:nvGraphicFramePr>
        <p:xfrm>
          <a:off x="764469" y="745845"/>
          <a:ext cx="5849846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9846">
                  <a:extLst>
                    <a:ext uri="{9D8B030D-6E8A-4147-A177-3AD203B41FA5}">
                      <a16:colId xmlns:a16="http://schemas.microsoft.com/office/drawing/2014/main" val="2133697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Logros: actividades innovadoras y llamativas que motivan a los alumnos a participar y mantenerse concentrados para realizarlas. </a:t>
                      </a:r>
                    </a:p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Jorge Andree se encontró motivado al escribir su nombre, al principio comentaba que el no lo podría hacer, pero se le aliento a seguir intentando lo que mostro que si puede hacerlo. Se seguirá trabajando con el, al igual en la manera en que sostiene el lápiz. </a:t>
                      </a:r>
                      <a:endParaRPr lang="es-MX" dirty="0"/>
                    </a:p>
                  </a:txBody>
                  <a:tcPr>
                    <a:solidFill>
                      <a:srgbClr val="FBF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480859"/>
                  </a:ext>
                </a:extLst>
              </a:tr>
            </a:tbl>
          </a:graphicData>
        </a:graphic>
      </p:graphicFrame>
      <p:graphicFrame>
        <p:nvGraphicFramePr>
          <p:cNvPr id="76" name="Tabla 16">
            <a:extLst>
              <a:ext uri="{FF2B5EF4-FFF2-40B4-BE49-F238E27FC236}">
                <a16:creationId xmlns:a16="http://schemas.microsoft.com/office/drawing/2014/main" id="{3FF2C171-2A28-4F60-883B-5CE9BE1FF509}"/>
              </a:ext>
            </a:extLst>
          </p:cNvPr>
          <p:cNvGraphicFramePr>
            <a:graphicFrameLocks noGrp="1"/>
          </p:cNvGraphicFramePr>
          <p:nvPr/>
        </p:nvGraphicFramePr>
        <p:xfrm>
          <a:off x="797463" y="2531420"/>
          <a:ext cx="5849846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9846">
                  <a:extLst>
                    <a:ext uri="{9D8B030D-6E8A-4147-A177-3AD203B41FA5}">
                      <a16:colId xmlns:a16="http://schemas.microsoft.com/office/drawing/2014/main" val="2133697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Dificultades: las actividades las realice a un tiempo lento, lo que no permitió que de desarrollarán todas las actividades planeadas para el día de hoy.</a:t>
                      </a:r>
                    </a:p>
                  </a:txBody>
                  <a:tcPr>
                    <a:solidFill>
                      <a:srgbClr val="F4C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480859"/>
                  </a:ext>
                </a:extLst>
              </a:tr>
            </a:tbl>
          </a:graphicData>
        </a:graphic>
      </p:graphicFrame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C5381563-DA4F-43E4-B468-623945A56667}"/>
              </a:ext>
            </a:extLst>
          </p:cNvPr>
          <p:cNvSpPr/>
          <p:nvPr/>
        </p:nvSpPr>
        <p:spPr>
          <a:xfrm>
            <a:off x="676544" y="3874525"/>
            <a:ext cx="5937771" cy="321432"/>
          </a:xfrm>
          <a:prstGeom prst="roundRect">
            <a:avLst/>
          </a:prstGeom>
          <a:solidFill>
            <a:srgbClr val="92F6BA"/>
          </a:solidFill>
          <a:ln>
            <a:solidFill>
              <a:srgbClr val="92F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Candy Cake" panose="02000600000000000000" pitchFamily="2" charset="0"/>
              </a:rPr>
              <a:t>              </a:t>
            </a:r>
            <a:r>
              <a:rPr lang="es-MX" sz="2000" dirty="0">
                <a:solidFill>
                  <a:schemeClr val="tx1"/>
                </a:solidFill>
                <a:latin typeface="Candy Cake" panose="02000600000000000000" pitchFamily="2" charset="0"/>
              </a:rPr>
              <a:t>Valoración general de la jornada: </a:t>
            </a:r>
            <a:endParaRPr lang="es-MX" dirty="0">
              <a:solidFill>
                <a:schemeClr val="tx1"/>
              </a:solidFill>
              <a:latin typeface="Candy Cake" panose="02000600000000000000" pitchFamily="2" charset="0"/>
            </a:endParaRPr>
          </a:p>
        </p:txBody>
      </p:sp>
      <p:graphicFrame>
        <p:nvGraphicFramePr>
          <p:cNvPr id="78" name="Tabla 16">
            <a:extLst>
              <a:ext uri="{FF2B5EF4-FFF2-40B4-BE49-F238E27FC236}">
                <a16:creationId xmlns:a16="http://schemas.microsoft.com/office/drawing/2014/main" id="{BC0A7ACC-78F3-427A-ADA4-390FD41FA340}"/>
              </a:ext>
            </a:extLst>
          </p:cNvPr>
          <p:cNvGraphicFramePr>
            <a:graphicFrameLocks noGrp="1"/>
          </p:cNvGraphicFramePr>
          <p:nvPr/>
        </p:nvGraphicFramePr>
        <p:xfrm>
          <a:off x="797463" y="4456282"/>
          <a:ext cx="584984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9846">
                  <a:extLst>
                    <a:ext uri="{9D8B030D-6E8A-4147-A177-3AD203B41FA5}">
                      <a16:colId xmlns:a16="http://schemas.microsoft.com/office/drawing/2014/main" val="2133697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¿Cómo lo hice? ¿Me faltó hacer algo que no debo olvidar?</a:t>
                      </a:r>
                    </a:p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En base a la buena respuesta de los alumnos considero que lo estoy haciendo bien. </a:t>
                      </a:r>
                    </a:p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¿De que otra manera podría intervenir? ¿ Qué necesito modificar? Imprevistos. </a:t>
                      </a:r>
                      <a:endParaRPr lang="es-MX" dirty="0"/>
                    </a:p>
                    <a:p>
                      <a:r>
                        <a:rPr lang="es-MX" dirty="0"/>
                        <a:t>Debo de manejar mejor el tiempo, para futuras mañanas de trabajo programare alarmas en el celular y les comunicaré a los alumnos que debemos cambiar de actividad cuando la alarma suene y así lograr abarcar todas las actividades planeadas.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480859"/>
                  </a:ext>
                </a:extLst>
              </a:tr>
            </a:tbl>
          </a:graphicData>
        </a:graphic>
      </p:graphicFrame>
      <p:graphicFrame>
        <p:nvGraphicFramePr>
          <p:cNvPr id="81" name="Tabla 16">
            <a:extLst>
              <a:ext uri="{FF2B5EF4-FFF2-40B4-BE49-F238E27FC236}">
                <a16:creationId xmlns:a16="http://schemas.microsoft.com/office/drawing/2014/main" id="{670F1EB4-C096-44ED-B4F3-FA497D8647F8}"/>
              </a:ext>
            </a:extLst>
          </p:cNvPr>
          <p:cNvGraphicFramePr>
            <a:graphicFrameLocks noGrp="1"/>
          </p:cNvGraphicFramePr>
          <p:nvPr/>
        </p:nvGraphicFramePr>
        <p:xfrm>
          <a:off x="797463" y="6749795"/>
          <a:ext cx="5849846" cy="2217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9846">
                  <a:extLst>
                    <a:ext uri="{9D8B030D-6E8A-4147-A177-3AD203B41FA5}">
                      <a16:colId xmlns:a16="http://schemas.microsoft.com/office/drawing/2014/main" val="2133697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Autoevaluación: las actividades que se realizaron hoy fueron llamativo para los alumnos, espero contar con la misma participación con el segundo grupo de alumnos. El grado de dificultad y el como se llevarán a cabo va a variar ya que el segundo grupo son alumnos con mas rezago. Empleare alarmas con el celular para mejorar mi tiempo y así desarrollar todas las actividades planeadas. </a:t>
                      </a:r>
                    </a:p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En cuanto a mi desenvolvimiento siento que voy mejorando aunque siento que aun se me complica un poco el integrar actividades de pensamiento a la situación didáctica. 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rgbClr val="D2F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480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4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1600EB0-5D3D-4B64-9096-2C66FF4503F2}"/>
              </a:ext>
            </a:extLst>
          </p:cNvPr>
          <p:cNvSpPr/>
          <p:nvPr/>
        </p:nvSpPr>
        <p:spPr>
          <a:xfrm>
            <a:off x="364599" y="-50933"/>
            <a:ext cx="6614317" cy="914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FC3D107-56FF-4C36-82D8-0659799A1889}"/>
              </a:ext>
            </a:extLst>
          </p:cNvPr>
          <p:cNvGrpSpPr/>
          <p:nvPr/>
        </p:nvGrpSpPr>
        <p:grpSpPr>
          <a:xfrm>
            <a:off x="-68264" y="544507"/>
            <a:ext cx="553780" cy="241301"/>
            <a:chOff x="-88643" y="74081"/>
            <a:chExt cx="553780" cy="24130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218DE5D-09CC-4BD2-9C43-E4EC513ED8D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10F437B-9F4A-44D0-8E4E-18C714BF4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63AD40-55A0-4BC7-AE91-3E791DD4A3C1}"/>
              </a:ext>
            </a:extLst>
          </p:cNvPr>
          <p:cNvGrpSpPr/>
          <p:nvPr/>
        </p:nvGrpSpPr>
        <p:grpSpPr>
          <a:xfrm>
            <a:off x="-68264" y="136914"/>
            <a:ext cx="553780" cy="241301"/>
            <a:chOff x="-88643" y="74081"/>
            <a:chExt cx="553780" cy="241301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B98049C-4BFD-42BE-8681-E71481C2110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1CD8A4-239E-4F3B-B7D4-1323218700D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EA2854-8948-4F84-8CC9-80A07F1F5657}"/>
              </a:ext>
            </a:extLst>
          </p:cNvPr>
          <p:cNvGrpSpPr/>
          <p:nvPr/>
        </p:nvGrpSpPr>
        <p:grpSpPr>
          <a:xfrm>
            <a:off x="-68264" y="998267"/>
            <a:ext cx="553780" cy="241301"/>
            <a:chOff x="-88643" y="74081"/>
            <a:chExt cx="553780" cy="2413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D675506-7FBD-4608-8104-C1B5C3B735E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2BD2A65-23CD-4210-BB09-E3AE16234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CD00C90-7A32-4956-AEA4-EC102FDA6A19}"/>
              </a:ext>
            </a:extLst>
          </p:cNvPr>
          <p:cNvGrpSpPr/>
          <p:nvPr/>
        </p:nvGrpSpPr>
        <p:grpSpPr>
          <a:xfrm>
            <a:off x="-68264" y="1452026"/>
            <a:ext cx="553780" cy="241301"/>
            <a:chOff x="-88643" y="74081"/>
            <a:chExt cx="553780" cy="24130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DB1EAF3-192F-4301-9D0A-0DDA3A9523C1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4190CE6-147E-40FB-9E43-DEF2DA9828F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1BFB9E3-00A1-4BBA-8F18-D690CF09F81C}"/>
              </a:ext>
            </a:extLst>
          </p:cNvPr>
          <p:cNvGrpSpPr/>
          <p:nvPr/>
        </p:nvGrpSpPr>
        <p:grpSpPr>
          <a:xfrm>
            <a:off x="-68264" y="2359018"/>
            <a:ext cx="553780" cy="241301"/>
            <a:chOff x="-88643" y="74081"/>
            <a:chExt cx="553780" cy="2413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3FFE64D-79DD-4E10-98F7-0FEDD775ADE4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596FEDD-C22E-4756-8E38-CB82E5116F42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DC1A74-ADEB-4B30-BBF6-76E956FB3739}"/>
              </a:ext>
            </a:extLst>
          </p:cNvPr>
          <p:cNvGrpSpPr/>
          <p:nvPr/>
        </p:nvGrpSpPr>
        <p:grpSpPr>
          <a:xfrm>
            <a:off x="-68264" y="1905785"/>
            <a:ext cx="553780" cy="241301"/>
            <a:chOff x="-88643" y="74081"/>
            <a:chExt cx="553780" cy="24130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FA1310-EC77-4916-AA0C-0755D06443A6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278522A-3806-413F-BFD2-7BB38C15EE8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F60677A-DF1B-4513-B0C2-984755CA36E7}"/>
              </a:ext>
            </a:extLst>
          </p:cNvPr>
          <p:cNvGrpSpPr/>
          <p:nvPr/>
        </p:nvGrpSpPr>
        <p:grpSpPr>
          <a:xfrm>
            <a:off x="-68264" y="8338907"/>
            <a:ext cx="553780" cy="241301"/>
            <a:chOff x="-88643" y="74081"/>
            <a:chExt cx="553780" cy="24130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211FED-AE19-4619-B898-C26B0ADA2722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6CE6C3-F138-4000-8037-022220F827A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CC5D54B-36D7-4F5D-A9CE-8E3DFBF5FBB6}"/>
              </a:ext>
            </a:extLst>
          </p:cNvPr>
          <p:cNvGrpSpPr/>
          <p:nvPr/>
        </p:nvGrpSpPr>
        <p:grpSpPr>
          <a:xfrm>
            <a:off x="-68264" y="7840684"/>
            <a:ext cx="553780" cy="241301"/>
            <a:chOff x="-88643" y="74081"/>
            <a:chExt cx="553780" cy="24130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A277011-E21F-42D7-B5D3-9F14D72D9D3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B2890911-2C9C-48D8-861E-D00C224EC325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E099C5E-14E7-4FD6-A020-B48A6094ED8F}"/>
              </a:ext>
            </a:extLst>
          </p:cNvPr>
          <p:cNvGrpSpPr/>
          <p:nvPr/>
        </p:nvGrpSpPr>
        <p:grpSpPr>
          <a:xfrm>
            <a:off x="-68264" y="7407392"/>
            <a:ext cx="553780" cy="241301"/>
            <a:chOff x="-88643" y="74081"/>
            <a:chExt cx="553780" cy="241301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1A7E1DE-82B0-4111-8156-B774DDDD1C1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C526314-59B6-41FE-AA9E-7AE35D54DBB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B2D06-2135-4F50-A5EB-3FCA3069C133}"/>
              </a:ext>
            </a:extLst>
          </p:cNvPr>
          <p:cNvGrpSpPr/>
          <p:nvPr/>
        </p:nvGrpSpPr>
        <p:grpSpPr>
          <a:xfrm>
            <a:off x="-68264" y="6941260"/>
            <a:ext cx="553780" cy="241301"/>
            <a:chOff x="-88643" y="74081"/>
            <a:chExt cx="553780" cy="24130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42886A-5B36-4FDB-869D-2D4212BC459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F33AA8-6B58-4A52-9C89-0A9AF5856010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523270E-DCA4-4F93-880A-AC4396B67EDA}"/>
              </a:ext>
            </a:extLst>
          </p:cNvPr>
          <p:cNvGrpSpPr/>
          <p:nvPr/>
        </p:nvGrpSpPr>
        <p:grpSpPr>
          <a:xfrm>
            <a:off x="-68264" y="6508494"/>
            <a:ext cx="553780" cy="241301"/>
            <a:chOff x="-88643" y="74081"/>
            <a:chExt cx="553780" cy="241301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332211-1CE6-48E2-948D-C120B2F689B3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1C8B444-6014-431D-B8BF-63119D9DCC33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7BC47EB-2765-4BC2-A43C-7A48FBD70EB5}"/>
              </a:ext>
            </a:extLst>
          </p:cNvPr>
          <p:cNvGrpSpPr/>
          <p:nvPr/>
        </p:nvGrpSpPr>
        <p:grpSpPr>
          <a:xfrm>
            <a:off x="-68264" y="6015139"/>
            <a:ext cx="553780" cy="241301"/>
            <a:chOff x="-88643" y="74081"/>
            <a:chExt cx="553780" cy="2413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9D6E0905-2FAD-412C-80C9-18A458F443E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D0879AC-A305-42FC-9A24-F10ED8144B5E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0EA0EBE-C2E6-4C0E-957A-0D416D945507}"/>
              </a:ext>
            </a:extLst>
          </p:cNvPr>
          <p:cNvGrpSpPr/>
          <p:nvPr/>
        </p:nvGrpSpPr>
        <p:grpSpPr>
          <a:xfrm>
            <a:off x="-68264" y="5548481"/>
            <a:ext cx="553780" cy="241301"/>
            <a:chOff x="-88643" y="74081"/>
            <a:chExt cx="553780" cy="24130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165A367-43DC-4ACD-B887-29E50A47396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18E895C-69D8-4A7E-9002-F36D4388F054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0936D8-A17F-450F-872A-006A13712B37}"/>
              </a:ext>
            </a:extLst>
          </p:cNvPr>
          <p:cNvGrpSpPr/>
          <p:nvPr/>
        </p:nvGrpSpPr>
        <p:grpSpPr>
          <a:xfrm>
            <a:off x="-68264" y="5108897"/>
            <a:ext cx="553780" cy="241301"/>
            <a:chOff x="-88643" y="74081"/>
            <a:chExt cx="553780" cy="241301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50C516F7-77A9-497F-B99B-A900AEECFC0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75326BA-08A7-49E2-9DAF-07BE070B1A2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DDB9514-367E-47C2-A834-CB423C118BF9}"/>
              </a:ext>
            </a:extLst>
          </p:cNvPr>
          <p:cNvGrpSpPr/>
          <p:nvPr/>
        </p:nvGrpSpPr>
        <p:grpSpPr>
          <a:xfrm>
            <a:off x="-68264" y="4634386"/>
            <a:ext cx="553780" cy="241301"/>
            <a:chOff x="-88643" y="74081"/>
            <a:chExt cx="553780" cy="241301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25C8808-25DE-41A9-AFA5-4F171784193B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127FF80-04D6-4AE3-8624-FBB0D5C3366A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26191A-4810-4851-8A1B-FAE24F9122BD}"/>
              </a:ext>
            </a:extLst>
          </p:cNvPr>
          <p:cNvGrpSpPr/>
          <p:nvPr/>
        </p:nvGrpSpPr>
        <p:grpSpPr>
          <a:xfrm>
            <a:off x="-68264" y="3693287"/>
            <a:ext cx="553780" cy="241301"/>
            <a:chOff x="-88643" y="74081"/>
            <a:chExt cx="553780" cy="241301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9372ABA-58AF-47A0-BBB3-C2DD67809667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774AFA-001D-4ECA-AABC-E0DDC2E3EC99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8499E6-FF53-44FF-8FD2-534FD8BBE598}"/>
              </a:ext>
            </a:extLst>
          </p:cNvPr>
          <p:cNvGrpSpPr/>
          <p:nvPr/>
        </p:nvGrpSpPr>
        <p:grpSpPr>
          <a:xfrm>
            <a:off x="-68264" y="4154188"/>
            <a:ext cx="553780" cy="241301"/>
            <a:chOff x="-88643" y="74081"/>
            <a:chExt cx="553780" cy="24130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B42EBB47-2CE3-4BA0-A807-D91ED3A925F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09DC21-9C29-4C1B-A7B9-5EE59716BAC6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2CB93148-96AC-434C-B2D5-A80141212668}"/>
              </a:ext>
            </a:extLst>
          </p:cNvPr>
          <p:cNvGrpSpPr/>
          <p:nvPr/>
        </p:nvGrpSpPr>
        <p:grpSpPr>
          <a:xfrm>
            <a:off x="-68264" y="3248275"/>
            <a:ext cx="553780" cy="241301"/>
            <a:chOff x="-88643" y="74081"/>
            <a:chExt cx="553780" cy="241301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1360C1F6-2F84-4143-8AED-88C58C797D20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D5B70FA-DF2E-4BF7-B585-0EB68D57D04D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96D3F27-5A38-4F2D-8D20-3752EE7FC6D7}"/>
              </a:ext>
            </a:extLst>
          </p:cNvPr>
          <p:cNvGrpSpPr/>
          <p:nvPr/>
        </p:nvGrpSpPr>
        <p:grpSpPr>
          <a:xfrm>
            <a:off x="-68264" y="2812250"/>
            <a:ext cx="553780" cy="241301"/>
            <a:chOff x="-88643" y="74081"/>
            <a:chExt cx="553780" cy="24130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1871B249-5104-4BC5-AF63-327E308FC9DA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4D63ED8-516F-47AA-8780-6F35CB3C646B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0BB2BB7-9E83-4876-BB2F-CCCBF7825853}"/>
              </a:ext>
            </a:extLst>
          </p:cNvPr>
          <p:cNvGrpSpPr/>
          <p:nvPr/>
        </p:nvGrpSpPr>
        <p:grpSpPr>
          <a:xfrm>
            <a:off x="-68264" y="8772725"/>
            <a:ext cx="553780" cy="241301"/>
            <a:chOff x="-88643" y="74081"/>
            <a:chExt cx="553780" cy="241301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DEEC8F7B-0E1D-4B08-9E56-9511AD4DE6FC}"/>
                </a:ext>
              </a:extLst>
            </p:cNvPr>
            <p:cNvSpPr/>
            <p:nvPr/>
          </p:nvSpPr>
          <p:spPr>
            <a:xfrm>
              <a:off x="223304" y="74081"/>
              <a:ext cx="241833" cy="241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259993E-B406-43DB-B4E7-BA213E2B410C}"/>
                </a:ext>
              </a:extLst>
            </p:cNvPr>
            <p:cNvSpPr/>
            <p:nvPr/>
          </p:nvSpPr>
          <p:spPr>
            <a:xfrm>
              <a:off x="-88643" y="134143"/>
              <a:ext cx="432863" cy="121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F942ED3D-FEFE-47ED-9690-4C99EAFCEE7F}"/>
              </a:ext>
            </a:extLst>
          </p:cNvPr>
          <p:cNvSpPr/>
          <p:nvPr/>
        </p:nvSpPr>
        <p:spPr>
          <a:xfrm>
            <a:off x="676546" y="196976"/>
            <a:ext cx="5937771" cy="321432"/>
          </a:xfrm>
          <a:prstGeom prst="roundRect">
            <a:avLst/>
          </a:prstGeom>
          <a:solidFill>
            <a:srgbClr val="E6B8EA"/>
          </a:solidFill>
          <a:ln>
            <a:solidFill>
              <a:srgbClr val="E6B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Candy Cake" panose="02000600000000000000" pitchFamily="2" charset="0"/>
              </a:rPr>
              <a:t>Fotografías / anexos  </a:t>
            </a:r>
            <a:endParaRPr lang="es-MX" dirty="0">
              <a:solidFill>
                <a:schemeClr val="tx1"/>
              </a:solidFill>
              <a:latin typeface="Candy Cake" panose="02000600000000000000" pitchFamily="2" charset="0"/>
            </a:endParaRPr>
          </a:p>
        </p:txBody>
      </p:sp>
      <p:pic>
        <p:nvPicPr>
          <p:cNvPr id="72" name="Picture 2" descr="Pin de Grace R en Dibujos sin fondo (PNG) | Útiles escolares animados,  Dibujos para niños, Decoraciones escolares">
            <a:hlinkClick r:id="rId2" action="ppaction://hlinksldjump"/>
            <a:extLst>
              <a:ext uri="{FF2B5EF4-FFF2-40B4-BE49-F238E27FC236}">
                <a16:creationId xmlns:a16="http://schemas.microsoft.com/office/drawing/2014/main" id="{C45166E6-0E29-4292-BAA3-54469A22D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571">
            <a:off x="5974550" y="-48414"/>
            <a:ext cx="569973" cy="7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90E24E25-9BF5-49FF-8BD8-A2AFBB2E515F}"/>
              </a:ext>
            </a:extLst>
          </p:cNvPr>
          <p:cNvSpPr/>
          <p:nvPr/>
        </p:nvSpPr>
        <p:spPr>
          <a:xfrm>
            <a:off x="702871" y="6629144"/>
            <a:ext cx="5937771" cy="321432"/>
          </a:xfrm>
          <a:prstGeom prst="roundRect">
            <a:avLst/>
          </a:prstGeom>
          <a:solidFill>
            <a:srgbClr val="E6B8EA"/>
          </a:solidFill>
          <a:ln>
            <a:solidFill>
              <a:srgbClr val="E6B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Candy Cake" panose="02000600000000000000" pitchFamily="2" charset="0"/>
              </a:rPr>
              <a:t>Referencias bibliográficas </a:t>
            </a:r>
            <a:endParaRPr lang="es-MX" dirty="0">
              <a:solidFill>
                <a:schemeClr val="tx1"/>
              </a:solidFill>
              <a:latin typeface="Candy Cake" panose="02000600000000000000" pitchFamily="2" charset="0"/>
            </a:endParaRPr>
          </a:p>
        </p:txBody>
      </p:sp>
      <p:pic>
        <p:nvPicPr>
          <p:cNvPr id="3" name="Imagen 2" descr="Imagen que contiene naranja, niño, interior, joven&#10;&#10;Descripción generada automáticamente">
            <a:extLst>
              <a:ext uri="{FF2B5EF4-FFF2-40B4-BE49-F238E27FC236}">
                <a16:creationId xmlns:a16="http://schemas.microsoft.com/office/drawing/2014/main" id="{7E4B35B0-DE2B-4C11-9122-24DFE2E1B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1" y="3154896"/>
            <a:ext cx="2400210" cy="3200280"/>
          </a:xfrm>
          <a:prstGeom prst="rect">
            <a:avLst/>
          </a:prstGeom>
        </p:spPr>
      </p:pic>
      <p:pic>
        <p:nvPicPr>
          <p:cNvPr id="7" name="Imagen 6" descr="Imagen que contiene naranja, niño, tabla, joven&#10;&#10;Descripción generada automáticamente">
            <a:extLst>
              <a:ext uri="{FF2B5EF4-FFF2-40B4-BE49-F238E27FC236}">
                <a16:creationId xmlns:a16="http://schemas.microsoft.com/office/drawing/2014/main" id="{04826178-9B98-462C-B335-C3501CD98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87" y="388960"/>
            <a:ext cx="2372088" cy="3162784"/>
          </a:xfrm>
          <a:prstGeom prst="rect">
            <a:avLst/>
          </a:prstGeom>
        </p:spPr>
      </p:pic>
      <p:pic>
        <p:nvPicPr>
          <p:cNvPr id="14" name="Imagen 13" descr="Imagen que contiene interior, tabla, niño, frente&#10;&#10;Descripción generada automáticamente">
            <a:extLst>
              <a:ext uri="{FF2B5EF4-FFF2-40B4-BE49-F238E27FC236}">
                <a16:creationId xmlns:a16="http://schemas.microsoft.com/office/drawing/2014/main" id="{6B720D18-45CE-4939-8B78-FC8C766497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85" y="2872312"/>
            <a:ext cx="2676957" cy="35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23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8183FE5997B4AA4E189643F8C4B45" ma:contentTypeVersion="2" ma:contentTypeDescription="Create a new document." ma:contentTypeScope="" ma:versionID="241187676d6c0158a8d83922f660e603">
  <xsd:schema xmlns:xsd="http://www.w3.org/2001/XMLSchema" xmlns:xs="http://www.w3.org/2001/XMLSchema" xmlns:p="http://schemas.microsoft.com/office/2006/metadata/properties" xmlns:ns3="417fc62f-bfc5-4d7e-8e09-112fb327a904" targetNamespace="http://schemas.microsoft.com/office/2006/metadata/properties" ma:root="true" ma:fieldsID="eb8f7dc98d70c6c54fc1c3df68a4fceb" ns3:_="">
    <xsd:import namespace="417fc62f-bfc5-4d7e-8e09-112fb327a9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fc62f-bfc5-4d7e-8e09-112fb327a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6EA78D-A84A-4E7A-88DD-C7934B97FD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078820-D0E8-4078-8311-1410E116A8E6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17fc62f-bfc5-4d7e-8e09-112fb327a90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435832-EEAC-48E1-8F6D-8145CB975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fc62f-bfc5-4d7e-8e09-112fb327a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1772</TotalTime>
  <Words>787</Words>
  <Application>Microsoft Office PowerPoint</Application>
  <PresentationFormat>Carta (216 x 279 mm)</PresentationFormat>
  <Paragraphs>62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{¡Estoy Bueno!}</vt:lpstr>
      <vt:lpstr>AGLazyLevelExpertBold</vt:lpstr>
      <vt:lpstr>Arial</vt:lpstr>
      <vt:lpstr>Austhina Brush Calligraphy Scra</vt:lpstr>
      <vt:lpstr>Calibri</vt:lpstr>
      <vt:lpstr>Calibri Light</vt:lpstr>
      <vt:lpstr>Candy Cake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Geraldine ren</dc:creator>
  <cp:lastModifiedBy>Nelly Nuñez </cp:lastModifiedBy>
  <cp:revision>95</cp:revision>
  <dcterms:created xsi:type="dcterms:W3CDTF">2021-08-10T21:35:06Z</dcterms:created>
  <dcterms:modified xsi:type="dcterms:W3CDTF">2021-09-07T04:57:23Z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0x01010094D8183FE5997B4AA4E189643F8C4B45</vt:lpwstr>
  </property>
</Properties>
</file>