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7"/>
  </p:notesMasterIdLst>
  <p:sldIdLst>
    <p:sldId id="317" r:id="rId2"/>
    <p:sldId id="318" r:id="rId3"/>
    <p:sldId id="319" r:id="rId4"/>
    <p:sldId id="320" r:id="rId5"/>
    <p:sldId id="321" r:id="rId6"/>
  </p:sldIdLst>
  <p:sldSz cx="5143500" cy="9144000" type="screen16x9"/>
  <p:notesSz cx="6858000" cy="9144000"/>
  <p:embeddedFontLst>
    <p:embeddedFont>
      <p:font typeface="Raleway Thin" panose="020B0604020202020204" charset="0"/>
      <p:regular r:id="rId8"/>
      <p:bold r:id="rId9"/>
      <p:italic r:id="rId10"/>
      <p:boldItalic r:id="rId11"/>
    </p:embeddedFont>
    <p:embeddedFont>
      <p:font typeface="Gloria Hallelujah" panose="020B0604020202020204" charset="0"/>
      <p:regular r:id="rId12"/>
    </p:embeddedFont>
    <p:embeddedFont>
      <p:font typeface="Bahnschrift" panose="020B0502040204020203" pitchFamily="34" charset="0"/>
      <p:regular r:id="rId13"/>
      <p:bold r:id="rId14"/>
    </p:embeddedFont>
    <p:embeddedFont>
      <p:font typeface="Bahnschrift Condensed" panose="020B0502040204020203" pitchFamily="34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A19596-ECFF-432C-99D3-183B196C75AC}">
  <a:tblStyle styleId="{68A19596-ECFF-432C-99D3-183B196C75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2123" autoAdjust="0"/>
  </p:normalViewPr>
  <p:slideViewPr>
    <p:cSldViewPr snapToGrid="0">
      <p:cViewPr>
        <p:scale>
          <a:sx n="81" d="100"/>
          <a:sy n="81" d="100"/>
        </p:scale>
        <p:origin x="1596" y="-2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38" y="1496484"/>
            <a:ext cx="3857625" cy="3183467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93" indent="0" algn="ctr">
              <a:buNone/>
              <a:defRPr sz="844"/>
            </a:lvl2pPr>
            <a:lvl3pPr marL="385785" indent="0" algn="ctr">
              <a:buNone/>
              <a:defRPr sz="759"/>
            </a:lvl3pPr>
            <a:lvl4pPr marL="578678" indent="0" algn="ctr">
              <a:buNone/>
              <a:defRPr sz="675"/>
            </a:lvl4pPr>
            <a:lvl5pPr marL="771571" indent="0" algn="ctr">
              <a:buNone/>
              <a:defRPr sz="675"/>
            </a:lvl5pPr>
            <a:lvl6pPr marL="964463" indent="0" algn="ctr">
              <a:buNone/>
              <a:defRPr sz="675"/>
            </a:lvl6pPr>
            <a:lvl7pPr marL="1157356" indent="0" algn="ctr">
              <a:buNone/>
              <a:defRPr sz="675"/>
            </a:lvl7pPr>
            <a:lvl8pPr marL="1350249" indent="0" algn="ctr">
              <a:buNone/>
              <a:defRPr sz="675"/>
            </a:lvl8pPr>
            <a:lvl9pPr marL="1543141" indent="0" algn="ctr">
              <a:buNone/>
              <a:defRPr sz="675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4971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2153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680817" y="486834"/>
            <a:ext cx="1109067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2236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1623797" y="1778400"/>
            <a:ext cx="1895906" cy="1496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025"/>
            </a:lvl9pPr>
          </a:lstStyle>
          <a:p>
            <a:endParaRPr/>
          </a:p>
        </p:txBody>
      </p:sp>
      <p:sp>
        <p:nvSpPr>
          <p:cNvPr id="78" name="Google Shape;78;p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2206814" y="5990755"/>
            <a:ext cx="730013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1125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2"/>
          </p:nvPr>
        </p:nvSpPr>
        <p:spPr>
          <a:xfrm>
            <a:off x="1710830" y="4106711"/>
            <a:ext cx="1721925" cy="1052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Thin"/>
              <a:buNone/>
              <a:defRPr sz="9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1181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43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326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937" y="2279652"/>
            <a:ext cx="4436269" cy="3803649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0937" y="6119285"/>
            <a:ext cx="4436269" cy="200024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93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85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7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7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35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24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141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027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6324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5" y="486834"/>
            <a:ext cx="4436269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93" indent="0">
              <a:buNone/>
              <a:defRPr sz="844" b="1"/>
            </a:lvl2pPr>
            <a:lvl3pPr marL="385785" indent="0">
              <a:buNone/>
              <a:defRPr sz="759" b="1"/>
            </a:lvl3pPr>
            <a:lvl4pPr marL="578678" indent="0">
              <a:buNone/>
              <a:defRPr sz="675" b="1"/>
            </a:lvl4pPr>
            <a:lvl5pPr marL="771571" indent="0">
              <a:buNone/>
              <a:defRPr sz="675" b="1"/>
            </a:lvl5pPr>
            <a:lvl6pPr marL="964463" indent="0">
              <a:buNone/>
              <a:defRPr sz="675" b="1"/>
            </a:lvl6pPr>
            <a:lvl7pPr marL="1157356" indent="0">
              <a:buNone/>
              <a:defRPr sz="675" b="1"/>
            </a:lvl7pPr>
            <a:lvl8pPr marL="1350249" indent="0">
              <a:buNone/>
              <a:defRPr sz="675" b="1"/>
            </a:lvl8pPr>
            <a:lvl9pPr marL="1543141" indent="0">
              <a:buNone/>
              <a:defRPr sz="675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5252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1512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6752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0124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286" y="609600"/>
            <a:ext cx="1658912" cy="21336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186657" y="1316567"/>
            <a:ext cx="2603897" cy="6498167"/>
          </a:xfrm>
        </p:spPr>
        <p:txBody>
          <a:bodyPr/>
          <a:lstStyle>
            <a:lvl1pPr marL="0" indent="0">
              <a:buNone/>
              <a:defRPr sz="1350"/>
            </a:lvl1pPr>
            <a:lvl2pPr marL="192893" indent="0">
              <a:buNone/>
              <a:defRPr sz="1181"/>
            </a:lvl2pPr>
            <a:lvl3pPr marL="385785" indent="0">
              <a:buNone/>
              <a:defRPr sz="1013"/>
            </a:lvl3pPr>
            <a:lvl4pPr marL="578678" indent="0">
              <a:buNone/>
              <a:defRPr sz="844"/>
            </a:lvl4pPr>
            <a:lvl5pPr marL="771571" indent="0">
              <a:buNone/>
              <a:defRPr sz="844"/>
            </a:lvl5pPr>
            <a:lvl6pPr marL="964463" indent="0">
              <a:buNone/>
              <a:defRPr sz="844"/>
            </a:lvl6pPr>
            <a:lvl7pPr marL="1157356" indent="0">
              <a:buNone/>
              <a:defRPr sz="844"/>
            </a:lvl7pPr>
            <a:lvl8pPr marL="1350249" indent="0">
              <a:buNone/>
              <a:defRPr sz="844"/>
            </a:lvl8pPr>
            <a:lvl9pPr marL="1543141" indent="0">
              <a:buNone/>
              <a:defRPr sz="844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4286" y="2743200"/>
            <a:ext cx="1658912" cy="5082117"/>
          </a:xfrm>
        </p:spPr>
        <p:txBody>
          <a:bodyPr/>
          <a:lstStyle>
            <a:lvl1pPr marL="0" indent="0">
              <a:buNone/>
              <a:defRPr sz="675"/>
            </a:lvl1pPr>
            <a:lvl2pPr marL="192893" indent="0">
              <a:buNone/>
              <a:defRPr sz="591"/>
            </a:lvl2pPr>
            <a:lvl3pPr marL="385785" indent="0">
              <a:buNone/>
              <a:defRPr sz="506"/>
            </a:lvl3pPr>
            <a:lvl4pPr marL="578678" indent="0">
              <a:buNone/>
              <a:defRPr sz="422"/>
            </a:lvl4pPr>
            <a:lvl5pPr marL="771571" indent="0">
              <a:buNone/>
              <a:defRPr sz="422"/>
            </a:lvl5pPr>
            <a:lvl6pPr marL="964463" indent="0">
              <a:buNone/>
              <a:defRPr sz="422"/>
            </a:lvl6pPr>
            <a:lvl7pPr marL="1157356" indent="0">
              <a:buNone/>
              <a:defRPr sz="422"/>
            </a:lvl7pPr>
            <a:lvl8pPr marL="1350249" indent="0">
              <a:buNone/>
              <a:defRPr sz="422"/>
            </a:lvl8pPr>
            <a:lvl9pPr marL="1543141" indent="0">
              <a:buNone/>
              <a:defRPr sz="42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6134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53616" y="486834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53615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5099-9C02-4398-A960-93F0ECEF11A5}" type="datetimeFigureOut">
              <a:rPr lang="es-ES" smtClean="0"/>
              <a:t>06/09/2021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03785" y="8475134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3632597" y="8475134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9A0A-2F08-433C-93F2-607DFD1B84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47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lvl1pPr algn="l" defTabSz="385785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6" indent="-96446" algn="l" defTabSz="385785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39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3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124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8017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910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802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95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588" indent="-96446" algn="l" defTabSz="385785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9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85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78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7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63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356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249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141" algn="l" defTabSz="385785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53915" y="0"/>
            <a:ext cx="5143500" cy="829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Aprendizaje en el Servicio.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Docente: Elizabeth Guadalupe Ramos Suarez.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Alumna: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Montserrat Rodriguez Rivera 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Séptimo Semestre Sección A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900" b="1" dirty="0"/>
              <a:t>Diario día 2</a:t>
            </a:r>
            <a:r>
              <a:rPr lang="es-ES" sz="900" b="1" dirty="0" smtClean="0"/>
              <a:t> de septiembre </a:t>
            </a:r>
            <a:r>
              <a:rPr lang="es-ES" sz="900" b="1" dirty="0"/>
              <a:t>del 2021</a:t>
            </a:r>
          </a:p>
          <a:p>
            <a:pPr algn="ctr"/>
            <a:r>
              <a:rPr lang="es-ES" sz="900" b="1" dirty="0"/>
              <a:t>Competencias:</a:t>
            </a:r>
          </a:p>
          <a:p>
            <a:r>
              <a:rPr lang="es-ES" sz="900" dirty="0"/>
              <a:t>	Plantea las necesidades formativas de los alumnos de acuerdo con sus procesos de desarrollo y de aprendizaje, con base en los nuevos enfoques pedagógicos.</a:t>
            </a:r>
          </a:p>
          <a:p>
            <a:r>
              <a:rPr lang="es-ES" sz="900" dirty="0"/>
              <a:t>	Establece relaciones entre los principios, conceptos disciplinarios y contenidos del plan y programas de estudio en función del logro de aprendizaje de sus alumnos, asegurando la coherencia y continuidad entre los distintos grados y niveles educativos.</a:t>
            </a: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Incorpora los recursos y medios didácticos idóneos para favorecer el aprendizaje de acuerdo con el conocimiento de los procesos de desarrollo cognitivo y socioemocional de los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diagnósticos de los intereses, motivaciones y necesidades formativas de los alumnos para organizar las actividades de aprendizaje, así como las adecuaciones curriculares y didácticas pertinentes.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Selecciona estrategias que favorecen el desarrollo intelectual, físico, social y emocional de los alumnos para procurar el logro de los aprendizajes.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 los medios tecnológicos y las fuentes de información científica disponibles para mantenerse actualizado respecto a los diversos campos de conocimiento que intervienen en su trabajo docente.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Construye escenarios y experiencias de aprendizaje utilizando diversos recursos metodológicos y tecnológicos para favorecer la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Evalúa el aprendizaje de sus alumnos mediante la aplicación de distintas teorías, métodos e instrumentos considerando las áreas, campos y ámbitos de conocimiento, así como los saberes correspondientes al grado y nivel educativo.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 propuestas para mejorar los resultados de su enseñanza y los aprendizajes de sus alumnos.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Utiliza los recursos metodológicos y técnicos de la investigación para explicar, comprender situaciones educativas y mejorar su docencia.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 su actuación profesional con sentido ético-valoral y asume los diversos principios y reglas que aseguran una mejor convivencia institucional y social, en beneficio de los alumnos y de la comunidad escolar.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2881" lvl="0" indent="-192881">
              <a:lnSpc>
                <a:spcPct val="150000"/>
              </a:lnSpc>
              <a:buFont typeface="Symbol" panose="05050102010706020507" pitchFamily="18" charset="2"/>
              <a:buChar char=""/>
            </a:pP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Decide las estrategias pedagógicas para minimizar o eliminar las barreras para el aprendizaje y la participación asegurando una educación inclusiva.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ES_tradnl" sz="9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Saltillo, Coahuila de Zaragoza                                                                                           </a:t>
            </a:r>
            <a:endParaRPr lang="es-ES_tradnl" sz="9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06 </a:t>
            </a:r>
            <a:r>
              <a:rPr lang="es-ES_tradnl" sz="9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septiembre </a:t>
            </a:r>
            <a:r>
              <a:rPr lang="es-ES_tradnl" sz="900" dirty="0">
                <a:latin typeface="Arial" panose="020B0604020202020204" pitchFamily="34" charset="0"/>
                <a:ea typeface="Times New Roman" panose="02020603050405020304" pitchFamily="18" charset="0"/>
              </a:rPr>
              <a:t>del 2021</a:t>
            </a:r>
            <a:endParaRPr lang="es-ES" sz="900" dirty="0"/>
          </a:p>
          <a:p>
            <a:endParaRPr lang="es-ES" sz="500" dirty="0"/>
          </a:p>
        </p:txBody>
      </p:sp>
      <p:pic>
        <p:nvPicPr>
          <p:cNvPr id="9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331878" y="223540"/>
            <a:ext cx="587573" cy="6365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963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b="28113"/>
          <a:stretch/>
        </p:blipFill>
        <p:spPr>
          <a:xfrm>
            <a:off x="0" y="0"/>
            <a:ext cx="5313872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16200000">
            <a:off x="-1599793" y="3359229"/>
            <a:ext cx="468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latin typeface="Bahnschrift Condensed" panose="020B0502040204020203" pitchFamily="34" charset="0"/>
              </a:rPr>
              <a:t>Montserrat 4 A</a:t>
            </a:r>
            <a:endParaRPr lang="es-ES" sz="48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8" r="4738" b="20377"/>
          <a:stretch/>
        </p:blipFill>
        <p:spPr>
          <a:xfrm>
            <a:off x="0" y="120770"/>
            <a:ext cx="5143500" cy="902323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6491" y="3881887"/>
            <a:ext cx="319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Montserrat Rodriguez Rivera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656272" y="4710023"/>
            <a:ext cx="3157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J.N Francisco I Madero T.M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56272" y="5503653"/>
            <a:ext cx="60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99140" y="5503653"/>
            <a:ext cx="50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B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493448" y="6345530"/>
            <a:ext cx="215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>
                <a:latin typeface="Bahnschrift" panose="020B0502040204020203" pitchFamily="34" charset="0"/>
              </a:rPr>
              <a:t>143</a:t>
            </a:r>
            <a:endParaRPr lang="es-ES" sz="1800" dirty="0">
              <a:latin typeface="Bahnschrift" panose="020B0502040204020203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3079" y="7125419"/>
            <a:ext cx="707366" cy="362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1741788" y="7101143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Clave: 05DJN02325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114671" y="635400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dirty="0">
                <a:latin typeface="Bahnschrift" panose="020B0502040204020203" pitchFamily="34" charset="0"/>
              </a:rPr>
              <a:t>Sostenimiento Federal</a:t>
            </a:r>
          </a:p>
        </p:txBody>
      </p:sp>
    </p:spTree>
    <p:extLst>
      <p:ext uri="{BB962C8B-B14F-4D97-AF65-F5344CB8AC3E}">
        <p14:creationId xmlns:p14="http://schemas.microsoft.com/office/powerpoint/2010/main" val="350136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5472" r="3732" b="2453"/>
          <a:stretch/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418260" y="491631"/>
            <a:ext cx="2019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06  </a:t>
            </a:r>
            <a:r>
              <a:rPr lang="es-ES" sz="1100" dirty="0" smtClean="0"/>
              <a:t>septiembre  2021</a:t>
            </a:r>
            <a:endParaRPr lang="es-ES" sz="1100" dirty="0"/>
          </a:p>
        </p:txBody>
      </p:sp>
      <p:sp>
        <p:nvSpPr>
          <p:cNvPr id="4" name="Estrella de 5 puntas 3"/>
          <p:cNvSpPr/>
          <p:nvPr/>
        </p:nvSpPr>
        <p:spPr>
          <a:xfrm>
            <a:off x="3405781" y="84751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strella de 5 puntas 5"/>
          <p:cNvSpPr/>
          <p:nvPr/>
        </p:nvSpPr>
        <p:spPr>
          <a:xfrm>
            <a:off x="1888761" y="2216596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strella de 5 puntas 6"/>
          <p:cNvSpPr/>
          <p:nvPr/>
        </p:nvSpPr>
        <p:spPr>
          <a:xfrm>
            <a:off x="1889146" y="2570345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strella de 5 puntas 7"/>
          <p:cNvSpPr/>
          <p:nvPr/>
        </p:nvSpPr>
        <p:spPr>
          <a:xfrm>
            <a:off x="1888761" y="2846506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strella de 5 puntas 8"/>
          <p:cNvSpPr/>
          <p:nvPr/>
        </p:nvSpPr>
        <p:spPr>
          <a:xfrm>
            <a:off x="2266181" y="342235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strella de 5 puntas 9"/>
          <p:cNvSpPr/>
          <p:nvPr/>
        </p:nvSpPr>
        <p:spPr>
          <a:xfrm>
            <a:off x="1512145" y="4034058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strella de 5 puntas 10"/>
          <p:cNvSpPr/>
          <p:nvPr/>
        </p:nvSpPr>
        <p:spPr>
          <a:xfrm>
            <a:off x="630148" y="4652145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strella de 5 puntas 11"/>
          <p:cNvSpPr/>
          <p:nvPr/>
        </p:nvSpPr>
        <p:spPr>
          <a:xfrm>
            <a:off x="952715" y="5046334"/>
            <a:ext cx="96143" cy="124782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strella de 5 puntas 13"/>
          <p:cNvSpPr/>
          <p:nvPr/>
        </p:nvSpPr>
        <p:spPr>
          <a:xfrm>
            <a:off x="4305044" y="2213382"/>
            <a:ext cx="245476" cy="276161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strella de 5 puntas 14"/>
          <p:cNvSpPr/>
          <p:nvPr/>
        </p:nvSpPr>
        <p:spPr>
          <a:xfrm>
            <a:off x="4329459" y="2700338"/>
            <a:ext cx="219653" cy="237199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strella de 5 puntas 15"/>
          <p:cNvSpPr/>
          <p:nvPr/>
        </p:nvSpPr>
        <p:spPr>
          <a:xfrm>
            <a:off x="4342371" y="3116966"/>
            <a:ext cx="219652" cy="208655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strella de 5 puntas 16"/>
          <p:cNvSpPr/>
          <p:nvPr/>
        </p:nvSpPr>
        <p:spPr>
          <a:xfrm>
            <a:off x="4294184" y="3451809"/>
            <a:ext cx="227247" cy="149984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strella de 5 puntas 17"/>
          <p:cNvSpPr/>
          <p:nvPr/>
        </p:nvSpPr>
        <p:spPr>
          <a:xfrm>
            <a:off x="4329461" y="3670285"/>
            <a:ext cx="219651" cy="174298"/>
          </a:xfrm>
          <a:prstGeom prst="star5">
            <a:avLst>
              <a:gd name="adj" fmla="val 25128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301536" y="6106558"/>
            <a:ext cx="203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latin typeface="Bahnschrift" panose="020B0502040204020203" pitchFamily="34" charset="0"/>
              </a:rPr>
              <a:t>Participación de los estudiantes, conexión en tiempo y forma. </a:t>
            </a:r>
            <a:endParaRPr lang="es-ES" sz="900" dirty="0">
              <a:latin typeface="Bahnschrift" panose="020B0502040204020203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706379" y="5954565"/>
            <a:ext cx="195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latin typeface="Bahnschrift" panose="020B0502040204020203" pitchFamily="34" charset="0"/>
              </a:rPr>
              <a:t>Es pesado para los alumnos trabajar directo. </a:t>
            </a:r>
            <a:endParaRPr lang="es-ES" sz="1000" dirty="0" smtClean="0">
              <a:latin typeface="Bahnschrift" panose="020B05020402040202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06379" y="7479805"/>
            <a:ext cx="1902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/>
              <a:t>En esta actividad se tuvo ejemplificación de la educadora lo cual permite identificar lo que falta por hacer, he mejorado en dar consignas y los estudiantes muestran confianza. </a:t>
            </a:r>
            <a:endParaRPr lang="es-ES" sz="9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301536" y="8360492"/>
            <a:ext cx="1953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000" dirty="0"/>
          </a:p>
        </p:txBody>
      </p:sp>
      <p:sp>
        <p:nvSpPr>
          <p:cNvPr id="28" name="Rectángulo 27"/>
          <p:cNvSpPr/>
          <p:nvPr/>
        </p:nvSpPr>
        <p:spPr>
          <a:xfrm>
            <a:off x="2646670" y="4732050"/>
            <a:ext cx="2131168" cy="684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571750" y="4652343"/>
            <a:ext cx="2256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 smtClean="0">
                <a:latin typeface="Bahnschrift" panose="020B0502040204020203" pitchFamily="34" charset="0"/>
              </a:rPr>
              <a:t>Evaluación de pequeños grupos con actividad directa de escritura, conteo, descripción e identificación. </a:t>
            </a:r>
            <a:endParaRPr lang="es-ES" sz="1000" dirty="0">
              <a:latin typeface="Bahnschrift" panose="020B0502040204020203" pitchFamily="34" charset="0"/>
            </a:endParaRPr>
          </a:p>
        </p:txBody>
      </p:sp>
      <p:sp>
        <p:nvSpPr>
          <p:cNvPr id="26" name="Estrella de 5 puntas 25"/>
          <p:cNvSpPr/>
          <p:nvPr/>
        </p:nvSpPr>
        <p:spPr>
          <a:xfrm>
            <a:off x="178798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strella de 5 puntas 24"/>
          <p:cNvSpPr/>
          <p:nvPr/>
        </p:nvSpPr>
        <p:spPr>
          <a:xfrm>
            <a:off x="1048858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strella de 5 puntas 26"/>
          <p:cNvSpPr/>
          <p:nvPr/>
        </p:nvSpPr>
        <p:spPr>
          <a:xfrm>
            <a:off x="1877853" y="1360309"/>
            <a:ext cx="245476" cy="276161"/>
          </a:xfrm>
          <a:prstGeom prst="star5">
            <a:avLst>
              <a:gd name="adj" fmla="val 33851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681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304" y="432168"/>
            <a:ext cx="507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EVIDENCIA FOTOGRAFICA</a:t>
            </a:r>
            <a:endParaRPr lang="es-ES" sz="20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3903" y="4607971"/>
            <a:ext cx="4196298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i="1" u="sng" dirty="0" smtClean="0"/>
              <a:t>Evaluaciòn en </a:t>
            </a:r>
            <a:r>
              <a:rPr lang="es-ES" b="1" i="1" u="sng" dirty="0" smtClean="0"/>
              <a:t>preescolar</a:t>
            </a:r>
          </a:p>
          <a:p>
            <a:pPr algn="ctr"/>
            <a:endParaRPr lang="es-ES" b="1" i="1" u="sng" dirty="0"/>
          </a:p>
          <a:p>
            <a:pPr algn="just"/>
            <a:r>
              <a:rPr lang="es-ES" dirty="0" smtClean="0"/>
              <a:t>La evaluación en preescolar es fundamental pues a partir de esta se pueden observar los conocimientos de los estudiantes en cada campo, también permite el reconocimiento del avance que se ha tenido a lo largo de los cursos y como es el tipo de aprendizaje de cada uno de los estudiantes todo esto a fin de contribuir al correcto desarrollo de las habilidades.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Referencia:https</a:t>
            </a:r>
            <a:r>
              <a:rPr lang="es-ES" dirty="0"/>
              <a:t>://educacion.nexos.com.mx/</a:t>
            </a:r>
            <a:r>
              <a:rPr lang="es-ES" dirty="0" err="1"/>
              <a:t>evaluacion</a:t>
            </a:r>
            <a:r>
              <a:rPr lang="es-ES" dirty="0"/>
              <a:t>-de-aprendizajes-en-la-educacion-preescolar/#:~:</a:t>
            </a:r>
            <a:r>
              <a:rPr lang="es-ES" dirty="0" err="1"/>
              <a:t>text</a:t>
            </a:r>
            <a:r>
              <a:rPr lang="es-ES" dirty="0"/>
              <a:t>=En%20el%20caso%20espec%C3%ADfico%20de,competencias%20planteadas%20en%20el%20Programa</a:t>
            </a:r>
            <a:endParaRPr lang="es-ES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" t="4534" r="4215" b="19300"/>
          <a:stretch/>
        </p:blipFill>
        <p:spPr>
          <a:xfrm>
            <a:off x="726900" y="969581"/>
            <a:ext cx="3610303" cy="2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8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167</Words>
  <Application>Microsoft Office PowerPoint</Application>
  <PresentationFormat>Presentación en pantalla (16:9)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Raleway Thin</vt:lpstr>
      <vt:lpstr>Gloria Hallelujah</vt:lpstr>
      <vt:lpstr>Times New Roman</vt:lpstr>
      <vt:lpstr>Symbol</vt:lpstr>
      <vt:lpstr>Bahnschrift</vt:lpstr>
      <vt:lpstr>Bahnschrift Condensed</vt:lpstr>
      <vt:lpstr>Calibri Light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“3 B” Jn. Francisco I Madero.  TM</dc:title>
  <dc:creator>Monse</dc:creator>
  <cp:lastModifiedBy>Monse</cp:lastModifiedBy>
  <cp:revision>77</cp:revision>
  <dcterms:modified xsi:type="dcterms:W3CDTF">2021-09-07T01:43:11Z</dcterms:modified>
</cp:coreProperties>
</file>