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56" r:id="rId3"/>
    <p:sldId id="257" r:id="rId4"/>
    <p:sldId id="260" r:id="rId5"/>
    <p:sldId id="262" r:id="rId6"/>
    <p:sldId id="263" r:id="rId7"/>
    <p:sldId id="264" r:id="rId8"/>
    <p:sldId id="265" r:id="rId9"/>
    <p:sldId id="266" r:id="rId10"/>
    <p:sldId id="267" r:id="rId11"/>
    <p:sldId id="268" r:id="rId12"/>
    <p:sldId id="269" r:id="rId13"/>
    <p:sldId id="270" r:id="rId14"/>
    <p:sldId id="271" r:id="rId15"/>
  </p:sldIdLst>
  <p:sldSz cx="9720263" cy="154797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35" d="100"/>
          <a:sy n="35" d="100"/>
        </p:scale>
        <p:origin x="2364"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29020" y="2533371"/>
            <a:ext cx="8262224" cy="5389233"/>
          </a:xfrm>
        </p:spPr>
        <p:txBody>
          <a:bodyPr anchor="b"/>
          <a:lstStyle>
            <a:lvl1pPr algn="ctr">
              <a:defRPr sz="6378"/>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215033" y="8130434"/>
            <a:ext cx="7290197" cy="3737346"/>
          </a:xfrm>
        </p:spPr>
        <p:txBody>
          <a:bodyPr/>
          <a:lstStyle>
            <a:lvl1pPr marL="0" indent="0" algn="ctr">
              <a:buNone/>
              <a:defRPr sz="2551"/>
            </a:lvl1pPr>
            <a:lvl2pPr marL="486004" indent="0" algn="ctr">
              <a:buNone/>
              <a:defRPr sz="2126"/>
            </a:lvl2pPr>
            <a:lvl3pPr marL="972007" indent="0" algn="ctr">
              <a:buNone/>
              <a:defRPr sz="1913"/>
            </a:lvl3pPr>
            <a:lvl4pPr marL="1458011" indent="0" algn="ctr">
              <a:buNone/>
              <a:defRPr sz="1701"/>
            </a:lvl4pPr>
            <a:lvl5pPr marL="1944014" indent="0" algn="ctr">
              <a:buNone/>
              <a:defRPr sz="1701"/>
            </a:lvl5pPr>
            <a:lvl6pPr marL="2430018" indent="0" algn="ctr">
              <a:buNone/>
              <a:defRPr sz="1701"/>
            </a:lvl6pPr>
            <a:lvl7pPr marL="2916022" indent="0" algn="ctr">
              <a:buNone/>
              <a:defRPr sz="1701"/>
            </a:lvl7pPr>
            <a:lvl8pPr marL="3402025" indent="0" algn="ctr">
              <a:buNone/>
              <a:defRPr sz="1701"/>
            </a:lvl8pPr>
            <a:lvl9pPr marL="3888029" indent="0" algn="ctr">
              <a:buNone/>
              <a:defRPr sz="1701"/>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328AE2C-E468-4ECC-8B53-B610A57B09F0}" type="datetimeFigureOut">
              <a:rPr lang="es-MX" smtClean="0"/>
              <a:t>06/09/2021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AF213B-C1B1-4AE8-A719-D484E07563C3}" type="slidenum">
              <a:rPr lang="es-MX" smtClean="0"/>
              <a:t>‹Nº›</a:t>
            </a:fld>
            <a:endParaRPr lang="es-MX"/>
          </a:p>
        </p:txBody>
      </p:sp>
    </p:spTree>
    <p:extLst>
      <p:ext uri="{BB962C8B-B14F-4D97-AF65-F5344CB8AC3E}">
        <p14:creationId xmlns:p14="http://schemas.microsoft.com/office/powerpoint/2010/main" val="1766090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328AE2C-E468-4ECC-8B53-B610A57B09F0}" type="datetimeFigureOut">
              <a:rPr lang="es-MX" smtClean="0"/>
              <a:t>06/09/2021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AF213B-C1B1-4AE8-A719-D484E07563C3}" type="slidenum">
              <a:rPr lang="es-MX" smtClean="0"/>
              <a:t>‹Nº›</a:t>
            </a:fld>
            <a:endParaRPr lang="es-MX"/>
          </a:p>
        </p:txBody>
      </p:sp>
    </p:spTree>
    <p:extLst>
      <p:ext uri="{BB962C8B-B14F-4D97-AF65-F5344CB8AC3E}">
        <p14:creationId xmlns:p14="http://schemas.microsoft.com/office/powerpoint/2010/main" val="1806533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6064" y="824152"/>
            <a:ext cx="2095932" cy="1311834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68269" y="824152"/>
            <a:ext cx="6166292" cy="1311834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328AE2C-E468-4ECC-8B53-B610A57B09F0}" type="datetimeFigureOut">
              <a:rPr lang="es-MX" smtClean="0"/>
              <a:t>06/09/2021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AF213B-C1B1-4AE8-A719-D484E07563C3}" type="slidenum">
              <a:rPr lang="es-MX" smtClean="0"/>
              <a:t>‹Nº›</a:t>
            </a:fld>
            <a:endParaRPr lang="es-MX"/>
          </a:p>
        </p:txBody>
      </p:sp>
    </p:spTree>
    <p:extLst>
      <p:ext uri="{BB962C8B-B14F-4D97-AF65-F5344CB8AC3E}">
        <p14:creationId xmlns:p14="http://schemas.microsoft.com/office/powerpoint/2010/main" val="1977716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328AE2C-E468-4ECC-8B53-B610A57B09F0}" type="datetimeFigureOut">
              <a:rPr lang="es-MX" smtClean="0"/>
              <a:t>06/09/2021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AF213B-C1B1-4AE8-A719-D484E07563C3}" type="slidenum">
              <a:rPr lang="es-MX" smtClean="0"/>
              <a:t>‹Nº›</a:t>
            </a:fld>
            <a:endParaRPr lang="es-MX"/>
          </a:p>
        </p:txBody>
      </p:sp>
    </p:spTree>
    <p:extLst>
      <p:ext uri="{BB962C8B-B14F-4D97-AF65-F5344CB8AC3E}">
        <p14:creationId xmlns:p14="http://schemas.microsoft.com/office/powerpoint/2010/main" val="362000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63206" y="3859183"/>
            <a:ext cx="8383727" cy="6439129"/>
          </a:xfrm>
        </p:spPr>
        <p:txBody>
          <a:bodyPr anchor="b"/>
          <a:lstStyle>
            <a:lvl1pPr>
              <a:defRPr sz="6378"/>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63206" y="10359229"/>
            <a:ext cx="8383727" cy="3386186"/>
          </a:xfrm>
        </p:spPr>
        <p:txBody>
          <a:bodyPr/>
          <a:lstStyle>
            <a:lvl1pPr marL="0" indent="0">
              <a:buNone/>
              <a:defRPr sz="2551">
                <a:solidFill>
                  <a:schemeClr val="tx1"/>
                </a:solidFill>
              </a:defRPr>
            </a:lvl1pPr>
            <a:lvl2pPr marL="486004" indent="0">
              <a:buNone/>
              <a:defRPr sz="2126">
                <a:solidFill>
                  <a:schemeClr val="tx1">
                    <a:tint val="75000"/>
                  </a:schemeClr>
                </a:solidFill>
              </a:defRPr>
            </a:lvl2pPr>
            <a:lvl3pPr marL="972007" indent="0">
              <a:buNone/>
              <a:defRPr sz="1913">
                <a:solidFill>
                  <a:schemeClr val="tx1">
                    <a:tint val="75000"/>
                  </a:schemeClr>
                </a:solidFill>
              </a:defRPr>
            </a:lvl3pPr>
            <a:lvl4pPr marL="1458011" indent="0">
              <a:buNone/>
              <a:defRPr sz="1701">
                <a:solidFill>
                  <a:schemeClr val="tx1">
                    <a:tint val="75000"/>
                  </a:schemeClr>
                </a:solidFill>
              </a:defRPr>
            </a:lvl4pPr>
            <a:lvl5pPr marL="1944014" indent="0">
              <a:buNone/>
              <a:defRPr sz="1701">
                <a:solidFill>
                  <a:schemeClr val="tx1">
                    <a:tint val="75000"/>
                  </a:schemeClr>
                </a:solidFill>
              </a:defRPr>
            </a:lvl5pPr>
            <a:lvl6pPr marL="2430018" indent="0">
              <a:buNone/>
              <a:defRPr sz="1701">
                <a:solidFill>
                  <a:schemeClr val="tx1">
                    <a:tint val="75000"/>
                  </a:schemeClr>
                </a:solidFill>
              </a:defRPr>
            </a:lvl6pPr>
            <a:lvl7pPr marL="2916022" indent="0">
              <a:buNone/>
              <a:defRPr sz="1701">
                <a:solidFill>
                  <a:schemeClr val="tx1">
                    <a:tint val="75000"/>
                  </a:schemeClr>
                </a:solidFill>
              </a:defRPr>
            </a:lvl7pPr>
            <a:lvl8pPr marL="3402025" indent="0">
              <a:buNone/>
              <a:defRPr sz="1701">
                <a:solidFill>
                  <a:schemeClr val="tx1">
                    <a:tint val="75000"/>
                  </a:schemeClr>
                </a:solidFill>
              </a:defRPr>
            </a:lvl8pPr>
            <a:lvl9pPr marL="3888029" indent="0">
              <a:buNone/>
              <a:defRPr sz="1701">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328AE2C-E468-4ECC-8B53-B610A57B09F0}" type="datetimeFigureOut">
              <a:rPr lang="es-MX" smtClean="0"/>
              <a:t>06/09/2021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AF213B-C1B1-4AE8-A719-D484E07563C3}" type="slidenum">
              <a:rPr lang="es-MX" smtClean="0"/>
              <a:t>‹Nº›</a:t>
            </a:fld>
            <a:endParaRPr lang="es-MX"/>
          </a:p>
        </p:txBody>
      </p:sp>
    </p:spTree>
    <p:extLst>
      <p:ext uri="{BB962C8B-B14F-4D97-AF65-F5344CB8AC3E}">
        <p14:creationId xmlns:p14="http://schemas.microsoft.com/office/powerpoint/2010/main" val="1396977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68268" y="4120757"/>
            <a:ext cx="4131112" cy="982173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920883" y="4120757"/>
            <a:ext cx="4131112" cy="982173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328AE2C-E468-4ECC-8B53-B610A57B09F0}" type="datetimeFigureOut">
              <a:rPr lang="es-MX" smtClean="0"/>
              <a:t>06/09/2021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FAF213B-C1B1-4AE8-A719-D484E07563C3}" type="slidenum">
              <a:rPr lang="es-MX" smtClean="0"/>
              <a:t>‹Nº›</a:t>
            </a:fld>
            <a:endParaRPr lang="es-MX"/>
          </a:p>
        </p:txBody>
      </p:sp>
    </p:spTree>
    <p:extLst>
      <p:ext uri="{BB962C8B-B14F-4D97-AF65-F5344CB8AC3E}">
        <p14:creationId xmlns:p14="http://schemas.microsoft.com/office/powerpoint/2010/main" val="2689028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69534" y="824155"/>
            <a:ext cx="8383727" cy="299202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69535" y="3794681"/>
            <a:ext cx="4112126" cy="1859714"/>
          </a:xfrm>
        </p:spPr>
        <p:txBody>
          <a:bodyPr anchor="b"/>
          <a:lstStyle>
            <a:lvl1pPr marL="0" indent="0">
              <a:buNone/>
              <a:defRPr sz="2551" b="1"/>
            </a:lvl1pPr>
            <a:lvl2pPr marL="486004" indent="0">
              <a:buNone/>
              <a:defRPr sz="2126" b="1"/>
            </a:lvl2pPr>
            <a:lvl3pPr marL="972007" indent="0">
              <a:buNone/>
              <a:defRPr sz="1913" b="1"/>
            </a:lvl3pPr>
            <a:lvl4pPr marL="1458011" indent="0">
              <a:buNone/>
              <a:defRPr sz="1701" b="1"/>
            </a:lvl4pPr>
            <a:lvl5pPr marL="1944014" indent="0">
              <a:buNone/>
              <a:defRPr sz="1701" b="1"/>
            </a:lvl5pPr>
            <a:lvl6pPr marL="2430018" indent="0">
              <a:buNone/>
              <a:defRPr sz="1701" b="1"/>
            </a:lvl6pPr>
            <a:lvl7pPr marL="2916022" indent="0">
              <a:buNone/>
              <a:defRPr sz="1701" b="1"/>
            </a:lvl7pPr>
            <a:lvl8pPr marL="3402025" indent="0">
              <a:buNone/>
              <a:defRPr sz="1701" b="1"/>
            </a:lvl8pPr>
            <a:lvl9pPr marL="3888029" indent="0">
              <a:buNone/>
              <a:defRPr sz="1701" b="1"/>
            </a:lvl9pPr>
          </a:lstStyle>
          <a:p>
            <a:pPr lvl="0"/>
            <a:r>
              <a:rPr lang="es-ES"/>
              <a:t>Haga clic para modificar los estilos de texto del patrón</a:t>
            </a:r>
          </a:p>
        </p:txBody>
      </p:sp>
      <p:sp>
        <p:nvSpPr>
          <p:cNvPr id="4" name="Content Placeholder 3"/>
          <p:cNvSpPr>
            <a:spLocks noGrp="1"/>
          </p:cNvSpPr>
          <p:nvPr>
            <p:ph sz="half" idx="2"/>
          </p:nvPr>
        </p:nvSpPr>
        <p:spPr>
          <a:xfrm>
            <a:off x="669535" y="5654395"/>
            <a:ext cx="4112126" cy="831676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920884" y="3794681"/>
            <a:ext cx="4132378" cy="1859714"/>
          </a:xfrm>
        </p:spPr>
        <p:txBody>
          <a:bodyPr anchor="b"/>
          <a:lstStyle>
            <a:lvl1pPr marL="0" indent="0">
              <a:buNone/>
              <a:defRPr sz="2551" b="1"/>
            </a:lvl1pPr>
            <a:lvl2pPr marL="486004" indent="0">
              <a:buNone/>
              <a:defRPr sz="2126" b="1"/>
            </a:lvl2pPr>
            <a:lvl3pPr marL="972007" indent="0">
              <a:buNone/>
              <a:defRPr sz="1913" b="1"/>
            </a:lvl3pPr>
            <a:lvl4pPr marL="1458011" indent="0">
              <a:buNone/>
              <a:defRPr sz="1701" b="1"/>
            </a:lvl4pPr>
            <a:lvl5pPr marL="1944014" indent="0">
              <a:buNone/>
              <a:defRPr sz="1701" b="1"/>
            </a:lvl5pPr>
            <a:lvl6pPr marL="2430018" indent="0">
              <a:buNone/>
              <a:defRPr sz="1701" b="1"/>
            </a:lvl6pPr>
            <a:lvl7pPr marL="2916022" indent="0">
              <a:buNone/>
              <a:defRPr sz="1701" b="1"/>
            </a:lvl7pPr>
            <a:lvl8pPr marL="3402025" indent="0">
              <a:buNone/>
              <a:defRPr sz="1701" b="1"/>
            </a:lvl8pPr>
            <a:lvl9pPr marL="3888029" indent="0">
              <a:buNone/>
              <a:defRPr sz="1701" b="1"/>
            </a:lvl9pPr>
          </a:lstStyle>
          <a:p>
            <a:pPr lvl="0"/>
            <a:r>
              <a:rPr lang="es-ES"/>
              <a:t>Haga clic para modificar los estilos de texto del patrón</a:t>
            </a:r>
          </a:p>
        </p:txBody>
      </p:sp>
      <p:sp>
        <p:nvSpPr>
          <p:cNvPr id="6" name="Content Placeholder 5"/>
          <p:cNvSpPr>
            <a:spLocks noGrp="1"/>
          </p:cNvSpPr>
          <p:nvPr>
            <p:ph sz="quarter" idx="4"/>
          </p:nvPr>
        </p:nvSpPr>
        <p:spPr>
          <a:xfrm>
            <a:off x="4920884" y="5654395"/>
            <a:ext cx="4132378" cy="831676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328AE2C-E468-4ECC-8B53-B610A57B09F0}" type="datetimeFigureOut">
              <a:rPr lang="es-MX" smtClean="0"/>
              <a:t>06/09/2021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3FAF213B-C1B1-4AE8-A719-D484E07563C3}" type="slidenum">
              <a:rPr lang="es-MX" smtClean="0"/>
              <a:t>‹Nº›</a:t>
            </a:fld>
            <a:endParaRPr lang="es-MX"/>
          </a:p>
        </p:txBody>
      </p:sp>
    </p:spTree>
    <p:extLst>
      <p:ext uri="{BB962C8B-B14F-4D97-AF65-F5344CB8AC3E}">
        <p14:creationId xmlns:p14="http://schemas.microsoft.com/office/powerpoint/2010/main" val="3544357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328AE2C-E468-4ECC-8B53-B610A57B09F0}" type="datetimeFigureOut">
              <a:rPr lang="es-MX" smtClean="0"/>
              <a:t>06/09/2021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3FAF213B-C1B1-4AE8-A719-D484E07563C3}" type="slidenum">
              <a:rPr lang="es-MX" smtClean="0"/>
              <a:t>‹Nº›</a:t>
            </a:fld>
            <a:endParaRPr lang="es-MX"/>
          </a:p>
        </p:txBody>
      </p:sp>
    </p:spTree>
    <p:extLst>
      <p:ext uri="{BB962C8B-B14F-4D97-AF65-F5344CB8AC3E}">
        <p14:creationId xmlns:p14="http://schemas.microsoft.com/office/powerpoint/2010/main" val="2145414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28AE2C-E468-4ECC-8B53-B610A57B09F0}" type="datetimeFigureOut">
              <a:rPr lang="es-MX" smtClean="0"/>
              <a:t>06/09/2021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3FAF213B-C1B1-4AE8-A719-D484E07563C3}" type="slidenum">
              <a:rPr lang="es-MX" smtClean="0"/>
              <a:t>‹Nº›</a:t>
            </a:fld>
            <a:endParaRPr lang="es-MX"/>
          </a:p>
        </p:txBody>
      </p:sp>
    </p:spTree>
    <p:extLst>
      <p:ext uri="{BB962C8B-B14F-4D97-AF65-F5344CB8AC3E}">
        <p14:creationId xmlns:p14="http://schemas.microsoft.com/office/powerpoint/2010/main" val="129017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69534" y="1031981"/>
            <a:ext cx="3135038" cy="3611933"/>
          </a:xfrm>
        </p:spPr>
        <p:txBody>
          <a:bodyPr anchor="b"/>
          <a:lstStyle>
            <a:lvl1pPr>
              <a:defRPr sz="3402"/>
            </a:lvl1pPr>
          </a:lstStyle>
          <a:p>
            <a:r>
              <a:rPr lang="es-ES"/>
              <a:t>Haga clic para modificar el estilo de título del patrón</a:t>
            </a:r>
            <a:endParaRPr lang="en-US" dirty="0"/>
          </a:p>
        </p:txBody>
      </p:sp>
      <p:sp>
        <p:nvSpPr>
          <p:cNvPr id="3" name="Content Placeholder 2"/>
          <p:cNvSpPr>
            <a:spLocks noGrp="1"/>
          </p:cNvSpPr>
          <p:nvPr>
            <p:ph idx="1"/>
          </p:nvPr>
        </p:nvSpPr>
        <p:spPr>
          <a:xfrm>
            <a:off x="4132378" y="2228796"/>
            <a:ext cx="4920883" cy="11000629"/>
          </a:xfrm>
        </p:spPr>
        <p:txBody>
          <a:bodyPr/>
          <a:lstStyle>
            <a:lvl1pPr>
              <a:defRPr sz="3402"/>
            </a:lvl1pPr>
            <a:lvl2pPr>
              <a:defRPr sz="2976"/>
            </a:lvl2pPr>
            <a:lvl3pPr>
              <a:defRPr sz="2551"/>
            </a:lvl3pPr>
            <a:lvl4pPr>
              <a:defRPr sz="2126"/>
            </a:lvl4pPr>
            <a:lvl5pPr>
              <a:defRPr sz="2126"/>
            </a:lvl5pPr>
            <a:lvl6pPr>
              <a:defRPr sz="2126"/>
            </a:lvl6pPr>
            <a:lvl7pPr>
              <a:defRPr sz="2126"/>
            </a:lvl7pPr>
            <a:lvl8pPr>
              <a:defRPr sz="2126"/>
            </a:lvl8pPr>
            <a:lvl9pPr>
              <a:defRPr sz="2126"/>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69534" y="4643914"/>
            <a:ext cx="3135038" cy="8603425"/>
          </a:xfrm>
        </p:spPr>
        <p:txBody>
          <a:bodyPr/>
          <a:lstStyle>
            <a:lvl1pPr marL="0" indent="0">
              <a:buNone/>
              <a:defRPr sz="1701"/>
            </a:lvl1pPr>
            <a:lvl2pPr marL="486004" indent="0">
              <a:buNone/>
              <a:defRPr sz="1488"/>
            </a:lvl2pPr>
            <a:lvl3pPr marL="972007" indent="0">
              <a:buNone/>
              <a:defRPr sz="1276"/>
            </a:lvl3pPr>
            <a:lvl4pPr marL="1458011" indent="0">
              <a:buNone/>
              <a:defRPr sz="1063"/>
            </a:lvl4pPr>
            <a:lvl5pPr marL="1944014" indent="0">
              <a:buNone/>
              <a:defRPr sz="1063"/>
            </a:lvl5pPr>
            <a:lvl6pPr marL="2430018" indent="0">
              <a:buNone/>
              <a:defRPr sz="1063"/>
            </a:lvl6pPr>
            <a:lvl7pPr marL="2916022" indent="0">
              <a:buNone/>
              <a:defRPr sz="1063"/>
            </a:lvl7pPr>
            <a:lvl8pPr marL="3402025" indent="0">
              <a:buNone/>
              <a:defRPr sz="1063"/>
            </a:lvl8pPr>
            <a:lvl9pPr marL="3888029" indent="0">
              <a:buNone/>
              <a:defRPr sz="1063"/>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328AE2C-E468-4ECC-8B53-B610A57B09F0}" type="datetimeFigureOut">
              <a:rPr lang="es-MX" smtClean="0"/>
              <a:t>06/09/2021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FAF213B-C1B1-4AE8-A719-D484E07563C3}" type="slidenum">
              <a:rPr lang="es-MX" smtClean="0"/>
              <a:t>‹Nº›</a:t>
            </a:fld>
            <a:endParaRPr lang="es-MX"/>
          </a:p>
        </p:txBody>
      </p:sp>
    </p:spTree>
    <p:extLst>
      <p:ext uri="{BB962C8B-B14F-4D97-AF65-F5344CB8AC3E}">
        <p14:creationId xmlns:p14="http://schemas.microsoft.com/office/powerpoint/2010/main" val="359049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69534" y="1031981"/>
            <a:ext cx="3135038" cy="3611933"/>
          </a:xfrm>
        </p:spPr>
        <p:txBody>
          <a:bodyPr anchor="b"/>
          <a:lstStyle>
            <a:lvl1pPr>
              <a:defRPr sz="3402"/>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132378" y="2228796"/>
            <a:ext cx="4920883" cy="11000629"/>
          </a:xfrm>
        </p:spPr>
        <p:txBody>
          <a:bodyPr anchor="t"/>
          <a:lstStyle>
            <a:lvl1pPr marL="0" indent="0">
              <a:buNone/>
              <a:defRPr sz="3402"/>
            </a:lvl1pPr>
            <a:lvl2pPr marL="486004" indent="0">
              <a:buNone/>
              <a:defRPr sz="2976"/>
            </a:lvl2pPr>
            <a:lvl3pPr marL="972007" indent="0">
              <a:buNone/>
              <a:defRPr sz="2551"/>
            </a:lvl3pPr>
            <a:lvl4pPr marL="1458011" indent="0">
              <a:buNone/>
              <a:defRPr sz="2126"/>
            </a:lvl4pPr>
            <a:lvl5pPr marL="1944014" indent="0">
              <a:buNone/>
              <a:defRPr sz="2126"/>
            </a:lvl5pPr>
            <a:lvl6pPr marL="2430018" indent="0">
              <a:buNone/>
              <a:defRPr sz="2126"/>
            </a:lvl6pPr>
            <a:lvl7pPr marL="2916022" indent="0">
              <a:buNone/>
              <a:defRPr sz="2126"/>
            </a:lvl7pPr>
            <a:lvl8pPr marL="3402025" indent="0">
              <a:buNone/>
              <a:defRPr sz="2126"/>
            </a:lvl8pPr>
            <a:lvl9pPr marL="3888029" indent="0">
              <a:buNone/>
              <a:defRPr sz="2126"/>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69534" y="4643914"/>
            <a:ext cx="3135038" cy="8603425"/>
          </a:xfrm>
        </p:spPr>
        <p:txBody>
          <a:bodyPr/>
          <a:lstStyle>
            <a:lvl1pPr marL="0" indent="0">
              <a:buNone/>
              <a:defRPr sz="1701"/>
            </a:lvl1pPr>
            <a:lvl2pPr marL="486004" indent="0">
              <a:buNone/>
              <a:defRPr sz="1488"/>
            </a:lvl2pPr>
            <a:lvl3pPr marL="972007" indent="0">
              <a:buNone/>
              <a:defRPr sz="1276"/>
            </a:lvl3pPr>
            <a:lvl4pPr marL="1458011" indent="0">
              <a:buNone/>
              <a:defRPr sz="1063"/>
            </a:lvl4pPr>
            <a:lvl5pPr marL="1944014" indent="0">
              <a:buNone/>
              <a:defRPr sz="1063"/>
            </a:lvl5pPr>
            <a:lvl6pPr marL="2430018" indent="0">
              <a:buNone/>
              <a:defRPr sz="1063"/>
            </a:lvl6pPr>
            <a:lvl7pPr marL="2916022" indent="0">
              <a:buNone/>
              <a:defRPr sz="1063"/>
            </a:lvl7pPr>
            <a:lvl8pPr marL="3402025" indent="0">
              <a:buNone/>
              <a:defRPr sz="1063"/>
            </a:lvl8pPr>
            <a:lvl9pPr marL="3888029" indent="0">
              <a:buNone/>
              <a:defRPr sz="1063"/>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328AE2C-E468-4ECC-8B53-B610A57B09F0}" type="datetimeFigureOut">
              <a:rPr lang="es-MX" smtClean="0"/>
              <a:t>06/09/2021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FAF213B-C1B1-4AE8-A719-D484E07563C3}" type="slidenum">
              <a:rPr lang="es-MX" smtClean="0"/>
              <a:t>‹Nº›</a:t>
            </a:fld>
            <a:endParaRPr lang="es-MX"/>
          </a:p>
        </p:txBody>
      </p:sp>
    </p:spTree>
    <p:extLst>
      <p:ext uri="{BB962C8B-B14F-4D97-AF65-F5344CB8AC3E}">
        <p14:creationId xmlns:p14="http://schemas.microsoft.com/office/powerpoint/2010/main" val="3521471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8268" y="824155"/>
            <a:ext cx="8383727" cy="2992029"/>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68268" y="4120757"/>
            <a:ext cx="8383727" cy="982173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68268" y="14347404"/>
            <a:ext cx="2187059" cy="824151"/>
          </a:xfrm>
          <a:prstGeom prst="rect">
            <a:avLst/>
          </a:prstGeom>
        </p:spPr>
        <p:txBody>
          <a:bodyPr vert="horz" lIns="91440" tIns="45720" rIns="91440" bIns="45720" rtlCol="0" anchor="ctr"/>
          <a:lstStyle>
            <a:lvl1pPr algn="l">
              <a:defRPr sz="1276">
                <a:solidFill>
                  <a:schemeClr val="tx1">
                    <a:tint val="75000"/>
                  </a:schemeClr>
                </a:solidFill>
              </a:defRPr>
            </a:lvl1pPr>
          </a:lstStyle>
          <a:p>
            <a:fld id="{E328AE2C-E468-4ECC-8B53-B610A57B09F0}" type="datetimeFigureOut">
              <a:rPr lang="es-MX" smtClean="0"/>
              <a:t>06/09/2021</a:t>
            </a:fld>
            <a:endParaRPr lang="es-MX"/>
          </a:p>
        </p:txBody>
      </p:sp>
      <p:sp>
        <p:nvSpPr>
          <p:cNvPr id="5" name="Footer Placeholder 4"/>
          <p:cNvSpPr>
            <a:spLocks noGrp="1"/>
          </p:cNvSpPr>
          <p:nvPr>
            <p:ph type="ftr" sz="quarter" idx="3"/>
          </p:nvPr>
        </p:nvSpPr>
        <p:spPr>
          <a:xfrm>
            <a:off x="3219837" y="14347404"/>
            <a:ext cx="3280589" cy="824151"/>
          </a:xfrm>
          <a:prstGeom prst="rect">
            <a:avLst/>
          </a:prstGeom>
        </p:spPr>
        <p:txBody>
          <a:bodyPr vert="horz" lIns="91440" tIns="45720" rIns="91440" bIns="45720" rtlCol="0" anchor="ctr"/>
          <a:lstStyle>
            <a:lvl1pPr algn="ctr">
              <a:defRPr sz="1276">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864936" y="14347404"/>
            <a:ext cx="2187059" cy="824151"/>
          </a:xfrm>
          <a:prstGeom prst="rect">
            <a:avLst/>
          </a:prstGeom>
        </p:spPr>
        <p:txBody>
          <a:bodyPr vert="horz" lIns="91440" tIns="45720" rIns="91440" bIns="45720" rtlCol="0" anchor="ctr"/>
          <a:lstStyle>
            <a:lvl1pPr algn="r">
              <a:defRPr sz="1276">
                <a:solidFill>
                  <a:schemeClr val="tx1">
                    <a:tint val="75000"/>
                  </a:schemeClr>
                </a:solidFill>
              </a:defRPr>
            </a:lvl1pPr>
          </a:lstStyle>
          <a:p>
            <a:fld id="{3FAF213B-C1B1-4AE8-A719-D484E07563C3}" type="slidenum">
              <a:rPr lang="es-MX" smtClean="0"/>
              <a:t>‹Nº›</a:t>
            </a:fld>
            <a:endParaRPr lang="es-MX"/>
          </a:p>
        </p:txBody>
      </p:sp>
    </p:spTree>
    <p:extLst>
      <p:ext uri="{BB962C8B-B14F-4D97-AF65-F5344CB8AC3E}">
        <p14:creationId xmlns:p14="http://schemas.microsoft.com/office/powerpoint/2010/main" val="28956709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72007" rtl="0" eaLnBrk="1" latinLnBrk="0" hangingPunct="1">
        <a:lnSpc>
          <a:spcPct val="90000"/>
        </a:lnSpc>
        <a:spcBef>
          <a:spcPct val="0"/>
        </a:spcBef>
        <a:buNone/>
        <a:defRPr sz="4677" kern="1200">
          <a:solidFill>
            <a:schemeClr val="tx1"/>
          </a:solidFill>
          <a:latin typeface="+mj-lt"/>
          <a:ea typeface="+mj-ea"/>
          <a:cs typeface="+mj-cs"/>
        </a:defRPr>
      </a:lvl1pPr>
    </p:titleStyle>
    <p:bodyStyle>
      <a:lvl1pPr marL="243002" indent="-243002" algn="l" defTabSz="972007" rtl="0" eaLnBrk="1" latinLnBrk="0" hangingPunct="1">
        <a:lnSpc>
          <a:spcPct val="90000"/>
        </a:lnSpc>
        <a:spcBef>
          <a:spcPts val="1063"/>
        </a:spcBef>
        <a:buFont typeface="Arial" panose="020B0604020202020204" pitchFamily="34" charset="0"/>
        <a:buChar char="•"/>
        <a:defRPr sz="2976" kern="1200">
          <a:solidFill>
            <a:schemeClr val="tx1"/>
          </a:solidFill>
          <a:latin typeface="+mn-lt"/>
          <a:ea typeface="+mn-ea"/>
          <a:cs typeface="+mn-cs"/>
        </a:defRPr>
      </a:lvl1pPr>
      <a:lvl2pPr marL="729005" indent="-243002" algn="l" defTabSz="972007" rtl="0" eaLnBrk="1" latinLnBrk="0" hangingPunct="1">
        <a:lnSpc>
          <a:spcPct val="90000"/>
        </a:lnSpc>
        <a:spcBef>
          <a:spcPts val="532"/>
        </a:spcBef>
        <a:buFont typeface="Arial" panose="020B0604020202020204" pitchFamily="34" charset="0"/>
        <a:buChar char="•"/>
        <a:defRPr sz="2551" kern="1200">
          <a:solidFill>
            <a:schemeClr val="tx1"/>
          </a:solidFill>
          <a:latin typeface="+mn-lt"/>
          <a:ea typeface="+mn-ea"/>
          <a:cs typeface="+mn-cs"/>
        </a:defRPr>
      </a:lvl2pPr>
      <a:lvl3pPr marL="1215009" indent="-243002" algn="l" defTabSz="972007" rtl="0" eaLnBrk="1" latinLnBrk="0" hangingPunct="1">
        <a:lnSpc>
          <a:spcPct val="90000"/>
        </a:lnSpc>
        <a:spcBef>
          <a:spcPts val="532"/>
        </a:spcBef>
        <a:buFont typeface="Arial" panose="020B0604020202020204" pitchFamily="34" charset="0"/>
        <a:buChar char="•"/>
        <a:defRPr sz="2126" kern="1200">
          <a:solidFill>
            <a:schemeClr val="tx1"/>
          </a:solidFill>
          <a:latin typeface="+mn-lt"/>
          <a:ea typeface="+mn-ea"/>
          <a:cs typeface="+mn-cs"/>
        </a:defRPr>
      </a:lvl3pPr>
      <a:lvl4pPr marL="1701013"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4pPr>
      <a:lvl5pPr marL="2187016"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5pPr>
      <a:lvl6pPr marL="2673020"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6pPr>
      <a:lvl7pPr marL="3159023"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7pPr>
      <a:lvl8pPr marL="3645027"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8pPr>
      <a:lvl9pPr marL="4131031"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9pPr>
    </p:bodyStyle>
    <p:otherStyle>
      <a:defPPr>
        <a:defRPr lang="en-US"/>
      </a:defPPr>
      <a:lvl1pPr marL="0" algn="l" defTabSz="972007" rtl="0" eaLnBrk="1" latinLnBrk="0" hangingPunct="1">
        <a:defRPr sz="1913" kern="1200">
          <a:solidFill>
            <a:schemeClr val="tx1"/>
          </a:solidFill>
          <a:latin typeface="+mn-lt"/>
          <a:ea typeface="+mn-ea"/>
          <a:cs typeface="+mn-cs"/>
        </a:defRPr>
      </a:lvl1pPr>
      <a:lvl2pPr marL="486004" algn="l" defTabSz="972007" rtl="0" eaLnBrk="1" latinLnBrk="0" hangingPunct="1">
        <a:defRPr sz="1913" kern="1200">
          <a:solidFill>
            <a:schemeClr val="tx1"/>
          </a:solidFill>
          <a:latin typeface="+mn-lt"/>
          <a:ea typeface="+mn-ea"/>
          <a:cs typeface="+mn-cs"/>
        </a:defRPr>
      </a:lvl2pPr>
      <a:lvl3pPr marL="972007" algn="l" defTabSz="972007" rtl="0" eaLnBrk="1" latinLnBrk="0" hangingPunct="1">
        <a:defRPr sz="1913" kern="1200">
          <a:solidFill>
            <a:schemeClr val="tx1"/>
          </a:solidFill>
          <a:latin typeface="+mn-lt"/>
          <a:ea typeface="+mn-ea"/>
          <a:cs typeface="+mn-cs"/>
        </a:defRPr>
      </a:lvl3pPr>
      <a:lvl4pPr marL="1458011" algn="l" defTabSz="972007" rtl="0" eaLnBrk="1" latinLnBrk="0" hangingPunct="1">
        <a:defRPr sz="1913" kern="1200">
          <a:solidFill>
            <a:schemeClr val="tx1"/>
          </a:solidFill>
          <a:latin typeface="+mn-lt"/>
          <a:ea typeface="+mn-ea"/>
          <a:cs typeface="+mn-cs"/>
        </a:defRPr>
      </a:lvl4pPr>
      <a:lvl5pPr marL="1944014" algn="l" defTabSz="972007" rtl="0" eaLnBrk="1" latinLnBrk="0" hangingPunct="1">
        <a:defRPr sz="1913" kern="1200">
          <a:solidFill>
            <a:schemeClr val="tx1"/>
          </a:solidFill>
          <a:latin typeface="+mn-lt"/>
          <a:ea typeface="+mn-ea"/>
          <a:cs typeface="+mn-cs"/>
        </a:defRPr>
      </a:lvl5pPr>
      <a:lvl6pPr marL="2430018" algn="l" defTabSz="972007" rtl="0" eaLnBrk="1" latinLnBrk="0" hangingPunct="1">
        <a:defRPr sz="1913" kern="1200">
          <a:solidFill>
            <a:schemeClr val="tx1"/>
          </a:solidFill>
          <a:latin typeface="+mn-lt"/>
          <a:ea typeface="+mn-ea"/>
          <a:cs typeface="+mn-cs"/>
        </a:defRPr>
      </a:lvl6pPr>
      <a:lvl7pPr marL="2916022" algn="l" defTabSz="972007" rtl="0" eaLnBrk="1" latinLnBrk="0" hangingPunct="1">
        <a:defRPr sz="1913" kern="1200">
          <a:solidFill>
            <a:schemeClr val="tx1"/>
          </a:solidFill>
          <a:latin typeface="+mn-lt"/>
          <a:ea typeface="+mn-ea"/>
          <a:cs typeface="+mn-cs"/>
        </a:defRPr>
      </a:lvl7pPr>
      <a:lvl8pPr marL="3402025" algn="l" defTabSz="972007" rtl="0" eaLnBrk="1" latinLnBrk="0" hangingPunct="1">
        <a:defRPr sz="1913" kern="1200">
          <a:solidFill>
            <a:schemeClr val="tx1"/>
          </a:solidFill>
          <a:latin typeface="+mn-lt"/>
          <a:ea typeface="+mn-ea"/>
          <a:cs typeface="+mn-cs"/>
        </a:defRPr>
      </a:lvl8pPr>
      <a:lvl9pPr marL="3888029" algn="l" defTabSz="972007" rtl="0" eaLnBrk="1" latinLnBrk="0" hangingPunct="1">
        <a:defRPr sz="19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redcenit.com/beneficios-juegos-de-reglas-para-los-ninos/"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orientacionandujar.es/2017/12/11/evaluacion-diagnostica-infantil-preescolar/"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slideplayer.es/slide/2351942/"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scielo.org.mx/scielo.php?script=sci_arttext&amp;pid=S1405-66662016000200611#B46" TargetMode="Externa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http://www.scielo.org.mx/scielo.php?script=sci_arttext&amp;pid=S1405-6666201600020061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C2A50D6-7BFE-4619-A352-717DDCF4EDFF}"/>
              </a:ext>
            </a:extLst>
          </p:cNvPr>
          <p:cNvPicPr>
            <a:picLocks noChangeAspect="1"/>
          </p:cNvPicPr>
          <p:nvPr/>
        </p:nvPicPr>
        <p:blipFill>
          <a:blip r:embed="rId2"/>
          <a:stretch>
            <a:fillRect/>
          </a:stretch>
        </p:blipFill>
        <p:spPr>
          <a:xfrm>
            <a:off x="33738" y="1261883"/>
            <a:ext cx="9686526" cy="12910980"/>
          </a:xfrm>
          <a:prstGeom prst="rect">
            <a:avLst/>
          </a:prstGeom>
        </p:spPr>
      </p:pic>
      <p:sp>
        <p:nvSpPr>
          <p:cNvPr id="9" name="Rectángulo 8">
            <a:extLst>
              <a:ext uri="{FF2B5EF4-FFF2-40B4-BE49-F238E27FC236}">
                <a16:creationId xmlns:a16="http://schemas.microsoft.com/office/drawing/2014/main" id="{12ACDD36-2BF7-4246-9B73-51BB4FCBCD2B}"/>
              </a:ext>
            </a:extLst>
          </p:cNvPr>
          <p:cNvSpPr/>
          <p:nvPr/>
        </p:nvSpPr>
        <p:spPr>
          <a:xfrm>
            <a:off x="2453481" y="3428336"/>
            <a:ext cx="4534359" cy="3951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591" b="1" dirty="0">
                <a:solidFill>
                  <a:schemeClr val="tx1"/>
                </a:solidFill>
                <a:latin typeface="The Hand" panose="03070502030502020204" pitchFamily="66" charset="0"/>
              </a:rPr>
              <a:t>Ciclo escolar 2021-2022</a:t>
            </a:r>
          </a:p>
        </p:txBody>
      </p:sp>
      <p:sp>
        <p:nvSpPr>
          <p:cNvPr id="10" name="CuadroTexto 9">
            <a:extLst>
              <a:ext uri="{FF2B5EF4-FFF2-40B4-BE49-F238E27FC236}">
                <a16:creationId xmlns:a16="http://schemas.microsoft.com/office/drawing/2014/main" id="{C8D86D59-A4DE-4AF1-A4DB-E8CE36A83CC9}"/>
              </a:ext>
            </a:extLst>
          </p:cNvPr>
          <p:cNvSpPr txBox="1"/>
          <p:nvPr/>
        </p:nvSpPr>
        <p:spPr>
          <a:xfrm>
            <a:off x="853137" y="7819824"/>
            <a:ext cx="5325593" cy="565989"/>
          </a:xfrm>
          <a:prstGeom prst="rect">
            <a:avLst/>
          </a:prstGeom>
          <a:noFill/>
        </p:spPr>
        <p:txBody>
          <a:bodyPr wrap="square" rtlCol="0">
            <a:spAutoFit/>
          </a:bodyPr>
          <a:lstStyle/>
          <a:p>
            <a:r>
              <a:rPr lang="es-MX" sz="3078" b="1" dirty="0">
                <a:latin typeface="The Hand" panose="03070502030502020204" pitchFamily="66" charset="0"/>
              </a:rPr>
              <a:t>Educadora Practicante: Natalia Guadalupe Torres Tovar </a:t>
            </a:r>
          </a:p>
        </p:txBody>
      </p:sp>
      <p:pic>
        <p:nvPicPr>
          <p:cNvPr id="2" name="Imagen 1">
            <a:extLst>
              <a:ext uri="{FF2B5EF4-FFF2-40B4-BE49-F238E27FC236}">
                <a16:creationId xmlns:a16="http://schemas.microsoft.com/office/drawing/2014/main" id="{33DE9672-0114-4394-8EFB-AAD6D4FA2CB7}"/>
              </a:ext>
            </a:extLst>
          </p:cNvPr>
          <p:cNvPicPr>
            <a:picLocks noChangeAspect="1"/>
          </p:cNvPicPr>
          <p:nvPr/>
        </p:nvPicPr>
        <p:blipFill rotWithShape="1">
          <a:blip r:embed="rId3"/>
          <a:srcRect l="96783" r="-904" b="29422"/>
          <a:stretch/>
        </p:blipFill>
        <p:spPr>
          <a:xfrm rot="16200000">
            <a:off x="4564075" y="9478861"/>
            <a:ext cx="592120" cy="9720263"/>
          </a:xfrm>
          <a:prstGeom prst="rect">
            <a:avLst/>
          </a:prstGeom>
        </p:spPr>
      </p:pic>
      <p:pic>
        <p:nvPicPr>
          <p:cNvPr id="11" name="Imagen 10">
            <a:extLst>
              <a:ext uri="{FF2B5EF4-FFF2-40B4-BE49-F238E27FC236}">
                <a16:creationId xmlns:a16="http://schemas.microsoft.com/office/drawing/2014/main" id="{CB3F1B1C-D40B-4753-8737-071F50BDABB6}"/>
              </a:ext>
            </a:extLst>
          </p:cNvPr>
          <p:cNvPicPr>
            <a:picLocks noChangeAspect="1"/>
          </p:cNvPicPr>
          <p:nvPr/>
        </p:nvPicPr>
        <p:blipFill rotWithShape="1">
          <a:blip r:embed="rId3"/>
          <a:srcRect l="96783" r="-904" b="29422"/>
          <a:stretch/>
        </p:blipFill>
        <p:spPr>
          <a:xfrm rot="16200000">
            <a:off x="4597809" y="-3894309"/>
            <a:ext cx="592120" cy="9720263"/>
          </a:xfrm>
          <a:prstGeom prst="rect">
            <a:avLst/>
          </a:prstGeom>
        </p:spPr>
      </p:pic>
    </p:spTree>
    <p:extLst>
      <p:ext uri="{BB962C8B-B14F-4D97-AF65-F5344CB8AC3E}">
        <p14:creationId xmlns:p14="http://schemas.microsoft.com/office/powerpoint/2010/main" val="927363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5FBBBD2-377C-4C55-8584-0332897C2975}"/>
              </a:ext>
            </a:extLst>
          </p:cNvPr>
          <p:cNvPicPr>
            <a:picLocks noChangeAspect="1"/>
          </p:cNvPicPr>
          <p:nvPr/>
        </p:nvPicPr>
        <p:blipFill>
          <a:blip r:embed="rId2"/>
          <a:stretch>
            <a:fillRect/>
          </a:stretch>
        </p:blipFill>
        <p:spPr>
          <a:xfrm>
            <a:off x="475" y="844659"/>
            <a:ext cx="9719313" cy="13790394"/>
          </a:xfrm>
          <a:prstGeom prst="rect">
            <a:avLst/>
          </a:prstGeom>
        </p:spPr>
      </p:pic>
      <p:sp>
        <p:nvSpPr>
          <p:cNvPr id="3" name="CuadroTexto 2">
            <a:extLst>
              <a:ext uri="{FF2B5EF4-FFF2-40B4-BE49-F238E27FC236}">
                <a16:creationId xmlns:a16="http://schemas.microsoft.com/office/drawing/2014/main" id="{73E2A31B-B23E-4ACA-A088-9ACC8B182577}"/>
              </a:ext>
            </a:extLst>
          </p:cNvPr>
          <p:cNvSpPr txBox="1"/>
          <p:nvPr/>
        </p:nvSpPr>
        <p:spPr>
          <a:xfrm>
            <a:off x="1729857" y="4628250"/>
            <a:ext cx="7535138" cy="10002738"/>
          </a:xfrm>
          <a:prstGeom prst="rect">
            <a:avLst/>
          </a:prstGeom>
          <a:noFill/>
        </p:spPr>
        <p:txBody>
          <a:bodyPr wrap="square" rtlCol="0">
            <a:spAutoFit/>
          </a:bodyPr>
          <a:lstStyle/>
          <a:p>
            <a:r>
              <a:rPr lang="es-MX" sz="2800" b="0" i="0" dirty="0">
                <a:solidFill>
                  <a:srgbClr val="49494A"/>
                </a:solidFill>
                <a:effectLst/>
                <a:latin typeface="Aharoni" panose="02010803020104030203" pitchFamily="2" charset="-79"/>
                <a:cs typeface="Aharoni" panose="02010803020104030203" pitchFamily="2" charset="-79"/>
              </a:rPr>
              <a:t>Los juegos de reglas abren una ventana al aprendizaje espontáneo y a la construcción de estrategias mentales que luego resultaran fácilmente extrapolables a otras experiencias vitales.</a:t>
            </a:r>
          </a:p>
          <a:p>
            <a:r>
              <a:rPr lang="es-MX" sz="2800" b="0" i="0" dirty="0">
                <a:solidFill>
                  <a:srgbClr val="49494A"/>
                </a:solidFill>
                <a:effectLst/>
                <a:latin typeface="Aharoni" panose="02010803020104030203" pitchFamily="2" charset="-79"/>
                <a:cs typeface="Aharoni" panose="02010803020104030203" pitchFamily="2" charset="-79"/>
              </a:rPr>
              <a:t>Entre los principales beneficios que aportan los juegos de reglas al desarrollo del niño, está el de ejercer como agente socializador que enseña a los niños y niñas a ganar y perder, a respetar turnos y normas, y a considerar las opciones o acciones de los compañeros de juego.</a:t>
            </a:r>
          </a:p>
          <a:p>
            <a:endParaRPr lang="es-MX" sz="2800" b="0" i="0" dirty="0">
              <a:solidFill>
                <a:srgbClr val="202124"/>
              </a:solidFill>
              <a:effectLst/>
              <a:latin typeface="Aharoni" panose="02010803020104030203" pitchFamily="2" charset="-79"/>
              <a:cs typeface="Aharoni" panose="02010803020104030203" pitchFamily="2" charset="-79"/>
            </a:endParaRPr>
          </a:p>
          <a:p>
            <a:r>
              <a:rPr lang="es-MX" sz="2800" b="0" i="0" dirty="0">
                <a:solidFill>
                  <a:srgbClr val="202124"/>
                </a:solidFill>
                <a:effectLst/>
                <a:latin typeface="Aharoni" panose="02010803020104030203" pitchFamily="2" charset="-79"/>
                <a:cs typeface="Aharoni" panose="02010803020104030203" pitchFamily="2" charset="-79"/>
                <a:hlinkClick r:id="rId3"/>
              </a:rPr>
              <a:t>https://www.redcenit.com/beneficios-juegos-de-reglas-para-los-ninos/</a:t>
            </a:r>
            <a:endParaRPr lang="es-MX" sz="2800" dirty="0">
              <a:solidFill>
                <a:srgbClr val="202124"/>
              </a:solidFill>
              <a:latin typeface="Aharoni" panose="02010803020104030203" pitchFamily="2" charset="-79"/>
              <a:cs typeface="Aharoni" panose="02010803020104030203" pitchFamily="2" charset="-79"/>
            </a:endParaRPr>
          </a:p>
          <a:p>
            <a:endParaRPr lang="es-MX" sz="2800" b="0" i="0" dirty="0">
              <a:solidFill>
                <a:srgbClr val="202124"/>
              </a:solidFill>
              <a:effectLst/>
              <a:latin typeface="Aharoni" panose="02010803020104030203" pitchFamily="2" charset="-79"/>
              <a:cs typeface="Aharoni" panose="02010803020104030203" pitchFamily="2" charset="-79"/>
            </a:endParaRPr>
          </a:p>
          <a:p>
            <a:r>
              <a:rPr lang="es-MX" sz="2800" dirty="0">
                <a:solidFill>
                  <a:srgbClr val="202124"/>
                </a:solidFill>
                <a:latin typeface="Aharoni" panose="02010803020104030203" pitchFamily="2" charset="-79"/>
                <a:cs typeface="Aharoni" panose="02010803020104030203" pitchFamily="2" charset="-79"/>
              </a:rPr>
              <a:t>Considero que el fomentar reglas dentro del aula en los primeros días de </a:t>
            </a:r>
            <a:r>
              <a:rPr lang="es-MX" sz="2800" dirty="0" err="1">
                <a:solidFill>
                  <a:srgbClr val="202124"/>
                </a:solidFill>
                <a:latin typeface="Aharoni" panose="02010803020104030203" pitchFamily="2" charset="-79"/>
                <a:cs typeface="Aharoni" panose="02010803020104030203" pitchFamily="2" charset="-79"/>
              </a:rPr>
              <a:t>asitenica</a:t>
            </a:r>
            <a:r>
              <a:rPr lang="es-MX" sz="2800" dirty="0">
                <a:solidFill>
                  <a:srgbClr val="202124"/>
                </a:solidFill>
                <a:latin typeface="Aharoni" panose="02010803020104030203" pitchFamily="2" charset="-79"/>
                <a:cs typeface="Aharoni" panose="02010803020104030203" pitchFamily="2" charset="-79"/>
              </a:rPr>
              <a:t> al preescolar favorecerá en el educando el aprender a respetar normas y turnos lo que beneficiara el clima del aula al momento de implementar actividades en equipo o grupales </a:t>
            </a:r>
            <a:endParaRPr lang="es-MX" sz="2800" b="0" i="0" dirty="0">
              <a:solidFill>
                <a:srgbClr val="202124"/>
              </a:solidFill>
              <a:effectLst/>
              <a:latin typeface="Aharoni" panose="02010803020104030203" pitchFamily="2" charset="-79"/>
              <a:cs typeface="Aharoni" panose="02010803020104030203" pitchFamily="2" charset="-79"/>
            </a:endParaRPr>
          </a:p>
        </p:txBody>
      </p:sp>
      <p:sp>
        <p:nvSpPr>
          <p:cNvPr id="5" name="CuadroTexto 4">
            <a:extLst>
              <a:ext uri="{FF2B5EF4-FFF2-40B4-BE49-F238E27FC236}">
                <a16:creationId xmlns:a16="http://schemas.microsoft.com/office/drawing/2014/main" id="{1EA54222-B059-4181-A568-C4AD759B4646}"/>
              </a:ext>
            </a:extLst>
          </p:cNvPr>
          <p:cNvSpPr txBox="1"/>
          <p:nvPr/>
        </p:nvSpPr>
        <p:spPr>
          <a:xfrm>
            <a:off x="2756043" y="2911106"/>
            <a:ext cx="6508952" cy="954107"/>
          </a:xfrm>
          <a:prstGeom prst="rect">
            <a:avLst/>
          </a:prstGeom>
          <a:noFill/>
        </p:spPr>
        <p:txBody>
          <a:bodyPr wrap="square">
            <a:spAutoFit/>
          </a:bodyPr>
          <a:lstStyle/>
          <a:p>
            <a:r>
              <a:rPr lang="es-MX" sz="2800" dirty="0">
                <a:latin typeface="Aharoni" panose="02010803020104030203" pitchFamily="2" charset="-79"/>
                <a:cs typeface="Aharoni" panose="02010803020104030203" pitchFamily="2" charset="-79"/>
              </a:rPr>
              <a:t>Fomento de reglas </a:t>
            </a:r>
          </a:p>
          <a:p>
            <a:r>
              <a:rPr lang="es-MX" sz="2800" dirty="0">
                <a:latin typeface="Aharoni" panose="02010803020104030203" pitchFamily="2" charset="-79"/>
                <a:cs typeface="Aharoni" panose="02010803020104030203" pitchFamily="2" charset="-79"/>
              </a:rPr>
              <a:t>02 de septiembre del 2021</a:t>
            </a:r>
          </a:p>
        </p:txBody>
      </p:sp>
    </p:spTree>
    <p:extLst>
      <p:ext uri="{BB962C8B-B14F-4D97-AF65-F5344CB8AC3E}">
        <p14:creationId xmlns:p14="http://schemas.microsoft.com/office/powerpoint/2010/main" val="90646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80EB4FD-67E8-426F-9189-618672EC5ABE}"/>
              </a:ext>
            </a:extLst>
          </p:cNvPr>
          <p:cNvPicPr>
            <a:picLocks noChangeAspect="1"/>
          </p:cNvPicPr>
          <p:nvPr/>
        </p:nvPicPr>
        <p:blipFill rotWithShape="1">
          <a:blip r:embed="rId2"/>
          <a:srcRect l="21937" t="18123" r="26511" b="6631"/>
          <a:stretch/>
        </p:blipFill>
        <p:spPr>
          <a:xfrm>
            <a:off x="-1" y="844660"/>
            <a:ext cx="9720263" cy="8262001"/>
          </a:xfrm>
          <a:prstGeom prst="rect">
            <a:avLst/>
          </a:prstGeom>
        </p:spPr>
      </p:pic>
      <p:pic>
        <p:nvPicPr>
          <p:cNvPr id="9" name="Imagen 8">
            <a:extLst>
              <a:ext uri="{FF2B5EF4-FFF2-40B4-BE49-F238E27FC236}">
                <a16:creationId xmlns:a16="http://schemas.microsoft.com/office/drawing/2014/main" id="{4546B09D-5E15-4B95-92F1-96C85E5A145C}"/>
              </a:ext>
            </a:extLst>
          </p:cNvPr>
          <p:cNvPicPr>
            <a:picLocks noChangeAspect="1"/>
          </p:cNvPicPr>
          <p:nvPr/>
        </p:nvPicPr>
        <p:blipFill rotWithShape="1">
          <a:blip r:embed="rId3"/>
          <a:srcRect l="21970" t="50000" r="26527" b="6733"/>
          <a:stretch/>
        </p:blipFill>
        <p:spPr>
          <a:xfrm>
            <a:off x="-2" y="9076454"/>
            <a:ext cx="9720264" cy="5528393"/>
          </a:xfrm>
          <a:prstGeom prst="rect">
            <a:avLst/>
          </a:prstGeom>
        </p:spPr>
      </p:pic>
      <p:sp>
        <p:nvSpPr>
          <p:cNvPr id="10" name="CuadroTexto 9">
            <a:extLst>
              <a:ext uri="{FF2B5EF4-FFF2-40B4-BE49-F238E27FC236}">
                <a16:creationId xmlns:a16="http://schemas.microsoft.com/office/drawing/2014/main" id="{35A7F07A-51FB-4A74-9DA1-1FC4FE2524A9}"/>
              </a:ext>
            </a:extLst>
          </p:cNvPr>
          <p:cNvSpPr txBox="1"/>
          <p:nvPr/>
        </p:nvSpPr>
        <p:spPr>
          <a:xfrm>
            <a:off x="6546260" y="1512873"/>
            <a:ext cx="2601994" cy="447687"/>
          </a:xfrm>
          <a:prstGeom prst="rect">
            <a:avLst/>
          </a:prstGeom>
          <a:noFill/>
        </p:spPr>
        <p:txBody>
          <a:bodyPr wrap="none" rtlCol="0">
            <a:spAutoFit/>
          </a:bodyPr>
          <a:lstStyle/>
          <a:p>
            <a:r>
              <a:rPr lang="es-MX" sz="2309" dirty="0"/>
              <a:t>03         09         2021</a:t>
            </a:r>
          </a:p>
        </p:txBody>
      </p:sp>
      <p:sp>
        <p:nvSpPr>
          <p:cNvPr id="11" name="Elipse 10">
            <a:extLst>
              <a:ext uri="{FF2B5EF4-FFF2-40B4-BE49-F238E27FC236}">
                <a16:creationId xmlns:a16="http://schemas.microsoft.com/office/drawing/2014/main" id="{147CE2DD-E91D-4361-842C-1DFBCF84F052}"/>
              </a:ext>
            </a:extLst>
          </p:cNvPr>
          <p:cNvSpPr/>
          <p:nvPr/>
        </p:nvSpPr>
        <p:spPr>
          <a:xfrm>
            <a:off x="845495" y="284930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2" name="Elipse 11">
            <a:extLst>
              <a:ext uri="{FF2B5EF4-FFF2-40B4-BE49-F238E27FC236}">
                <a16:creationId xmlns:a16="http://schemas.microsoft.com/office/drawing/2014/main" id="{DD5BACA5-099B-49E6-8328-22A0CD2DBD45}"/>
              </a:ext>
            </a:extLst>
          </p:cNvPr>
          <p:cNvSpPr/>
          <p:nvPr/>
        </p:nvSpPr>
        <p:spPr>
          <a:xfrm>
            <a:off x="5554815" y="2849299"/>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3" name="Elipse 12">
            <a:extLst>
              <a:ext uri="{FF2B5EF4-FFF2-40B4-BE49-F238E27FC236}">
                <a16:creationId xmlns:a16="http://schemas.microsoft.com/office/drawing/2014/main" id="{BFCF603D-6725-4AC9-A7A2-964B5BC7036E}"/>
              </a:ext>
            </a:extLst>
          </p:cNvPr>
          <p:cNvSpPr/>
          <p:nvPr/>
        </p:nvSpPr>
        <p:spPr>
          <a:xfrm>
            <a:off x="8264036" y="523296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4" name="Elipse 13">
            <a:extLst>
              <a:ext uri="{FF2B5EF4-FFF2-40B4-BE49-F238E27FC236}">
                <a16:creationId xmlns:a16="http://schemas.microsoft.com/office/drawing/2014/main" id="{D7B77D1D-B525-403B-99AA-1FCB8917184F}"/>
              </a:ext>
            </a:extLst>
          </p:cNvPr>
          <p:cNvSpPr/>
          <p:nvPr/>
        </p:nvSpPr>
        <p:spPr>
          <a:xfrm>
            <a:off x="8264036" y="463510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5" name="Elipse 14">
            <a:extLst>
              <a:ext uri="{FF2B5EF4-FFF2-40B4-BE49-F238E27FC236}">
                <a16:creationId xmlns:a16="http://schemas.microsoft.com/office/drawing/2014/main" id="{89DBB158-6745-4DC8-8612-4DB54108135D}"/>
              </a:ext>
            </a:extLst>
          </p:cNvPr>
          <p:cNvSpPr/>
          <p:nvPr/>
        </p:nvSpPr>
        <p:spPr>
          <a:xfrm>
            <a:off x="8264036" y="3992536"/>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6" name="Elipse 15">
            <a:extLst>
              <a:ext uri="{FF2B5EF4-FFF2-40B4-BE49-F238E27FC236}">
                <a16:creationId xmlns:a16="http://schemas.microsoft.com/office/drawing/2014/main" id="{D571E84A-2C14-4AC3-A178-F3FBD073F728}"/>
              </a:ext>
            </a:extLst>
          </p:cNvPr>
          <p:cNvSpPr/>
          <p:nvPr/>
        </p:nvSpPr>
        <p:spPr>
          <a:xfrm>
            <a:off x="3877458" y="4975659"/>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7" name="Elipse 16">
            <a:extLst>
              <a:ext uri="{FF2B5EF4-FFF2-40B4-BE49-F238E27FC236}">
                <a16:creationId xmlns:a16="http://schemas.microsoft.com/office/drawing/2014/main" id="{E4FB7CB2-9185-4EB3-B335-BA22935FF09B}"/>
              </a:ext>
            </a:extLst>
          </p:cNvPr>
          <p:cNvSpPr/>
          <p:nvPr/>
        </p:nvSpPr>
        <p:spPr>
          <a:xfrm>
            <a:off x="3876609" y="4478275"/>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8" name="Elipse 17">
            <a:extLst>
              <a:ext uri="{FF2B5EF4-FFF2-40B4-BE49-F238E27FC236}">
                <a16:creationId xmlns:a16="http://schemas.microsoft.com/office/drawing/2014/main" id="{9BEA8CFC-BB2B-40D2-8129-5428C64D6F03}"/>
              </a:ext>
            </a:extLst>
          </p:cNvPr>
          <p:cNvSpPr/>
          <p:nvPr/>
        </p:nvSpPr>
        <p:spPr>
          <a:xfrm>
            <a:off x="3876609" y="3905390"/>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9" name="Elipse 18">
            <a:extLst>
              <a:ext uri="{FF2B5EF4-FFF2-40B4-BE49-F238E27FC236}">
                <a16:creationId xmlns:a16="http://schemas.microsoft.com/office/drawing/2014/main" id="{D2724402-CC22-4231-90A8-DD615C606003}"/>
              </a:ext>
            </a:extLst>
          </p:cNvPr>
          <p:cNvSpPr/>
          <p:nvPr/>
        </p:nvSpPr>
        <p:spPr>
          <a:xfrm>
            <a:off x="4560116" y="5742939"/>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0" name="Elipse 19">
            <a:extLst>
              <a:ext uri="{FF2B5EF4-FFF2-40B4-BE49-F238E27FC236}">
                <a16:creationId xmlns:a16="http://schemas.microsoft.com/office/drawing/2014/main" id="{23F97558-47AF-44AC-9BE7-2F2931178E5A}"/>
              </a:ext>
            </a:extLst>
          </p:cNvPr>
          <p:cNvSpPr/>
          <p:nvPr/>
        </p:nvSpPr>
        <p:spPr>
          <a:xfrm>
            <a:off x="1522801" y="5745214"/>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1" name="Elipse 20">
            <a:extLst>
              <a:ext uri="{FF2B5EF4-FFF2-40B4-BE49-F238E27FC236}">
                <a16:creationId xmlns:a16="http://schemas.microsoft.com/office/drawing/2014/main" id="{924EF13A-1763-4044-BF6F-DF4B24DFA9D9}"/>
              </a:ext>
            </a:extLst>
          </p:cNvPr>
          <p:cNvSpPr/>
          <p:nvPr/>
        </p:nvSpPr>
        <p:spPr>
          <a:xfrm>
            <a:off x="8264036" y="6058866"/>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2" name="Elipse 21">
            <a:extLst>
              <a:ext uri="{FF2B5EF4-FFF2-40B4-BE49-F238E27FC236}">
                <a16:creationId xmlns:a16="http://schemas.microsoft.com/office/drawing/2014/main" id="{39451C00-C25E-494B-8FC3-1B0C25F85707}"/>
              </a:ext>
            </a:extLst>
          </p:cNvPr>
          <p:cNvSpPr/>
          <p:nvPr/>
        </p:nvSpPr>
        <p:spPr>
          <a:xfrm>
            <a:off x="8264036" y="569160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4" name="Elipse 23">
            <a:extLst>
              <a:ext uri="{FF2B5EF4-FFF2-40B4-BE49-F238E27FC236}">
                <a16:creationId xmlns:a16="http://schemas.microsoft.com/office/drawing/2014/main" id="{BB687BDC-D81C-48F8-ABBD-FF1031193005}"/>
              </a:ext>
            </a:extLst>
          </p:cNvPr>
          <p:cNvSpPr/>
          <p:nvPr/>
        </p:nvSpPr>
        <p:spPr>
          <a:xfrm>
            <a:off x="3095141" y="790532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5" name="Elipse 24">
            <a:extLst>
              <a:ext uri="{FF2B5EF4-FFF2-40B4-BE49-F238E27FC236}">
                <a16:creationId xmlns:a16="http://schemas.microsoft.com/office/drawing/2014/main" id="{88073690-95E4-4FD0-9B8F-F0101FA750CE}"/>
              </a:ext>
            </a:extLst>
          </p:cNvPr>
          <p:cNvSpPr/>
          <p:nvPr/>
        </p:nvSpPr>
        <p:spPr>
          <a:xfrm>
            <a:off x="1494601" y="7331285"/>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6" name="Elipse 25">
            <a:extLst>
              <a:ext uri="{FF2B5EF4-FFF2-40B4-BE49-F238E27FC236}">
                <a16:creationId xmlns:a16="http://schemas.microsoft.com/office/drawing/2014/main" id="{15AC76B6-73EA-4730-A1A6-BB00A5B91447}"/>
              </a:ext>
            </a:extLst>
          </p:cNvPr>
          <p:cNvSpPr/>
          <p:nvPr/>
        </p:nvSpPr>
        <p:spPr>
          <a:xfrm>
            <a:off x="3100150" y="6517269"/>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8" name="CuadroTexto 27">
            <a:extLst>
              <a:ext uri="{FF2B5EF4-FFF2-40B4-BE49-F238E27FC236}">
                <a16:creationId xmlns:a16="http://schemas.microsoft.com/office/drawing/2014/main" id="{46492B09-7B90-4EB8-B148-1D0056766189}"/>
              </a:ext>
            </a:extLst>
          </p:cNvPr>
          <p:cNvSpPr txBox="1"/>
          <p:nvPr/>
        </p:nvSpPr>
        <p:spPr>
          <a:xfrm>
            <a:off x="5131737" y="6525625"/>
            <a:ext cx="235962" cy="368691"/>
          </a:xfrm>
          <a:prstGeom prst="rect">
            <a:avLst/>
          </a:prstGeom>
          <a:noFill/>
        </p:spPr>
        <p:txBody>
          <a:bodyPr wrap="none" rtlCol="0">
            <a:spAutoFit/>
          </a:bodyPr>
          <a:lstStyle/>
          <a:p>
            <a:r>
              <a:rPr lang="es-MX" sz="1796" dirty="0"/>
              <a:t> </a:t>
            </a:r>
          </a:p>
        </p:txBody>
      </p:sp>
      <p:sp>
        <p:nvSpPr>
          <p:cNvPr id="29" name="CuadroTexto 28">
            <a:extLst>
              <a:ext uri="{FF2B5EF4-FFF2-40B4-BE49-F238E27FC236}">
                <a16:creationId xmlns:a16="http://schemas.microsoft.com/office/drawing/2014/main" id="{3129AFD3-C214-4CD3-861C-0B7891BD5D2C}"/>
              </a:ext>
            </a:extLst>
          </p:cNvPr>
          <p:cNvSpPr txBox="1"/>
          <p:nvPr/>
        </p:nvSpPr>
        <p:spPr>
          <a:xfrm>
            <a:off x="5193102" y="7580433"/>
            <a:ext cx="4165446" cy="802912"/>
          </a:xfrm>
          <a:prstGeom prst="rect">
            <a:avLst/>
          </a:prstGeom>
          <a:noFill/>
        </p:spPr>
        <p:txBody>
          <a:bodyPr wrap="square" rtlCol="0">
            <a:spAutoFit/>
          </a:bodyPr>
          <a:lstStyle/>
          <a:p>
            <a:r>
              <a:rPr lang="es-MX" sz="1539" dirty="0"/>
              <a:t>La mañana de trabajo fue buena, se aplicaron diagnósticos, se realizo de manera grupal pero la educadora titular iba tomando nota</a:t>
            </a:r>
          </a:p>
        </p:txBody>
      </p:sp>
      <p:sp>
        <p:nvSpPr>
          <p:cNvPr id="31" name="CuadroTexto 30">
            <a:extLst>
              <a:ext uri="{FF2B5EF4-FFF2-40B4-BE49-F238E27FC236}">
                <a16:creationId xmlns:a16="http://schemas.microsoft.com/office/drawing/2014/main" id="{F92D2228-E1D2-4010-A00B-20FEE01FFBEC}"/>
              </a:ext>
            </a:extLst>
          </p:cNvPr>
          <p:cNvSpPr txBox="1"/>
          <p:nvPr/>
        </p:nvSpPr>
        <p:spPr>
          <a:xfrm>
            <a:off x="845496" y="9620999"/>
            <a:ext cx="4102188" cy="646331"/>
          </a:xfrm>
          <a:prstGeom prst="rect">
            <a:avLst/>
          </a:prstGeom>
          <a:noFill/>
        </p:spPr>
        <p:txBody>
          <a:bodyPr wrap="square" rtlCol="0">
            <a:spAutoFit/>
          </a:bodyPr>
          <a:lstStyle/>
          <a:p>
            <a:r>
              <a:rPr lang="es-MX" dirty="0"/>
              <a:t>Mantener la participación y el interés de todos los alumnos en modalidad virtual</a:t>
            </a:r>
          </a:p>
        </p:txBody>
      </p:sp>
      <p:sp>
        <p:nvSpPr>
          <p:cNvPr id="32" name="CuadroTexto 31">
            <a:extLst>
              <a:ext uri="{FF2B5EF4-FFF2-40B4-BE49-F238E27FC236}">
                <a16:creationId xmlns:a16="http://schemas.microsoft.com/office/drawing/2014/main" id="{AD2BC492-2A8F-494D-9356-5F9C6914D2DE}"/>
              </a:ext>
            </a:extLst>
          </p:cNvPr>
          <p:cNvSpPr txBox="1"/>
          <p:nvPr/>
        </p:nvSpPr>
        <p:spPr>
          <a:xfrm>
            <a:off x="5450686" y="9808292"/>
            <a:ext cx="3907862" cy="400110"/>
          </a:xfrm>
          <a:prstGeom prst="rect">
            <a:avLst/>
          </a:prstGeom>
          <a:noFill/>
        </p:spPr>
        <p:txBody>
          <a:bodyPr wrap="square" rtlCol="0">
            <a:spAutoFit/>
          </a:bodyPr>
          <a:lstStyle/>
          <a:p>
            <a:r>
              <a:rPr lang="es-MX" sz="2000" dirty="0"/>
              <a:t>Fallas con el internet </a:t>
            </a:r>
          </a:p>
        </p:txBody>
      </p:sp>
      <p:sp>
        <p:nvSpPr>
          <p:cNvPr id="33" name="CuadroTexto 32">
            <a:extLst>
              <a:ext uri="{FF2B5EF4-FFF2-40B4-BE49-F238E27FC236}">
                <a16:creationId xmlns:a16="http://schemas.microsoft.com/office/drawing/2014/main" id="{6A723B54-B08C-42BE-ABBF-EAE04CF97814}"/>
              </a:ext>
            </a:extLst>
          </p:cNvPr>
          <p:cNvSpPr txBox="1"/>
          <p:nvPr/>
        </p:nvSpPr>
        <p:spPr>
          <a:xfrm>
            <a:off x="757942" y="12203598"/>
            <a:ext cx="4102188" cy="309444"/>
          </a:xfrm>
          <a:prstGeom prst="rect">
            <a:avLst/>
          </a:prstGeom>
          <a:noFill/>
        </p:spPr>
        <p:txBody>
          <a:bodyPr wrap="square" rtlCol="0">
            <a:spAutoFit/>
          </a:bodyPr>
          <a:lstStyle/>
          <a:p>
            <a:r>
              <a:rPr lang="es-MX" sz="1411" dirty="0"/>
              <a:t>Considero que todo se llevo a cabo bien</a:t>
            </a:r>
          </a:p>
        </p:txBody>
      </p:sp>
      <p:sp>
        <p:nvSpPr>
          <p:cNvPr id="34" name="CuadroTexto 33">
            <a:extLst>
              <a:ext uri="{FF2B5EF4-FFF2-40B4-BE49-F238E27FC236}">
                <a16:creationId xmlns:a16="http://schemas.microsoft.com/office/drawing/2014/main" id="{514A7469-1A54-40C3-AD86-706B2119B8D6}"/>
              </a:ext>
            </a:extLst>
          </p:cNvPr>
          <p:cNvSpPr txBox="1"/>
          <p:nvPr/>
        </p:nvSpPr>
        <p:spPr>
          <a:xfrm>
            <a:off x="845495" y="13588645"/>
            <a:ext cx="4102188" cy="309444"/>
          </a:xfrm>
          <a:prstGeom prst="rect">
            <a:avLst/>
          </a:prstGeom>
          <a:noFill/>
        </p:spPr>
        <p:txBody>
          <a:bodyPr wrap="square" rtlCol="0">
            <a:spAutoFit/>
          </a:bodyPr>
          <a:lstStyle/>
          <a:p>
            <a:r>
              <a:rPr lang="es-MX" sz="1411" dirty="0"/>
              <a:t>Estar preparada con otra red de conexión  </a:t>
            </a:r>
          </a:p>
        </p:txBody>
      </p:sp>
      <p:sp>
        <p:nvSpPr>
          <p:cNvPr id="35" name="CuadroTexto 34">
            <a:extLst>
              <a:ext uri="{FF2B5EF4-FFF2-40B4-BE49-F238E27FC236}">
                <a16:creationId xmlns:a16="http://schemas.microsoft.com/office/drawing/2014/main" id="{4E8E357F-3945-4B31-A268-0C2BB1FD8D87}"/>
              </a:ext>
            </a:extLst>
          </p:cNvPr>
          <p:cNvSpPr txBox="1"/>
          <p:nvPr/>
        </p:nvSpPr>
        <p:spPr>
          <a:xfrm>
            <a:off x="5002799" y="11948961"/>
            <a:ext cx="4102188" cy="923330"/>
          </a:xfrm>
          <a:prstGeom prst="rect">
            <a:avLst/>
          </a:prstGeom>
          <a:noFill/>
        </p:spPr>
        <p:txBody>
          <a:bodyPr wrap="square" rtlCol="0">
            <a:spAutoFit/>
          </a:bodyPr>
          <a:lstStyle/>
          <a:p>
            <a:r>
              <a:rPr lang="es-MX" dirty="0"/>
              <a:t>Considero que la mañana de trabajo fue buena, se favorecieron muchos aspectos de los educandos. </a:t>
            </a:r>
          </a:p>
        </p:txBody>
      </p:sp>
      <p:sp>
        <p:nvSpPr>
          <p:cNvPr id="36" name="Elipse 35">
            <a:extLst>
              <a:ext uri="{FF2B5EF4-FFF2-40B4-BE49-F238E27FC236}">
                <a16:creationId xmlns:a16="http://schemas.microsoft.com/office/drawing/2014/main" id="{6A61865D-F03F-4F3A-B533-8978E0BD2B32}"/>
              </a:ext>
            </a:extLst>
          </p:cNvPr>
          <p:cNvSpPr/>
          <p:nvPr/>
        </p:nvSpPr>
        <p:spPr>
          <a:xfrm>
            <a:off x="8848240" y="2057233"/>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37" name="Elipse 36">
            <a:extLst>
              <a:ext uri="{FF2B5EF4-FFF2-40B4-BE49-F238E27FC236}">
                <a16:creationId xmlns:a16="http://schemas.microsoft.com/office/drawing/2014/main" id="{B4E4B1C0-A5CE-4735-89AE-3680066F90D2}"/>
              </a:ext>
            </a:extLst>
          </p:cNvPr>
          <p:cNvSpPr/>
          <p:nvPr/>
        </p:nvSpPr>
        <p:spPr>
          <a:xfrm>
            <a:off x="2065767" y="790087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 name="CuadroTexto 1">
            <a:extLst>
              <a:ext uri="{FF2B5EF4-FFF2-40B4-BE49-F238E27FC236}">
                <a16:creationId xmlns:a16="http://schemas.microsoft.com/office/drawing/2014/main" id="{F9886F45-1E2B-4DD3-A53E-D42E3F35D5AB}"/>
              </a:ext>
            </a:extLst>
          </p:cNvPr>
          <p:cNvSpPr txBox="1"/>
          <p:nvPr/>
        </p:nvSpPr>
        <p:spPr>
          <a:xfrm>
            <a:off x="2860818" y="8238729"/>
            <a:ext cx="2031582" cy="369332"/>
          </a:xfrm>
          <a:prstGeom prst="rect">
            <a:avLst/>
          </a:prstGeom>
          <a:noFill/>
        </p:spPr>
        <p:txBody>
          <a:bodyPr wrap="none" rtlCol="0">
            <a:spAutoFit/>
          </a:bodyPr>
          <a:lstStyle/>
          <a:p>
            <a:r>
              <a:rPr lang="es-MX" dirty="0"/>
              <a:t>Todos los asistentes</a:t>
            </a:r>
          </a:p>
        </p:txBody>
      </p:sp>
      <p:sp>
        <p:nvSpPr>
          <p:cNvPr id="30" name="Elipse 29">
            <a:extLst>
              <a:ext uri="{FF2B5EF4-FFF2-40B4-BE49-F238E27FC236}">
                <a16:creationId xmlns:a16="http://schemas.microsoft.com/office/drawing/2014/main" id="{316D1974-F7C7-4D76-BC28-BE6DD2854A39}"/>
              </a:ext>
            </a:extLst>
          </p:cNvPr>
          <p:cNvSpPr/>
          <p:nvPr/>
        </p:nvSpPr>
        <p:spPr>
          <a:xfrm>
            <a:off x="2365781" y="2809845"/>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3" name="CuadroTexto 2">
            <a:extLst>
              <a:ext uri="{FF2B5EF4-FFF2-40B4-BE49-F238E27FC236}">
                <a16:creationId xmlns:a16="http://schemas.microsoft.com/office/drawing/2014/main" id="{17CF8A43-CAD3-46DE-BFD7-270C37788509}"/>
              </a:ext>
            </a:extLst>
          </p:cNvPr>
          <p:cNvSpPr txBox="1"/>
          <p:nvPr/>
        </p:nvSpPr>
        <p:spPr>
          <a:xfrm>
            <a:off x="5124661" y="6564825"/>
            <a:ext cx="2072683" cy="369332"/>
          </a:xfrm>
          <a:prstGeom prst="rect">
            <a:avLst/>
          </a:prstGeom>
          <a:noFill/>
        </p:spPr>
        <p:txBody>
          <a:bodyPr wrap="none" rtlCol="0">
            <a:spAutoFit/>
          </a:bodyPr>
          <a:lstStyle/>
          <a:p>
            <a:r>
              <a:rPr lang="es-MX" dirty="0"/>
              <a:t>Nicolas, Jose, Diego </a:t>
            </a:r>
          </a:p>
        </p:txBody>
      </p:sp>
    </p:spTree>
    <p:extLst>
      <p:ext uri="{BB962C8B-B14F-4D97-AF65-F5344CB8AC3E}">
        <p14:creationId xmlns:p14="http://schemas.microsoft.com/office/powerpoint/2010/main" val="2119368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5FBBBD2-377C-4C55-8584-0332897C2975}"/>
              </a:ext>
            </a:extLst>
          </p:cNvPr>
          <p:cNvPicPr>
            <a:picLocks noChangeAspect="1"/>
          </p:cNvPicPr>
          <p:nvPr/>
        </p:nvPicPr>
        <p:blipFill>
          <a:blip r:embed="rId2"/>
          <a:stretch>
            <a:fillRect/>
          </a:stretch>
        </p:blipFill>
        <p:spPr>
          <a:xfrm>
            <a:off x="475" y="844659"/>
            <a:ext cx="9719313" cy="13790394"/>
          </a:xfrm>
          <a:prstGeom prst="rect">
            <a:avLst/>
          </a:prstGeom>
        </p:spPr>
      </p:pic>
      <p:sp>
        <p:nvSpPr>
          <p:cNvPr id="3" name="CuadroTexto 2">
            <a:extLst>
              <a:ext uri="{FF2B5EF4-FFF2-40B4-BE49-F238E27FC236}">
                <a16:creationId xmlns:a16="http://schemas.microsoft.com/office/drawing/2014/main" id="{73E2A31B-B23E-4ACA-A088-9ACC8B182577}"/>
              </a:ext>
            </a:extLst>
          </p:cNvPr>
          <p:cNvSpPr txBox="1"/>
          <p:nvPr/>
        </p:nvSpPr>
        <p:spPr>
          <a:xfrm>
            <a:off x="1729857" y="4628250"/>
            <a:ext cx="7535138" cy="10002738"/>
          </a:xfrm>
          <a:prstGeom prst="rect">
            <a:avLst/>
          </a:prstGeom>
          <a:noFill/>
        </p:spPr>
        <p:txBody>
          <a:bodyPr wrap="square" rtlCol="0">
            <a:spAutoFit/>
          </a:bodyPr>
          <a:lstStyle/>
          <a:p>
            <a:pPr algn="l" fontAlgn="base"/>
            <a:r>
              <a:rPr lang="es-MX" sz="2800" b="0" i="0" dirty="0">
                <a:solidFill>
                  <a:srgbClr val="555555"/>
                </a:solidFill>
                <a:effectLst/>
                <a:latin typeface="Helvetica Neue"/>
              </a:rPr>
              <a:t>L</a:t>
            </a:r>
            <a:r>
              <a:rPr lang="es-MX" sz="2800" b="0" i="0" dirty="0">
                <a:solidFill>
                  <a:srgbClr val="555555"/>
                </a:solidFill>
                <a:effectLst/>
                <a:latin typeface="Aharoni" panose="02010803020104030203" pitchFamily="2" charset="-79"/>
                <a:cs typeface="Aharoni" panose="02010803020104030203" pitchFamily="2" charset="-79"/>
              </a:rPr>
              <a:t>a Evaluación </a:t>
            </a:r>
            <a:r>
              <a:rPr lang="es-MX" sz="2800" b="0" i="0" dirty="0" err="1">
                <a:solidFill>
                  <a:srgbClr val="555555"/>
                </a:solidFill>
                <a:effectLst/>
                <a:latin typeface="Aharoni" panose="02010803020104030203" pitchFamily="2" charset="-79"/>
                <a:cs typeface="Aharoni" panose="02010803020104030203" pitchFamily="2" charset="-79"/>
              </a:rPr>
              <a:t>dignóstica</a:t>
            </a:r>
            <a:r>
              <a:rPr lang="es-MX" sz="2800" b="0" i="0" dirty="0">
                <a:solidFill>
                  <a:srgbClr val="555555"/>
                </a:solidFill>
                <a:effectLst/>
                <a:latin typeface="Aharoni" panose="02010803020104030203" pitchFamily="2" charset="-79"/>
                <a:cs typeface="Aharoni" panose="02010803020104030203" pitchFamily="2" charset="-79"/>
              </a:rPr>
              <a:t> es la evaluación que se realiza al inicio de un curso o unidad de enseñanza con el fin de orientar y conocer un estado de situación o conocimientos previos, y en el caso del nivel preescolar no es la excepción.</a:t>
            </a:r>
          </a:p>
          <a:p>
            <a:pPr algn="l" fontAlgn="base"/>
            <a:endParaRPr lang="es-MX" sz="2800" b="0" i="0" dirty="0">
              <a:solidFill>
                <a:srgbClr val="555555"/>
              </a:solidFill>
              <a:effectLst/>
              <a:latin typeface="Aharoni" panose="02010803020104030203" pitchFamily="2" charset="-79"/>
              <a:cs typeface="Aharoni" panose="02010803020104030203" pitchFamily="2" charset="-79"/>
            </a:endParaRPr>
          </a:p>
          <a:p>
            <a:pPr algn="l" fontAlgn="base"/>
            <a:r>
              <a:rPr lang="es-MX" sz="2800" b="0" i="0" dirty="0">
                <a:solidFill>
                  <a:srgbClr val="555555"/>
                </a:solidFill>
                <a:effectLst/>
                <a:latin typeface="Aharoni" panose="02010803020104030203" pitchFamily="2" charset="-79"/>
                <a:cs typeface="Aharoni" panose="02010803020104030203" pitchFamily="2" charset="-79"/>
              </a:rPr>
              <a:t>La evaluación diagnóstica permite apreciar el nivel, funcionamiento y modalidad de aprendizaje del grupo.</a:t>
            </a:r>
          </a:p>
          <a:p>
            <a:endParaRPr lang="es-MX" sz="2800" b="0" i="0" dirty="0">
              <a:solidFill>
                <a:srgbClr val="202124"/>
              </a:solidFill>
              <a:effectLst/>
              <a:latin typeface="Aharoni" panose="02010803020104030203" pitchFamily="2" charset="-79"/>
              <a:cs typeface="Aharoni" panose="02010803020104030203" pitchFamily="2" charset="-79"/>
            </a:endParaRPr>
          </a:p>
          <a:p>
            <a:r>
              <a:rPr lang="es-MX" sz="2800" b="0" i="0" dirty="0">
                <a:solidFill>
                  <a:srgbClr val="202124"/>
                </a:solidFill>
                <a:effectLst/>
                <a:latin typeface="Aharoni" panose="02010803020104030203" pitchFamily="2" charset="-79"/>
                <a:cs typeface="Aharoni" panose="02010803020104030203" pitchFamily="2" charset="-79"/>
                <a:hlinkClick r:id="rId3"/>
              </a:rPr>
              <a:t>https://www.orientacionandujar.es/2017/12/11/evaluacion-diagnostica-infantil-preescolar/</a:t>
            </a:r>
            <a:r>
              <a:rPr lang="es-MX" sz="2800" dirty="0">
                <a:solidFill>
                  <a:srgbClr val="202124"/>
                </a:solidFill>
                <a:latin typeface="Aharoni" panose="02010803020104030203" pitchFamily="2" charset="-79"/>
                <a:cs typeface="Aharoni" panose="02010803020104030203" pitchFamily="2" charset="-79"/>
              </a:rPr>
              <a:t> </a:t>
            </a:r>
          </a:p>
          <a:p>
            <a:endParaRPr lang="es-MX" sz="2800" b="0" i="0" dirty="0">
              <a:solidFill>
                <a:srgbClr val="202124"/>
              </a:solidFill>
              <a:effectLst/>
              <a:latin typeface="Aharoni" panose="02010803020104030203" pitchFamily="2" charset="-79"/>
              <a:cs typeface="Aharoni" panose="02010803020104030203" pitchFamily="2" charset="-79"/>
            </a:endParaRPr>
          </a:p>
          <a:p>
            <a:r>
              <a:rPr lang="es-MX" sz="2800" b="0" i="0" dirty="0">
                <a:solidFill>
                  <a:srgbClr val="202124"/>
                </a:solidFill>
                <a:effectLst/>
                <a:latin typeface="Aharoni" panose="02010803020104030203" pitchFamily="2" charset="-79"/>
                <a:cs typeface="Aharoni" panose="02010803020104030203" pitchFamily="2" charset="-79"/>
              </a:rPr>
              <a:t>Aplicar una evaluación diagnostica es muy importante para evaluar los conocimientos previos que poseen los educandos y de esta manera comenzar con el trabajo dentro del aula la cual les va a permitir desarrollar nuevos conceptos y aprendizajes así como habilidades y destrezas. </a:t>
            </a:r>
          </a:p>
        </p:txBody>
      </p:sp>
      <p:sp>
        <p:nvSpPr>
          <p:cNvPr id="5" name="CuadroTexto 4">
            <a:extLst>
              <a:ext uri="{FF2B5EF4-FFF2-40B4-BE49-F238E27FC236}">
                <a16:creationId xmlns:a16="http://schemas.microsoft.com/office/drawing/2014/main" id="{1EA54222-B059-4181-A568-C4AD759B4646}"/>
              </a:ext>
            </a:extLst>
          </p:cNvPr>
          <p:cNvSpPr txBox="1"/>
          <p:nvPr/>
        </p:nvSpPr>
        <p:spPr>
          <a:xfrm>
            <a:off x="2756043" y="2911106"/>
            <a:ext cx="6508952" cy="954107"/>
          </a:xfrm>
          <a:prstGeom prst="rect">
            <a:avLst/>
          </a:prstGeom>
          <a:noFill/>
        </p:spPr>
        <p:txBody>
          <a:bodyPr wrap="square">
            <a:spAutoFit/>
          </a:bodyPr>
          <a:lstStyle/>
          <a:p>
            <a:r>
              <a:rPr lang="es-MX" sz="2800" dirty="0">
                <a:latin typeface="Aharoni" panose="02010803020104030203" pitchFamily="2" charset="-79"/>
                <a:cs typeface="Aharoni" panose="02010803020104030203" pitchFamily="2" charset="-79"/>
              </a:rPr>
              <a:t>Aplicar evaluación diagnostica</a:t>
            </a:r>
          </a:p>
          <a:p>
            <a:r>
              <a:rPr lang="es-MX" sz="2800" dirty="0">
                <a:latin typeface="Aharoni" panose="02010803020104030203" pitchFamily="2" charset="-79"/>
                <a:cs typeface="Aharoni" panose="02010803020104030203" pitchFamily="2" charset="-79"/>
              </a:rPr>
              <a:t>03 de septiembre del 2021</a:t>
            </a:r>
          </a:p>
        </p:txBody>
      </p:sp>
    </p:spTree>
    <p:extLst>
      <p:ext uri="{BB962C8B-B14F-4D97-AF65-F5344CB8AC3E}">
        <p14:creationId xmlns:p14="http://schemas.microsoft.com/office/powerpoint/2010/main" val="321663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80EB4FD-67E8-426F-9189-618672EC5ABE}"/>
              </a:ext>
            </a:extLst>
          </p:cNvPr>
          <p:cNvPicPr>
            <a:picLocks noChangeAspect="1"/>
          </p:cNvPicPr>
          <p:nvPr/>
        </p:nvPicPr>
        <p:blipFill rotWithShape="1">
          <a:blip r:embed="rId2"/>
          <a:srcRect l="21937" t="18123" r="26511" b="6631"/>
          <a:stretch/>
        </p:blipFill>
        <p:spPr>
          <a:xfrm>
            <a:off x="-1" y="844660"/>
            <a:ext cx="9720263" cy="8262001"/>
          </a:xfrm>
          <a:prstGeom prst="rect">
            <a:avLst/>
          </a:prstGeom>
        </p:spPr>
      </p:pic>
      <p:pic>
        <p:nvPicPr>
          <p:cNvPr id="9" name="Imagen 8">
            <a:extLst>
              <a:ext uri="{FF2B5EF4-FFF2-40B4-BE49-F238E27FC236}">
                <a16:creationId xmlns:a16="http://schemas.microsoft.com/office/drawing/2014/main" id="{4546B09D-5E15-4B95-92F1-96C85E5A145C}"/>
              </a:ext>
            </a:extLst>
          </p:cNvPr>
          <p:cNvPicPr>
            <a:picLocks noChangeAspect="1"/>
          </p:cNvPicPr>
          <p:nvPr/>
        </p:nvPicPr>
        <p:blipFill rotWithShape="1">
          <a:blip r:embed="rId3"/>
          <a:srcRect l="21970" t="50000" r="26527" b="6733"/>
          <a:stretch/>
        </p:blipFill>
        <p:spPr>
          <a:xfrm>
            <a:off x="-2" y="9076454"/>
            <a:ext cx="9720264" cy="5528393"/>
          </a:xfrm>
          <a:prstGeom prst="rect">
            <a:avLst/>
          </a:prstGeom>
        </p:spPr>
      </p:pic>
      <p:sp>
        <p:nvSpPr>
          <p:cNvPr id="10" name="CuadroTexto 9">
            <a:extLst>
              <a:ext uri="{FF2B5EF4-FFF2-40B4-BE49-F238E27FC236}">
                <a16:creationId xmlns:a16="http://schemas.microsoft.com/office/drawing/2014/main" id="{35A7F07A-51FB-4A74-9DA1-1FC4FE2524A9}"/>
              </a:ext>
            </a:extLst>
          </p:cNvPr>
          <p:cNvSpPr txBox="1"/>
          <p:nvPr/>
        </p:nvSpPr>
        <p:spPr>
          <a:xfrm>
            <a:off x="6546260" y="1512873"/>
            <a:ext cx="2534668" cy="447687"/>
          </a:xfrm>
          <a:prstGeom prst="rect">
            <a:avLst/>
          </a:prstGeom>
          <a:noFill/>
        </p:spPr>
        <p:txBody>
          <a:bodyPr wrap="none" rtlCol="0">
            <a:spAutoFit/>
          </a:bodyPr>
          <a:lstStyle/>
          <a:p>
            <a:r>
              <a:rPr lang="es-MX" sz="2309" dirty="0"/>
              <a:t>06        09         2021</a:t>
            </a:r>
          </a:p>
        </p:txBody>
      </p:sp>
      <p:sp>
        <p:nvSpPr>
          <p:cNvPr id="11" name="Elipse 10">
            <a:extLst>
              <a:ext uri="{FF2B5EF4-FFF2-40B4-BE49-F238E27FC236}">
                <a16:creationId xmlns:a16="http://schemas.microsoft.com/office/drawing/2014/main" id="{147CE2DD-E91D-4361-842C-1DFBCF84F052}"/>
              </a:ext>
            </a:extLst>
          </p:cNvPr>
          <p:cNvSpPr/>
          <p:nvPr/>
        </p:nvSpPr>
        <p:spPr>
          <a:xfrm>
            <a:off x="845495" y="284930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2" name="Elipse 11">
            <a:extLst>
              <a:ext uri="{FF2B5EF4-FFF2-40B4-BE49-F238E27FC236}">
                <a16:creationId xmlns:a16="http://schemas.microsoft.com/office/drawing/2014/main" id="{DD5BACA5-099B-49E6-8328-22A0CD2DBD45}"/>
              </a:ext>
            </a:extLst>
          </p:cNvPr>
          <p:cNvSpPr/>
          <p:nvPr/>
        </p:nvSpPr>
        <p:spPr>
          <a:xfrm>
            <a:off x="5554815" y="2849299"/>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3" name="Elipse 12">
            <a:extLst>
              <a:ext uri="{FF2B5EF4-FFF2-40B4-BE49-F238E27FC236}">
                <a16:creationId xmlns:a16="http://schemas.microsoft.com/office/drawing/2014/main" id="{BFCF603D-6725-4AC9-A7A2-964B5BC7036E}"/>
              </a:ext>
            </a:extLst>
          </p:cNvPr>
          <p:cNvSpPr/>
          <p:nvPr/>
        </p:nvSpPr>
        <p:spPr>
          <a:xfrm>
            <a:off x="8264036" y="523296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4" name="Elipse 13">
            <a:extLst>
              <a:ext uri="{FF2B5EF4-FFF2-40B4-BE49-F238E27FC236}">
                <a16:creationId xmlns:a16="http://schemas.microsoft.com/office/drawing/2014/main" id="{D7B77D1D-B525-403B-99AA-1FCB8917184F}"/>
              </a:ext>
            </a:extLst>
          </p:cNvPr>
          <p:cNvSpPr/>
          <p:nvPr/>
        </p:nvSpPr>
        <p:spPr>
          <a:xfrm>
            <a:off x="8264036" y="463510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5" name="Elipse 14">
            <a:extLst>
              <a:ext uri="{FF2B5EF4-FFF2-40B4-BE49-F238E27FC236}">
                <a16:creationId xmlns:a16="http://schemas.microsoft.com/office/drawing/2014/main" id="{89DBB158-6745-4DC8-8612-4DB54108135D}"/>
              </a:ext>
            </a:extLst>
          </p:cNvPr>
          <p:cNvSpPr/>
          <p:nvPr/>
        </p:nvSpPr>
        <p:spPr>
          <a:xfrm>
            <a:off x="8264036" y="3992536"/>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6" name="Elipse 15">
            <a:extLst>
              <a:ext uri="{FF2B5EF4-FFF2-40B4-BE49-F238E27FC236}">
                <a16:creationId xmlns:a16="http://schemas.microsoft.com/office/drawing/2014/main" id="{D571E84A-2C14-4AC3-A178-F3FBD073F728}"/>
              </a:ext>
            </a:extLst>
          </p:cNvPr>
          <p:cNvSpPr/>
          <p:nvPr/>
        </p:nvSpPr>
        <p:spPr>
          <a:xfrm>
            <a:off x="3877458" y="4975659"/>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7" name="Elipse 16">
            <a:extLst>
              <a:ext uri="{FF2B5EF4-FFF2-40B4-BE49-F238E27FC236}">
                <a16:creationId xmlns:a16="http://schemas.microsoft.com/office/drawing/2014/main" id="{E4FB7CB2-9185-4EB3-B335-BA22935FF09B}"/>
              </a:ext>
            </a:extLst>
          </p:cNvPr>
          <p:cNvSpPr/>
          <p:nvPr/>
        </p:nvSpPr>
        <p:spPr>
          <a:xfrm>
            <a:off x="3876609" y="4478275"/>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8" name="Elipse 17">
            <a:extLst>
              <a:ext uri="{FF2B5EF4-FFF2-40B4-BE49-F238E27FC236}">
                <a16:creationId xmlns:a16="http://schemas.microsoft.com/office/drawing/2014/main" id="{9BEA8CFC-BB2B-40D2-8129-5428C64D6F03}"/>
              </a:ext>
            </a:extLst>
          </p:cNvPr>
          <p:cNvSpPr/>
          <p:nvPr/>
        </p:nvSpPr>
        <p:spPr>
          <a:xfrm>
            <a:off x="3876609" y="3905390"/>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9" name="Elipse 18">
            <a:extLst>
              <a:ext uri="{FF2B5EF4-FFF2-40B4-BE49-F238E27FC236}">
                <a16:creationId xmlns:a16="http://schemas.microsoft.com/office/drawing/2014/main" id="{D2724402-CC22-4231-90A8-DD615C606003}"/>
              </a:ext>
            </a:extLst>
          </p:cNvPr>
          <p:cNvSpPr/>
          <p:nvPr/>
        </p:nvSpPr>
        <p:spPr>
          <a:xfrm>
            <a:off x="4560116" y="5742939"/>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0" name="Elipse 19">
            <a:extLst>
              <a:ext uri="{FF2B5EF4-FFF2-40B4-BE49-F238E27FC236}">
                <a16:creationId xmlns:a16="http://schemas.microsoft.com/office/drawing/2014/main" id="{23F97558-47AF-44AC-9BE7-2F2931178E5A}"/>
              </a:ext>
            </a:extLst>
          </p:cNvPr>
          <p:cNvSpPr/>
          <p:nvPr/>
        </p:nvSpPr>
        <p:spPr>
          <a:xfrm>
            <a:off x="1522801" y="5745214"/>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1" name="Elipse 20">
            <a:extLst>
              <a:ext uri="{FF2B5EF4-FFF2-40B4-BE49-F238E27FC236}">
                <a16:creationId xmlns:a16="http://schemas.microsoft.com/office/drawing/2014/main" id="{924EF13A-1763-4044-BF6F-DF4B24DFA9D9}"/>
              </a:ext>
            </a:extLst>
          </p:cNvPr>
          <p:cNvSpPr/>
          <p:nvPr/>
        </p:nvSpPr>
        <p:spPr>
          <a:xfrm>
            <a:off x="8264036" y="6058866"/>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2" name="Elipse 21">
            <a:extLst>
              <a:ext uri="{FF2B5EF4-FFF2-40B4-BE49-F238E27FC236}">
                <a16:creationId xmlns:a16="http://schemas.microsoft.com/office/drawing/2014/main" id="{39451C00-C25E-494B-8FC3-1B0C25F85707}"/>
              </a:ext>
            </a:extLst>
          </p:cNvPr>
          <p:cNvSpPr/>
          <p:nvPr/>
        </p:nvSpPr>
        <p:spPr>
          <a:xfrm>
            <a:off x="8264036" y="569160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5" name="Elipse 24">
            <a:extLst>
              <a:ext uri="{FF2B5EF4-FFF2-40B4-BE49-F238E27FC236}">
                <a16:creationId xmlns:a16="http://schemas.microsoft.com/office/drawing/2014/main" id="{88073690-95E4-4FD0-9B8F-F0101FA750CE}"/>
              </a:ext>
            </a:extLst>
          </p:cNvPr>
          <p:cNvSpPr/>
          <p:nvPr/>
        </p:nvSpPr>
        <p:spPr>
          <a:xfrm>
            <a:off x="1494601" y="7331285"/>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6" name="Elipse 25">
            <a:extLst>
              <a:ext uri="{FF2B5EF4-FFF2-40B4-BE49-F238E27FC236}">
                <a16:creationId xmlns:a16="http://schemas.microsoft.com/office/drawing/2014/main" id="{15AC76B6-73EA-4730-A1A6-BB00A5B91447}"/>
              </a:ext>
            </a:extLst>
          </p:cNvPr>
          <p:cNvSpPr/>
          <p:nvPr/>
        </p:nvSpPr>
        <p:spPr>
          <a:xfrm>
            <a:off x="3100150" y="6517269"/>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8" name="CuadroTexto 27">
            <a:extLst>
              <a:ext uri="{FF2B5EF4-FFF2-40B4-BE49-F238E27FC236}">
                <a16:creationId xmlns:a16="http://schemas.microsoft.com/office/drawing/2014/main" id="{46492B09-7B90-4EB8-B148-1D0056766189}"/>
              </a:ext>
            </a:extLst>
          </p:cNvPr>
          <p:cNvSpPr txBox="1"/>
          <p:nvPr/>
        </p:nvSpPr>
        <p:spPr>
          <a:xfrm>
            <a:off x="5131737" y="6525625"/>
            <a:ext cx="235962" cy="368691"/>
          </a:xfrm>
          <a:prstGeom prst="rect">
            <a:avLst/>
          </a:prstGeom>
          <a:noFill/>
        </p:spPr>
        <p:txBody>
          <a:bodyPr wrap="none" rtlCol="0">
            <a:spAutoFit/>
          </a:bodyPr>
          <a:lstStyle/>
          <a:p>
            <a:r>
              <a:rPr lang="es-MX" sz="1796" dirty="0"/>
              <a:t> </a:t>
            </a:r>
          </a:p>
        </p:txBody>
      </p:sp>
      <p:sp>
        <p:nvSpPr>
          <p:cNvPr id="29" name="CuadroTexto 28">
            <a:extLst>
              <a:ext uri="{FF2B5EF4-FFF2-40B4-BE49-F238E27FC236}">
                <a16:creationId xmlns:a16="http://schemas.microsoft.com/office/drawing/2014/main" id="{3129AFD3-C214-4CD3-861C-0B7891BD5D2C}"/>
              </a:ext>
            </a:extLst>
          </p:cNvPr>
          <p:cNvSpPr txBox="1"/>
          <p:nvPr/>
        </p:nvSpPr>
        <p:spPr>
          <a:xfrm>
            <a:off x="5193102" y="7580433"/>
            <a:ext cx="4165446" cy="1039772"/>
          </a:xfrm>
          <a:prstGeom prst="rect">
            <a:avLst/>
          </a:prstGeom>
          <a:noFill/>
        </p:spPr>
        <p:txBody>
          <a:bodyPr wrap="square" rtlCol="0">
            <a:spAutoFit/>
          </a:bodyPr>
          <a:lstStyle/>
          <a:p>
            <a:r>
              <a:rPr lang="es-MX" sz="1539" dirty="0"/>
              <a:t>La mañana de trabajo fue exitosa, me gusto la forma de intervención de los alumnos y la participación que mostraron a lo largo de las actividades </a:t>
            </a:r>
          </a:p>
        </p:txBody>
      </p:sp>
      <p:sp>
        <p:nvSpPr>
          <p:cNvPr id="31" name="CuadroTexto 30">
            <a:extLst>
              <a:ext uri="{FF2B5EF4-FFF2-40B4-BE49-F238E27FC236}">
                <a16:creationId xmlns:a16="http://schemas.microsoft.com/office/drawing/2014/main" id="{F92D2228-E1D2-4010-A00B-20FEE01FFBEC}"/>
              </a:ext>
            </a:extLst>
          </p:cNvPr>
          <p:cNvSpPr txBox="1"/>
          <p:nvPr/>
        </p:nvSpPr>
        <p:spPr>
          <a:xfrm>
            <a:off x="845496" y="9620999"/>
            <a:ext cx="4102188" cy="369332"/>
          </a:xfrm>
          <a:prstGeom prst="rect">
            <a:avLst/>
          </a:prstGeom>
          <a:noFill/>
        </p:spPr>
        <p:txBody>
          <a:bodyPr wrap="square" rtlCol="0">
            <a:spAutoFit/>
          </a:bodyPr>
          <a:lstStyle/>
          <a:p>
            <a:r>
              <a:rPr lang="es-MX" dirty="0"/>
              <a:t>Que todos los alumnos participaran </a:t>
            </a:r>
          </a:p>
        </p:txBody>
      </p:sp>
      <p:sp>
        <p:nvSpPr>
          <p:cNvPr id="33" name="CuadroTexto 32">
            <a:extLst>
              <a:ext uri="{FF2B5EF4-FFF2-40B4-BE49-F238E27FC236}">
                <a16:creationId xmlns:a16="http://schemas.microsoft.com/office/drawing/2014/main" id="{6A723B54-B08C-42BE-ABBF-EAE04CF97814}"/>
              </a:ext>
            </a:extLst>
          </p:cNvPr>
          <p:cNvSpPr txBox="1"/>
          <p:nvPr/>
        </p:nvSpPr>
        <p:spPr>
          <a:xfrm>
            <a:off x="757942" y="12203598"/>
            <a:ext cx="4102188" cy="309444"/>
          </a:xfrm>
          <a:prstGeom prst="rect">
            <a:avLst/>
          </a:prstGeom>
          <a:noFill/>
        </p:spPr>
        <p:txBody>
          <a:bodyPr wrap="square" rtlCol="0">
            <a:spAutoFit/>
          </a:bodyPr>
          <a:lstStyle/>
          <a:p>
            <a:r>
              <a:rPr lang="es-MX" sz="1411" dirty="0"/>
              <a:t>Considero que todo se llevo a cabo bien</a:t>
            </a:r>
          </a:p>
        </p:txBody>
      </p:sp>
      <p:sp>
        <p:nvSpPr>
          <p:cNvPr id="34" name="CuadroTexto 33">
            <a:extLst>
              <a:ext uri="{FF2B5EF4-FFF2-40B4-BE49-F238E27FC236}">
                <a16:creationId xmlns:a16="http://schemas.microsoft.com/office/drawing/2014/main" id="{514A7469-1A54-40C3-AD86-706B2119B8D6}"/>
              </a:ext>
            </a:extLst>
          </p:cNvPr>
          <p:cNvSpPr txBox="1"/>
          <p:nvPr/>
        </p:nvSpPr>
        <p:spPr>
          <a:xfrm>
            <a:off x="845495" y="13588645"/>
            <a:ext cx="4102188" cy="309444"/>
          </a:xfrm>
          <a:prstGeom prst="rect">
            <a:avLst/>
          </a:prstGeom>
          <a:noFill/>
        </p:spPr>
        <p:txBody>
          <a:bodyPr wrap="square" rtlCol="0">
            <a:spAutoFit/>
          </a:bodyPr>
          <a:lstStyle/>
          <a:p>
            <a:r>
              <a:rPr lang="es-MX" sz="1411" dirty="0"/>
              <a:t>Quizá realizar cantos </a:t>
            </a:r>
          </a:p>
        </p:txBody>
      </p:sp>
      <p:sp>
        <p:nvSpPr>
          <p:cNvPr id="35" name="CuadroTexto 34">
            <a:extLst>
              <a:ext uri="{FF2B5EF4-FFF2-40B4-BE49-F238E27FC236}">
                <a16:creationId xmlns:a16="http://schemas.microsoft.com/office/drawing/2014/main" id="{4E8E357F-3945-4B31-A268-0C2BB1FD8D87}"/>
              </a:ext>
            </a:extLst>
          </p:cNvPr>
          <p:cNvSpPr txBox="1"/>
          <p:nvPr/>
        </p:nvSpPr>
        <p:spPr>
          <a:xfrm>
            <a:off x="5002799" y="11948961"/>
            <a:ext cx="4102188" cy="923330"/>
          </a:xfrm>
          <a:prstGeom prst="rect">
            <a:avLst/>
          </a:prstGeom>
          <a:noFill/>
        </p:spPr>
        <p:txBody>
          <a:bodyPr wrap="square" rtlCol="0">
            <a:spAutoFit/>
          </a:bodyPr>
          <a:lstStyle/>
          <a:p>
            <a:r>
              <a:rPr lang="es-MX" dirty="0"/>
              <a:t>Considero que la mañana de trabajo fue exitosa, se favorecieron muchos aspectos de los educandos. </a:t>
            </a:r>
          </a:p>
        </p:txBody>
      </p:sp>
      <p:sp>
        <p:nvSpPr>
          <p:cNvPr id="36" name="Elipse 35">
            <a:extLst>
              <a:ext uri="{FF2B5EF4-FFF2-40B4-BE49-F238E27FC236}">
                <a16:creationId xmlns:a16="http://schemas.microsoft.com/office/drawing/2014/main" id="{6A61865D-F03F-4F3A-B533-8978E0BD2B32}"/>
              </a:ext>
            </a:extLst>
          </p:cNvPr>
          <p:cNvSpPr/>
          <p:nvPr/>
        </p:nvSpPr>
        <p:spPr>
          <a:xfrm>
            <a:off x="6606101" y="211530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37" name="Elipse 36">
            <a:extLst>
              <a:ext uri="{FF2B5EF4-FFF2-40B4-BE49-F238E27FC236}">
                <a16:creationId xmlns:a16="http://schemas.microsoft.com/office/drawing/2014/main" id="{B4E4B1C0-A5CE-4735-89AE-3680066F90D2}"/>
              </a:ext>
            </a:extLst>
          </p:cNvPr>
          <p:cNvSpPr/>
          <p:nvPr/>
        </p:nvSpPr>
        <p:spPr>
          <a:xfrm>
            <a:off x="2065767" y="790087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 name="CuadroTexto 1">
            <a:extLst>
              <a:ext uri="{FF2B5EF4-FFF2-40B4-BE49-F238E27FC236}">
                <a16:creationId xmlns:a16="http://schemas.microsoft.com/office/drawing/2014/main" id="{F9886F45-1E2B-4DD3-A53E-D42E3F35D5AB}"/>
              </a:ext>
            </a:extLst>
          </p:cNvPr>
          <p:cNvSpPr txBox="1"/>
          <p:nvPr/>
        </p:nvSpPr>
        <p:spPr>
          <a:xfrm>
            <a:off x="2860818" y="8238729"/>
            <a:ext cx="2031582" cy="369332"/>
          </a:xfrm>
          <a:prstGeom prst="rect">
            <a:avLst/>
          </a:prstGeom>
          <a:noFill/>
        </p:spPr>
        <p:txBody>
          <a:bodyPr wrap="none" rtlCol="0">
            <a:spAutoFit/>
          </a:bodyPr>
          <a:lstStyle/>
          <a:p>
            <a:r>
              <a:rPr lang="es-MX" dirty="0"/>
              <a:t>Todos los asistentes</a:t>
            </a:r>
          </a:p>
        </p:txBody>
      </p:sp>
      <p:sp>
        <p:nvSpPr>
          <p:cNvPr id="30" name="Elipse 29">
            <a:extLst>
              <a:ext uri="{FF2B5EF4-FFF2-40B4-BE49-F238E27FC236}">
                <a16:creationId xmlns:a16="http://schemas.microsoft.com/office/drawing/2014/main" id="{316D1974-F7C7-4D76-BC28-BE6DD2854A39}"/>
              </a:ext>
            </a:extLst>
          </p:cNvPr>
          <p:cNvSpPr/>
          <p:nvPr/>
        </p:nvSpPr>
        <p:spPr>
          <a:xfrm>
            <a:off x="2365781" y="2809845"/>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3" name="CuadroTexto 2">
            <a:extLst>
              <a:ext uri="{FF2B5EF4-FFF2-40B4-BE49-F238E27FC236}">
                <a16:creationId xmlns:a16="http://schemas.microsoft.com/office/drawing/2014/main" id="{17CF8A43-CAD3-46DE-BFD7-270C37788509}"/>
              </a:ext>
            </a:extLst>
          </p:cNvPr>
          <p:cNvSpPr txBox="1"/>
          <p:nvPr/>
        </p:nvSpPr>
        <p:spPr>
          <a:xfrm>
            <a:off x="5124661" y="6564825"/>
            <a:ext cx="237566" cy="369332"/>
          </a:xfrm>
          <a:prstGeom prst="rect">
            <a:avLst/>
          </a:prstGeom>
          <a:noFill/>
        </p:spPr>
        <p:txBody>
          <a:bodyPr wrap="none" rtlCol="0">
            <a:spAutoFit/>
          </a:bodyPr>
          <a:lstStyle/>
          <a:p>
            <a:r>
              <a:rPr lang="es-MX" dirty="0"/>
              <a:t> </a:t>
            </a:r>
          </a:p>
        </p:txBody>
      </p:sp>
    </p:spTree>
    <p:extLst>
      <p:ext uri="{BB962C8B-B14F-4D97-AF65-F5344CB8AC3E}">
        <p14:creationId xmlns:p14="http://schemas.microsoft.com/office/powerpoint/2010/main" val="887718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5FBBBD2-377C-4C55-8584-0332897C2975}"/>
              </a:ext>
            </a:extLst>
          </p:cNvPr>
          <p:cNvPicPr>
            <a:picLocks noChangeAspect="1"/>
          </p:cNvPicPr>
          <p:nvPr/>
        </p:nvPicPr>
        <p:blipFill>
          <a:blip r:embed="rId2"/>
          <a:stretch>
            <a:fillRect/>
          </a:stretch>
        </p:blipFill>
        <p:spPr>
          <a:xfrm>
            <a:off x="475" y="844659"/>
            <a:ext cx="9719313" cy="13790394"/>
          </a:xfrm>
          <a:prstGeom prst="rect">
            <a:avLst/>
          </a:prstGeom>
        </p:spPr>
      </p:pic>
      <p:sp>
        <p:nvSpPr>
          <p:cNvPr id="5" name="CuadroTexto 4">
            <a:extLst>
              <a:ext uri="{FF2B5EF4-FFF2-40B4-BE49-F238E27FC236}">
                <a16:creationId xmlns:a16="http://schemas.microsoft.com/office/drawing/2014/main" id="{1EA54222-B059-4181-A568-C4AD759B4646}"/>
              </a:ext>
            </a:extLst>
          </p:cNvPr>
          <p:cNvSpPr txBox="1"/>
          <p:nvPr/>
        </p:nvSpPr>
        <p:spPr>
          <a:xfrm>
            <a:off x="2756043" y="2911106"/>
            <a:ext cx="6508952" cy="954107"/>
          </a:xfrm>
          <a:prstGeom prst="rect">
            <a:avLst/>
          </a:prstGeom>
          <a:noFill/>
        </p:spPr>
        <p:txBody>
          <a:bodyPr wrap="square">
            <a:spAutoFit/>
          </a:bodyPr>
          <a:lstStyle/>
          <a:p>
            <a:r>
              <a:rPr lang="es-MX" sz="2800" dirty="0">
                <a:latin typeface="Aharoni" panose="02010803020104030203" pitchFamily="2" charset="-79"/>
                <a:cs typeface="Aharoni" panose="02010803020104030203" pitchFamily="2" charset="-79"/>
              </a:rPr>
              <a:t>Material concreto </a:t>
            </a:r>
          </a:p>
          <a:p>
            <a:r>
              <a:rPr lang="es-MX" sz="2800" dirty="0">
                <a:latin typeface="Aharoni" panose="02010803020104030203" pitchFamily="2" charset="-79"/>
                <a:cs typeface="Aharoni" panose="02010803020104030203" pitchFamily="2" charset="-79"/>
              </a:rPr>
              <a:t>03 de septiembre del 2021</a:t>
            </a:r>
          </a:p>
        </p:txBody>
      </p:sp>
      <p:sp>
        <p:nvSpPr>
          <p:cNvPr id="6" name="CuadroTexto 5">
            <a:extLst>
              <a:ext uri="{FF2B5EF4-FFF2-40B4-BE49-F238E27FC236}">
                <a16:creationId xmlns:a16="http://schemas.microsoft.com/office/drawing/2014/main" id="{CFEB4F52-B1AD-4A4D-816E-DE880801A900}"/>
              </a:ext>
            </a:extLst>
          </p:cNvPr>
          <p:cNvSpPr txBox="1"/>
          <p:nvPr/>
        </p:nvSpPr>
        <p:spPr>
          <a:xfrm>
            <a:off x="1729857" y="4628250"/>
            <a:ext cx="7162800" cy="10433625"/>
          </a:xfrm>
          <a:prstGeom prst="rect">
            <a:avLst/>
          </a:prstGeom>
          <a:noFill/>
        </p:spPr>
        <p:txBody>
          <a:bodyPr wrap="square">
            <a:spAutoFit/>
          </a:bodyPr>
          <a:lstStyle/>
          <a:p>
            <a:pPr algn="l"/>
            <a:r>
              <a:rPr lang="es-MX" sz="3200" b="0" i="0" dirty="0">
                <a:solidFill>
                  <a:srgbClr val="202124"/>
                </a:solidFill>
                <a:effectLst/>
                <a:latin typeface="Aharoni" panose="02010803020104030203" pitchFamily="2" charset="-79"/>
                <a:cs typeface="Aharoni" panose="02010803020104030203" pitchFamily="2" charset="-79"/>
              </a:rPr>
              <a:t>El </a:t>
            </a:r>
            <a:r>
              <a:rPr lang="es-MX" sz="3200" b="1" i="0" dirty="0">
                <a:solidFill>
                  <a:srgbClr val="202124"/>
                </a:solidFill>
                <a:effectLst/>
                <a:latin typeface="Aharoni" panose="02010803020104030203" pitchFamily="2" charset="-79"/>
                <a:cs typeface="Aharoni" panose="02010803020104030203" pitchFamily="2" charset="-79"/>
              </a:rPr>
              <a:t>material concreto</a:t>
            </a:r>
            <a:r>
              <a:rPr lang="es-MX" sz="3200" b="0" i="0" dirty="0">
                <a:solidFill>
                  <a:srgbClr val="202124"/>
                </a:solidFill>
                <a:effectLst/>
                <a:latin typeface="Aharoni" panose="02010803020104030203" pitchFamily="2" charset="-79"/>
                <a:cs typeface="Aharoni" panose="02010803020104030203" pitchFamily="2" charset="-79"/>
              </a:rPr>
              <a:t> apropiado apoya el aprendizaje, ayudando a pensar, incitando la imaginación y creación, ejercitando la manipulación y construcción, y propiciando la elaboración de relaciones operatorias y el enriquecimiento del vocabulario.</a:t>
            </a:r>
          </a:p>
          <a:p>
            <a:pPr algn="l"/>
            <a:endParaRPr lang="es-MX" sz="3200" dirty="0">
              <a:solidFill>
                <a:srgbClr val="202124"/>
              </a:solidFill>
              <a:latin typeface="Aharoni" panose="02010803020104030203" pitchFamily="2" charset="-79"/>
              <a:cs typeface="Aharoni" panose="02010803020104030203" pitchFamily="2" charset="-79"/>
            </a:endParaRPr>
          </a:p>
          <a:p>
            <a:pPr algn="l"/>
            <a:r>
              <a:rPr lang="es-MX" sz="1400" b="0" i="0" dirty="0">
                <a:solidFill>
                  <a:srgbClr val="202124"/>
                </a:solidFill>
                <a:effectLst/>
                <a:latin typeface="Aharoni" panose="02010803020104030203" pitchFamily="2" charset="-79"/>
                <a:cs typeface="Aharoni" panose="02010803020104030203" pitchFamily="2" charset="-79"/>
              </a:rPr>
              <a:t>https://educacion.gob.ec/tips-de-uso/#:~:text=El%20material%20concreto%20apropiado%20apoya,y%20el%20enriquecimiento%20del%20vocabulario</a:t>
            </a:r>
            <a:r>
              <a:rPr lang="es-MX" sz="3200" b="0" i="0" dirty="0">
                <a:solidFill>
                  <a:srgbClr val="202124"/>
                </a:solidFill>
                <a:effectLst/>
                <a:latin typeface="Aharoni" panose="02010803020104030203" pitchFamily="2" charset="-79"/>
                <a:cs typeface="Aharoni" panose="02010803020104030203" pitchFamily="2" charset="-79"/>
              </a:rPr>
              <a:t>.</a:t>
            </a:r>
          </a:p>
          <a:p>
            <a:pPr algn="l"/>
            <a:endParaRPr lang="es-MX" sz="3200" b="0" i="0" dirty="0">
              <a:solidFill>
                <a:srgbClr val="202124"/>
              </a:solidFill>
              <a:effectLst/>
              <a:latin typeface="Aharoni" panose="02010803020104030203" pitchFamily="2" charset="-79"/>
              <a:cs typeface="Aharoni" panose="02010803020104030203" pitchFamily="2" charset="-79"/>
            </a:endParaRPr>
          </a:p>
          <a:p>
            <a:pPr algn="l"/>
            <a:r>
              <a:rPr lang="es-MX" sz="3200" b="0" i="0" dirty="0">
                <a:solidFill>
                  <a:srgbClr val="202124"/>
                </a:solidFill>
                <a:effectLst/>
                <a:latin typeface="Aharoni" panose="02010803020104030203" pitchFamily="2" charset="-79"/>
                <a:cs typeface="Aharoni" panose="02010803020104030203" pitchFamily="2" charset="-79"/>
              </a:rPr>
              <a:t>Durante estas acti</a:t>
            </a:r>
            <a:r>
              <a:rPr lang="es-MX" sz="3200" dirty="0">
                <a:solidFill>
                  <a:srgbClr val="202124"/>
                </a:solidFill>
                <a:latin typeface="Aharoni" panose="02010803020104030203" pitchFamily="2" charset="-79"/>
                <a:cs typeface="Aharoni" panose="02010803020104030203" pitchFamily="2" charset="-79"/>
              </a:rPr>
              <a:t>vidades se elaboraron actividades que requirieron de material concreto el cual tuvo a los alumnos interesados y motivados en todas las actividades. Considero que el uso de este material será muy favorecedor para los educandos.</a:t>
            </a:r>
            <a:endParaRPr lang="es-MX" sz="3200" b="0" i="0" dirty="0">
              <a:solidFill>
                <a:srgbClr val="202124"/>
              </a:solidFill>
              <a:effectLst/>
              <a:latin typeface="Aharoni" panose="02010803020104030203" pitchFamily="2" charset="-79"/>
              <a:cs typeface="Aharoni" panose="02010803020104030203" pitchFamily="2" charset="-79"/>
            </a:endParaRPr>
          </a:p>
          <a:p>
            <a:br>
              <a:rPr lang="es-MX" b="0" i="0" dirty="0">
                <a:solidFill>
                  <a:srgbClr val="202124"/>
                </a:solidFill>
                <a:effectLst/>
                <a:latin typeface="arial" panose="020B0604020202020204" pitchFamily="34" charset="0"/>
              </a:rPr>
            </a:br>
            <a:endParaRPr lang="es-MX" dirty="0"/>
          </a:p>
        </p:txBody>
      </p:sp>
    </p:spTree>
    <p:extLst>
      <p:ext uri="{BB962C8B-B14F-4D97-AF65-F5344CB8AC3E}">
        <p14:creationId xmlns:p14="http://schemas.microsoft.com/office/powerpoint/2010/main" val="2147772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E1729B3-1224-4639-85E3-9D0E4D4390D2}"/>
              </a:ext>
            </a:extLst>
          </p:cNvPr>
          <p:cNvPicPr>
            <a:picLocks noChangeAspect="1"/>
          </p:cNvPicPr>
          <p:nvPr/>
        </p:nvPicPr>
        <p:blipFill>
          <a:blip r:embed="rId2"/>
          <a:stretch>
            <a:fillRect/>
          </a:stretch>
        </p:blipFill>
        <p:spPr>
          <a:xfrm>
            <a:off x="-15644" y="844659"/>
            <a:ext cx="9735907" cy="13790394"/>
          </a:xfrm>
          <a:prstGeom prst="rect">
            <a:avLst/>
          </a:prstGeom>
        </p:spPr>
      </p:pic>
      <p:sp>
        <p:nvSpPr>
          <p:cNvPr id="6" name="Rectángulo 5">
            <a:extLst>
              <a:ext uri="{FF2B5EF4-FFF2-40B4-BE49-F238E27FC236}">
                <a16:creationId xmlns:a16="http://schemas.microsoft.com/office/drawing/2014/main" id="{CBAFF0FF-1E29-419A-B38F-C60F4724153F}"/>
              </a:ext>
            </a:extLst>
          </p:cNvPr>
          <p:cNvSpPr/>
          <p:nvPr/>
        </p:nvSpPr>
        <p:spPr>
          <a:xfrm>
            <a:off x="3257734" y="13302232"/>
            <a:ext cx="3570476" cy="7297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104" dirty="0">
                <a:ln w="19050">
                  <a:solidFill>
                    <a:schemeClr val="bg1"/>
                  </a:solidFill>
                </a:ln>
                <a:solidFill>
                  <a:schemeClr val="accent5">
                    <a:lumMod val="40000"/>
                    <a:lumOff val="60000"/>
                  </a:schemeClr>
                </a:solidFill>
                <a:latin typeface="Austhatic Script" panose="02000600000000000000" pitchFamily="2" charset="0"/>
              </a:rPr>
              <a:t>2021-2022</a:t>
            </a:r>
          </a:p>
        </p:txBody>
      </p:sp>
      <p:sp>
        <p:nvSpPr>
          <p:cNvPr id="7" name="CuadroTexto 6">
            <a:extLst>
              <a:ext uri="{FF2B5EF4-FFF2-40B4-BE49-F238E27FC236}">
                <a16:creationId xmlns:a16="http://schemas.microsoft.com/office/drawing/2014/main" id="{94375DD4-159A-42AA-AED2-FF301AD27406}"/>
              </a:ext>
            </a:extLst>
          </p:cNvPr>
          <p:cNvSpPr txBox="1"/>
          <p:nvPr/>
        </p:nvSpPr>
        <p:spPr>
          <a:xfrm>
            <a:off x="2875160" y="6678507"/>
            <a:ext cx="5203669" cy="5934702"/>
          </a:xfrm>
          <a:prstGeom prst="rect">
            <a:avLst/>
          </a:prstGeom>
          <a:noFill/>
        </p:spPr>
        <p:txBody>
          <a:bodyPr wrap="none" rtlCol="0">
            <a:spAutoFit/>
          </a:bodyPr>
          <a:lstStyle/>
          <a:p>
            <a:r>
              <a:rPr lang="es-MX" sz="2565" dirty="0">
                <a:latin typeface="Aharoni" panose="02010803020104030203" pitchFamily="2" charset="-79"/>
                <a:cs typeface="Aharoni" panose="02010803020104030203" pitchFamily="2" charset="-79"/>
              </a:rPr>
              <a:t>Natalia Guadalupe Torres Tovar</a:t>
            </a:r>
          </a:p>
          <a:p>
            <a:endParaRPr lang="es-MX" sz="2565" dirty="0">
              <a:latin typeface="Aharoni" panose="02010803020104030203" pitchFamily="2" charset="-79"/>
              <a:cs typeface="Aharoni" panose="02010803020104030203" pitchFamily="2" charset="-79"/>
            </a:endParaRPr>
          </a:p>
          <a:p>
            <a:endParaRPr lang="es-MX" sz="2565" dirty="0">
              <a:latin typeface="Aharoni" panose="02010803020104030203" pitchFamily="2" charset="-79"/>
              <a:cs typeface="Aharoni" panose="02010803020104030203" pitchFamily="2" charset="-79"/>
            </a:endParaRPr>
          </a:p>
          <a:p>
            <a:r>
              <a:rPr lang="es-MX" sz="2565" dirty="0">
                <a:latin typeface="Aharoni" panose="02010803020104030203" pitchFamily="2" charset="-79"/>
                <a:cs typeface="Aharoni" panose="02010803020104030203" pitchFamily="2" charset="-79"/>
              </a:rPr>
              <a:t>Alma Garza</a:t>
            </a:r>
          </a:p>
          <a:p>
            <a:endParaRPr lang="es-MX" sz="2565" dirty="0">
              <a:latin typeface="Aharoni" panose="02010803020104030203" pitchFamily="2" charset="-79"/>
              <a:cs typeface="Aharoni" panose="02010803020104030203" pitchFamily="2" charset="-79"/>
            </a:endParaRPr>
          </a:p>
          <a:p>
            <a:endParaRPr lang="es-MX" sz="2565" dirty="0">
              <a:latin typeface="Aharoni" panose="02010803020104030203" pitchFamily="2" charset="-79"/>
              <a:cs typeface="Aharoni" panose="02010803020104030203" pitchFamily="2" charset="-79"/>
            </a:endParaRPr>
          </a:p>
          <a:p>
            <a:r>
              <a:rPr lang="es-MX" sz="4104" dirty="0">
                <a:latin typeface="Aharoni" panose="02010803020104030203" pitchFamily="2" charset="-79"/>
                <a:cs typeface="Aharoni" panose="02010803020104030203" pitchFamily="2" charset="-79"/>
              </a:rPr>
              <a:t>2 </a:t>
            </a:r>
            <a:r>
              <a:rPr lang="es-MX" sz="3078" dirty="0">
                <a:latin typeface="Aharoni" panose="02010803020104030203" pitchFamily="2" charset="-79"/>
                <a:cs typeface="Aharoni" panose="02010803020104030203" pitchFamily="2" charset="-79"/>
              </a:rPr>
              <a:t>                                    A</a:t>
            </a:r>
          </a:p>
          <a:p>
            <a:pPr marL="439804" indent="-439804">
              <a:buAutoNum type="arabicPlain" startAt="2"/>
            </a:pPr>
            <a:endParaRPr lang="es-MX" sz="2565" dirty="0">
              <a:latin typeface="Aharoni" panose="02010803020104030203" pitchFamily="2" charset="-79"/>
              <a:cs typeface="Aharoni" panose="02010803020104030203" pitchFamily="2" charset="-79"/>
            </a:endParaRPr>
          </a:p>
          <a:p>
            <a:pPr marL="439804" indent="-439804">
              <a:buAutoNum type="arabicPlain" startAt="2"/>
            </a:pPr>
            <a:endParaRPr lang="es-MX" sz="2565" dirty="0">
              <a:latin typeface="Aharoni" panose="02010803020104030203" pitchFamily="2" charset="-79"/>
              <a:cs typeface="Aharoni" panose="02010803020104030203" pitchFamily="2" charset="-79"/>
            </a:endParaRPr>
          </a:p>
          <a:p>
            <a:r>
              <a:rPr lang="es-MX" sz="4104" dirty="0">
                <a:latin typeface="Aharoni" panose="02010803020104030203" pitchFamily="2" charset="-79"/>
                <a:cs typeface="Aharoni" panose="02010803020104030203" pitchFamily="2" charset="-79"/>
              </a:rPr>
              <a:t>105</a:t>
            </a:r>
            <a:endParaRPr lang="es-MX" sz="2565" dirty="0">
              <a:latin typeface="Aharoni" panose="02010803020104030203" pitchFamily="2" charset="-79"/>
              <a:cs typeface="Aharoni" panose="02010803020104030203" pitchFamily="2" charset="-79"/>
            </a:endParaRPr>
          </a:p>
          <a:p>
            <a:endParaRPr lang="es-MX" sz="2309" dirty="0"/>
          </a:p>
          <a:p>
            <a:endParaRPr lang="es-MX" sz="2309" dirty="0"/>
          </a:p>
          <a:p>
            <a:endParaRPr lang="es-MX" sz="2309" dirty="0"/>
          </a:p>
          <a:p>
            <a:r>
              <a:rPr lang="es-MX" sz="2309" dirty="0"/>
              <a:t>.</a:t>
            </a:r>
          </a:p>
        </p:txBody>
      </p:sp>
      <p:sp>
        <p:nvSpPr>
          <p:cNvPr id="2" name="Rectángulo 1">
            <a:extLst>
              <a:ext uri="{FF2B5EF4-FFF2-40B4-BE49-F238E27FC236}">
                <a16:creationId xmlns:a16="http://schemas.microsoft.com/office/drawing/2014/main" id="{399C8609-207B-4C70-810D-BCAE6FA791B6}"/>
              </a:ext>
            </a:extLst>
          </p:cNvPr>
          <p:cNvSpPr/>
          <p:nvPr/>
        </p:nvSpPr>
        <p:spPr>
          <a:xfrm>
            <a:off x="653523" y="11550580"/>
            <a:ext cx="1552471" cy="7033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a:solidFill>
                  <a:sysClr val="windowText" lastClr="000000"/>
                </a:solidFill>
                <a:latin typeface="Austhatic Script" panose="02000600000000000000" pitchFamily="2" charset="0"/>
              </a:rPr>
              <a:t>Fecha </a:t>
            </a:r>
          </a:p>
        </p:txBody>
      </p:sp>
      <p:sp>
        <p:nvSpPr>
          <p:cNvPr id="3" name="CuadroTexto 2">
            <a:extLst>
              <a:ext uri="{FF2B5EF4-FFF2-40B4-BE49-F238E27FC236}">
                <a16:creationId xmlns:a16="http://schemas.microsoft.com/office/drawing/2014/main" id="{5A38AB48-FEB4-4D8C-BB01-AC78E5B1347E}"/>
              </a:ext>
            </a:extLst>
          </p:cNvPr>
          <p:cNvSpPr txBox="1"/>
          <p:nvPr/>
        </p:nvSpPr>
        <p:spPr>
          <a:xfrm>
            <a:off x="3120936" y="11640662"/>
            <a:ext cx="3951723" cy="523220"/>
          </a:xfrm>
          <a:prstGeom prst="rect">
            <a:avLst/>
          </a:prstGeom>
          <a:noFill/>
        </p:spPr>
        <p:txBody>
          <a:bodyPr wrap="none" rtlCol="0">
            <a:spAutoFit/>
          </a:bodyPr>
          <a:lstStyle/>
          <a:p>
            <a:r>
              <a:rPr lang="es-MX" sz="2800" dirty="0">
                <a:latin typeface="Aharoni" panose="02010803020104030203" pitchFamily="2" charset="-79"/>
                <a:cs typeface="Aharoni" panose="02010803020104030203" pitchFamily="2" charset="-79"/>
              </a:rPr>
              <a:t>30</a:t>
            </a:r>
            <a:r>
              <a:rPr lang="es-MX" dirty="0">
                <a:latin typeface="Aharoni" panose="02010803020104030203" pitchFamily="2" charset="-79"/>
                <a:cs typeface="Aharoni" panose="02010803020104030203" pitchFamily="2" charset="-79"/>
              </a:rPr>
              <a:t> de agosto al </a:t>
            </a:r>
            <a:r>
              <a:rPr lang="es-MX" sz="2800" dirty="0">
                <a:latin typeface="Aharoni" panose="02010803020104030203" pitchFamily="2" charset="-79"/>
                <a:cs typeface="Aharoni" panose="02010803020104030203" pitchFamily="2" charset="-79"/>
              </a:rPr>
              <a:t>10</a:t>
            </a:r>
            <a:r>
              <a:rPr lang="es-MX" dirty="0">
                <a:latin typeface="Aharoni" panose="02010803020104030203" pitchFamily="2" charset="-79"/>
                <a:cs typeface="Aharoni" panose="02010803020104030203" pitchFamily="2" charset="-79"/>
              </a:rPr>
              <a:t> de septiembre </a:t>
            </a:r>
          </a:p>
        </p:txBody>
      </p:sp>
    </p:spTree>
    <p:extLst>
      <p:ext uri="{BB962C8B-B14F-4D97-AF65-F5344CB8AC3E}">
        <p14:creationId xmlns:p14="http://schemas.microsoft.com/office/powerpoint/2010/main" val="376315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80EB4FD-67E8-426F-9189-618672EC5ABE}"/>
              </a:ext>
            </a:extLst>
          </p:cNvPr>
          <p:cNvPicPr>
            <a:picLocks noChangeAspect="1"/>
          </p:cNvPicPr>
          <p:nvPr/>
        </p:nvPicPr>
        <p:blipFill rotWithShape="1">
          <a:blip r:embed="rId2"/>
          <a:srcRect l="21937" t="18123" r="26511" b="6631"/>
          <a:stretch/>
        </p:blipFill>
        <p:spPr>
          <a:xfrm>
            <a:off x="-1" y="844660"/>
            <a:ext cx="9720263" cy="8262001"/>
          </a:xfrm>
          <a:prstGeom prst="rect">
            <a:avLst/>
          </a:prstGeom>
        </p:spPr>
      </p:pic>
      <p:pic>
        <p:nvPicPr>
          <p:cNvPr id="9" name="Imagen 8">
            <a:extLst>
              <a:ext uri="{FF2B5EF4-FFF2-40B4-BE49-F238E27FC236}">
                <a16:creationId xmlns:a16="http://schemas.microsoft.com/office/drawing/2014/main" id="{4546B09D-5E15-4B95-92F1-96C85E5A145C}"/>
              </a:ext>
            </a:extLst>
          </p:cNvPr>
          <p:cNvPicPr>
            <a:picLocks noChangeAspect="1"/>
          </p:cNvPicPr>
          <p:nvPr/>
        </p:nvPicPr>
        <p:blipFill rotWithShape="1">
          <a:blip r:embed="rId3"/>
          <a:srcRect l="21970" t="50000" r="26527" b="6733"/>
          <a:stretch/>
        </p:blipFill>
        <p:spPr>
          <a:xfrm>
            <a:off x="-1" y="9106661"/>
            <a:ext cx="9720264" cy="5528393"/>
          </a:xfrm>
          <a:prstGeom prst="rect">
            <a:avLst/>
          </a:prstGeom>
        </p:spPr>
      </p:pic>
      <p:sp>
        <p:nvSpPr>
          <p:cNvPr id="10" name="CuadroTexto 9">
            <a:extLst>
              <a:ext uri="{FF2B5EF4-FFF2-40B4-BE49-F238E27FC236}">
                <a16:creationId xmlns:a16="http://schemas.microsoft.com/office/drawing/2014/main" id="{35A7F07A-51FB-4A74-9DA1-1FC4FE2524A9}"/>
              </a:ext>
            </a:extLst>
          </p:cNvPr>
          <p:cNvSpPr txBox="1"/>
          <p:nvPr/>
        </p:nvSpPr>
        <p:spPr>
          <a:xfrm>
            <a:off x="6546260" y="1512873"/>
            <a:ext cx="2601994" cy="447687"/>
          </a:xfrm>
          <a:prstGeom prst="rect">
            <a:avLst/>
          </a:prstGeom>
          <a:noFill/>
        </p:spPr>
        <p:txBody>
          <a:bodyPr wrap="none" rtlCol="0">
            <a:spAutoFit/>
          </a:bodyPr>
          <a:lstStyle/>
          <a:p>
            <a:r>
              <a:rPr lang="es-MX" sz="2309" dirty="0"/>
              <a:t>30         08         2021</a:t>
            </a:r>
          </a:p>
        </p:txBody>
      </p:sp>
      <p:sp>
        <p:nvSpPr>
          <p:cNvPr id="11" name="Elipse 10">
            <a:extLst>
              <a:ext uri="{FF2B5EF4-FFF2-40B4-BE49-F238E27FC236}">
                <a16:creationId xmlns:a16="http://schemas.microsoft.com/office/drawing/2014/main" id="{147CE2DD-E91D-4361-842C-1DFBCF84F052}"/>
              </a:ext>
            </a:extLst>
          </p:cNvPr>
          <p:cNvSpPr/>
          <p:nvPr/>
        </p:nvSpPr>
        <p:spPr>
          <a:xfrm>
            <a:off x="845495" y="284930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2" name="Elipse 11">
            <a:extLst>
              <a:ext uri="{FF2B5EF4-FFF2-40B4-BE49-F238E27FC236}">
                <a16:creationId xmlns:a16="http://schemas.microsoft.com/office/drawing/2014/main" id="{DD5BACA5-099B-49E6-8328-22A0CD2DBD45}"/>
              </a:ext>
            </a:extLst>
          </p:cNvPr>
          <p:cNvSpPr/>
          <p:nvPr/>
        </p:nvSpPr>
        <p:spPr>
          <a:xfrm>
            <a:off x="5554815" y="2849299"/>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3" name="Elipse 12">
            <a:extLst>
              <a:ext uri="{FF2B5EF4-FFF2-40B4-BE49-F238E27FC236}">
                <a16:creationId xmlns:a16="http://schemas.microsoft.com/office/drawing/2014/main" id="{BFCF603D-6725-4AC9-A7A2-964B5BC7036E}"/>
              </a:ext>
            </a:extLst>
          </p:cNvPr>
          <p:cNvSpPr/>
          <p:nvPr/>
        </p:nvSpPr>
        <p:spPr>
          <a:xfrm>
            <a:off x="8264036" y="523296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4" name="Elipse 13">
            <a:extLst>
              <a:ext uri="{FF2B5EF4-FFF2-40B4-BE49-F238E27FC236}">
                <a16:creationId xmlns:a16="http://schemas.microsoft.com/office/drawing/2014/main" id="{D7B77D1D-B525-403B-99AA-1FCB8917184F}"/>
              </a:ext>
            </a:extLst>
          </p:cNvPr>
          <p:cNvSpPr/>
          <p:nvPr/>
        </p:nvSpPr>
        <p:spPr>
          <a:xfrm>
            <a:off x="8264036" y="4588426"/>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5" name="Elipse 14">
            <a:extLst>
              <a:ext uri="{FF2B5EF4-FFF2-40B4-BE49-F238E27FC236}">
                <a16:creationId xmlns:a16="http://schemas.microsoft.com/office/drawing/2014/main" id="{89DBB158-6745-4DC8-8612-4DB54108135D}"/>
              </a:ext>
            </a:extLst>
          </p:cNvPr>
          <p:cNvSpPr/>
          <p:nvPr/>
        </p:nvSpPr>
        <p:spPr>
          <a:xfrm>
            <a:off x="8264036" y="3992536"/>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6" name="Elipse 15">
            <a:extLst>
              <a:ext uri="{FF2B5EF4-FFF2-40B4-BE49-F238E27FC236}">
                <a16:creationId xmlns:a16="http://schemas.microsoft.com/office/drawing/2014/main" id="{D571E84A-2C14-4AC3-A178-F3FBD073F728}"/>
              </a:ext>
            </a:extLst>
          </p:cNvPr>
          <p:cNvSpPr/>
          <p:nvPr/>
        </p:nvSpPr>
        <p:spPr>
          <a:xfrm>
            <a:off x="3877458" y="4975659"/>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7" name="Elipse 16">
            <a:extLst>
              <a:ext uri="{FF2B5EF4-FFF2-40B4-BE49-F238E27FC236}">
                <a16:creationId xmlns:a16="http://schemas.microsoft.com/office/drawing/2014/main" id="{E4FB7CB2-9185-4EB3-B335-BA22935FF09B}"/>
              </a:ext>
            </a:extLst>
          </p:cNvPr>
          <p:cNvSpPr/>
          <p:nvPr/>
        </p:nvSpPr>
        <p:spPr>
          <a:xfrm>
            <a:off x="3872913" y="4505182"/>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8" name="Elipse 17">
            <a:extLst>
              <a:ext uri="{FF2B5EF4-FFF2-40B4-BE49-F238E27FC236}">
                <a16:creationId xmlns:a16="http://schemas.microsoft.com/office/drawing/2014/main" id="{9BEA8CFC-BB2B-40D2-8129-5428C64D6F03}"/>
              </a:ext>
            </a:extLst>
          </p:cNvPr>
          <p:cNvSpPr/>
          <p:nvPr/>
        </p:nvSpPr>
        <p:spPr>
          <a:xfrm>
            <a:off x="3872913" y="4081178"/>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9" name="Elipse 18">
            <a:extLst>
              <a:ext uri="{FF2B5EF4-FFF2-40B4-BE49-F238E27FC236}">
                <a16:creationId xmlns:a16="http://schemas.microsoft.com/office/drawing/2014/main" id="{D2724402-CC22-4231-90A8-DD615C606003}"/>
              </a:ext>
            </a:extLst>
          </p:cNvPr>
          <p:cNvSpPr/>
          <p:nvPr/>
        </p:nvSpPr>
        <p:spPr>
          <a:xfrm>
            <a:off x="4560116" y="5742939"/>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0" name="Elipse 19">
            <a:extLst>
              <a:ext uri="{FF2B5EF4-FFF2-40B4-BE49-F238E27FC236}">
                <a16:creationId xmlns:a16="http://schemas.microsoft.com/office/drawing/2014/main" id="{23F97558-47AF-44AC-9BE7-2F2931178E5A}"/>
              </a:ext>
            </a:extLst>
          </p:cNvPr>
          <p:cNvSpPr/>
          <p:nvPr/>
        </p:nvSpPr>
        <p:spPr>
          <a:xfrm>
            <a:off x="1522801" y="5745214"/>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1" name="Elipse 20">
            <a:extLst>
              <a:ext uri="{FF2B5EF4-FFF2-40B4-BE49-F238E27FC236}">
                <a16:creationId xmlns:a16="http://schemas.microsoft.com/office/drawing/2014/main" id="{924EF13A-1763-4044-BF6F-DF4B24DFA9D9}"/>
              </a:ext>
            </a:extLst>
          </p:cNvPr>
          <p:cNvSpPr/>
          <p:nvPr/>
        </p:nvSpPr>
        <p:spPr>
          <a:xfrm>
            <a:off x="8264036" y="6058866"/>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2" name="Elipse 21">
            <a:extLst>
              <a:ext uri="{FF2B5EF4-FFF2-40B4-BE49-F238E27FC236}">
                <a16:creationId xmlns:a16="http://schemas.microsoft.com/office/drawing/2014/main" id="{39451C00-C25E-494B-8FC3-1B0C25F85707}"/>
              </a:ext>
            </a:extLst>
          </p:cNvPr>
          <p:cNvSpPr/>
          <p:nvPr/>
        </p:nvSpPr>
        <p:spPr>
          <a:xfrm>
            <a:off x="8264036" y="569160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4" name="Elipse 23">
            <a:extLst>
              <a:ext uri="{FF2B5EF4-FFF2-40B4-BE49-F238E27FC236}">
                <a16:creationId xmlns:a16="http://schemas.microsoft.com/office/drawing/2014/main" id="{BB687BDC-D81C-48F8-ABBD-FF1031193005}"/>
              </a:ext>
            </a:extLst>
          </p:cNvPr>
          <p:cNvSpPr/>
          <p:nvPr/>
        </p:nvSpPr>
        <p:spPr>
          <a:xfrm>
            <a:off x="3095141" y="790532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5" name="Elipse 24">
            <a:extLst>
              <a:ext uri="{FF2B5EF4-FFF2-40B4-BE49-F238E27FC236}">
                <a16:creationId xmlns:a16="http://schemas.microsoft.com/office/drawing/2014/main" id="{88073690-95E4-4FD0-9B8F-F0101FA750CE}"/>
              </a:ext>
            </a:extLst>
          </p:cNvPr>
          <p:cNvSpPr/>
          <p:nvPr/>
        </p:nvSpPr>
        <p:spPr>
          <a:xfrm>
            <a:off x="1494601" y="7331285"/>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6" name="Elipse 25">
            <a:extLst>
              <a:ext uri="{FF2B5EF4-FFF2-40B4-BE49-F238E27FC236}">
                <a16:creationId xmlns:a16="http://schemas.microsoft.com/office/drawing/2014/main" id="{15AC76B6-73EA-4730-A1A6-BB00A5B91447}"/>
              </a:ext>
            </a:extLst>
          </p:cNvPr>
          <p:cNvSpPr/>
          <p:nvPr/>
        </p:nvSpPr>
        <p:spPr>
          <a:xfrm>
            <a:off x="3100150" y="6517269"/>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8" name="CuadroTexto 27">
            <a:extLst>
              <a:ext uri="{FF2B5EF4-FFF2-40B4-BE49-F238E27FC236}">
                <a16:creationId xmlns:a16="http://schemas.microsoft.com/office/drawing/2014/main" id="{46492B09-7B90-4EB8-B148-1D0056766189}"/>
              </a:ext>
            </a:extLst>
          </p:cNvPr>
          <p:cNvSpPr txBox="1"/>
          <p:nvPr/>
        </p:nvSpPr>
        <p:spPr>
          <a:xfrm>
            <a:off x="5131737" y="6525625"/>
            <a:ext cx="2474203" cy="368691"/>
          </a:xfrm>
          <a:prstGeom prst="rect">
            <a:avLst/>
          </a:prstGeom>
          <a:noFill/>
        </p:spPr>
        <p:txBody>
          <a:bodyPr wrap="none" rtlCol="0">
            <a:spAutoFit/>
          </a:bodyPr>
          <a:lstStyle/>
          <a:p>
            <a:r>
              <a:rPr lang="es-MX" sz="1796" dirty="0"/>
              <a:t>Arleth, Francisco, Angel  </a:t>
            </a:r>
          </a:p>
        </p:txBody>
      </p:sp>
      <p:sp>
        <p:nvSpPr>
          <p:cNvPr id="29" name="CuadroTexto 28">
            <a:extLst>
              <a:ext uri="{FF2B5EF4-FFF2-40B4-BE49-F238E27FC236}">
                <a16:creationId xmlns:a16="http://schemas.microsoft.com/office/drawing/2014/main" id="{3129AFD3-C214-4CD3-861C-0B7891BD5D2C}"/>
              </a:ext>
            </a:extLst>
          </p:cNvPr>
          <p:cNvSpPr txBox="1"/>
          <p:nvPr/>
        </p:nvSpPr>
        <p:spPr>
          <a:xfrm>
            <a:off x="5193102" y="7580433"/>
            <a:ext cx="4165446" cy="1039772"/>
          </a:xfrm>
          <a:prstGeom prst="rect">
            <a:avLst/>
          </a:prstGeom>
          <a:noFill/>
        </p:spPr>
        <p:txBody>
          <a:bodyPr wrap="square" rtlCol="0">
            <a:spAutoFit/>
          </a:bodyPr>
          <a:lstStyle/>
          <a:p>
            <a:r>
              <a:rPr lang="es-MX" sz="1539" dirty="0"/>
              <a:t>La mañana de trabajo fue productiva, considero que el uso de material concreto facilita mucho la elaboración de actividades y propicia en el educando interés y motivación </a:t>
            </a:r>
          </a:p>
        </p:txBody>
      </p:sp>
      <p:sp>
        <p:nvSpPr>
          <p:cNvPr id="30" name="CuadroTexto 29">
            <a:extLst>
              <a:ext uri="{FF2B5EF4-FFF2-40B4-BE49-F238E27FC236}">
                <a16:creationId xmlns:a16="http://schemas.microsoft.com/office/drawing/2014/main" id="{B3C20577-3340-4E28-8969-D77AC65645C4}"/>
              </a:ext>
            </a:extLst>
          </p:cNvPr>
          <p:cNvSpPr txBox="1"/>
          <p:nvPr/>
        </p:nvSpPr>
        <p:spPr>
          <a:xfrm>
            <a:off x="2977886" y="8212179"/>
            <a:ext cx="1774845" cy="368691"/>
          </a:xfrm>
          <a:prstGeom prst="rect">
            <a:avLst/>
          </a:prstGeom>
          <a:noFill/>
        </p:spPr>
        <p:txBody>
          <a:bodyPr wrap="none" rtlCol="0">
            <a:spAutoFit/>
          </a:bodyPr>
          <a:lstStyle/>
          <a:p>
            <a:r>
              <a:rPr lang="es-MX" sz="1796" dirty="0" err="1"/>
              <a:t>Farina</a:t>
            </a:r>
            <a:r>
              <a:rPr lang="es-MX" sz="1796" dirty="0"/>
              <a:t>, Alexis, </a:t>
            </a:r>
            <a:r>
              <a:rPr lang="es-MX" sz="1796" dirty="0" err="1"/>
              <a:t>Lia</a:t>
            </a:r>
            <a:endParaRPr lang="es-MX" sz="1796" dirty="0"/>
          </a:p>
        </p:txBody>
      </p:sp>
      <p:sp>
        <p:nvSpPr>
          <p:cNvPr id="31" name="CuadroTexto 30">
            <a:extLst>
              <a:ext uri="{FF2B5EF4-FFF2-40B4-BE49-F238E27FC236}">
                <a16:creationId xmlns:a16="http://schemas.microsoft.com/office/drawing/2014/main" id="{F92D2228-E1D2-4010-A00B-20FEE01FFBEC}"/>
              </a:ext>
            </a:extLst>
          </p:cNvPr>
          <p:cNvSpPr txBox="1"/>
          <p:nvPr/>
        </p:nvSpPr>
        <p:spPr>
          <a:xfrm>
            <a:off x="845496" y="9620999"/>
            <a:ext cx="4102188" cy="646331"/>
          </a:xfrm>
          <a:prstGeom prst="rect">
            <a:avLst/>
          </a:prstGeom>
          <a:noFill/>
        </p:spPr>
        <p:txBody>
          <a:bodyPr wrap="square" rtlCol="0">
            <a:spAutoFit/>
          </a:bodyPr>
          <a:lstStyle/>
          <a:p>
            <a:r>
              <a:rPr lang="es-MX" dirty="0"/>
              <a:t>Realizar actividades donde todos los alumnos lograran involucrarse </a:t>
            </a:r>
          </a:p>
        </p:txBody>
      </p:sp>
      <p:sp>
        <p:nvSpPr>
          <p:cNvPr id="32" name="CuadroTexto 31">
            <a:extLst>
              <a:ext uri="{FF2B5EF4-FFF2-40B4-BE49-F238E27FC236}">
                <a16:creationId xmlns:a16="http://schemas.microsoft.com/office/drawing/2014/main" id="{AD2BC492-2A8F-494D-9356-5F9C6914D2DE}"/>
              </a:ext>
            </a:extLst>
          </p:cNvPr>
          <p:cNvSpPr txBox="1"/>
          <p:nvPr/>
        </p:nvSpPr>
        <p:spPr>
          <a:xfrm>
            <a:off x="5197124" y="9577423"/>
            <a:ext cx="3907862" cy="1015663"/>
          </a:xfrm>
          <a:prstGeom prst="rect">
            <a:avLst/>
          </a:prstGeom>
          <a:noFill/>
        </p:spPr>
        <p:txBody>
          <a:bodyPr wrap="square" rtlCol="0">
            <a:spAutoFit/>
          </a:bodyPr>
          <a:lstStyle/>
          <a:p>
            <a:r>
              <a:rPr lang="es-MX" sz="2000" dirty="0"/>
              <a:t>Mantener el interés de algunos alumnos como es el caso de Francisco.</a:t>
            </a:r>
          </a:p>
        </p:txBody>
      </p:sp>
      <p:sp>
        <p:nvSpPr>
          <p:cNvPr id="33" name="CuadroTexto 32">
            <a:extLst>
              <a:ext uri="{FF2B5EF4-FFF2-40B4-BE49-F238E27FC236}">
                <a16:creationId xmlns:a16="http://schemas.microsoft.com/office/drawing/2014/main" id="{6A723B54-B08C-42BE-ABBF-EAE04CF97814}"/>
              </a:ext>
            </a:extLst>
          </p:cNvPr>
          <p:cNvSpPr txBox="1"/>
          <p:nvPr/>
        </p:nvSpPr>
        <p:spPr>
          <a:xfrm>
            <a:off x="757942" y="12203598"/>
            <a:ext cx="4102188" cy="309444"/>
          </a:xfrm>
          <a:prstGeom prst="rect">
            <a:avLst/>
          </a:prstGeom>
          <a:noFill/>
        </p:spPr>
        <p:txBody>
          <a:bodyPr wrap="square" rtlCol="0">
            <a:spAutoFit/>
          </a:bodyPr>
          <a:lstStyle/>
          <a:p>
            <a:r>
              <a:rPr lang="es-MX" sz="1411" dirty="0"/>
              <a:t>Cuestionar a los alumnos sobre lo aprendido en clase</a:t>
            </a:r>
          </a:p>
        </p:txBody>
      </p:sp>
      <p:sp>
        <p:nvSpPr>
          <p:cNvPr id="34" name="CuadroTexto 33">
            <a:extLst>
              <a:ext uri="{FF2B5EF4-FFF2-40B4-BE49-F238E27FC236}">
                <a16:creationId xmlns:a16="http://schemas.microsoft.com/office/drawing/2014/main" id="{514A7469-1A54-40C3-AD86-706B2119B8D6}"/>
              </a:ext>
            </a:extLst>
          </p:cNvPr>
          <p:cNvSpPr txBox="1"/>
          <p:nvPr/>
        </p:nvSpPr>
        <p:spPr>
          <a:xfrm>
            <a:off x="845495" y="13588645"/>
            <a:ext cx="4102188" cy="526554"/>
          </a:xfrm>
          <a:prstGeom prst="rect">
            <a:avLst/>
          </a:prstGeom>
          <a:noFill/>
        </p:spPr>
        <p:txBody>
          <a:bodyPr wrap="square" rtlCol="0">
            <a:spAutoFit/>
          </a:bodyPr>
          <a:lstStyle/>
          <a:p>
            <a:r>
              <a:rPr lang="es-MX" sz="1411" dirty="0"/>
              <a:t>Algunos cantos para tranquilizar el grupo o que se sientan tranquilos </a:t>
            </a:r>
          </a:p>
        </p:txBody>
      </p:sp>
      <p:sp>
        <p:nvSpPr>
          <p:cNvPr id="35" name="CuadroTexto 34">
            <a:extLst>
              <a:ext uri="{FF2B5EF4-FFF2-40B4-BE49-F238E27FC236}">
                <a16:creationId xmlns:a16="http://schemas.microsoft.com/office/drawing/2014/main" id="{4E8E357F-3945-4B31-A268-0C2BB1FD8D87}"/>
              </a:ext>
            </a:extLst>
          </p:cNvPr>
          <p:cNvSpPr txBox="1"/>
          <p:nvPr/>
        </p:nvSpPr>
        <p:spPr>
          <a:xfrm>
            <a:off x="5002799" y="11948961"/>
            <a:ext cx="4102188" cy="1691232"/>
          </a:xfrm>
          <a:prstGeom prst="rect">
            <a:avLst/>
          </a:prstGeom>
          <a:noFill/>
        </p:spPr>
        <p:txBody>
          <a:bodyPr wrap="square" rtlCol="0">
            <a:spAutoFit/>
          </a:bodyPr>
          <a:lstStyle/>
          <a:p>
            <a:r>
              <a:rPr lang="es-MX" sz="1796" dirty="0"/>
              <a:t>Considero que tuve una jornada de trabajo buena, pues los niños se mostraron participativos y activos en las actividades. </a:t>
            </a:r>
          </a:p>
          <a:p>
            <a:r>
              <a:rPr lang="es-MX" sz="1796" dirty="0"/>
              <a:t>El uso de la voz fue el adecuado.</a:t>
            </a:r>
          </a:p>
          <a:p>
            <a:endParaRPr lang="es-MX" sz="1411" dirty="0"/>
          </a:p>
        </p:txBody>
      </p:sp>
      <p:sp>
        <p:nvSpPr>
          <p:cNvPr id="36" name="Elipse 35">
            <a:extLst>
              <a:ext uri="{FF2B5EF4-FFF2-40B4-BE49-F238E27FC236}">
                <a16:creationId xmlns:a16="http://schemas.microsoft.com/office/drawing/2014/main" id="{6A61865D-F03F-4F3A-B533-8978E0BD2B32}"/>
              </a:ext>
            </a:extLst>
          </p:cNvPr>
          <p:cNvSpPr/>
          <p:nvPr/>
        </p:nvSpPr>
        <p:spPr>
          <a:xfrm>
            <a:off x="6599148" y="2091970"/>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37" name="Elipse 36">
            <a:extLst>
              <a:ext uri="{FF2B5EF4-FFF2-40B4-BE49-F238E27FC236}">
                <a16:creationId xmlns:a16="http://schemas.microsoft.com/office/drawing/2014/main" id="{B4E4B1C0-A5CE-4735-89AE-3680066F90D2}"/>
              </a:ext>
            </a:extLst>
          </p:cNvPr>
          <p:cNvSpPr/>
          <p:nvPr/>
        </p:nvSpPr>
        <p:spPr>
          <a:xfrm>
            <a:off x="2065767" y="790087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Tree>
    <p:extLst>
      <p:ext uri="{BB962C8B-B14F-4D97-AF65-F5344CB8AC3E}">
        <p14:creationId xmlns:p14="http://schemas.microsoft.com/office/powerpoint/2010/main" val="498330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5FBBBD2-377C-4C55-8584-0332897C2975}"/>
              </a:ext>
            </a:extLst>
          </p:cNvPr>
          <p:cNvPicPr>
            <a:picLocks noChangeAspect="1"/>
          </p:cNvPicPr>
          <p:nvPr/>
        </p:nvPicPr>
        <p:blipFill>
          <a:blip r:embed="rId2"/>
          <a:stretch>
            <a:fillRect/>
          </a:stretch>
        </p:blipFill>
        <p:spPr>
          <a:xfrm>
            <a:off x="475" y="844659"/>
            <a:ext cx="9719313" cy="13790394"/>
          </a:xfrm>
          <a:prstGeom prst="rect">
            <a:avLst/>
          </a:prstGeom>
        </p:spPr>
      </p:pic>
      <p:sp>
        <p:nvSpPr>
          <p:cNvPr id="3" name="CuadroTexto 2">
            <a:extLst>
              <a:ext uri="{FF2B5EF4-FFF2-40B4-BE49-F238E27FC236}">
                <a16:creationId xmlns:a16="http://schemas.microsoft.com/office/drawing/2014/main" id="{73E2A31B-B23E-4ACA-A088-9ACC8B182577}"/>
              </a:ext>
            </a:extLst>
          </p:cNvPr>
          <p:cNvSpPr txBox="1"/>
          <p:nvPr/>
        </p:nvSpPr>
        <p:spPr>
          <a:xfrm>
            <a:off x="1729857" y="4628250"/>
            <a:ext cx="7535138" cy="7725192"/>
          </a:xfrm>
          <a:prstGeom prst="rect">
            <a:avLst/>
          </a:prstGeom>
          <a:noFill/>
        </p:spPr>
        <p:txBody>
          <a:bodyPr wrap="square" rtlCol="0">
            <a:spAutoFit/>
          </a:bodyPr>
          <a:lstStyle/>
          <a:p>
            <a:r>
              <a:rPr lang="es-MX" sz="2800" b="0" i="0" dirty="0">
                <a:solidFill>
                  <a:srgbClr val="202124"/>
                </a:solidFill>
                <a:effectLst/>
                <a:latin typeface="Aharoni" panose="02010803020104030203" pitchFamily="2" charset="-79"/>
                <a:cs typeface="Aharoni" panose="02010803020104030203" pitchFamily="2" charset="-79"/>
              </a:rPr>
              <a:t>El </a:t>
            </a:r>
            <a:r>
              <a:rPr lang="es-MX" sz="2800" b="1" i="0" dirty="0">
                <a:solidFill>
                  <a:srgbClr val="202124"/>
                </a:solidFill>
                <a:effectLst/>
                <a:latin typeface="Aharoni" panose="02010803020104030203" pitchFamily="2" charset="-79"/>
                <a:cs typeface="Aharoni" panose="02010803020104030203" pitchFamily="2" charset="-79"/>
              </a:rPr>
              <a:t>material concreto</a:t>
            </a:r>
            <a:r>
              <a:rPr lang="es-MX" sz="2800" b="0" i="0" dirty="0">
                <a:solidFill>
                  <a:srgbClr val="202124"/>
                </a:solidFill>
                <a:effectLst/>
                <a:latin typeface="Aharoni" panose="02010803020104030203" pitchFamily="2" charset="-79"/>
                <a:cs typeface="Aharoni" panose="02010803020104030203" pitchFamily="2" charset="-79"/>
              </a:rPr>
              <a:t> apropiado apoya el aprendizaje, ayudando a pensar, incitando la imaginación y creación, ejercitando la manipulación y construcción, y propiciando la elaboración de relaciones operatorias y el enriquecimiento del vocabulario.</a:t>
            </a:r>
          </a:p>
          <a:p>
            <a:endParaRPr lang="es-MX" sz="2800" dirty="0">
              <a:solidFill>
                <a:srgbClr val="202124"/>
              </a:solidFill>
              <a:latin typeface="Aharoni" panose="02010803020104030203" pitchFamily="2" charset="-79"/>
              <a:cs typeface="Aharoni" panose="02010803020104030203" pitchFamily="2" charset="-79"/>
            </a:endParaRPr>
          </a:p>
          <a:p>
            <a:r>
              <a:rPr lang="es-MX" sz="1600" b="0" i="0" dirty="0">
                <a:solidFill>
                  <a:srgbClr val="FFC000"/>
                </a:solidFill>
                <a:effectLst/>
                <a:latin typeface="Aharoni" panose="02010803020104030203" pitchFamily="2" charset="-79"/>
                <a:cs typeface="Aharoni" panose="02010803020104030203" pitchFamily="2" charset="-79"/>
              </a:rPr>
              <a:t>https://educacion.gob.ec/tips-de-uso/#:~:text=El%20material%20concreto%20apropiado%20apoya,y%20el%20enriquecimiento%20del%20vocabulario.</a:t>
            </a:r>
          </a:p>
          <a:p>
            <a:endParaRPr lang="es-MX" sz="2800" dirty="0">
              <a:solidFill>
                <a:srgbClr val="202124"/>
              </a:solidFill>
              <a:latin typeface="Aharoni" panose="02010803020104030203" pitchFamily="2" charset="-79"/>
              <a:cs typeface="Aharoni" panose="02010803020104030203" pitchFamily="2" charset="-79"/>
            </a:endParaRPr>
          </a:p>
          <a:p>
            <a:r>
              <a:rPr lang="es-MX" sz="2800" dirty="0">
                <a:solidFill>
                  <a:srgbClr val="202124"/>
                </a:solidFill>
                <a:latin typeface="Aharoni" panose="02010803020104030203" pitchFamily="2" charset="-79"/>
                <a:cs typeface="Aharoni" panose="02010803020104030203" pitchFamily="2" charset="-79"/>
              </a:rPr>
              <a:t>Estoy de acuerdo con el autor porque el uso de material concreto en el preescolar despierta el interés del niño y la niña por querer aprender y conocer cosas nuevas. </a:t>
            </a:r>
          </a:p>
          <a:p>
            <a:r>
              <a:rPr lang="es-MX" sz="2800" dirty="0">
                <a:solidFill>
                  <a:srgbClr val="202124"/>
                </a:solidFill>
                <a:latin typeface="Aharoni" panose="02010803020104030203" pitchFamily="2" charset="-79"/>
                <a:cs typeface="Aharoni" panose="02010803020104030203" pitchFamily="2" charset="-79"/>
              </a:rPr>
              <a:t>En este caso el uso de fichas, pizarrón mágico y marcadores facilito que los alumnos tuvieran el interés por las actividades propuestas.</a:t>
            </a:r>
            <a:endParaRPr lang="es-MX" sz="2400" dirty="0">
              <a:solidFill>
                <a:srgbClr val="333333"/>
              </a:solidFill>
              <a:latin typeface="Aharoni" panose="02010803020104030203" pitchFamily="2" charset="-79"/>
              <a:cs typeface="Aharoni" panose="02010803020104030203" pitchFamily="2" charset="-79"/>
            </a:endParaRPr>
          </a:p>
        </p:txBody>
      </p:sp>
      <p:sp>
        <p:nvSpPr>
          <p:cNvPr id="5" name="CuadroTexto 4">
            <a:extLst>
              <a:ext uri="{FF2B5EF4-FFF2-40B4-BE49-F238E27FC236}">
                <a16:creationId xmlns:a16="http://schemas.microsoft.com/office/drawing/2014/main" id="{1EA54222-B059-4181-A568-C4AD759B4646}"/>
              </a:ext>
            </a:extLst>
          </p:cNvPr>
          <p:cNvSpPr txBox="1"/>
          <p:nvPr/>
        </p:nvSpPr>
        <p:spPr>
          <a:xfrm>
            <a:off x="2756043" y="2911106"/>
            <a:ext cx="6508952" cy="954107"/>
          </a:xfrm>
          <a:prstGeom prst="rect">
            <a:avLst/>
          </a:prstGeom>
          <a:noFill/>
        </p:spPr>
        <p:txBody>
          <a:bodyPr wrap="square">
            <a:spAutoFit/>
          </a:bodyPr>
          <a:lstStyle/>
          <a:p>
            <a:r>
              <a:rPr lang="es-MX" sz="2800" dirty="0">
                <a:latin typeface="Aharoni" panose="02010803020104030203" pitchFamily="2" charset="-79"/>
                <a:cs typeface="Aharoni" panose="02010803020104030203" pitchFamily="2" charset="-79"/>
              </a:rPr>
              <a:t>El uso de material concreto</a:t>
            </a:r>
          </a:p>
          <a:p>
            <a:r>
              <a:rPr lang="es-MX" sz="2800" dirty="0">
                <a:latin typeface="Aharoni" panose="02010803020104030203" pitchFamily="2" charset="-79"/>
                <a:cs typeface="Aharoni" panose="02010803020104030203" pitchFamily="2" charset="-79"/>
              </a:rPr>
              <a:t>30 de agosto del 2021</a:t>
            </a:r>
          </a:p>
        </p:txBody>
      </p:sp>
    </p:spTree>
    <p:extLst>
      <p:ext uri="{BB962C8B-B14F-4D97-AF65-F5344CB8AC3E}">
        <p14:creationId xmlns:p14="http://schemas.microsoft.com/office/powerpoint/2010/main" val="3124298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80EB4FD-67E8-426F-9189-618672EC5ABE}"/>
              </a:ext>
            </a:extLst>
          </p:cNvPr>
          <p:cNvPicPr>
            <a:picLocks noChangeAspect="1"/>
          </p:cNvPicPr>
          <p:nvPr/>
        </p:nvPicPr>
        <p:blipFill rotWithShape="1">
          <a:blip r:embed="rId2"/>
          <a:srcRect l="21937" t="18123" r="26511" b="6631"/>
          <a:stretch/>
        </p:blipFill>
        <p:spPr>
          <a:xfrm>
            <a:off x="-1" y="844660"/>
            <a:ext cx="9720263" cy="8262001"/>
          </a:xfrm>
          <a:prstGeom prst="rect">
            <a:avLst/>
          </a:prstGeom>
        </p:spPr>
      </p:pic>
      <p:pic>
        <p:nvPicPr>
          <p:cNvPr id="9" name="Imagen 8">
            <a:extLst>
              <a:ext uri="{FF2B5EF4-FFF2-40B4-BE49-F238E27FC236}">
                <a16:creationId xmlns:a16="http://schemas.microsoft.com/office/drawing/2014/main" id="{4546B09D-5E15-4B95-92F1-96C85E5A145C}"/>
              </a:ext>
            </a:extLst>
          </p:cNvPr>
          <p:cNvPicPr>
            <a:picLocks noChangeAspect="1"/>
          </p:cNvPicPr>
          <p:nvPr/>
        </p:nvPicPr>
        <p:blipFill rotWithShape="1">
          <a:blip r:embed="rId3"/>
          <a:srcRect l="21970" t="50000" r="26527" b="6733"/>
          <a:stretch/>
        </p:blipFill>
        <p:spPr>
          <a:xfrm>
            <a:off x="-1" y="9106661"/>
            <a:ext cx="9720264" cy="5528393"/>
          </a:xfrm>
          <a:prstGeom prst="rect">
            <a:avLst/>
          </a:prstGeom>
        </p:spPr>
      </p:pic>
      <p:sp>
        <p:nvSpPr>
          <p:cNvPr id="10" name="CuadroTexto 9">
            <a:extLst>
              <a:ext uri="{FF2B5EF4-FFF2-40B4-BE49-F238E27FC236}">
                <a16:creationId xmlns:a16="http://schemas.microsoft.com/office/drawing/2014/main" id="{35A7F07A-51FB-4A74-9DA1-1FC4FE2524A9}"/>
              </a:ext>
            </a:extLst>
          </p:cNvPr>
          <p:cNvSpPr txBox="1"/>
          <p:nvPr/>
        </p:nvSpPr>
        <p:spPr>
          <a:xfrm>
            <a:off x="6546260" y="1512873"/>
            <a:ext cx="2601994" cy="447687"/>
          </a:xfrm>
          <a:prstGeom prst="rect">
            <a:avLst/>
          </a:prstGeom>
          <a:noFill/>
        </p:spPr>
        <p:txBody>
          <a:bodyPr wrap="none" rtlCol="0">
            <a:spAutoFit/>
          </a:bodyPr>
          <a:lstStyle/>
          <a:p>
            <a:r>
              <a:rPr lang="es-MX" sz="2309" dirty="0"/>
              <a:t>31         08         2021</a:t>
            </a:r>
          </a:p>
        </p:txBody>
      </p:sp>
      <p:sp>
        <p:nvSpPr>
          <p:cNvPr id="11" name="Elipse 10">
            <a:extLst>
              <a:ext uri="{FF2B5EF4-FFF2-40B4-BE49-F238E27FC236}">
                <a16:creationId xmlns:a16="http://schemas.microsoft.com/office/drawing/2014/main" id="{147CE2DD-E91D-4361-842C-1DFBCF84F052}"/>
              </a:ext>
            </a:extLst>
          </p:cNvPr>
          <p:cNvSpPr/>
          <p:nvPr/>
        </p:nvSpPr>
        <p:spPr>
          <a:xfrm>
            <a:off x="845495" y="284930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2" name="Elipse 11">
            <a:extLst>
              <a:ext uri="{FF2B5EF4-FFF2-40B4-BE49-F238E27FC236}">
                <a16:creationId xmlns:a16="http://schemas.microsoft.com/office/drawing/2014/main" id="{DD5BACA5-099B-49E6-8328-22A0CD2DBD45}"/>
              </a:ext>
            </a:extLst>
          </p:cNvPr>
          <p:cNvSpPr/>
          <p:nvPr/>
        </p:nvSpPr>
        <p:spPr>
          <a:xfrm>
            <a:off x="5554815" y="2849299"/>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3" name="Elipse 12">
            <a:extLst>
              <a:ext uri="{FF2B5EF4-FFF2-40B4-BE49-F238E27FC236}">
                <a16:creationId xmlns:a16="http://schemas.microsoft.com/office/drawing/2014/main" id="{BFCF603D-6725-4AC9-A7A2-964B5BC7036E}"/>
              </a:ext>
            </a:extLst>
          </p:cNvPr>
          <p:cNvSpPr/>
          <p:nvPr/>
        </p:nvSpPr>
        <p:spPr>
          <a:xfrm>
            <a:off x="8264036" y="523296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4" name="Elipse 13">
            <a:extLst>
              <a:ext uri="{FF2B5EF4-FFF2-40B4-BE49-F238E27FC236}">
                <a16:creationId xmlns:a16="http://schemas.microsoft.com/office/drawing/2014/main" id="{D7B77D1D-B525-403B-99AA-1FCB8917184F}"/>
              </a:ext>
            </a:extLst>
          </p:cNvPr>
          <p:cNvSpPr/>
          <p:nvPr/>
        </p:nvSpPr>
        <p:spPr>
          <a:xfrm>
            <a:off x="8848240" y="464214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5" name="Elipse 14">
            <a:extLst>
              <a:ext uri="{FF2B5EF4-FFF2-40B4-BE49-F238E27FC236}">
                <a16:creationId xmlns:a16="http://schemas.microsoft.com/office/drawing/2014/main" id="{89DBB158-6745-4DC8-8612-4DB54108135D}"/>
              </a:ext>
            </a:extLst>
          </p:cNvPr>
          <p:cNvSpPr/>
          <p:nvPr/>
        </p:nvSpPr>
        <p:spPr>
          <a:xfrm>
            <a:off x="8264036" y="3992536"/>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6" name="Elipse 15">
            <a:extLst>
              <a:ext uri="{FF2B5EF4-FFF2-40B4-BE49-F238E27FC236}">
                <a16:creationId xmlns:a16="http://schemas.microsoft.com/office/drawing/2014/main" id="{D571E84A-2C14-4AC3-A178-F3FBD073F728}"/>
              </a:ext>
            </a:extLst>
          </p:cNvPr>
          <p:cNvSpPr/>
          <p:nvPr/>
        </p:nvSpPr>
        <p:spPr>
          <a:xfrm>
            <a:off x="3877458" y="4975659"/>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7" name="Elipse 16">
            <a:extLst>
              <a:ext uri="{FF2B5EF4-FFF2-40B4-BE49-F238E27FC236}">
                <a16:creationId xmlns:a16="http://schemas.microsoft.com/office/drawing/2014/main" id="{E4FB7CB2-9185-4EB3-B335-BA22935FF09B}"/>
              </a:ext>
            </a:extLst>
          </p:cNvPr>
          <p:cNvSpPr/>
          <p:nvPr/>
        </p:nvSpPr>
        <p:spPr>
          <a:xfrm>
            <a:off x="4556946" y="456224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8" name="Elipse 17">
            <a:extLst>
              <a:ext uri="{FF2B5EF4-FFF2-40B4-BE49-F238E27FC236}">
                <a16:creationId xmlns:a16="http://schemas.microsoft.com/office/drawing/2014/main" id="{9BEA8CFC-BB2B-40D2-8129-5428C64D6F03}"/>
              </a:ext>
            </a:extLst>
          </p:cNvPr>
          <p:cNvSpPr/>
          <p:nvPr/>
        </p:nvSpPr>
        <p:spPr>
          <a:xfrm>
            <a:off x="4556946" y="4024440"/>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9" name="Elipse 18">
            <a:extLst>
              <a:ext uri="{FF2B5EF4-FFF2-40B4-BE49-F238E27FC236}">
                <a16:creationId xmlns:a16="http://schemas.microsoft.com/office/drawing/2014/main" id="{D2724402-CC22-4231-90A8-DD615C606003}"/>
              </a:ext>
            </a:extLst>
          </p:cNvPr>
          <p:cNvSpPr/>
          <p:nvPr/>
        </p:nvSpPr>
        <p:spPr>
          <a:xfrm>
            <a:off x="4560116" y="5742939"/>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0" name="Elipse 19">
            <a:extLst>
              <a:ext uri="{FF2B5EF4-FFF2-40B4-BE49-F238E27FC236}">
                <a16:creationId xmlns:a16="http://schemas.microsoft.com/office/drawing/2014/main" id="{23F97558-47AF-44AC-9BE7-2F2931178E5A}"/>
              </a:ext>
            </a:extLst>
          </p:cNvPr>
          <p:cNvSpPr/>
          <p:nvPr/>
        </p:nvSpPr>
        <p:spPr>
          <a:xfrm>
            <a:off x="1522801" y="5745214"/>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1" name="Elipse 20">
            <a:extLst>
              <a:ext uri="{FF2B5EF4-FFF2-40B4-BE49-F238E27FC236}">
                <a16:creationId xmlns:a16="http://schemas.microsoft.com/office/drawing/2014/main" id="{924EF13A-1763-4044-BF6F-DF4B24DFA9D9}"/>
              </a:ext>
            </a:extLst>
          </p:cNvPr>
          <p:cNvSpPr/>
          <p:nvPr/>
        </p:nvSpPr>
        <p:spPr>
          <a:xfrm>
            <a:off x="8264036" y="6058866"/>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2" name="Elipse 21">
            <a:extLst>
              <a:ext uri="{FF2B5EF4-FFF2-40B4-BE49-F238E27FC236}">
                <a16:creationId xmlns:a16="http://schemas.microsoft.com/office/drawing/2014/main" id="{39451C00-C25E-494B-8FC3-1B0C25F85707}"/>
              </a:ext>
            </a:extLst>
          </p:cNvPr>
          <p:cNvSpPr/>
          <p:nvPr/>
        </p:nvSpPr>
        <p:spPr>
          <a:xfrm>
            <a:off x="8264036" y="569160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4" name="Elipse 23">
            <a:extLst>
              <a:ext uri="{FF2B5EF4-FFF2-40B4-BE49-F238E27FC236}">
                <a16:creationId xmlns:a16="http://schemas.microsoft.com/office/drawing/2014/main" id="{BB687BDC-D81C-48F8-ABBD-FF1031193005}"/>
              </a:ext>
            </a:extLst>
          </p:cNvPr>
          <p:cNvSpPr/>
          <p:nvPr/>
        </p:nvSpPr>
        <p:spPr>
          <a:xfrm>
            <a:off x="3095141" y="790532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5" name="Elipse 24">
            <a:extLst>
              <a:ext uri="{FF2B5EF4-FFF2-40B4-BE49-F238E27FC236}">
                <a16:creationId xmlns:a16="http://schemas.microsoft.com/office/drawing/2014/main" id="{88073690-95E4-4FD0-9B8F-F0101FA750CE}"/>
              </a:ext>
            </a:extLst>
          </p:cNvPr>
          <p:cNvSpPr/>
          <p:nvPr/>
        </p:nvSpPr>
        <p:spPr>
          <a:xfrm>
            <a:off x="1494601" y="7331285"/>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6" name="Elipse 25">
            <a:extLst>
              <a:ext uri="{FF2B5EF4-FFF2-40B4-BE49-F238E27FC236}">
                <a16:creationId xmlns:a16="http://schemas.microsoft.com/office/drawing/2014/main" id="{15AC76B6-73EA-4730-A1A6-BB00A5B91447}"/>
              </a:ext>
            </a:extLst>
          </p:cNvPr>
          <p:cNvSpPr/>
          <p:nvPr/>
        </p:nvSpPr>
        <p:spPr>
          <a:xfrm>
            <a:off x="3100150" y="6517269"/>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8" name="CuadroTexto 27">
            <a:extLst>
              <a:ext uri="{FF2B5EF4-FFF2-40B4-BE49-F238E27FC236}">
                <a16:creationId xmlns:a16="http://schemas.microsoft.com/office/drawing/2014/main" id="{46492B09-7B90-4EB8-B148-1D0056766189}"/>
              </a:ext>
            </a:extLst>
          </p:cNvPr>
          <p:cNvSpPr txBox="1"/>
          <p:nvPr/>
        </p:nvSpPr>
        <p:spPr>
          <a:xfrm>
            <a:off x="5131737" y="6525625"/>
            <a:ext cx="2574551" cy="368691"/>
          </a:xfrm>
          <a:prstGeom prst="rect">
            <a:avLst/>
          </a:prstGeom>
          <a:noFill/>
        </p:spPr>
        <p:txBody>
          <a:bodyPr wrap="none" rtlCol="0">
            <a:spAutoFit/>
          </a:bodyPr>
          <a:lstStyle/>
          <a:p>
            <a:r>
              <a:rPr lang="es-MX" sz="1796" dirty="0"/>
              <a:t>Miguel, María Fernanda   </a:t>
            </a:r>
          </a:p>
        </p:txBody>
      </p:sp>
      <p:sp>
        <p:nvSpPr>
          <p:cNvPr id="29" name="CuadroTexto 28">
            <a:extLst>
              <a:ext uri="{FF2B5EF4-FFF2-40B4-BE49-F238E27FC236}">
                <a16:creationId xmlns:a16="http://schemas.microsoft.com/office/drawing/2014/main" id="{3129AFD3-C214-4CD3-861C-0B7891BD5D2C}"/>
              </a:ext>
            </a:extLst>
          </p:cNvPr>
          <p:cNvSpPr txBox="1"/>
          <p:nvPr/>
        </p:nvSpPr>
        <p:spPr>
          <a:xfrm>
            <a:off x="5193102" y="7580433"/>
            <a:ext cx="4165446" cy="802912"/>
          </a:xfrm>
          <a:prstGeom prst="rect">
            <a:avLst/>
          </a:prstGeom>
          <a:noFill/>
        </p:spPr>
        <p:txBody>
          <a:bodyPr wrap="square" rtlCol="0">
            <a:spAutoFit/>
          </a:bodyPr>
          <a:lstStyle/>
          <a:p>
            <a:r>
              <a:rPr lang="es-MX" sz="1539" dirty="0"/>
              <a:t>Durante la mañana de trabajo se llevo a cabo el diagnostico que elabora la educadora titular, entre las dos tuvimos oportunidad de participar</a:t>
            </a:r>
          </a:p>
        </p:txBody>
      </p:sp>
      <p:sp>
        <p:nvSpPr>
          <p:cNvPr id="31" name="CuadroTexto 30">
            <a:extLst>
              <a:ext uri="{FF2B5EF4-FFF2-40B4-BE49-F238E27FC236}">
                <a16:creationId xmlns:a16="http://schemas.microsoft.com/office/drawing/2014/main" id="{F92D2228-E1D2-4010-A00B-20FEE01FFBEC}"/>
              </a:ext>
            </a:extLst>
          </p:cNvPr>
          <p:cNvSpPr txBox="1"/>
          <p:nvPr/>
        </p:nvSpPr>
        <p:spPr>
          <a:xfrm>
            <a:off x="845496" y="9620999"/>
            <a:ext cx="4102188" cy="1200329"/>
          </a:xfrm>
          <a:prstGeom prst="rect">
            <a:avLst/>
          </a:prstGeom>
          <a:noFill/>
        </p:spPr>
        <p:txBody>
          <a:bodyPr wrap="square" rtlCol="0">
            <a:spAutoFit/>
          </a:bodyPr>
          <a:lstStyle/>
          <a:p>
            <a:r>
              <a:rPr lang="es-MX" dirty="0"/>
              <a:t>Mantener tranquilo el grupo</a:t>
            </a:r>
          </a:p>
          <a:p>
            <a:endParaRPr lang="es-MX" dirty="0"/>
          </a:p>
          <a:p>
            <a:r>
              <a:rPr lang="es-MX" dirty="0"/>
              <a:t>Lograr que Miguel se exprese de manera oral y comunique ideas</a:t>
            </a:r>
          </a:p>
        </p:txBody>
      </p:sp>
      <p:sp>
        <p:nvSpPr>
          <p:cNvPr id="32" name="CuadroTexto 31">
            <a:extLst>
              <a:ext uri="{FF2B5EF4-FFF2-40B4-BE49-F238E27FC236}">
                <a16:creationId xmlns:a16="http://schemas.microsoft.com/office/drawing/2014/main" id="{AD2BC492-2A8F-494D-9356-5F9C6914D2DE}"/>
              </a:ext>
            </a:extLst>
          </p:cNvPr>
          <p:cNvSpPr txBox="1"/>
          <p:nvPr/>
        </p:nvSpPr>
        <p:spPr>
          <a:xfrm>
            <a:off x="5197124" y="9577423"/>
            <a:ext cx="3907862" cy="1015663"/>
          </a:xfrm>
          <a:prstGeom prst="rect">
            <a:avLst/>
          </a:prstGeom>
          <a:noFill/>
        </p:spPr>
        <p:txBody>
          <a:bodyPr wrap="square" rtlCol="0">
            <a:spAutoFit/>
          </a:bodyPr>
          <a:lstStyle/>
          <a:p>
            <a:r>
              <a:rPr lang="es-MX" sz="2000" dirty="0"/>
              <a:t>Tranquilizar a niños que llegan llorando a la hora de la entrada al jardín de niños </a:t>
            </a:r>
          </a:p>
        </p:txBody>
      </p:sp>
      <p:sp>
        <p:nvSpPr>
          <p:cNvPr id="33" name="CuadroTexto 32">
            <a:extLst>
              <a:ext uri="{FF2B5EF4-FFF2-40B4-BE49-F238E27FC236}">
                <a16:creationId xmlns:a16="http://schemas.microsoft.com/office/drawing/2014/main" id="{6A723B54-B08C-42BE-ABBF-EAE04CF97814}"/>
              </a:ext>
            </a:extLst>
          </p:cNvPr>
          <p:cNvSpPr txBox="1"/>
          <p:nvPr/>
        </p:nvSpPr>
        <p:spPr>
          <a:xfrm>
            <a:off x="757942" y="12203598"/>
            <a:ext cx="4102188" cy="309444"/>
          </a:xfrm>
          <a:prstGeom prst="rect">
            <a:avLst/>
          </a:prstGeom>
          <a:noFill/>
        </p:spPr>
        <p:txBody>
          <a:bodyPr wrap="square" rtlCol="0">
            <a:spAutoFit/>
          </a:bodyPr>
          <a:lstStyle/>
          <a:p>
            <a:r>
              <a:rPr lang="es-MX" sz="1411" dirty="0"/>
              <a:t>Considero que todo se llevo a cabo bien</a:t>
            </a:r>
          </a:p>
        </p:txBody>
      </p:sp>
      <p:sp>
        <p:nvSpPr>
          <p:cNvPr id="34" name="CuadroTexto 33">
            <a:extLst>
              <a:ext uri="{FF2B5EF4-FFF2-40B4-BE49-F238E27FC236}">
                <a16:creationId xmlns:a16="http://schemas.microsoft.com/office/drawing/2014/main" id="{514A7469-1A54-40C3-AD86-706B2119B8D6}"/>
              </a:ext>
            </a:extLst>
          </p:cNvPr>
          <p:cNvSpPr txBox="1"/>
          <p:nvPr/>
        </p:nvSpPr>
        <p:spPr>
          <a:xfrm>
            <a:off x="845495" y="13588645"/>
            <a:ext cx="4102188" cy="526554"/>
          </a:xfrm>
          <a:prstGeom prst="rect">
            <a:avLst/>
          </a:prstGeom>
          <a:noFill/>
        </p:spPr>
        <p:txBody>
          <a:bodyPr wrap="square" rtlCol="0">
            <a:spAutoFit/>
          </a:bodyPr>
          <a:lstStyle/>
          <a:p>
            <a:r>
              <a:rPr lang="es-MX" sz="1411" dirty="0"/>
              <a:t>La manera en la que se tranquiliza a algunos alumnos mientras se trabaja con los demás niños</a:t>
            </a:r>
          </a:p>
        </p:txBody>
      </p:sp>
      <p:sp>
        <p:nvSpPr>
          <p:cNvPr id="35" name="CuadroTexto 34">
            <a:extLst>
              <a:ext uri="{FF2B5EF4-FFF2-40B4-BE49-F238E27FC236}">
                <a16:creationId xmlns:a16="http://schemas.microsoft.com/office/drawing/2014/main" id="{4E8E357F-3945-4B31-A268-0C2BB1FD8D87}"/>
              </a:ext>
            </a:extLst>
          </p:cNvPr>
          <p:cNvSpPr txBox="1"/>
          <p:nvPr/>
        </p:nvSpPr>
        <p:spPr>
          <a:xfrm>
            <a:off x="5002799" y="11948961"/>
            <a:ext cx="4102188" cy="1477328"/>
          </a:xfrm>
          <a:prstGeom prst="rect">
            <a:avLst/>
          </a:prstGeom>
          <a:noFill/>
        </p:spPr>
        <p:txBody>
          <a:bodyPr wrap="square" rtlCol="0">
            <a:spAutoFit/>
          </a:bodyPr>
          <a:lstStyle/>
          <a:p>
            <a:r>
              <a:rPr lang="es-MX" dirty="0"/>
              <a:t>Considero que la mañana de trabajo fue buena, involucrarme con la educadora titular al realizar el diagnostico en conjunto funciono de acuerdo a lo esperado</a:t>
            </a:r>
          </a:p>
        </p:txBody>
      </p:sp>
      <p:sp>
        <p:nvSpPr>
          <p:cNvPr id="36" name="Elipse 35">
            <a:extLst>
              <a:ext uri="{FF2B5EF4-FFF2-40B4-BE49-F238E27FC236}">
                <a16:creationId xmlns:a16="http://schemas.microsoft.com/office/drawing/2014/main" id="{6A61865D-F03F-4F3A-B533-8978E0BD2B32}"/>
              </a:ext>
            </a:extLst>
          </p:cNvPr>
          <p:cNvSpPr/>
          <p:nvPr/>
        </p:nvSpPr>
        <p:spPr>
          <a:xfrm>
            <a:off x="7151055" y="2133364"/>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37" name="Elipse 36">
            <a:extLst>
              <a:ext uri="{FF2B5EF4-FFF2-40B4-BE49-F238E27FC236}">
                <a16:creationId xmlns:a16="http://schemas.microsoft.com/office/drawing/2014/main" id="{B4E4B1C0-A5CE-4735-89AE-3680066F90D2}"/>
              </a:ext>
            </a:extLst>
          </p:cNvPr>
          <p:cNvSpPr/>
          <p:nvPr/>
        </p:nvSpPr>
        <p:spPr>
          <a:xfrm>
            <a:off x="2065767" y="790087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Tree>
    <p:extLst>
      <p:ext uri="{BB962C8B-B14F-4D97-AF65-F5344CB8AC3E}">
        <p14:creationId xmlns:p14="http://schemas.microsoft.com/office/powerpoint/2010/main" val="756361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5FBBBD2-377C-4C55-8584-0332897C2975}"/>
              </a:ext>
            </a:extLst>
          </p:cNvPr>
          <p:cNvPicPr>
            <a:picLocks noChangeAspect="1"/>
          </p:cNvPicPr>
          <p:nvPr/>
        </p:nvPicPr>
        <p:blipFill>
          <a:blip r:embed="rId2"/>
          <a:stretch>
            <a:fillRect/>
          </a:stretch>
        </p:blipFill>
        <p:spPr>
          <a:xfrm>
            <a:off x="475" y="844659"/>
            <a:ext cx="9719313" cy="13790394"/>
          </a:xfrm>
          <a:prstGeom prst="rect">
            <a:avLst/>
          </a:prstGeom>
        </p:spPr>
      </p:pic>
      <p:sp>
        <p:nvSpPr>
          <p:cNvPr id="3" name="CuadroTexto 2">
            <a:extLst>
              <a:ext uri="{FF2B5EF4-FFF2-40B4-BE49-F238E27FC236}">
                <a16:creationId xmlns:a16="http://schemas.microsoft.com/office/drawing/2014/main" id="{73E2A31B-B23E-4ACA-A088-9ACC8B182577}"/>
              </a:ext>
            </a:extLst>
          </p:cNvPr>
          <p:cNvSpPr txBox="1"/>
          <p:nvPr/>
        </p:nvSpPr>
        <p:spPr>
          <a:xfrm>
            <a:off x="1729857" y="4628250"/>
            <a:ext cx="7535138" cy="9756517"/>
          </a:xfrm>
          <a:prstGeom prst="rect">
            <a:avLst/>
          </a:prstGeom>
          <a:noFill/>
        </p:spPr>
        <p:txBody>
          <a:bodyPr wrap="square" rtlCol="0">
            <a:spAutoFit/>
          </a:bodyPr>
          <a:lstStyle/>
          <a:p>
            <a:r>
              <a:rPr lang="es-MX" sz="2800" b="0" i="0" dirty="0">
                <a:solidFill>
                  <a:srgbClr val="202124"/>
                </a:solidFill>
                <a:effectLst/>
                <a:latin typeface="Aharoni" panose="02010803020104030203" pitchFamily="2" charset="-79"/>
                <a:cs typeface="Aharoni" panose="02010803020104030203" pitchFamily="2" charset="-79"/>
              </a:rPr>
              <a:t>Un </a:t>
            </a:r>
            <a:r>
              <a:rPr lang="es-MX" sz="2800" b="1" i="0" dirty="0">
                <a:solidFill>
                  <a:srgbClr val="202124"/>
                </a:solidFill>
                <a:effectLst/>
                <a:latin typeface="Aharoni" panose="02010803020104030203" pitchFamily="2" charset="-79"/>
                <a:cs typeface="Aharoni" panose="02010803020104030203" pitchFamily="2" charset="-79"/>
              </a:rPr>
              <a:t>diagnostico</a:t>
            </a:r>
            <a:r>
              <a:rPr lang="es-MX" sz="2800" b="0" i="0" dirty="0">
                <a:solidFill>
                  <a:srgbClr val="202124"/>
                </a:solidFill>
                <a:effectLst/>
                <a:latin typeface="Aharoni" panose="02010803020104030203" pitchFamily="2" charset="-79"/>
                <a:cs typeface="Aharoni" panose="02010803020104030203" pitchFamily="2" charset="-79"/>
              </a:rPr>
              <a:t> en el </a:t>
            </a:r>
            <a:r>
              <a:rPr lang="es-MX" sz="2800" b="1" i="0" dirty="0">
                <a:solidFill>
                  <a:srgbClr val="202124"/>
                </a:solidFill>
                <a:effectLst/>
                <a:latin typeface="Aharoni" panose="02010803020104030203" pitchFamily="2" charset="-79"/>
                <a:cs typeface="Aharoni" panose="02010803020104030203" pitchFamily="2" charset="-79"/>
              </a:rPr>
              <a:t>preescolar se</a:t>
            </a:r>
            <a:r>
              <a:rPr lang="es-MX" sz="2800" b="0" i="0" dirty="0">
                <a:solidFill>
                  <a:srgbClr val="202124"/>
                </a:solidFill>
                <a:effectLst/>
                <a:latin typeface="Aharoni" panose="02010803020104030203" pitchFamily="2" charset="-79"/>
                <a:cs typeface="Aharoni" panose="02010803020104030203" pitchFamily="2" charset="-79"/>
              </a:rPr>
              <a:t> basa en una serie de actividades que diseñan de acuerdo a las competencias que desees evaluar y conocer el grado de conocimientos previos que el niño posee entorno a ellos.</a:t>
            </a:r>
          </a:p>
          <a:p>
            <a:r>
              <a:rPr lang="es-MX" sz="2000" b="0" i="0" dirty="0">
                <a:solidFill>
                  <a:srgbClr val="00B0F0"/>
                </a:solidFill>
                <a:effectLst/>
                <a:latin typeface="Aharoni" panose="02010803020104030203" pitchFamily="2" charset="-79"/>
                <a:cs typeface="Aharoni" panose="02010803020104030203" pitchFamily="2" charset="-79"/>
                <a:hlinkClick r:id="rId3">
                  <a:extLst>
                    <a:ext uri="{A12FA001-AC4F-418D-AE19-62706E023703}">
                      <ahyp:hlinkClr xmlns:ahyp="http://schemas.microsoft.com/office/drawing/2018/hyperlinkcolor" val="tx"/>
                    </a:ext>
                  </a:extLst>
                </a:hlinkClick>
              </a:rPr>
              <a:t>https://slideplayer.es/slide/2351942/</a:t>
            </a:r>
            <a:r>
              <a:rPr lang="es-MX" sz="2000" b="0" i="0" dirty="0">
                <a:solidFill>
                  <a:srgbClr val="00B0F0"/>
                </a:solidFill>
                <a:effectLst/>
                <a:latin typeface="Aharoni" panose="02010803020104030203" pitchFamily="2" charset="-79"/>
                <a:cs typeface="Aharoni" panose="02010803020104030203" pitchFamily="2" charset="-79"/>
              </a:rPr>
              <a:t> </a:t>
            </a:r>
          </a:p>
          <a:p>
            <a:r>
              <a:rPr lang="es-MX" sz="2800" b="0" i="0" dirty="0">
                <a:solidFill>
                  <a:srgbClr val="202124"/>
                </a:solidFill>
                <a:effectLst/>
                <a:latin typeface="Aharoni" panose="02010803020104030203" pitchFamily="2" charset="-79"/>
                <a:cs typeface="Aharoni" panose="02010803020104030203" pitchFamily="2" charset="-79"/>
              </a:rPr>
              <a:t>El </a:t>
            </a:r>
            <a:r>
              <a:rPr lang="es-MX" sz="2800" b="1" i="0" dirty="0">
                <a:solidFill>
                  <a:srgbClr val="202124"/>
                </a:solidFill>
                <a:effectLst/>
                <a:latin typeface="Aharoni" panose="02010803020104030203" pitchFamily="2" charset="-79"/>
                <a:cs typeface="Aharoni" panose="02010803020104030203" pitchFamily="2" charset="-79"/>
              </a:rPr>
              <a:t>material concreto</a:t>
            </a:r>
            <a:r>
              <a:rPr lang="es-MX" sz="2800" b="0" i="0" dirty="0">
                <a:solidFill>
                  <a:srgbClr val="202124"/>
                </a:solidFill>
                <a:effectLst/>
                <a:latin typeface="Aharoni" panose="02010803020104030203" pitchFamily="2" charset="-79"/>
                <a:cs typeface="Aharoni" panose="02010803020104030203" pitchFamily="2" charset="-79"/>
              </a:rPr>
              <a:t> apropiado apoya el aprendizaje, ayudando a pensar, incitando la imaginación y creación, ejercitando la manipulación y construcción, y propiciando la elaboración de relaciones operatorias y el enriquecimiento del vocabulario.</a:t>
            </a:r>
          </a:p>
          <a:p>
            <a:endParaRPr lang="es-MX" sz="2800" dirty="0">
              <a:solidFill>
                <a:srgbClr val="202124"/>
              </a:solidFill>
              <a:latin typeface="Aharoni" panose="02010803020104030203" pitchFamily="2" charset="-79"/>
              <a:cs typeface="Aharoni" panose="02010803020104030203" pitchFamily="2" charset="-79"/>
            </a:endParaRPr>
          </a:p>
          <a:p>
            <a:r>
              <a:rPr lang="es-MX" sz="1600" b="0" i="0" dirty="0">
                <a:solidFill>
                  <a:srgbClr val="FFC000"/>
                </a:solidFill>
                <a:effectLst/>
                <a:latin typeface="Aharoni" panose="02010803020104030203" pitchFamily="2" charset="-79"/>
                <a:cs typeface="Aharoni" panose="02010803020104030203" pitchFamily="2" charset="-79"/>
              </a:rPr>
              <a:t>https://educacion.gob.ec/tips-de-uso/#:~:text=El%20material%20concreto%20apropiado%20apoya,y%20el%20enriquecimiento%20del%20vocabulario.</a:t>
            </a:r>
          </a:p>
          <a:p>
            <a:endParaRPr lang="es-MX" sz="2800" dirty="0">
              <a:solidFill>
                <a:srgbClr val="202124"/>
              </a:solidFill>
              <a:latin typeface="Aharoni" panose="02010803020104030203" pitchFamily="2" charset="-79"/>
              <a:cs typeface="Aharoni" panose="02010803020104030203" pitchFamily="2" charset="-79"/>
            </a:endParaRPr>
          </a:p>
          <a:p>
            <a:r>
              <a:rPr lang="es-MX" sz="2800" dirty="0">
                <a:solidFill>
                  <a:srgbClr val="202124"/>
                </a:solidFill>
                <a:latin typeface="Aharoni" panose="02010803020104030203" pitchFamily="2" charset="-79"/>
                <a:cs typeface="Aharoni" panose="02010803020104030203" pitchFamily="2" charset="-79"/>
              </a:rPr>
              <a:t>Considero que dentro del diagnostico se debería hacer uso de material concreto pues facilita y motiva al educando a realizar las actividades, a diferencia de si solo se utiliza papel el niño no lo ve con el mismo </a:t>
            </a:r>
            <a:r>
              <a:rPr lang="es-MX" sz="2800" dirty="0" err="1">
                <a:solidFill>
                  <a:srgbClr val="202124"/>
                </a:solidFill>
                <a:latin typeface="Aharoni" panose="02010803020104030203" pitchFamily="2" charset="-79"/>
                <a:cs typeface="Aharoni" panose="02010803020104030203" pitchFamily="2" charset="-79"/>
              </a:rPr>
              <a:t>interes</a:t>
            </a:r>
            <a:r>
              <a:rPr lang="es-MX" sz="2800" dirty="0">
                <a:solidFill>
                  <a:srgbClr val="202124"/>
                </a:solidFill>
                <a:latin typeface="Aharoni" panose="02010803020104030203" pitchFamily="2" charset="-79"/>
                <a:cs typeface="Aharoni" panose="02010803020104030203" pitchFamily="2" charset="-79"/>
              </a:rPr>
              <a:t> y empeño. </a:t>
            </a:r>
          </a:p>
        </p:txBody>
      </p:sp>
      <p:sp>
        <p:nvSpPr>
          <p:cNvPr id="5" name="CuadroTexto 4">
            <a:extLst>
              <a:ext uri="{FF2B5EF4-FFF2-40B4-BE49-F238E27FC236}">
                <a16:creationId xmlns:a16="http://schemas.microsoft.com/office/drawing/2014/main" id="{1EA54222-B059-4181-A568-C4AD759B4646}"/>
              </a:ext>
            </a:extLst>
          </p:cNvPr>
          <p:cNvSpPr txBox="1"/>
          <p:nvPr/>
        </p:nvSpPr>
        <p:spPr>
          <a:xfrm>
            <a:off x="2756043" y="2911106"/>
            <a:ext cx="6508952" cy="954107"/>
          </a:xfrm>
          <a:prstGeom prst="rect">
            <a:avLst/>
          </a:prstGeom>
          <a:noFill/>
        </p:spPr>
        <p:txBody>
          <a:bodyPr wrap="square">
            <a:spAutoFit/>
          </a:bodyPr>
          <a:lstStyle/>
          <a:p>
            <a:r>
              <a:rPr lang="es-MX" sz="2800" dirty="0">
                <a:latin typeface="Aharoni" panose="02010803020104030203" pitchFamily="2" charset="-79"/>
                <a:cs typeface="Aharoni" panose="02010803020104030203" pitchFamily="2" charset="-79"/>
              </a:rPr>
              <a:t>El diagnostico y el uso de material</a:t>
            </a:r>
          </a:p>
          <a:p>
            <a:r>
              <a:rPr lang="es-MX" sz="2800" dirty="0">
                <a:latin typeface="Aharoni" panose="02010803020104030203" pitchFamily="2" charset="-79"/>
                <a:cs typeface="Aharoni" panose="02010803020104030203" pitchFamily="2" charset="-79"/>
              </a:rPr>
              <a:t>31 de agosto del 2021</a:t>
            </a:r>
          </a:p>
        </p:txBody>
      </p:sp>
    </p:spTree>
    <p:extLst>
      <p:ext uri="{BB962C8B-B14F-4D97-AF65-F5344CB8AC3E}">
        <p14:creationId xmlns:p14="http://schemas.microsoft.com/office/powerpoint/2010/main" val="3635889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80EB4FD-67E8-426F-9189-618672EC5ABE}"/>
              </a:ext>
            </a:extLst>
          </p:cNvPr>
          <p:cNvPicPr>
            <a:picLocks noChangeAspect="1"/>
          </p:cNvPicPr>
          <p:nvPr/>
        </p:nvPicPr>
        <p:blipFill rotWithShape="1">
          <a:blip r:embed="rId2"/>
          <a:srcRect l="21937" t="18123" r="26511" b="6631"/>
          <a:stretch/>
        </p:blipFill>
        <p:spPr>
          <a:xfrm>
            <a:off x="-1" y="844660"/>
            <a:ext cx="9720263" cy="8262001"/>
          </a:xfrm>
          <a:prstGeom prst="rect">
            <a:avLst/>
          </a:prstGeom>
        </p:spPr>
      </p:pic>
      <p:pic>
        <p:nvPicPr>
          <p:cNvPr id="9" name="Imagen 8">
            <a:extLst>
              <a:ext uri="{FF2B5EF4-FFF2-40B4-BE49-F238E27FC236}">
                <a16:creationId xmlns:a16="http://schemas.microsoft.com/office/drawing/2014/main" id="{4546B09D-5E15-4B95-92F1-96C85E5A145C}"/>
              </a:ext>
            </a:extLst>
          </p:cNvPr>
          <p:cNvPicPr>
            <a:picLocks noChangeAspect="1"/>
          </p:cNvPicPr>
          <p:nvPr/>
        </p:nvPicPr>
        <p:blipFill rotWithShape="1">
          <a:blip r:embed="rId3"/>
          <a:srcRect l="21970" t="50000" r="26527" b="6733"/>
          <a:stretch/>
        </p:blipFill>
        <p:spPr>
          <a:xfrm>
            <a:off x="-1" y="9106661"/>
            <a:ext cx="9720264" cy="5528393"/>
          </a:xfrm>
          <a:prstGeom prst="rect">
            <a:avLst/>
          </a:prstGeom>
        </p:spPr>
      </p:pic>
      <p:sp>
        <p:nvSpPr>
          <p:cNvPr id="10" name="CuadroTexto 9">
            <a:extLst>
              <a:ext uri="{FF2B5EF4-FFF2-40B4-BE49-F238E27FC236}">
                <a16:creationId xmlns:a16="http://schemas.microsoft.com/office/drawing/2014/main" id="{35A7F07A-51FB-4A74-9DA1-1FC4FE2524A9}"/>
              </a:ext>
            </a:extLst>
          </p:cNvPr>
          <p:cNvSpPr txBox="1"/>
          <p:nvPr/>
        </p:nvSpPr>
        <p:spPr>
          <a:xfrm>
            <a:off x="6546260" y="1512873"/>
            <a:ext cx="2601994" cy="447687"/>
          </a:xfrm>
          <a:prstGeom prst="rect">
            <a:avLst/>
          </a:prstGeom>
          <a:noFill/>
        </p:spPr>
        <p:txBody>
          <a:bodyPr wrap="none" rtlCol="0">
            <a:spAutoFit/>
          </a:bodyPr>
          <a:lstStyle/>
          <a:p>
            <a:r>
              <a:rPr lang="es-MX" sz="2309" dirty="0"/>
              <a:t>01         09         2021</a:t>
            </a:r>
          </a:p>
        </p:txBody>
      </p:sp>
      <p:sp>
        <p:nvSpPr>
          <p:cNvPr id="11" name="Elipse 10">
            <a:extLst>
              <a:ext uri="{FF2B5EF4-FFF2-40B4-BE49-F238E27FC236}">
                <a16:creationId xmlns:a16="http://schemas.microsoft.com/office/drawing/2014/main" id="{147CE2DD-E91D-4361-842C-1DFBCF84F052}"/>
              </a:ext>
            </a:extLst>
          </p:cNvPr>
          <p:cNvSpPr/>
          <p:nvPr/>
        </p:nvSpPr>
        <p:spPr>
          <a:xfrm>
            <a:off x="845495" y="284930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2" name="Elipse 11">
            <a:extLst>
              <a:ext uri="{FF2B5EF4-FFF2-40B4-BE49-F238E27FC236}">
                <a16:creationId xmlns:a16="http://schemas.microsoft.com/office/drawing/2014/main" id="{DD5BACA5-099B-49E6-8328-22A0CD2DBD45}"/>
              </a:ext>
            </a:extLst>
          </p:cNvPr>
          <p:cNvSpPr/>
          <p:nvPr/>
        </p:nvSpPr>
        <p:spPr>
          <a:xfrm>
            <a:off x="5554815" y="2849299"/>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3" name="Elipse 12">
            <a:extLst>
              <a:ext uri="{FF2B5EF4-FFF2-40B4-BE49-F238E27FC236}">
                <a16:creationId xmlns:a16="http://schemas.microsoft.com/office/drawing/2014/main" id="{BFCF603D-6725-4AC9-A7A2-964B5BC7036E}"/>
              </a:ext>
            </a:extLst>
          </p:cNvPr>
          <p:cNvSpPr/>
          <p:nvPr/>
        </p:nvSpPr>
        <p:spPr>
          <a:xfrm>
            <a:off x="8264036" y="523296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4" name="Elipse 13">
            <a:extLst>
              <a:ext uri="{FF2B5EF4-FFF2-40B4-BE49-F238E27FC236}">
                <a16:creationId xmlns:a16="http://schemas.microsoft.com/office/drawing/2014/main" id="{D7B77D1D-B525-403B-99AA-1FCB8917184F}"/>
              </a:ext>
            </a:extLst>
          </p:cNvPr>
          <p:cNvSpPr/>
          <p:nvPr/>
        </p:nvSpPr>
        <p:spPr>
          <a:xfrm>
            <a:off x="8848240" y="464214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5" name="Elipse 14">
            <a:extLst>
              <a:ext uri="{FF2B5EF4-FFF2-40B4-BE49-F238E27FC236}">
                <a16:creationId xmlns:a16="http://schemas.microsoft.com/office/drawing/2014/main" id="{89DBB158-6745-4DC8-8612-4DB54108135D}"/>
              </a:ext>
            </a:extLst>
          </p:cNvPr>
          <p:cNvSpPr/>
          <p:nvPr/>
        </p:nvSpPr>
        <p:spPr>
          <a:xfrm>
            <a:off x="8264036" y="3992536"/>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6" name="Elipse 15">
            <a:extLst>
              <a:ext uri="{FF2B5EF4-FFF2-40B4-BE49-F238E27FC236}">
                <a16:creationId xmlns:a16="http://schemas.microsoft.com/office/drawing/2014/main" id="{D571E84A-2C14-4AC3-A178-F3FBD073F728}"/>
              </a:ext>
            </a:extLst>
          </p:cNvPr>
          <p:cNvSpPr/>
          <p:nvPr/>
        </p:nvSpPr>
        <p:spPr>
          <a:xfrm>
            <a:off x="3877458" y="4975659"/>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7" name="Elipse 16">
            <a:extLst>
              <a:ext uri="{FF2B5EF4-FFF2-40B4-BE49-F238E27FC236}">
                <a16:creationId xmlns:a16="http://schemas.microsoft.com/office/drawing/2014/main" id="{E4FB7CB2-9185-4EB3-B335-BA22935FF09B}"/>
              </a:ext>
            </a:extLst>
          </p:cNvPr>
          <p:cNvSpPr/>
          <p:nvPr/>
        </p:nvSpPr>
        <p:spPr>
          <a:xfrm>
            <a:off x="3876609" y="4554822"/>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8" name="Elipse 17">
            <a:extLst>
              <a:ext uri="{FF2B5EF4-FFF2-40B4-BE49-F238E27FC236}">
                <a16:creationId xmlns:a16="http://schemas.microsoft.com/office/drawing/2014/main" id="{9BEA8CFC-BB2B-40D2-8129-5428C64D6F03}"/>
              </a:ext>
            </a:extLst>
          </p:cNvPr>
          <p:cNvSpPr/>
          <p:nvPr/>
        </p:nvSpPr>
        <p:spPr>
          <a:xfrm>
            <a:off x="3982011" y="4030752"/>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9" name="Elipse 18">
            <a:extLst>
              <a:ext uri="{FF2B5EF4-FFF2-40B4-BE49-F238E27FC236}">
                <a16:creationId xmlns:a16="http://schemas.microsoft.com/office/drawing/2014/main" id="{D2724402-CC22-4231-90A8-DD615C606003}"/>
              </a:ext>
            </a:extLst>
          </p:cNvPr>
          <p:cNvSpPr/>
          <p:nvPr/>
        </p:nvSpPr>
        <p:spPr>
          <a:xfrm>
            <a:off x="4560116" y="5742939"/>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0" name="Elipse 19">
            <a:extLst>
              <a:ext uri="{FF2B5EF4-FFF2-40B4-BE49-F238E27FC236}">
                <a16:creationId xmlns:a16="http://schemas.microsoft.com/office/drawing/2014/main" id="{23F97558-47AF-44AC-9BE7-2F2931178E5A}"/>
              </a:ext>
            </a:extLst>
          </p:cNvPr>
          <p:cNvSpPr/>
          <p:nvPr/>
        </p:nvSpPr>
        <p:spPr>
          <a:xfrm>
            <a:off x="1522801" y="5745214"/>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1" name="Elipse 20">
            <a:extLst>
              <a:ext uri="{FF2B5EF4-FFF2-40B4-BE49-F238E27FC236}">
                <a16:creationId xmlns:a16="http://schemas.microsoft.com/office/drawing/2014/main" id="{924EF13A-1763-4044-BF6F-DF4B24DFA9D9}"/>
              </a:ext>
            </a:extLst>
          </p:cNvPr>
          <p:cNvSpPr/>
          <p:nvPr/>
        </p:nvSpPr>
        <p:spPr>
          <a:xfrm>
            <a:off x="8264036" y="6058866"/>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2" name="Elipse 21">
            <a:extLst>
              <a:ext uri="{FF2B5EF4-FFF2-40B4-BE49-F238E27FC236}">
                <a16:creationId xmlns:a16="http://schemas.microsoft.com/office/drawing/2014/main" id="{39451C00-C25E-494B-8FC3-1B0C25F85707}"/>
              </a:ext>
            </a:extLst>
          </p:cNvPr>
          <p:cNvSpPr/>
          <p:nvPr/>
        </p:nvSpPr>
        <p:spPr>
          <a:xfrm>
            <a:off x="8264036" y="569160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4" name="Elipse 23">
            <a:extLst>
              <a:ext uri="{FF2B5EF4-FFF2-40B4-BE49-F238E27FC236}">
                <a16:creationId xmlns:a16="http://schemas.microsoft.com/office/drawing/2014/main" id="{BB687BDC-D81C-48F8-ABBD-FF1031193005}"/>
              </a:ext>
            </a:extLst>
          </p:cNvPr>
          <p:cNvSpPr/>
          <p:nvPr/>
        </p:nvSpPr>
        <p:spPr>
          <a:xfrm>
            <a:off x="3095141" y="790532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5" name="Elipse 24">
            <a:extLst>
              <a:ext uri="{FF2B5EF4-FFF2-40B4-BE49-F238E27FC236}">
                <a16:creationId xmlns:a16="http://schemas.microsoft.com/office/drawing/2014/main" id="{88073690-95E4-4FD0-9B8F-F0101FA750CE}"/>
              </a:ext>
            </a:extLst>
          </p:cNvPr>
          <p:cNvSpPr/>
          <p:nvPr/>
        </p:nvSpPr>
        <p:spPr>
          <a:xfrm>
            <a:off x="1494601" y="7331285"/>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6" name="Elipse 25">
            <a:extLst>
              <a:ext uri="{FF2B5EF4-FFF2-40B4-BE49-F238E27FC236}">
                <a16:creationId xmlns:a16="http://schemas.microsoft.com/office/drawing/2014/main" id="{15AC76B6-73EA-4730-A1A6-BB00A5B91447}"/>
              </a:ext>
            </a:extLst>
          </p:cNvPr>
          <p:cNvSpPr/>
          <p:nvPr/>
        </p:nvSpPr>
        <p:spPr>
          <a:xfrm>
            <a:off x="3100150" y="6517269"/>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8" name="CuadroTexto 27">
            <a:extLst>
              <a:ext uri="{FF2B5EF4-FFF2-40B4-BE49-F238E27FC236}">
                <a16:creationId xmlns:a16="http://schemas.microsoft.com/office/drawing/2014/main" id="{46492B09-7B90-4EB8-B148-1D0056766189}"/>
              </a:ext>
            </a:extLst>
          </p:cNvPr>
          <p:cNvSpPr txBox="1"/>
          <p:nvPr/>
        </p:nvSpPr>
        <p:spPr>
          <a:xfrm>
            <a:off x="5131737" y="6525625"/>
            <a:ext cx="235962" cy="368691"/>
          </a:xfrm>
          <a:prstGeom prst="rect">
            <a:avLst/>
          </a:prstGeom>
          <a:noFill/>
        </p:spPr>
        <p:txBody>
          <a:bodyPr wrap="none" rtlCol="0">
            <a:spAutoFit/>
          </a:bodyPr>
          <a:lstStyle/>
          <a:p>
            <a:r>
              <a:rPr lang="es-MX" sz="1796" dirty="0"/>
              <a:t> </a:t>
            </a:r>
          </a:p>
        </p:txBody>
      </p:sp>
      <p:sp>
        <p:nvSpPr>
          <p:cNvPr id="29" name="CuadroTexto 28">
            <a:extLst>
              <a:ext uri="{FF2B5EF4-FFF2-40B4-BE49-F238E27FC236}">
                <a16:creationId xmlns:a16="http://schemas.microsoft.com/office/drawing/2014/main" id="{3129AFD3-C214-4CD3-861C-0B7891BD5D2C}"/>
              </a:ext>
            </a:extLst>
          </p:cNvPr>
          <p:cNvSpPr txBox="1"/>
          <p:nvPr/>
        </p:nvSpPr>
        <p:spPr>
          <a:xfrm>
            <a:off x="5193102" y="7580433"/>
            <a:ext cx="4165446" cy="802912"/>
          </a:xfrm>
          <a:prstGeom prst="rect">
            <a:avLst/>
          </a:prstGeom>
          <a:noFill/>
        </p:spPr>
        <p:txBody>
          <a:bodyPr wrap="square" rtlCol="0">
            <a:spAutoFit/>
          </a:bodyPr>
          <a:lstStyle/>
          <a:p>
            <a:r>
              <a:rPr lang="es-MX" sz="1539" dirty="0"/>
              <a:t>La mañana de trabajo fue buena, aunque los niños llegan con hambre y esto los distrae para llevar a cabo las actividades. </a:t>
            </a:r>
          </a:p>
        </p:txBody>
      </p:sp>
      <p:sp>
        <p:nvSpPr>
          <p:cNvPr id="31" name="CuadroTexto 30">
            <a:extLst>
              <a:ext uri="{FF2B5EF4-FFF2-40B4-BE49-F238E27FC236}">
                <a16:creationId xmlns:a16="http://schemas.microsoft.com/office/drawing/2014/main" id="{F92D2228-E1D2-4010-A00B-20FEE01FFBEC}"/>
              </a:ext>
            </a:extLst>
          </p:cNvPr>
          <p:cNvSpPr txBox="1"/>
          <p:nvPr/>
        </p:nvSpPr>
        <p:spPr>
          <a:xfrm>
            <a:off x="845496" y="9620999"/>
            <a:ext cx="4102188" cy="923330"/>
          </a:xfrm>
          <a:prstGeom prst="rect">
            <a:avLst/>
          </a:prstGeom>
          <a:noFill/>
        </p:spPr>
        <p:txBody>
          <a:bodyPr wrap="square" rtlCol="0">
            <a:spAutoFit/>
          </a:bodyPr>
          <a:lstStyle/>
          <a:p>
            <a:r>
              <a:rPr lang="es-MX" dirty="0"/>
              <a:t>Conocieran las figuras geométricas</a:t>
            </a:r>
          </a:p>
          <a:p>
            <a:endParaRPr lang="es-MX" dirty="0"/>
          </a:p>
          <a:p>
            <a:r>
              <a:rPr lang="es-MX" dirty="0"/>
              <a:t>Que todos participaran </a:t>
            </a:r>
          </a:p>
        </p:txBody>
      </p:sp>
      <p:sp>
        <p:nvSpPr>
          <p:cNvPr id="32" name="CuadroTexto 31">
            <a:extLst>
              <a:ext uri="{FF2B5EF4-FFF2-40B4-BE49-F238E27FC236}">
                <a16:creationId xmlns:a16="http://schemas.microsoft.com/office/drawing/2014/main" id="{AD2BC492-2A8F-494D-9356-5F9C6914D2DE}"/>
              </a:ext>
            </a:extLst>
          </p:cNvPr>
          <p:cNvSpPr txBox="1"/>
          <p:nvPr/>
        </p:nvSpPr>
        <p:spPr>
          <a:xfrm>
            <a:off x="5197124" y="9577423"/>
            <a:ext cx="3907862" cy="1015663"/>
          </a:xfrm>
          <a:prstGeom prst="rect">
            <a:avLst/>
          </a:prstGeom>
          <a:noFill/>
        </p:spPr>
        <p:txBody>
          <a:bodyPr wrap="square" rtlCol="0">
            <a:spAutoFit/>
          </a:bodyPr>
          <a:lstStyle/>
          <a:p>
            <a:r>
              <a:rPr lang="es-MX" sz="2000" dirty="0"/>
              <a:t>Tranquilizar a niños que en momentos de la mañana de trabajo.</a:t>
            </a:r>
          </a:p>
        </p:txBody>
      </p:sp>
      <p:sp>
        <p:nvSpPr>
          <p:cNvPr id="33" name="CuadroTexto 32">
            <a:extLst>
              <a:ext uri="{FF2B5EF4-FFF2-40B4-BE49-F238E27FC236}">
                <a16:creationId xmlns:a16="http://schemas.microsoft.com/office/drawing/2014/main" id="{6A723B54-B08C-42BE-ABBF-EAE04CF97814}"/>
              </a:ext>
            </a:extLst>
          </p:cNvPr>
          <p:cNvSpPr txBox="1"/>
          <p:nvPr/>
        </p:nvSpPr>
        <p:spPr>
          <a:xfrm>
            <a:off x="757942" y="12203598"/>
            <a:ext cx="4102188" cy="309444"/>
          </a:xfrm>
          <a:prstGeom prst="rect">
            <a:avLst/>
          </a:prstGeom>
          <a:noFill/>
        </p:spPr>
        <p:txBody>
          <a:bodyPr wrap="square" rtlCol="0">
            <a:spAutoFit/>
          </a:bodyPr>
          <a:lstStyle/>
          <a:p>
            <a:r>
              <a:rPr lang="es-MX" sz="1411" dirty="0"/>
              <a:t>Considero que todo se llevo a cabo bien</a:t>
            </a:r>
          </a:p>
        </p:txBody>
      </p:sp>
      <p:sp>
        <p:nvSpPr>
          <p:cNvPr id="34" name="CuadroTexto 33">
            <a:extLst>
              <a:ext uri="{FF2B5EF4-FFF2-40B4-BE49-F238E27FC236}">
                <a16:creationId xmlns:a16="http://schemas.microsoft.com/office/drawing/2014/main" id="{514A7469-1A54-40C3-AD86-706B2119B8D6}"/>
              </a:ext>
            </a:extLst>
          </p:cNvPr>
          <p:cNvSpPr txBox="1"/>
          <p:nvPr/>
        </p:nvSpPr>
        <p:spPr>
          <a:xfrm>
            <a:off x="845495" y="13588645"/>
            <a:ext cx="4102188" cy="526554"/>
          </a:xfrm>
          <a:prstGeom prst="rect">
            <a:avLst/>
          </a:prstGeom>
          <a:noFill/>
        </p:spPr>
        <p:txBody>
          <a:bodyPr wrap="square" rtlCol="0">
            <a:spAutoFit/>
          </a:bodyPr>
          <a:lstStyle/>
          <a:p>
            <a:r>
              <a:rPr lang="es-MX" sz="1411" dirty="0"/>
              <a:t>La duración de las actividades o estrategias para lograr que los niños se involucren mas </a:t>
            </a:r>
          </a:p>
        </p:txBody>
      </p:sp>
      <p:sp>
        <p:nvSpPr>
          <p:cNvPr id="35" name="CuadroTexto 34">
            <a:extLst>
              <a:ext uri="{FF2B5EF4-FFF2-40B4-BE49-F238E27FC236}">
                <a16:creationId xmlns:a16="http://schemas.microsoft.com/office/drawing/2014/main" id="{4E8E357F-3945-4B31-A268-0C2BB1FD8D87}"/>
              </a:ext>
            </a:extLst>
          </p:cNvPr>
          <p:cNvSpPr txBox="1"/>
          <p:nvPr/>
        </p:nvSpPr>
        <p:spPr>
          <a:xfrm>
            <a:off x="5002799" y="11948961"/>
            <a:ext cx="4102188" cy="923330"/>
          </a:xfrm>
          <a:prstGeom prst="rect">
            <a:avLst/>
          </a:prstGeom>
          <a:noFill/>
        </p:spPr>
        <p:txBody>
          <a:bodyPr wrap="square" rtlCol="0">
            <a:spAutoFit/>
          </a:bodyPr>
          <a:lstStyle/>
          <a:p>
            <a:r>
              <a:rPr lang="es-MX" dirty="0"/>
              <a:t>Considero que la mañana de trabajo fue buena, aunque los niños se distraen con mucha facilidad</a:t>
            </a:r>
          </a:p>
        </p:txBody>
      </p:sp>
      <p:sp>
        <p:nvSpPr>
          <p:cNvPr id="36" name="Elipse 35">
            <a:extLst>
              <a:ext uri="{FF2B5EF4-FFF2-40B4-BE49-F238E27FC236}">
                <a16:creationId xmlns:a16="http://schemas.microsoft.com/office/drawing/2014/main" id="{6A61865D-F03F-4F3A-B533-8978E0BD2B32}"/>
              </a:ext>
            </a:extLst>
          </p:cNvPr>
          <p:cNvSpPr/>
          <p:nvPr/>
        </p:nvSpPr>
        <p:spPr>
          <a:xfrm>
            <a:off x="7706288" y="2094464"/>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37" name="Elipse 36">
            <a:extLst>
              <a:ext uri="{FF2B5EF4-FFF2-40B4-BE49-F238E27FC236}">
                <a16:creationId xmlns:a16="http://schemas.microsoft.com/office/drawing/2014/main" id="{B4E4B1C0-A5CE-4735-89AE-3680066F90D2}"/>
              </a:ext>
            </a:extLst>
          </p:cNvPr>
          <p:cNvSpPr/>
          <p:nvPr/>
        </p:nvSpPr>
        <p:spPr>
          <a:xfrm>
            <a:off x="2065767" y="790087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 name="CuadroTexto 1">
            <a:extLst>
              <a:ext uri="{FF2B5EF4-FFF2-40B4-BE49-F238E27FC236}">
                <a16:creationId xmlns:a16="http://schemas.microsoft.com/office/drawing/2014/main" id="{F9886F45-1E2B-4DD3-A53E-D42E3F35D5AB}"/>
              </a:ext>
            </a:extLst>
          </p:cNvPr>
          <p:cNvSpPr txBox="1"/>
          <p:nvPr/>
        </p:nvSpPr>
        <p:spPr>
          <a:xfrm>
            <a:off x="2860818" y="8238729"/>
            <a:ext cx="2031582" cy="369332"/>
          </a:xfrm>
          <a:prstGeom prst="rect">
            <a:avLst/>
          </a:prstGeom>
          <a:noFill/>
        </p:spPr>
        <p:txBody>
          <a:bodyPr wrap="none" rtlCol="0">
            <a:spAutoFit/>
          </a:bodyPr>
          <a:lstStyle/>
          <a:p>
            <a:r>
              <a:rPr lang="es-MX" dirty="0"/>
              <a:t>Todos los asistentes</a:t>
            </a:r>
          </a:p>
        </p:txBody>
      </p:sp>
    </p:spTree>
    <p:extLst>
      <p:ext uri="{BB962C8B-B14F-4D97-AF65-F5344CB8AC3E}">
        <p14:creationId xmlns:p14="http://schemas.microsoft.com/office/powerpoint/2010/main" val="2943304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5FBBBD2-377C-4C55-8584-0332897C2975}"/>
              </a:ext>
            </a:extLst>
          </p:cNvPr>
          <p:cNvPicPr>
            <a:picLocks noChangeAspect="1"/>
          </p:cNvPicPr>
          <p:nvPr/>
        </p:nvPicPr>
        <p:blipFill>
          <a:blip r:embed="rId2"/>
          <a:stretch>
            <a:fillRect/>
          </a:stretch>
        </p:blipFill>
        <p:spPr>
          <a:xfrm>
            <a:off x="475" y="844659"/>
            <a:ext cx="9719313" cy="13790394"/>
          </a:xfrm>
          <a:prstGeom prst="rect">
            <a:avLst/>
          </a:prstGeom>
        </p:spPr>
      </p:pic>
      <p:sp>
        <p:nvSpPr>
          <p:cNvPr id="3" name="CuadroTexto 2">
            <a:extLst>
              <a:ext uri="{FF2B5EF4-FFF2-40B4-BE49-F238E27FC236}">
                <a16:creationId xmlns:a16="http://schemas.microsoft.com/office/drawing/2014/main" id="{73E2A31B-B23E-4ACA-A088-9ACC8B182577}"/>
              </a:ext>
            </a:extLst>
          </p:cNvPr>
          <p:cNvSpPr txBox="1"/>
          <p:nvPr/>
        </p:nvSpPr>
        <p:spPr>
          <a:xfrm>
            <a:off x="1729857" y="4628250"/>
            <a:ext cx="7535138" cy="9694962"/>
          </a:xfrm>
          <a:prstGeom prst="rect">
            <a:avLst/>
          </a:prstGeom>
          <a:noFill/>
        </p:spPr>
        <p:txBody>
          <a:bodyPr wrap="square" rtlCol="0">
            <a:spAutoFit/>
          </a:bodyPr>
          <a:lstStyle/>
          <a:p>
            <a:r>
              <a:rPr lang="es-MX" sz="2400" b="0" i="0" dirty="0">
                <a:solidFill>
                  <a:srgbClr val="000000"/>
                </a:solidFill>
                <a:effectLst/>
                <a:latin typeface="Aharoni" panose="02010803020104030203" pitchFamily="2" charset="-79"/>
                <a:cs typeface="Aharoni" panose="02010803020104030203" pitchFamily="2" charset="-79"/>
              </a:rPr>
              <a:t>Siguiendo con la relación entre el tiempo y los logros educativos, </a:t>
            </a:r>
            <a:r>
              <a:rPr lang="es-MX" sz="2400" b="0" i="0" baseline="30000" dirty="0">
                <a:solidFill>
                  <a:srgbClr val="000000"/>
                </a:solidFill>
                <a:effectLst/>
                <a:latin typeface="Aharoni" panose="02010803020104030203" pitchFamily="2" charset="-79"/>
                <a:cs typeface="Aharoni" panose="02010803020104030203" pitchFamily="2" charset="-79"/>
                <a:hlinkClick r:id="rId3"/>
              </a:rPr>
              <a:t>Wayne y </a:t>
            </a:r>
            <a:r>
              <a:rPr lang="es-MX" sz="2400" b="0" i="0" baseline="30000" dirty="0" err="1">
                <a:solidFill>
                  <a:srgbClr val="000000"/>
                </a:solidFill>
                <a:effectLst/>
                <a:latin typeface="Aharoni" panose="02010803020104030203" pitchFamily="2" charset="-79"/>
                <a:cs typeface="Aharoni" panose="02010803020104030203" pitchFamily="2" charset="-79"/>
                <a:hlinkClick r:id="rId3"/>
              </a:rPr>
              <a:t>Stuck</a:t>
            </a:r>
            <a:r>
              <a:rPr lang="es-MX" sz="2400" b="0" i="0" baseline="30000" dirty="0">
                <a:solidFill>
                  <a:srgbClr val="000000"/>
                </a:solidFill>
                <a:effectLst/>
                <a:latin typeface="Aharoni" panose="02010803020104030203" pitchFamily="2" charset="-79"/>
                <a:cs typeface="Aharoni" panose="02010803020104030203" pitchFamily="2" charset="-79"/>
                <a:hlinkClick r:id="rId3"/>
              </a:rPr>
              <a:t> (1982)</a:t>
            </a:r>
            <a:r>
              <a:rPr lang="es-MX" sz="2400" b="0" i="0" dirty="0">
                <a:solidFill>
                  <a:srgbClr val="000000"/>
                </a:solidFill>
                <a:effectLst/>
                <a:latin typeface="Aharoni" panose="02010803020104030203" pitchFamily="2" charset="-79"/>
                <a:cs typeface="Aharoni" panose="02010803020104030203" pitchFamily="2" charset="-79"/>
              </a:rPr>
              <a:t> explican que su influencia en los aprendizajes está determinada por el tipo de actividades que ocurren en el tiempo escolar; a partir de estudiar la literatura sobre el tiempo escolar y los aprendizajes, Wayne y </a:t>
            </a:r>
            <a:r>
              <a:rPr lang="es-MX" sz="2400" b="0" i="0" dirty="0" err="1">
                <a:solidFill>
                  <a:srgbClr val="000000"/>
                </a:solidFill>
                <a:effectLst/>
                <a:latin typeface="Aharoni" panose="02010803020104030203" pitchFamily="2" charset="-79"/>
                <a:cs typeface="Aharoni" panose="02010803020104030203" pitchFamily="2" charset="-79"/>
              </a:rPr>
              <a:t>Stuck</a:t>
            </a:r>
            <a:r>
              <a:rPr lang="es-MX" sz="2400" b="0" i="0" dirty="0">
                <a:solidFill>
                  <a:srgbClr val="000000"/>
                </a:solidFill>
                <a:effectLst/>
                <a:latin typeface="Aharoni" panose="02010803020104030203" pitchFamily="2" charset="-79"/>
                <a:cs typeface="Aharoni" panose="02010803020104030203" pitchFamily="2" charset="-79"/>
              </a:rPr>
              <a:t> establecen que la atención debe centrarse tanto en la cantidad como en la calidad de las actividades de aprendizaje. De esta manera, se pueden atribuir efectos positivos en el logro educativo como resultado de interacciones de calidad entre el maestro y los alumnos en ambientes que promuevan la enseñanza. Pero también es posible atribuir efectos negativos como consecuencia de prácticas poco deseables.</a:t>
            </a:r>
            <a:r>
              <a:rPr lang="es-MX" sz="2400" b="0" i="0" dirty="0">
                <a:solidFill>
                  <a:srgbClr val="202124"/>
                </a:solidFill>
                <a:effectLst/>
                <a:latin typeface="Aharoni" panose="02010803020104030203" pitchFamily="2" charset="-79"/>
                <a:cs typeface="Aharoni" panose="02010803020104030203" pitchFamily="2" charset="-79"/>
              </a:rPr>
              <a:t> </a:t>
            </a:r>
          </a:p>
          <a:p>
            <a:endParaRPr lang="es-MX" sz="2400" dirty="0">
              <a:solidFill>
                <a:srgbClr val="202124"/>
              </a:solidFill>
              <a:latin typeface="Aharoni" panose="02010803020104030203" pitchFamily="2" charset="-79"/>
              <a:cs typeface="Aharoni" panose="02010803020104030203" pitchFamily="2" charset="-79"/>
            </a:endParaRPr>
          </a:p>
          <a:p>
            <a:r>
              <a:rPr lang="es-MX" sz="2400" b="0" i="0" dirty="0">
                <a:solidFill>
                  <a:srgbClr val="202124"/>
                </a:solidFill>
                <a:effectLst/>
                <a:latin typeface="Aharoni" panose="02010803020104030203" pitchFamily="2" charset="-79"/>
                <a:cs typeface="Aharoni" panose="02010803020104030203" pitchFamily="2" charset="-79"/>
                <a:hlinkClick r:id="rId4"/>
              </a:rPr>
              <a:t>http://www.scielo.org.mx/scielo.php?script=sci_arttext&amp;pid=S1405-66662016000200611</a:t>
            </a:r>
            <a:endParaRPr lang="es-MX" sz="2400" b="0" i="0" dirty="0">
              <a:solidFill>
                <a:srgbClr val="202124"/>
              </a:solidFill>
              <a:effectLst/>
              <a:latin typeface="Aharoni" panose="02010803020104030203" pitchFamily="2" charset="-79"/>
              <a:cs typeface="Aharoni" panose="02010803020104030203" pitchFamily="2" charset="-79"/>
            </a:endParaRPr>
          </a:p>
          <a:p>
            <a:endParaRPr lang="es-MX" sz="2400" dirty="0">
              <a:solidFill>
                <a:srgbClr val="202124"/>
              </a:solidFill>
              <a:latin typeface="Aharoni" panose="02010803020104030203" pitchFamily="2" charset="-79"/>
              <a:cs typeface="Aharoni" panose="02010803020104030203" pitchFamily="2" charset="-79"/>
            </a:endParaRPr>
          </a:p>
          <a:p>
            <a:r>
              <a:rPr lang="es-MX" sz="2400" b="0" i="0" dirty="0">
                <a:solidFill>
                  <a:srgbClr val="202124"/>
                </a:solidFill>
                <a:effectLst/>
                <a:latin typeface="Aharoni" panose="02010803020104030203" pitchFamily="2" charset="-79"/>
                <a:cs typeface="Aharoni" panose="02010803020104030203" pitchFamily="2" charset="-79"/>
              </a:rPr>
              <a:t>Considero que el uso del tiempo y el destino que se le brinda a cada actividad es de vital importancia considerarlo a partir de los ritmos y estilos de aprendizaje de los alumnos, pues esto nos va a dar la oportunidad de aplicar actividades en tiempo y forma para que los alumnos puedan aprovechar al máximo.</a:t>
            </a:r>
          </a:p>
        </p:txBody>
      </p:sp>
      <p:sp>
        <p:nvSpPr>
          <p:cNvPr id="5" name="CuadroTexto 4">
            <a:extLst>
              <a:ext uri="{FF2B5EF4-FFF2-40B4-BE49-F238E27FC236}">
                <a16:creationId xmlns:a16="http://schemas.microsoft.com/office/drawing/2014/main" id="{1EA54222-B059-4181-A568-C4AD759B4646}"/>
              </a:ext>
            </a:extLst>
          </p:cNvPr>
          <p:cNvSpPr txBox="1"/>
          <p:nvPr/>
        </p:nvSpPr>
        <p:spPr>
          <a:xfrm>
            <a:off x="2756043" y="2911106"/>
            <a:ext cx="6508952" cy="954107"/>
          </a:xfrm>
          <a:prstGeom prst="rect">
            <a:avLst/>
          </a:prstGeom>
          <a:noFill/>
        </p:spPr>
        <p:txBody>
          <a:bodyPr wrap="square">
            <a:spAutoFit/>
          </a:bodyPr>
          <a:lstStyle/>
          <a:p>
            <a:r>
              <a:rPr lang="es-MX" sz="2800" dirty="0">
                <a:latin typeface="Aharoni" panose="02010803020104030203" pitchFamily="2" charset="-79"/>
                <a:cs typeface="Aharoni" panose="02010803020104030203" pitchFamily="2" charset="-79"/>
              </a:rPr>
              <a:t>El uso del tiempo </a:t>
            </a:r>
          </a:p>
          <a:p>
            <a:r>
              <a:rPr lang="es-MX" sz="2800" dirty="0">
                <a:latin typeface="Aharoni" panose="02010803020104030203" pitchFamily="2" charset="-79"/>
                <a:cs typeface="Aharoni" panose="02010803020104030203" pitchFamily="2" charset="-79"/>
              </a:rPr>
              <a:t>01 de septiembre del 2021</a:t>
            </a:r>
          </a:p>
        </p:txBody>
      </p:sp>
    </p:spTree>
    <p:extLst>
      <p:ext uri="{BB962C8B-B14F-4D97-AF65-F5344CB8AC3E}">
        <p14:creationId xmlns:p14="http://schemas.microsoft.com/office/powerpoint/2010/main" val="649676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80EB4FD-67E8-426F-9189-618672EC5ABE}"/>
              </a:ext>
            </a:extLst>
          </p:cNvPr>
          <p:cNvPicPr>
            <a:picLocks noChangeAspect="1"/>
          </p:cNvPicPr>
          <p:nvPr/>
        </p:nvPicPr>
        <p:blipFill rotWithShape="1">
          <a:blip r:embed="rId2"/>
          <a:srcRect l="21937" t="18123" r="26511" b="6631"/>
          <a:stretch/>
        </p:blipFill>
        <p:spPr>
          <a:xfrm>
            <a:off x="-1" y="844660"/>
            <a:ext cx="9720263" cy="8262001"/>
          </a:xfrm>
          <a:prstGeom prst="rect">
            <a:avLst/>
          </a:prstGeom>
        </p:spPr>
      </p:pic>
      <p:pic>
        <p:nvPicPr>
          <p:cNvPr id="9" name="Imagen 8">
            <a:extLst>
              <a:ext uri="{FF2B5EF4-FFF2-40B4-BE49-F238E27FC236}">
                <a16:creationId xmlns:a16="http://schemas.microsoft.com/office/drawing/2014/main" id="{4546B09D-5E15-4B95-92F1-96C85E5A145C}"/>
              </a:ext>
            </a:extLst>
          </p:cNvPr>
          <p:cNvPicPr>
            <a:picLocks noChangeAspect="1"/>
          </p:cNvPicPr>
          <p:nvPr/>
        </p:nvPicPr>
        <p:blipFill rotWithShape="1">
          <a:blip r:embed="rId3"/>
          <a:srcRect l="21970" t="50000" r="26527" b="6733"/>
          <a:stretch/>
        </p:blipFill>
        <p:spPr>
          <a:xfrm>
            <a:off x="-1" y="9106661"/>
            <a:ext cx="9720264" cy="5528393"/>
          </a:xfrm>
          <a:prstGeom prst="rect">
            <a:avLst/>
          </a:prstGeom>
        </p:spPr>
      </p:pic>
      <p:sp>
        <p:nvSpPr>
          <p:cNvPr id="10" name="CuadroTexto 9">
            <a:extLst>
              <a:ext uri="{FF2B5EF4-FFF2-40B4-BE49-F238E27FC236}">
                <a16:creationId xmlns:a16="http://schemas.microsoft.com/office/drawing/2014/main" id="{35A7F07A-51FB-4A74-9DA1-1FC4FE2524A9}"/>
              </a:ext>
            </a:extLst>
          </p:cNvPr>
          <p:cNvSpPr txBox="1"/>
          <p:nvPr/>
        </p:nvSpPr>
        <p:spPr>
          <a:xfrm>
            <a:off x="6546260" y="1512873"/>
            <a:ext cx="2601994" cy="447687"/>
          </a:xfrm>
          <a:prstGeom prst="rect">
            <a:avLst/>
          </a:prstGeom>
          <a:noFill/>
        </p:spPr>
        <p:txBody>
          <a:bodyPr wrap="none" rtlCol="0">
            <a:spAutoFit/>
          </a:bodyPr>
          <a:lstStyle/>
          <a:p>
            <a:r>
              <a:rPr lang="es-MX" sz="2309" dirty="0"/>
              <a:t>02         09         2021</a:t>
            </a:r>
          </a:p>
        </p:txBody>
      </p:sp>
      <p:sp>
        <p:nvSpPr>
          <p:cNvPr id="11" name="Elipse 10">
            <a:extLst>
              <a:ext uri="{FF2B5EF4-FFF2-40B4-BE49-F238E27FC236}">
                <a16:creationId xmlns:a16="http://schemas.microsoft.com/office/drawing/2014/main" id="{147CE2DD-E91D-4361-842C-1DFBCF84F052}"/>
              </a:ext>
            </a:extLst>
          </p:cNvPr>
          <p:cNvSpPr/>
          <p:nvPr/>
        </p:nvSpPr>
        <p:spPr>
          <a:xfrm>
            <a:off x="845495" y="284930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2" name="Elipse 11">
            <a:extLst>
              <a:ext uri="{FF2B5EF4-FFF2-40B4-BE49-F238E27FC236}">
                <a16:creationId xmlns:a16="http://schemas.microsoft.com/office/drawing/2014/main" id="{DD5BACA5-099B-49E6-8328-22A0CD2DBD45}"/>
              </a:ext>
            </a:extLst>
          </p:cNvPr>
          <p:cNvSpPr/>
          <p:nvPr/>
        </p:nvSpPr>
        <p:spPr>
          <a:xfrm>
            <a:off x="5554815" y="2849299"/>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3" name="Elipse 12">
            <a:extLst>
              <a:ext uri="{FF2B5EF4-FFF2-40B4-BE49-F238E27FC236}">
                <a16:creationId xmlns:a16="http://schemas.microsoft.com/office/drawing/2014/main" id="{BFCF603D-6725-4AC9-A7A2-964B5BC7036E}"/>
              </a:ext>
            </a:extLst>
          </p:cNvPr>
          <p:cNvSpPr/>
          <p:nvPr/>
        </p:nvSpPr>
        <p:spPr>
          <a:xfrm>
            <a:off x="8264036" y="523296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4" name="Elipse 13">
            <a:extLst>
              <a:ext uri="{FF2B5EF4-FFF2-40B4-BE49-F238E27FC236}">
                <a16:creationId xmlns:a16="http://schemas.microsoft.com/office/drawing/2014/main" id="{D7B77D1D-B525-403B-99AA-1FCB8917184F}"/>
              </a:ext>
            </a:extLst>
          </p:cNvPr>
          <p:cNvSpPr/>
          <p:nvPr/>
        </p:nvSpPr>
        <p:spPr>
          <a:xfrm>
            <a:off x="8848240" y="4662007"/>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5" name="Elipse 14">
            <a:extLst>
              <a:ext uri="{FF2B5EF4-FFF2-40B4-BE49-F238E27FC236}">
                <a16:creationId xmlns:a16="http://schemas.microsoft.com/office/drawing/2014/main" id="{89DBB158-6745-4DC8-8612-4DB54108135D}"/>
              </a:ext>
            </a:extLst>
          </p:cNvPr>
          <p:cNvSpPr/>
          <p:nvPr/>
        </p:nvSpPr>
        <p:spPr>
          <a:xfrm>
            <a:off x="8264036" y="3992536"/>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6" name="Elipse 15">
            <a:extLst>
              <a:ext uri="{FF2B5EF4-FFF2-40B4-BE49-F238E27FC236}">
                <a16:creationId xmlns:a16="http://schemas.microsoft.com/office/drawing/2014/main" id="{D571E84A-2C14-4AC3-A178-F3FBD073F728}"/>
              </a:ext>
            </a:extLst>
          </p:cNvPr>
          <p:cNvSpPr/>
          <p:nvPr/>
        </p:nvSpPr>
        <p:spPr>
          <a:xfrm>
            <a:off x="3877458" y="4975659"/>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7" name="Elipse 16">
            <a:extLst>
              <a:ext uri="{FF2B5EF4-FFF2-40B4-BE49-F238E27FC236}">
                <a16:creationId xmlns:a16="http://schemas.microsoft.com/office/drawing/2014/main" id="{E4FB7CB2-9185-4EB3-B335-BA22935FF09B}"/>
              </a:ext>
            </a:extLst>
          </p:cNvPr>
          <p:cNvSpPr/>
          <p:nvPr/>
        </p:nvSpPr>
        <p:spPr>
          <a:xfrm>
            <a:off x="4565550" y="453603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8" name="Elipse 17">
            <a:extLst>
              <a:ext uri="{FF2B5EF4-FFF2-40B4-BE49-F238E27FC236}">
                <a16:creationId xmlns:a16="http://schemas.microsoft.com/office/drawing/2014/main" id="{9BEA8CFC-BB2B-40D2-8129-5428C64D6F03}"/>
              </a:ext>
            </a:extLst>
          </p:cNvPr>
          <p:cNvSpPr/>
          <p:nvPr/>
        </p:nvSpPr>
        <p:spPr>
          <a:xfrm>
            <a:off x="4558993" y="4000862"/>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9" name="Elipse 18">
            <a:extLst>
              <a:ext uri="{FF2B5EF4-FFF2-40B4-BE49-F238E27FC236}">
                <a16:creationId xmlns:a16="http://schemas.microsoft.com/office/drawing/2014/main" id="{D2724402-CC22-4231-90A8-DD615C606003}"/>
              </a:ext>
            </a:extLst>
          </p:cNvPr>
          <p:cNvSpPr/>
          <p:nvPr/>
        </p:nvSpPr>
        <p:spPr>
          <a:xfrm>
            <a:off x="4560116" y="5742939"/>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0" name="Elipse 19">
            <a:extLst>
              <a:ext uri="{FF2B5EF4-FFF2-40B4-BE49-F238E27FC236}">
                <a16:creationId xmlns:a16="http://schemas.microsoft.com/office/drawing/2014/main" id="{23F97558-47AF-44AC-9BE7-2F2931178E5A}"/>
              </a:ext>
            </a:extLst>
          </p:cNvPr>
          <p:cNvSpPr/>
          <p:nvPr/>
        </p:nvSpPr>
        <p:spPr>
          <a:xfrm>
            <a:off x="1522801" y="5745214"/>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1" name="Elipse 20">
            <a:extLst>
              <a:ext uri="{FF2B5EF4-FFF2-40B4-BE49-F238E27FC236}">
                <a16:creationId xmlns:a16="http://schemas.microsoft.com/office/drawing/2014/main" id="{924EF13A-1763-4044-BF6F-DF4B24DFA9D9}"/>
              </a:ext>
            </a:extLst>
          </p:cNvPr>
          <p:cNvSpPr/>
          <p:nvPr/>
        </p:nvSpPr>
        <p:spPr>
          <a:xfrm>
            <a:off x="8264036" y="6058866"/>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2" name="Elipse 21">
            <a:extLst>
              <a:ext uri="{FF2B5EF4-FFF2-40B4-BE49-F238E27FC236}">
                <a16:creationId xmlns:a16="http://schemas.microsoft.com/office/drawing/2014/main" id="{39451C00-C25E-494B-8FC3-1B0C25F85707}"/>
              </a:ext>
            </a:extLst>
          </p:cNvPr>
          <p:cNvSpPr/>
          <p:nvPr/>
        </p:nvSpPr>
        <p:spPr>
          <a:xfrm>
            <a:off x="8264036" y="569160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4" name="Elipse 23">
            <a:extLst>
              <a:ext uri="{FF2B5EF4-FFF2-40B4-BE49-F238E27FC236}">
                <a16:creationId xmlns:a16="http://schemas.microsoft.com/office/drawing/2014/main" id="{BB687BDC-D81C-48F8-ABBD-FF1031193005}"/>
              </a:ext>
            </a:extLst>
          </p:cNvPr>
          <p:cNvSpPr/>
          <p:nvPr/>
        </p:nvSpPr>
        <p:spPr>
          <a:xfrm>
            <a:off x="3095141" y="790532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5" name="Elipse 24">
            <a:extLst>
              <a:ext uri="{FF2B5EF4-FFF2-40B4-BE49-F238E27FC236}">
                <a16:creationId xmlns:a16="http://schemas.microsoft.com/office/drawing/2014/main" id="{88073690-95E4-4FD0-9B8F-F0101FA750CE}"/>
              </a:ext>
            </a:extLst>
          </p:cNvPr>
          <p:cNvSpPr/>
          <p:nvPr/>
        </p:nvSpPr>
        <p:spPr>
          <a:xfrm>
            <a:off x="1494601" y="7331285"/>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6" name="Elipse 25">
            <a:extLst>
              <a:ext uri="{FF2B5EF4-FFF2-40B4-BE49-F238E27FC236}">
                <a16:creationId xmlns:a16="http://schemas.microsoft.com/office/drawing/2014/main" id="{15AC76B6-73EA-4730-A1A6-BB00A5B91447}"/>
              </a:ext>
            </a:extLst>
          </p:cNvPr>
          <p:cNvSpPr/>
          <p:nvPr/>
        </p:nvSpPr>
        <p:spPr>
          <a:xfrm>
            <a:off x="3100150" y="6517269"/>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8" name="CuadroTexto 27">
            <a:extLst>
              <a:ext uri="{FF2B5EF4-FFF2-40B4-BE49-F238E27FC236}">
                <a16:creationId xmlns:a16="http://schemas.microsoft.com/office/drawing/2014/main" id="{46492B09-7B90-4EB8-B148-1D0056766189}"/>
              </a:ext>
            </a:extLst>
          </p:cNvPr>
          <p:cNvSpPr txBox="1"/>
          <p:nvPr/>
        </p:nvSpPr>
        <p:spPr>
          <a:xfrm>
            <a:off x="5131737" y="6525625"/>
            <a:ext cx="235962" cy="368691"/>
          </a:xfrm>
          <a:prstGeom prst="rect">
            <a:avLst/>
          </a:prstGeom>
          <a:noFill/>
        </p:spPr>
        <p:txBody>
          <a:bodyPr wrap="none" rtlCol="0">
            <a:spAutoFit/>
          </a:bodyPr>
          <a:lstStyle/>
          <a:p>
            <a:r>
              <a:rPr lang="es-MX" sz="1796" dirty="0"/>
              <a:t> </a:t>
            </a:r>
          </a:p>
        </p:txBody>
      </p:sp>
      <p:sp>
        <p:nvSpPr>
          <p:cNvPr id="29" name="CuadroTexto 28">
            <a:extLst>
              <a:ext uri="{FF2B5EF4-FFF2-40B4-BE49-F238E27FC236}">
                <a16:creationId xmlns:a16="http://schemas.microsoft.com/office/drawing/2014/main" id="{3129AFD3-C214-4CD3-861C-0B7891BD5D2C}"/>
              </a:ext>
            </a:extLst>
          </p:cNvPr>
          <p:cNvSpPr txBox="1"/>
          <p:nvPr/>
        </p:nvSpPr>
        <p:spPr>
          <a:xfrm>
            <a:off x="5193102" y="7580433"/>
            <a:ext cx="4165446" cy="1039772"/>
          </a:xfrm>
          <a:prstGeom prst="rect">
            <a:avLst/>
          </a:prstGeom>
          <a:noFill/>
        </p:spPr>
        <p:txBody>
          <a:bodyPr wrap="square" rtlCol="0">
            <a:spAutoFit/>
          </a:bodyPr>
          <a:lstStyle/>
          <a:p>
            <a:r>
              <a:rPr lang="es-MX" sz="1539" dirty="0"/>
              <a:t>La mañana de trabajo fue buena, se aplicaron diagnósticos y se realizo una actividad de convivencia donde los alumnos tuvieron oportunidad de conocerse </a:t>
            </a:r>
          </a:p>
        </p:txBody>
      </p:sp>
      <p:sp>
        <p:nvSpPr>
          <p:cNvPr id="31" name="CuadroTexto 30">
            <a:extLst>
              <a:ext uri="{FF2B5EF4-FFF2-40B4-BE49-F238E27FC236}">
                <a16:creationId xmlns:a16="http://schemas.microsoft.com/office/drawing/2014/main" id="{F92D2228-E1D2-4010-A00B-20FEE01FFBEC}"/>
              </a:ext>
            </a:extLst>
          </p:cNvPr>
          <p:cNvSpPr txBox="1"/>
          <p:nvPr/>
        </p:nvSpPr>
        <p:spPr>
          <a:xfrm>
            <a:off x="845496" y="9620999"/>
            <a:ext cx="4102188" cy="1200329"/>
          </a:xfrm>
          <a:prstGeom prst="rect">
            <a:avLst/>
          </a:prstGeom>
          <a:noFill/>
        </p:spPr>
        <p:txBody>
          <a:bodyPr wrap="square" rtlCol="0">
            <a:spAutoFit/>
          </a:bodyPr>
          <a:lstStyle/>
          <a:p>
            <a:r>
              <a:rPr lang="es-MX" dirty="0"/>
              <a:t>Conocer el nombre de todos los compañeros </a:t>
            </a:r>
          </a:p>
          <a:p>
            <a:r>
              <a:rPr lang="es-MX" dirty="0"/>
              <a:t>Que todos participaran de manera ordenada y respetuosa </a:t>
            </a:r>
          </a:p>
        </p:txBody>
      </p:sp>
      <p:sp>
        <p:nvSpPr>
          <p:cNvPr id="32" name="CuadroTexto 31">
            <a:extLst>
              <a:ext uri="{FF2B5EF4-FFF2-40B4-BE49-F238E27FC236}">
                <a16:creationId xmlns:a16="http://schemas.microsoft.com/office/drawing/2014/main" id="{AD2BC492-2A8F-494D-9356-5F9C6914D2DE}"/>
              </a:ext>
            </a:extLst>
          </p:cNvPr>
          <p:cNvSpPr txBox="1"/>
          <p:nvPr/>
        </p:nvSpPr>
        <p:spPr>
          <a:xfrm>
            <a:off x="5197124" y="9577423"/>
            <a:ext cx="3907862" cy="707886"/>
          </a:xfrm>
          <a:prstGeom prst="rect">
            <a:avLst/>
          </a:prstGeom>
          <a:noFill/>
        </p:spPr>
        <p:txBody>
          <a:bodyPr wrap="square" rtlCol="0">
            <a:spAutoFit/>
          </a:bodyPr>
          <a:lstStyle/>
          <a:p>
            <a:r>
              <a:rPr lang="es-MX" sz="2000" dirty="0"/>
              <a:t>Lograr que los alumnos compartan material </a:t>
            </a:r>
          </a:p>
        </p:txBody>
      </p:sp>
      <p:sp>
        <p:nvSpPr>
          <p:cNvPr id="33" name="CuadroTexto 32">
            <a:extLst>
              <a:ext uri="{FF2B5EF4-FFF2-40B4-BE49-F238E27FC236}">
                <a16:creationId xmlns:a16="http://schemas.microsoft.com/office/drawing/2014/main" id="{6A723B54-B08C-42BE-ABBF-EAE04CF97814}"/>
              </a:ext>
            </a:extLst>
          </p:cNvPr>
          <p:cNvSpPr txBox="1"/>
          <p:nvPr/>
        </p:nvSpPr>
        <p:spPr>
          <a:xfrm>
            <a:off x="757942" y="12203598"/>
            <a:ext cx="4102188" cy="309444"/>
          </a:xfrm>
          <a:prstGeom prst="rect">
            <a:avLst/>
          </a:prstGeom>
          <a:noFill/>
        </p:spPr>
        <p:txBody>
          <a:bodyPr wrap="square" rtlCol="0">
            <a:spAutoFit/>
          </a:bodyPr>
          <a:lstStyle/>
          <a:p>
            <a:r>
              <a:rPr lang="es-MX" sz="1411" dirty="0"/>
              <a:t>Considero que todo se llevo a cabo bien</a:t>
            </a:r>
          </a:p>
        </p:txBody>
      </p:sp>
      <p:sp>
        <p:nvSpPr>
          <p:cNvPr id="34" name="CuadroTexto 33">
            <a:extLst>
              <a:ext uri="{FF2B5EF4-FFF2-40B4-BE49-F238E27FC236}">
                <a16:creationId xmlns:a16="http://schemas.microsoft.com/office/drawing/2014/main" id="{514A7469-1A54-40C3-AD86-706B2119B8D6}"/>
              </a:ext>
            </a:extLst>
          </p:cNvPr>
          <p:cNvSpPr txBox="1"/>
          <p:nvPr/>
        </p:nvSpPr>
        <p:spPr>
          <a:xfrm>
            <a:off x="845495" y="13588645"/>
            <a:ext cx="4102188" cy="309444"/>
          </a:xfrm>
          <a:prstGeom prst="rect">
            <a:avLst/>
          </a:prstGeom>
          <a:noFill/>
        </p:spPr>
        <p:txBody>
          <a:bodyPr wrap="square" rtlCol="0">
            <a:spAutoFit/>
          </a:bodyPr>
          <a:lstStyle/>
          <a:p>
            <a:r>
              <a:rPr lang="es-MX" sz="1411" dirty="0"/>
              <a:t>Implementación de reglas claras </a:t>
            </a:r>
          </a:p>
        </p:txBody>
      </p:sp>
      <p:sp>
        <p:nvSpPr>
          <p:cNvPr id="35" name="CuadroTexto 34">
            <a:extLst>
              <a:ext uri="{FF2B5EF4-FFF2-40B4-BE49-F238E27FC236}">
                <a16:creationId xmlns:a16="http://schemas.microsoft.com/office/drawing/2014/main" id="{4E8E357F-3945-4B31-A268-0C2BB1FD8D87}"/>
              </a:ext>
            </a:extLst>
          </p:cNvPr>
          <p:cNvSpPr txBox="1"/>
          <p:nvPr/>
        </p:nvSpPr>
        <p:spPr>
          <a:xfrm>
            <a:off x="5002799" y="11948961"/>
            <a:ext cx="4102188" cy="923330"/>
          </a:xfrm>
          <a:prstGeom prst="rect">
            <a:avLst/>
          </a:prstGeom>
          <a:noFill/>
        </p:spPr>
        <p:txBody>
          <a:bodyPr wrap="square" rtlCol="0">
            <a:spAutoFit/>
          </a:bodyPr>
          <a:lstStyle/>
          <a:p>
            <a:r>
              <a:rPr lang="es-MX" dirty="0"/>
              <a:t>Considero que la mañana de trabajo fue buena, se favorecieron muchos aspectos de los educandos. </a:t>
            </a:r>
          </a:p>
        </p:txBody>
      </p:sp>
      <p:sp>
        <p:nvSpPr>
          <p:cNvPr id="36" name="Elipse 35">
            <a:extLst>
              <a:ext uri="{FF2B5EF4-FFF2-40B4-BE49-F238E27FC236}">
                <a16:creationId xmlns:a16="http://schemas.microsoft.com/office/drawing/2014/main" id="{6A61865D-F03F-4F3A-B533-8978E0BD2B32}"/>
              </a:ext>
            </a:extLst>
          </p:cNvPr>
          <p:cNvSpPr/>
          <p:nvPr/>
        </p:nvSpPr>
        <p:spPr>
          <a:xfrm>
            <a:off x="8264036" y="2060903"/>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37" name="Elipse 36">
            <a:extLst>
              <a:ext uri="{FF2B5EF4-FFF2-40B4-BE49-F238E27FC236}">
                <a16:creationId xmlns:a16="http://schemas.microsoft.com/office/drawing/2014/main" id="{B4E4B1C0-A5CE-4735-89AE-3680066F90D2}"/>
              </a:ext>
            </a:extLst>
          </p:cNvPr>
          <p:cNvSpPr/>
          <p:nvPr/>
        </p:nvSpPr>
        <p:spPr>
          <a:xfrm>
            <a:off x="2065767" y="790087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 name="CuadroTexto 1">
            <a:extLst>
              <a:ext uri="{FF2B5EF4-FFF2-40B4-BE49-F238E27FC236}">
                <a16:creationId xmlns:a16="http://schemas.microsoft.com/office/drawing/2014/main" id="{F9886F45-1E2B-4DD3-A53E-D42E3F35D5AB}"/>
              </a:ext>
            </a:extLst>
          </p:cNvPr>
          <p:cNvSpPr txBox="1"/>
          <p:nvPr/>
        </p:nvSpPr>
        <p:spPr>
          <a:xfrm>
            <a:off x="2860818" y="8238729"/>
            <a:ext cx="2031582" cy="369332"/>
          </a:xfrm>
          <a:prstGeom prst="rect">
            <a:avLst/>
          </a:prstGeom>
          <a:noFill/>
        </p:spPr>
        <p:txBody>
          <a:bodyPr wrap="none" rtlCol="0">
            <a:spAutoFit/>
          </a:bodyPr>
          <a:lstStyle/>
          <a:p>
            <a:r>
              <a:rPr lang="es-MX" dirty="0"/>
              <a:t>Todos los asistentes</a:t>
            </a:r>
          </a:p>
        </p:txBody>
      </p:sp>
    </p:spTree>
    <p:extLst>
      <p:ext uri="{BB962C8B-B14F-4D97-AF65-F5344CB8AC3E}">
        <p14:creationId xmlns:p14="http://schemas.microsoft.com/office/powerpoint/2010/main" val="1934340623"/>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1621</TotalTime>
  <Words>1476</Words>
  <Application>Microsoft Office PowerPoint</Application>
  <PresentationFormat>Personalizado</PresentationFormat>
  <Paragraphs>128</Paragraphs>
  <Slides>14</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14</vt:i4>
      </vt:variant>
    </vt:vector>
  </HeadingPairs>
  <TitlesOfParts>
    <vt:vector size="23" baseType="lpstr">
      <vt:lpstr>Aharoni</vt:lpstr>
      <vt:lpstr>Arial</vt:lpstr>
      <vt:lpstr>Arial</vt:lpstr>
      <vt:lpstr>Austhatic Script</vt:lpstr>
      <vt:lpstr>Calibri</vt:lpstr>
      <vt:lpstr>Calibri Light</vt:lpstr>
      <vt:lpstr>Helvetica Neue</vt:lpstr>
      <vt:lpstr>The Hand</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nataliagpetorres@outlook.com</dc:creator>
  <cp:lastModifiedBy>nataliagpetorres@outlook.com</cp:lastModifiedBy>
  <cp:revision>7</cp:revision>
  <dcterms:created xsi:type="dcterms:W3CDTF">2021-08-30T23:07:56Z</dcterms:created>
  <dcterms:modified xsi:type="dcterms:W3CDTF">2021-09-07T03:35:45Z</dcterms:modified>
</cp:coreProperties>
</file>