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60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21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5031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4625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433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9/6/2021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7143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94226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4137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0919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834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8318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19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4634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44833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E440B-431C-463D-873A-CAE26FF584C1}" type="datetimeFigureOut">
              <a:rPr lang="es-MX" smtClean="0"/>
              <a:t>06/09/2021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CBB4-8FA9-466D-BF3C-AB85228C016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429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D6594792-75F4-478E-84D9-1E546F4C8542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12700"/>
            <a:chExt cx="7777480" cy="10045700"/>
          </a:xfrm>
        </p:grpSpPr>
        <p:pic>
          <p:nvPicPr>
            <p:cNvPr id="5" name="object 3">
              <a:extLst>
                <a:ext uri="{FF2B5EF4-FFF2-40B4-BE49-F238E27FC236}">
                  <a16:creationId xmlns:a16="http://schemas.microsoft.com/office/drawing/2014/main" id="{C0916891-A45F-4478-A03D-FA529C94CF1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237"/>
              <a:ext cx="7777480" cy="10029191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:a16="http://schemas.microsoft.com/office/drawing/2014/main" id="{39213733-78C0-4462-82C1-C20149C2D9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9487" y="7599039"/>
              <a:ext cx="807973" cy="2146554"/>
            </a:xfrm>
            <a:prstGeom prst="rect">
              <a:avLst/>
            </a:prstGeom>
          </p:spPr>
        </p:pic>
        <p:pic>
          <p:nvPicPr>
            <p:cNvPr id="7" name="object 5">
              <a:extLst>
                <a:ext uri="{FF2B5EF4-FFF2-40B4-BE49-F238E27FC236}">
                  <a16:creationId xmlns:a16="http://schemas.microsoft.com/office/drawing/2014/main" id="{4638E136-2A94-48E9-9D9F-EBC83A579FB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8422" y="7613650"/>
              <a:ext cx="719038" cy="2117332"/>
            </a:xfrm>
            <a:prstGeom prst="rect">
              <a:avLst/>
            </a:prstGeom>
          </p:spPr>
        </p:pic>
        <p:pic>
          <p:nvPicPr>
            <p:cNvPr id="8" name="object 7">
              <a:extLst>
                <a:ext uri="{FF2B5EF4-FFF2-40B4-BE49-F238E27FC236}">
                  <a16:creationId xmlns:a16="http://schemas.microsoft.com/office/drawing/2014/main" id="{A6A46C02-D803-40B6-AC3E-E1C0F9030B6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81091" y="7306555"/>
              <a:ext cx="129669" cy="119890"/>
            </a:xfrm>
            <a:prstGeom prst="rect">
              <a:avLst/>
            </a:prstGeom>
          </p:spPr>
        </p:pic>
        <p:sp>
          <p:nvSpPr>
            <p:cNvPr id="9" name="object 8">
              <a:extLst>
                <a:ext uri="{FF2B5EF4-FFF2-40B4-BE49-F238E27FC236}">
                  <a16:creationId xmlns:a16="http://schemas.microsoft.com/office/drawing/2014/main" id="{0EDA6B42-D1B2-490F-B69F-31BF9886A9E6}"/>
                </a:ext>
              </a:extLst>
            </p:cNvPr>
            <p:cNvSpPr/>
            <p:nvPr/>
          </p:nvSpPr>
          <p:spPr>
            <a:xfrm>
              <a:off x="0" y="12700"/>
              <a:ext cx="7777480" cy="10045700"/>
            </a:xfrm>
            <a:custGeom>
              <a:avLst/>
              <a:gdLst/>
              <a:ahLst/>
              <a:cxnLst/>
              <a:rect l="l" t="t" r="r" b="b"/>
              <a:pathLst>
                <a:path w="7777480" h="10045700">
                  <a:moveTo>
                    <a:pt x="0" y="10045700"/>
                  </a:moveTo>
                  <a:lnTo>
                    <a:pt x="7777480" y="10045700"/>
                  </a:lnTo>
                  <a:lnTo>
                    <a:pt x="7777480" y="0"/>
                  </a:lnTo>
                  <a:lnTo>
                    <a:pt x="0" y="0"/>
                  </a:lnTo>
                  <a:lnTo>
                    <a:pt x="0" y="10045700"/>
                  </a:lnTo>
                  <a:close/>
                </a:path>
              </a:pathLst>
            </a:custGeom>
            <a:ln w="762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8406F56-6605-4C2A-BBFE-1FA92D10EFC4}"/>
                </a:ext>
              </a:extLst>
            </p:cNvPr>
            <p:cNvSpPr txBox="1"/>
            <p:nvPr/>
          </p:nvSpPr>
          <p:spPr>
            <a:xfrm>
              <a:off x="548422" y="3522031"/>
              <a:ext cx="1047125" cy="399071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s-MX" sz="4800" b="1" dirty="0">
                  <a:solidFill>
                    <a:schemeClr val="bg1"/>
                  </a:solidFill>
                  <a:latin typeface="Kristen ITC" panose="03050502040202030202" pitchFamily="66" charset="0"/>
                </a:rPr>
                <a:t>Sofia Siller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0680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460" y="6117590"/>
            <a:ext cx="7007859" cy="24130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1460" y="7740650"/>
            <a:ext cx="3446779" cy="322580"/>
          </a:xfrm>
          <a:prstGeom prst="rect">
            <a:avLst/>
          </a:prstGeom>
        </p:spPr>
      </p:pic>
      <p:grpSp>
        <p:nvGrpSpPr>
          <p:cNvPr id="57" name="Grupo 56">
            <a:extLst>
              <a:ext uri="{FF2B5EF4-FFF2-40B4-BE49-F238E27FC236}">
                <a16:creationId xmlns:a16="http://schemas.microsoft.com/office/drawing/2014/main" id="{690AA411-0B69-4089-A959-A33EED1B9B2B}"/>
              </a:ext>
            </a:extLst>
          </p:cNvPr>
          <p:cNvGrpSpPr/>
          <p:nvPr/>
        </p:nvGrpSpPr>
        <p:grpSpPr>
          <a:xfrm>
            <a:off x="-61278" y="6351"/>
            <a:ext cx="7731759" cy="10045699"/>
            <a:chOff x="22859" y="0"/>
            <a:chExt cx="7731759" cy="10045699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774439" y="7739380"/>
              <a:ext cx="3462019" cy="3225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59" y="0"/>
              <a:ext cx="7731759" cy="1004569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074036" y="6104890"/>
            <a:ext cx="1461135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25" dirty="0">
                <a:latin typeface="Arial Black"/>
                <a:cs typeface="Arial Black"/>
              </a:rPr>
              <a:t>O</a:t>
            </a:r>
            <a:r>
              <a:rPr sz="1550" spc="-114" dirty="0">
                <a:latin typeface="Arial Black"/>
                <a:cs typeface="Arial Black"/>
              </a:rPr>
              <a:t>bs</a:t>
            </a:r>
            <a:r>
              <a:rPr sz="1550" spc="-60" dirty="0">
                <a:latin typeface="Arial Black"/>
                <a:cs typeface="Arial Black"/>
              </a:rPr>
              <a:t>er</a:t>
            </a:r>
            <a:r>
              <a:rPr sz="1550" spc="-55" dirty="0">
                <a:latin typeface="Arial Black"/>
                <a:cs typeface="Arial Black"/>
              </a:rPr>
              <a:t>v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o</a:t>
            </a:r>
            <a:r>
              <a:rPr sz="1550" spc="-155" dirty="0">
                <a:latin typeface="Arial Black"/>
                <a:cs typeface="Arial Black"/>
              </a:rPr>
              <a:t>nes</a:t>
            </a:r>
            <a:endParaRPr sz="1550">
              <a:latin typeface="Arial Black"/>
              <a:cs typeface="Arial Black"/>
            </a:endParaRPr>
          </a:p>
        </p:txBody>
      </p:sp>
      <p:grpSp>
        <p:nvGrpSpPr>
          <p:cNvPr id="56" name="Grupo 55">
            <a:extLst>
              <a:ext uri="{FF2B5EF4-FFF2-40B4-BE49-F238E27FC236}">
                <a16:creationId xmlns:a16="http://schemas.microsoft.com/office/drawing/2014/main" id="{C3341E24-C987-4C6A-B84F-276A77A59327}"/>
              </a:ext>
            </a:extLst>
          </p:cNvPr>
          <p:cNvGrpSpPr/>
          <p:nvPr/>
        </p:nvGrpSpPr>
        <p:grpSpPr>
          <a:xfrm>
            <a:off x="377191" y="6410959"/>
            <a:ext cx="6824979" cy="1247140"/>
            <a:chOff x="377190" y="6404609"/>
            <a:chExt cx="6824979" cy="1247140"/>
          </a:xfrm>
        </p:grpSpPr>
        <p:sp>
          <p:nvSpPr>
            <p:cNvPr id="9" name="object 9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3184271" y="0"/>
                  </a:moveTo>
                  <a:lnTo>
                    <a:pt x="206628" y="0"/>
                  </a:lnTo>
                  <a:lnTo>
                    <a:pt x="159233" y="5454"/>
                  </a:lnTo>
                  <a:lnTo>
                    <a:pt x="115734" y="20992"/>
                  </a:lnTo>
                  <a:lnTo>
                    <a:pt x="77370" y="45376"/>
                  </a:lnTo>
                  <a:lnTo>
                    <a:pt x="45376" y="77370"/>
                  </a:lnTo>
                  <a:lnTo>
                    <a:pt x="20992" y="115734"/>
                  </a:lnTo>
                  <a:lnTo>
                    <a:pt x="5454" y="159233"/>
                  </a:lnTo>
                  <a:lnTo>
                    <a:pt x="0" y="206629"/>
                  </a:lnTo>
                  <a:lnTo>
                    <a:pt x="0" y="1032891"/>
                  </a:lnTo>
                  <a:lnTo>
                    <a:pt x="5454" y="1080286"/>
                  </a:lnTo>
                  <a:lnTo>
                    <a:pt x="20992" y="1123785"/>
                  </a:lnTo>
                  <a:lnTo>
                    <a:pt x="45376" y="1162149"/>
                  </a:lnTo>
                  <a:lnTo>
                    <a:pt x="77370" y="1194143"/>
                  </a:lnTo>
                  <a:lnTo>
                    <a:pt x="115734" y="1218527"/>
                  </a:lnTo>
                  <a:lnTo>
                    <a:pt x="159233" y="1234065"/>
                  </a:lnTo>
                  <a:lnTo>
                    <a:pt x="206628" y="1239520"/>
                  </a:lnTo>
                  <a:lnTo>
                    <a:pt x="3184271" y="1239520"/>
                  </a:lnTo>
                  <a:lnTo>
                    <a:pt x="3231666" y="1234065"/>
                  </a:lnTo>
                  <a:lnTo>
                    <a:pt x="3275165" y="1218527"/>
                  </a:lnTo>
                  <a:lnTo>
                    <a:pt x="3313529" y="1194143"/>
                  </a:lnTo>
                  <a:lnTo>
                    <a:pt x="3345523" y="1162149"/>
                  </a:lnTo>
                  <a:lnTo>
                    <a:pt x="3369907" y="1123785"/>
                  </a:lnTo>
                  <a:lnTo>
                    <a:pt x="3385445" y="1080286"/>
                  </a:lnTo>
                  <a:lnTo>
                    <a:pt x="3390900" y="1032891"/>
                  </a:lnTo>
                  <a:lnTo>
                    <a:pt x="3390900" y="206629"/>
                  </a:lnTo>
                  <a:lnTo>
                    <a:pt x="3385445" y="159233"/>
                  </a:lnTo>
                  <a:lnTo>
                    <a:pt x="3369907" y="115734"/>
                  </a:lnTo>
                  <a:lnTo>
                    <a:pt x="3345523" y="77370"/>
                  </a:lnTo>
                  <a:lnTo>
                    <a:pt x="3313529" y="45376"/>
                  </a:lnTo>
                  <a:lnTo>
                    <a:pt x="3275165" y="20992"/>
                  </a:lnTo>
                  <a:lnTo>
                    <a:pt x="3231666" y="5454"/>
                  </a:lnTo>
                  <a:lnTo>
                    <a:pt x="318427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811269" y="6412229"/>
              <a:ext cx="3390900" cy="1239520"/>
            </a:xfrm>
            <a:custGeom>
              <a:avLst/>
              <a:gdLst/>
              <a:ahLst/>
              <a:cxnLst/>
              <a:rect l="l" t="t" r="r" b="b"/>
              <a:pathLst>
                <a:path w="3390900" h="1239520">
                  <a:moveTo>
                    <a:pt x="0" y="206629"/>
                  </a:moveTo>
                  <a:lnTo>
                    <a:pt x="5454" y="159233"/>
                  </a:lnTo>
                  <a:lnTo>
                    <a:pt x="20992" y="115734"/>
                  </a:lnTo>
                  <a:lnTo>
                    <a:pt x="45376" y="77370"/>
                  </a:lnTo>
                  <a:lnTo>
                    <a:pt x="77370" y="45376"/>
                  </a:lnTo>
                  <a:lnTo>
                    <a:pt x="115734" y="20992"/>
                  </a:lnTo>
                  <a:lnTo>
                    <a:pt x="159233" y="5454"/>
                  </a:lnTo>
                  <a:lnTo>
                    <a:pt x="206628" y="0"/>
                  </a:lnTo>
                  <a:lnTo>
                    <a:pt x="3184271" y="0"/>
                  </a:lnTo>
                  <a:lnTo>
                    <a:pt x="3231666" y="5454"/>
                  </a:lnTo>
                  <a:lnTo>
                    <a:pt x="3275165" y="20992"/>
                  </a:lnTo>
                  <a:lnTo>
                    <a:pt x="3313529" y="45376"/>
                  </a:lnTo>
                  <a:lnTo>
                    <a:pt x="3345523" y="77370"/>
                  </a:lnTo>
                  <a:lnTo>
                    <a:pt x="3369907" y="115734"/>
                  </a:lnTo>
                  <a:lnTo>
                    <a:pt x="3385445" y="159233"/>
                  </a:lnTo>
                  <a:lnTo>
                    <a:pt x="3390900" y="206629"/>
                  </a:lnTo>
                  <a:lnTo>
                    <a:pt x="3390900" y="1032891"/>
                  </a:lnTo>
                  <a:lnTo>
                    <a:pt x="3385445" y="1080286"/>
                  </a:lnTo>
                  <a:lnTo>
                    <a:pt x="3369907" y="1123785"/>
                  </a:lnTo>
                  <a:lnTo>
                    <a:pt x="3345523" y="1162149"/>
                  </a:lnTo>
                  <a:lnTo>
                    <a:pt x="3313529" y="1194143"/>
                  </a:lnTo>
                  <a:lnTo>
                    <a:pt x="3275165" y="1218527"/>
                  </a:lnTo>
                  <a:lnTo>
                    <a:pt x="3231666" y="1234065"/>
                  </a:lnTo>
                  <a:lnTo>
                    <a:pt x="3184271" y="1239520"/>
                  </a:lnTo>
                  <a:lnTo>
                    <a:pt x="206628" y="1239520"/>
                  </a:lnTo>
                  <a:lnTo>
                    <a:pt x="159233" y="1234065"/>
                  </a:lnTo>
                  <a:lnTo>
                    <a:pt x="115734" y="1218527"/>
                  </a:lnTo>
                  <a:lnTo>
                    <a:pt x="77370" y="1194143"/>
                  </a:lnTo>
                  <a:lnTo>
                    <a:pt x="45376" y="1162149"/>
                  </a:lnTo>
                  <a:lnTo>
                    <a:pt x="20992" y="1123785"/>
                  </a:lnTo>
                  <a:lnTo>
                    <a:pt x="5454" y="1080286"/>
                  </a:lnTo>
                  <a:lnTo>
                    <a:pt x="0" y="1032891"/>
                  </a:lnTo>
                  <a:lnTo>
                    <a:pt x="0" y="20662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3134741" y="0"/>
                  </a:moveTo>
                  <a:lnTo>
                    <a:pt x="207860" y="0"/>
                  </a:lnTo>
                  <a:lnTo>
                    <a:pt x="160201" y="5491"/>
                  </a:lnTo>
                  <a:lnTo>
                    <a:pt x="116450" y="21133"/>
                  </a:lnTo>
                  <a:lnTo>
                    <a:pt x="77855" y="45676"/>
                  </a:lnTo>
                  <a:lnTo>
                    <a:pt x="45665" y="77873"/>
                  </a:lnTo>
                  <a:lnTo>
                    <a:pt x="21127" y="116475"/>
                  </a:lnTo>
                  <a:lnTo>
                    <a:pt x="5489" y="160233"/>
                  </a:lnTo>
                  <a:lnTo>
                    <a:pt x="0" y="207899"/>
                  </a:lnTo>
                  <a:lnTo>
                    <a:pt x="0" y="1039240"/>
                  </a:lnTo>
                  <a:lnTo>
                    <a:pt x="5489" y="1086906"/>
                  </a:lnTo>
                  <a:lnTo>
                    <a:pt x="21127" y="1130664"/>
                  </a:lnTo>
                  <a:lnTo>
                    <a:pt x="45665" y="1169266"/>
                  </a:lnTo>
                  <a:lnTo>
                    <a:pt x="77855" y="1201463"/>
                  </a:lnTo>
                  <a:lnTo>
                    <a:pt x="116450" y="1226006"/>
                  </a:lnTo>
                  <a:lnTo>
                    <a:pt x="160201" y="1241648"/>
                  </a:lnTo>
                  <a:lnTo>
                    <a:pt x="207860" y="1247139"/>
                  </a:lnTo>
                  <a:lnTo>
                    <a:pt x="3134741" y="1247139"/>
                  </a:lnTo>
                  <a:lnTo>
                    <a:pt x="3182406" y="1241648"/>
                  </a:lnTo>
                  <a:lnTo>
                    <a:pt x="3226164" y="1226006"/>
                  </a:lnTo>
                  <a:lnTo>
                    <a:pt x="3264766" y="1201463"/>
                  </a:lnTo>
                  <a:lnTo>
                    <a:pt x="3296963" y="1169266"/>
                  </a:lnTo>
                  <a:lnTo>
                    <a:pt x="3321506" y="1130664"/>
                  </a:lnTo>
                  <a:lnTo>
                    <a:pt x="3337148" y="1086906"/>
                  </a:lnTo>
                  <a:lnTo>
                    <a:pt x="3342640" y="1039240"/>
                  </a:lnTo>
                  <a:lnTo>
                    <a:pt x="3342640" y="207899"/>
                  </a:lnTo>
                  <a:lnTo>
                    <a:pt x="3337148" y="160233"/>
                  </a:lnTo>
                  <a:lnTo>
                    <a:pt x="3321506" y="116475"/>
                  </a:lnTo>
                  <a:lnTo>
                    <a:pt x="3296963" y="77873"/>
                  </a:lnTo>
                  <a:lnTo>
                    <a:pt x="3264766" y="45676"/>
                  </a:lnTo>
                  <a:lnTo>
                    <a:pt x="3226164" y="21133"/>
                  </a:lnTo>
                  <a:lnTo>
                    <a:pt x="3182406" y="5491"/>
                  </a:lnTo>
                  <a:lnTo>
                    <a:pt x="31347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7190" y="6404609"/>
              <a:ext cx="3342640" cy="1247140"/>
            </a:xfrm>
            <a:custGeom>
              <a:avLst/>
              <a:gdLst/>
              <a:ahLst/>
              <a:cxnLst/>
              <a:rect l="l" t="t" r="r" b="b"/>
              <a:pathLst>
                <a:path w="3342640" h="1247140">
                  <a:moveTo>
                    <a:pt x="0" y="207899"/>
                  </a:moveTo>
                  <a:lnTo>
                    <a:pt x="5489" y="160233"/>
                  </a:lnTo>
                  <a:lnTo>
                    <a:pt x="21127" y="116475"/>
                  </a:lnTo>
                  <a:lnTo>
                    <a:pt x="45665" y="77873"/>
                  </a:lnTo>
                  <a:lnTo>
                    <a:pt x="77855" y="45676"/>
                  </a:lnTo>
                  <a:lnTo>
                    <a:pt x="116450" y="21133"/>
                  </a:lnTo>
                  <a:lnTo>
                    <a:pt x="160201" y="5491"/>
                  </a:lnTo>
                  <a:lnTo>
                    <a:pt x="207860" y="0"/>
                  </a:lnTo>
                  <a:lnTo>
                    <a:pt x="3134741" y="0"/>
                  </a:lnTo>
                  <a:lnTo>
                    <a:pt x="3182406" y="5491"/>
                  </a:lnTo>
                  <a:lnTo>
                    <a:pt x="3226164" y="21133"/>
                  </a:lnTo>
                  <a:lnTo>
                    <a:pt x="3264766" y="45676"/>
                  </a:lnTo>
                  <a:lnTo>
                    <a:pt x="3296963" y="77873"/>
                  </a:lnTo>
                  <a:lnTo>
                    <a:pt x="3321506" y="116475"/>
                  </a:lnTo>
                  <a:lnTo>
                    <a:pt x="3337148" y="160233"/>
                  </a:lnTo>
                  <a:lnTo>
                    <a:pt x="3342640" y="207899"/>
                  </a:lnTo>
                  <a:lnTo>
                    <a:pt x="3342640" y="1039240"/>
                  </a:lnTo>
                  <a:lnTo>
                    <a:pt x="3337148" y="1086906"/>
                  </a:lnTo>
                  <a:lnTo>
                    <a:pt x="3321506" y="1130664"/>
                  </a:lnTo>
                  <a:lnTo>
                    <a:pt x="3296963" y="1169266"/>
                  </a:lnTo>
                  <a:lnTo>
                    <a:pt x="3264766" y="1201463"/>
                  </a:lnTo>
                  <a:lnTo>
                    <a:pt x="3226164" y="1226006"/>
                  </a:lnTo>
                  <a:lnTo>
                    <a:pt x="3182406" y="1241648"/>
                  </a:lnTo>
                  <a:lnTo>
                    <a:pt x="3134741" y="1247139"/>
                  </a:lnTo>
                  <a:lnTo>
                    <a:pt x="207860" y="1247139"/>
                  </a:lnTo>
                  <a:lnTo>
                    <a:pt x="160201" y="1241648"/>
                  </a:lnTo>
                  <a:lnTo>
                    <a:pt x="116450" y="1226006"/>
                  </a:lnTo>
                  <a:lnTo>
                    <a:pt x="77855" y="1201463"/>
                  </a:lnTo>
                  <a:lnTo>
                    <a:pt x="45665" y="1169266"/>
                  </a:lnTo>
                  <a:lnTo>
                    <a:pt x="21127" y="1130664"/>
                  </a:lnTo>
                  <a:lnTo>
                    <a:pt x="5489" y="1086906"/>
                  </a:lnTo>
                  <a:lnTo>
                    <a:pt x="0" y="1039240"/>
                  </a:lnTo>
                  <a:lnTo>
                    <a:pt x="0" y="207899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3553" y="6386195"/>
            <a:ext cx="68516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600" b="1" spc="50" dirty="0">
                <a:latin typeface="Calibri"/>
                <a:cs typeface="Calibri"/>
              </a:rPr>
              <a:t>Logros: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90009" y="6390640"/>
            <a:ext cx="319278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spcBef>
                <a:spcPts val="100"/>
              </a:spcBef>
            </a:pPr>
            <a:r>
              <a:rPr sz="1600" b="1" spc="40" dirty="0">
                <a:latin typeface="Calibri"/>
                <a:cs typeface="Calibri"/>
              </a:rPr>
              <a:t>Dificultades</a:t>
            </a:r>
            <a:endParaRPr sz="1600">
              <a:latin typeface="Calibri"/>
              <a:cs typeface="Calibri"/>
            </a:endParaRPr>
          </a:p>
          <a:p>
            <a:pPr marL="12700">
              <a:tabLst>
                <a:tab pos="660400" algn="l"/>
                <a:tab pos="3179445" algn="l"/>
              </a:tabLst>
            </a:pPr>
            <a:r>
              <a:rPr sz="1600" b="1" u="sng" spc="11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600" b="1" u="sng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:	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1312" y="7759954"/>
            <a:ext cx="322453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-190" dirty="0">
                <a:latin typeface="Arial Black"/>
                <a:cs typeface="Arial Black"/>
              </a:rPr>
              <a:t>Va</a:t>
            </a:r>
            <a:r>
              <a:rPr sz="1550" spc="-85" dirty="0">
                <a:latin typeface="Arial Black"/>
                <a:cs typeface="Arial Black"/>
              </a:rPr>
              <a:t>l</a:t>
            </a:r>
            <a:r>
              <a:rPr sz="1550" spc="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00" dirty="0">
                <a:latin typeface="Arial Black"/>
                <a:cs typeface="Arial Black"/>
              </a:rPr>
              <a:t>g</a:t>
            </a:r>
            <a:r>
              <a:rPr sz="1550" spc="-180" dirty="0">
                <a:latin typeface="Arial Black"/>
                <a:cs typeface="Arial Black"/>
              </a:rPr>
              <a:t>en</a:t>
            </a:r>
            <a:r>
              <a:rPr sz="1550" spc="-190" dirty="0">
                <a:latin typeface="Arial Black"/>
                <a:cs typeface="Arial Black"/>
              </a:rPr>
              <a:t>e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125" dirty="0">
                <a:latin typeface="Arial Black"/>
                <a:cs typeface="Arial Black"/>
              </a:rPr>
              <a:t>al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40" dirty="0">
                <a:latin typeface="Arial Black"/>
                <a:cs typeface="Arial Black"/>
              </a:rPr>
              <a:t>de</a:t>
            </a:r>
            <a:r>
              <a:rPr sz="1550" spc="-55" dirty="0">
                <a:latin typeface="Arial Black"/>
                <a:cs typeface="Arial Black"/>
              </a:rPr>
              <a:t> </a:t>
            </a:r>
            <a:r>
              <a:rPr sz="1550" spc="-125" dirty="0">
                <a:latin typeface="Arial Black"/>
                <a:cs typeface="Arial Black"/>
              </a:rPr>
              <a:t>la</a:t>
            </a:r>
            <a:r>
              <a:rPr sz="1550" spc="-35" dirty="0">
                <a:latin typeface="Arial Black"/>
                <a:cs typeface="Arial Black"/>
              </a:rPr>
              <a:t> </a:t>
            </a:r>
            <a:r>
              <a:rPr sz="1550" spc="-10" dirty="0">
                <a:latin typeface="Arial Black"/>
                <a:cs typeface="Arial Black"/>
              </a:rPr>
              <a:t>j</a:t>
            </a:r>
            <a:r>
              <a:rPr sz="1550" spc="-25" dirty="0">
                <a:latin typeface="Arial Black"/>
                <a:cs typeface="Arial Black"/>
              </a:rPr>
              <a:t>o</a:t>
            </a:r>
            <a:r>
              <a:rPr sz="1550" spc="125" dirty="0">
                <a:latin typeface="Arial Black"/>
                <a:cs typeface="Arial Black"/>
              </a:rPr>
              <a:t>r</a:t>
            </a:r>
            <a:r>
              <a:rPr sz="1550" spc="-45" dirty="0">
                <a:latin typeface="Arial Black"/>
                <a:cs typeface="Arial Black"/>
              </a:rPr>
              <a:t>na</a:t>
            </a:r>
            <a:r>
              <a:rPr sz="1550" spc="-55" dirty="0">
                <a:latin typeface="Arial Black"/>
                <a:cs typeface="Arial Black"/>
              </a:rPr>
              <a:t>d</a:t>
            </a:r>
            <a:r>
              <a:rPr sz="1550" spc="-70" dirty="0">
                <a:latin typeface="Arial Black"/>
                <a:cs typeface="Arial Black"/>
              </a:rPr>
              <a:t>a</a:t>
            </a:r>
            <a:endParaRPr sz="1550">
              <a:latin typeface="Arial Black"/>
              <a:cs typeface="Arial Black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9D9DAEEB-5787-4F73-B39D-FBCEA60B3437}"/>
              </a:ext>
            </a:extLst>
          </p:cNvPr>
          <p:cNvGrpSpPr/>
          <p:nvPr/>
        </p:nvGrpSpPr>
        <p:grpSpPr>
          <a:xfrm>
            <a:off x="457834" y="6721299"/>
            <a:ext cx="6612890" cy="804926"/>
            <a:chOff x="457834" y="6714949"/>
            <a:chExt cx="6612890" cy="804926"/>
          </a:xfrm>
        </p:grpSpPr>
        <p:sp>
          <p:nvSpPr>
            <p:cNvPr id="17" name="object 17"/>
            <p:cNvSpPr/>
            <p:nvPr/>
          </p:nvSpPr>
          <p:spPr>
            <a:xfrm>
              <a:off x="457834" y="6714949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834" y="7116302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834" y="7317310"/>
              <a:ext cx="3167380" cy="200660"/>
            </a:xfrm>
            <a:custGeom>
              <a:avLst/>
              <a:gdLst/>
              <a:ahLst/>
              <a:cxnLst/>
              <a:rect l="l" t="t" r="r" b="b"/>
              <a:pathLst>
                <a:path w="3167379" h="200659">
                  <a:moveTo>
                    <a:pt x="0" y="0"/>
                  </a:moveTo>
                  <a:lnTo>
                    <a:pt x="3167380" y="0"/>
                  </a:lnTo>
                </a:path>
                <a:path w="3167379" h="200659">
                  <a:moveTo>
                    <a:pt x="0" y="200660"/>
                  </a:moveTo>
                  <a:lnTo>
                    <a:pt x="3167380" y="20066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902709" y="6716887"/>
              <a:ext cx="3168015" cy="0"/>
            </a:xfrm>
            <a:custGeom>
              <a:avLst/>
              <a:gdLst/>
              <a:ahLst/>
              <a:cxnLst/>
              <a:rect l="l" t="t" r="r" b="b"/>
              <a:pathLst>
                <a:path w="3168015">
                  <a:moveTo>
                    <a:pt x="0" y="0"/>
                  </a:moveTo>
                  <a:lnTo>
                    <a:pt x="3167398" y="0"/>
                  </a:lnTo>
                </a:path>
              </a:pathLst>
            </a:custGeom>
            <a:ln w="1226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902709" y="7118555"/>
              <a:ext cx="3167380" cy="401320"/>
            </a:xfrm>
            <a:custGeom>
              <a:avLst/>
              <a:gdLst/>
              <a:ahLst/>
              <a:cxnLst/>
              <a:rect l="l" t="t" r="r" b="b"/>
              <a:pathLst>
                <a:path w="3167379" h="401320">
                  <a:moveTo>
                    <a:pt x="0" y="0"/>
                  </a:moveTo>
                  <a:lnTo>
                    <a:pt x="3167380" y="0"/>
                  </a:lnTo>
                </a:path>
                <a:path w="3167379" h="401320">
                  <a:moveTo>
                    <a:pt x="0" y="200660"/>
                  </a:moveTo>
                  <a:lnTo>
                    <a:pt x="3167380" y="200660"/>
                  </a:lnTo>
                </a:path>
                <a:path w="3167379" h="401320">
                  <a:moveTo>
                    <a:pt x="0" y="401320"/>
                  </a:moveTo>
                  <a:lnTo>
                    <a:pt x="3167380" y="401320"/>
                  </a:lnTo>
                </a:path>
              </a:pathLst>
            </a:custGeom>
            <a:ln w="122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4747514" y="7766050"/>
            <a:ext cx="1525270" cy="2500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spcBef>
                <a:spcPts val="90"/>
              </a:spcBef>
            </a:pPr>
            <a:r>
              <a:rPr sz="1550" spc="-125" dirty="0">
                <a:latin typeface="Arial Black"/>
                <a:cs typeface="Arial Black"/>
              </a:rPr>
              <a:t>A</a:t>
            </a:r>
            <a:r>
              <a:rPr sz="1550" spc="-95" dirty="0">
                <a:latin typeface="Arial Black"/>
                <a:cs typeface="Arial Black"/>
              </a:rPr>
              <a:t>u</a:t>
            </a:r>
            <a:r>
              <a:rPr sz="1550" spc="-80" dirty="0">
                <a:latin typeface="Arial Black"/>
                <a:cs typeface="Arial Black"/>
              </a:rPr>
              <a:t>toev</a:t>
            </a:r>
            <a:r>
              <a:rPr sz="1550" spc="-110" dirty="0">
                <a:latin typeface="Arial Black"/>
                <a:cs typeface="Arial Black"/>
              </a:rPr>
              <a:t>al</a:t>
            </a:r>
            <a:r>
              <a:rPr sz="1550" spc="-135" dirty="0">
                <a:latin typeface="Arial Black"/>
                <a:cs typeface="Arial Black"/>
              </a:rPr>
              <a:t>u</a:t>
            </a:r>
            <a:r>
              <a:rPr sz="1550" spc="-140" dirty="0">
                <a:latin typeface="Arial Black"/>
                <a:cs typeface="Arial Black"/>
              </a:rPr>
              <a:t>a</a:t>
            </a:r>
            <a:r>
              <a:rPr sz="1550" spc="-135" dirty="0">
                <a:latin typeface="Arial Black"/>
                <a:cs typeface="Arial Black"/>
              </a:rPr>
              <a:t>c</a:t>
            </a:r>
            <a:r>
              <a:rPr sz="1550" spc="-70" dirty="0">
                <a:latin typeface="Arial Black"/>
                <a:cs typeface="Arial Black"/>
              </a:rPr>
              <a:t>i</a:t>
            </a:r>
            <a:r>
              <a:rPr sz="1550" spc="-145" dirty="0">
                <a:latin typeface="Arial Black"/>
                <a:cs typeface="Arial Black"/>
              </a:rPr>
              <a:t>ó</a:t>
            </a:r>
            <a:r>
              <a:rPr sz="1550" spc="-30" dirty="0">
                <a:latin typeface="Arial Black"/>
                <a:cs typeface="Arial Black"/>
              </a:rPr>
              <a:t>n</a:t>
            </a:r>
            <a:endParaRPr sz="155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806825" y="8081899"/>
            <a:ext cx="331216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8825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  <a:p>
            <a:pPr marL="12700">
              <a:tabLst>
                <a:tab pos="3297554" algn="l"/>
              </a:tabLst>
            </a:pPr>
            <a:r>
              <a:rPr sz="1200" spc="-5" dirty="0">
                <a:latin typeface="Microsoft Sans Serif"/>
                <a:cs typeface="Microsoft Sans Serif"/>
              </a:rPr>
              <a:t>___</a:t>
            </a: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>
              <a:latin typeface="Times New Roman"/>
              <a:cs typeface="Times New Roman"/>
            </a:endParaRPr>
          </a:p>
        </p:txBody>
      </p:sp>
      <p:graphicFrame>
        <p:nvGraphicFramePr>
          <p:cNvPr id="24" name="object 24"/>
          <p:cNvGraphicFramePr>
            <a:graphicFrameLocks noGrp="1"/>
          </p:cNvGraphicFramePr>
          <p:nvPr/>
        </p:nvGraphicFramePr>
        <p:xfrm>
          <a:off x="376568" y="2072894"/>
          <a:ext cx="3356609" cy="39916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0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13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18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2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relación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a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planeado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10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91440" marR="31432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20" dirty="0">
                          <a:latin typeface="Calibri"/>
                          <a:cs typeface="Calibri"/>
                        </a:rPr>
                        <a:t>Desarrollo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en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tiempo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forma.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63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12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llevó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cabo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25" dirty="0">
                          <a:latin typeface="Calibri"/>
                          <a:cs typeface="Calibri"/>
                        </a:rPr>
                        <a:t>lo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planeado.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630">
                <a:tc gridSpan="3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-3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material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adecuado.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20">
                <a:tc gridSpan="5">
                  <a:txBody>
                    <a:bodyPr/>
                    <a:lstStyle/>
                    <a:p>
                      <a:pPr marL="6350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organización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del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grupo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fue: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6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771525" algn="l"/>
                        </a:tabLst>
                      </a:pPr>
                      <a:r>
                        <a:rPr sz="1200" b="1" spc="10" dirty="0">
                          <a:latin typeface="Calibri"/>
                          <a:cs typeface="Calibri"/>
                        </a:rPr>
                        <a:t>Grupal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860425" algn="l"/>
                        </a:tabLst>
                      </a:pPr>
                      <a:r>
                        <a:rPr sz="1200" b="1" spc="25" dirty="0">
                          <a:latin typeface="Calibri"/>
                          <a:cs typeface="Calibri"/>
                        </a:rPr>
                        <a:t>Equipos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956944" algn="l"/>
                        </a:tabLst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Individual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685">
                <a:tc gridSpan="5">
                  <a:txBody>
                    <a:bodyPr/>
                    <a:lstStyle/>
                    <a:p>
                      <a:pPr marL="6807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35" dirty="0">
                          <a:latin typeface="Calibri"/>
                          <a:cs typeface="Calibri"/>
                        </a:rPr>
                        <a:t>Manifestaciones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niños: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E6F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3835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2558415" algn="l"/>
                          <a:tab pos="2908935" algn="l"/>
                        </a:tabLst>
                      </a:pPr>
                      <a:r>
                        <a:rPr sz="1200" b="1" spc="5" dirty="0">
                          <a:latin typeface="Calibri"/>
                          <a:cs typeface="Calibri"/>
                        </a:rPr>
                        <a:t>¿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nv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crar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n?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1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200" b="1" spc="-1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  </a:t>
                      </a:r>
                      <a:r>
                        <a:rPr sz="12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lg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Poca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motivación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200" b="1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120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descontrol </a:t>
                      </a:r>
                      <a:r>
                        <a:rPr sz="1200" b="1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789940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609725" algn="l"/>
                          <a:tab pos="2294890" algn="l"/>
                        </a:tabLst>
                      </a:pPr>
                      <a:r>
                        <a:rPr sz="1200" b="1" spc="105" dirty="0">
                          <a:latin typeface="Calibri"/>
                          <a:cs typeface="Calibri"/>
                        </a:rPr>
                        <a:t>¿Se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interesaron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200" b="1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actividades?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Todos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 </a:t>
                      </a:r>
                      <a:r>
                        <a:rPr sz="1200" b="1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) </a:t>
                      </a:r>
                      <a:r>
                        <a:rPr sz="1200" b="1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5" dirty="0">
                          <a:latin typeface="Calibri"/>
                          <a:cs typeface="Calibri"/>
                        </a:rPr>
                        <a:t>Algunos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 </a:t>
                      </a:r>
                      <a:r>
                        <a:rPr sz="1200" b="1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otro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(	)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 gridSpan="5">
                  <a:txBody>
                    <a:bodyPr/>
                    <a:lstStyle/>
                    <a:p>
                      <a:pPr marL="91440" marR="478155">
                        <a:lnSpc>
                          <a:spcPct val="100000"/>
                        </a:lnSpc>
                        <a:spcBef>
                          <a:spcPts val="245"/>
                        </a:spcBef>
                        <a:tabLst>
                          <a:tab pos="1210310" algn="l"/>
                          <a:tab pos="1999614" algn="l"/>
                          <a:tab pos="2814955" algn="l"/>
                        </a:tabLst>
                      </a:pPr>
                      <a:r>
                        <a:rPr sz="1200" b="1" spc="125" dirty="0">
                          <a:latin typeface="Calibri"/>
                          <a:cs typeface="Calibri"/>
                        </a:rPr>
                        <a:t>Su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actitud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ante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actividades.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ar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cipa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ti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200" b="1" spc="-10" dirty="0">
                          <a:latin typeface="Calibri"/>
                          <a:cs typeface="Calibri"/>
                        </a:rPr>
                        <a:t>ue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na</a:t>
                      </a:r>
                      <a:r>
                        <a:rPr sz="1200" b="1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  </a:t>
                      </a:r>
                      <a:r>
                        <a:rPr sz="1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pa</a:t>
                      </a:r>
                      <a:r>
                        <a:rPr sz="1200" b="1" spc="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ía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(	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5595">
                <a:tc gridSpan="5"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28975" algn="l"/>
                        </a:tabLst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participativos: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3827779" y="2076577"/>
          <a:ext cx="3322318" cy="39922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36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48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1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55" dirty="0">
                          <a:latin typeface="Calibri"/>
                          <a:cs typeface="Calibri"/>
                        </a:rPr>
                        <a:t>Educadora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1FFFF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30" dirty="0">
                          <a:latin typeface="Calibri"/>
                          <a:cs typeface="Calibri"/>
                        </a:rPr>
                        <a:t>SI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3F9C5"/>
                    </a:solidFill>
                  </a:tcPr>
                </a:tc>
                <a:tc>
                  <a:txBody>
                    <a:bodyPr/>
                    <a:lstStyle/>
                    <a:p>
                      <a:pPr marL="12446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1200" b="1" spc="-110" dirty="0">
                          <a:latin typeface="Calibri"/>
                          <a:cs typeface="Calibri"/>
                        </a:rPr>
                        <a:t>NO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E4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spc="-85" dirty="0">
                          <a:latin typeface="Calibri"/>
                          <a:cs typeface="Calibri"/>
                        </a:rPr>
                        <a:t>¿Mi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intervención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endParaRPr sz="120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adecuada?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04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 marR="60833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5" dirty="0">
                          <a:latin typeface="Calibri"/>
                          <a:cs typeface="Calibri"/>
                        </a:rPr>
                        <a:t>¿Favorecí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el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logro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 </a:t>
                      </a:r>
                      <a:r>
                        <a:rPr sz="1200" b="1" spc="-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aprendizajes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esperados?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92710" marR="1803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20" dirty="0">
                          <a:latin typeface="Calibri"/>
                          <a:cs typeface="Calibri"/>
                        </a:rPr>
                        <a:t>¿La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forma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200" b="1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relacionarme</a:t>
                      </a:r>
                      <a:r>
                        <a:rPr sz="1200" b="1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0" dirty="0">
                          <a:latin typeface="Calibri"/>
                          <a:cs typeface="Calibri"/>
                        </a:rPr>
                        <a:t>con </a:t>
                      </a:r>
                      <a:r>
                        <a:rPr sz="1200" b="1" spc="-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0" dirty="0">
                          <a:latin typeface="Calibri"/>
                          <a:cs typeface="Calibri"/>
                        </a:rPr>
                        <a:t>los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25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125" dirty="0">
                          <a:latin typeface="Calibri"/>
                          <a:cs typeface="Calibri"/>
                        </a:rPr>
                        <a:t>fue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65" dirty="0">
                          <a:latin typeface="Calibri"/>
                          <a:cs typeface="Calibri"/>
                        </a:rPr>
                        <a:t>adecuada?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685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200" b="1" spc="65" dirty="0">
                          <a:latin typeface="Calibri"/>
                          <a:cs typeface="Calibri"/>
                        </a:rPr>
                        <a:t>¿Favorecí </a:t>
                      </a:r>
                      <a:r>
                        <a:rPr sz="12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0" dirty="0">
                          <a:latin typeface="Calibri"/>
                          <a:cs typeface="Calibri"/>
                        </a:rPr>
                        <a:t>convivencia?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200" b="1" spc="45" dirty="0">
                          <a:latin typeface="Calibri"/>
                          <a:cs typeface="Calibri"/>
                        </a:rPr>
                        <a:t>¿Las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45" dirty="0">
                          <a:latin typeface="Calibri"/>
                          <a:cs typeface="Calibri"/>
                        </a:rPr>
                        <a:t>consignas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75" dirty="0">
                          <a:latin typeface="Calibri"/>
                          <a:cs typeface="Calibri"/>
                        </a:rPr>
                        <a:t>fueron </a:t>
                      </a:r>
                      <a:r>
                        <a:rPr sz="1200" b="1" spc="70" dirty="0">
                          <a:latin typeface="Calibri"/>
                          <a:cs typeface="Calibri"/>
                        </a:rPr>
                        <a:t>claras?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90"/>
                        </a:spcBef>
                        <a:tabLst>
                          <a:tab pos="3239770" algn="l"/>
                        </a:tabLst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Alumnos</a:t>
                      </a:r>
                      <a:r>
                        <a:rPr sz="1200" b="1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55" dirty="0">
                          <a:latin typeface="Calibri"/>
                          <a:cs typeface="Calibri"/>
                        </a:rPr>
                        <a:t>que</a:t>
                      </a:r>
                      <a:r>
                        <a:rPr sz="12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5" dirty="0">
                          <a:latin typeface="Calibri"/>
                          <a:cs typeface="Calibri"/>
                        </a:rPr>
                        <a:t>requirieron</a:t>
                      </a:r>
                      <a:r>
                        <a:rPr sz="1200" b="1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spc="30" dirty="0">
                          <a:latin typeface="Calibri"/>
                          <a:cs typeface="Calibri"/>
                        </a:rPr>
                        <a:t>apoyo:</a:t>
                      </a:r>
                      <a:r>
                        <a:rPr sz="1200" b="1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41120">
                <a:tc gridSpan="3">
                  <a:txBody>
                    <a:bodyPr/>
                    <a:lstStyle/>
                    <a:p>
                      <a:pPr marL="1065530" marR="168910" indent="-8947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40" dirty="0">
                          <a:latin typeface="Calibri"/>
                          <a:cs typeface="Calibri"/>
                        </a:rPr>
                        <a:t>Breve</a:t>
                      </a:r>
                      <a:r>
                        <a:rPr sz="1100" b="1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descripción</a:t>
                      </a:r>
                      <a:r>
                        <a:rPr sz="1100" b="1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de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30" dirty="0">
                          <a:latin typeface="Calibri"/>
                          <a:cs typeface="Calibri"/>
                        </a:rPr>
                        <a:t>las</a:t>
                      </a:r>
                      <a:r>
                        <a:rPr sz="1100" b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latin typeface="Calibri"/>
                          <a:cs typeface="Calibri"/>
                        </a:rPr>
                        <a:t>actividades</a:t>
                      </a:r>
                      <a:r>
                        <a:rPr sz="11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0" dirty="0">
                          <a:latin typeface="Calibri"/>
                          <a:cs typeface="Calibri"/>
                        </a:rPr>
                        <a:t>realizadas </a:t>
                      </a:r>
                      <a:r>
                        <a:rPr sz="1100" b="1" spc="-2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45" dirty="0">
                          <a:latin typeface="Calibri"/>
                          <a:cs typeface="Calibri"/>
                        </a:rPr>
                        <a:t>durante</a:t>
                      </a:r>
                      <a:r>
                        <a:rPr sz="1100" b="1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la</a:t>
                      </a:r>
                      <a:r>
                        <a:rPr sz="1100" b="1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10" dirty="0">
                          <a:latin typeface="Calibri"/>
                          <a:cs typeface="Calibri"/>
                        </a:rPr>
                        <a:t>jornada.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  <a:p>
                      <a:pPr marL="92710">
                        <a:lnSpc>
                          <a:spcPts val="1340"/>
                        </a:lnSpc>
                        <a:spcBef>
                          <a:spcPts val="5"/>
                        </a:spcBef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4210" algn="l"/>
                        </a:tabLst>
                      </a:pPr>
                      <a:r>
                        <a:rPr sz="1200" spc="-5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ts val="144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  <a:spcBef>
                          <a:spcPts val="20"/>
                        </a:spcBef>
                        <a:tabLst>
                          <a:tab pos="3203575" algn="l"/>
                        </a:tabLst>
                      </a:pPr>
                      <a:r>
                        <a:rPr sz="1200" spc="-10" dirty="0">
                          <a:latin typeface="Microsoft Sans Serif"/>
                          <a:cs typeface="Microsoft Sans Serif"/>
                        </a:rPr>
                        <a:t>___</a:t>
                      </a:r>
                      <a:r>
                        <a:rPr sz="1200" b="1" u="sng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6" name="object 26"/>
          <p:cNvSpPr txBox="1"/>
          <p:nvPr/>
        </p:nvSpPr>
        <p:spPr>
          <a:xfrm>
            <a:off x="2494661" y="1185291"/>
            <a:ext cx="2560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spc="50" dirty="0">
                <a:solidFill>
                  <a:srgbClr val="FF66AC"/>
                </a:solidFill>
                <a:latin typeface="Calibri"/>
                <a:cs typeface="Calibri"/>
              </a:rPr>
              <a:t>Aprendizajes</a:t>
            </a:r>
            <a:r>
              <a:rPr b="1" spc="45" dirty="0">
                <a:solidFill>
                  <a:srgbClr val="FF66AC"/>
                </a:solidFill>
                <a:latin typeface="Calibri"/>
                <a:cs typeface="Calibri"/>
              </a:rPr>
              <a:t> </a:t>
            </a:r>
            <a:r>
              <a:rPr b="1" spc="95" dirty="0">
                <a:solidFill>
                  <a:srgbClr val="FF66AC"/>
                </a:solidFill>
                <a:latin typeface="Calibri"/>
                <a:cs typeface="Calibri"/>
              </a:rPr>
              <a:t>esperados: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90525" y="8091423"/>
            <a:ext cx="3322320" cy="147955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22225">
              <a:lnSpc>
                <a:spcPts val="1380"/>
              </a:lnSpc>
              <a:spcBef>
                <a:spcPts val="195"/>
              </a:spcBef>
              <a:tabLst>
                <a:tab pos="3291204" algn="l"/>
              </a:tabLst>
            </a:pPr>
            <a:r>
              <a:rPr sz="1200" b="1" spc="20" dirty="0">
                <a:latin typeface="Calibri"/>
                <a:cs typeface="Calibri"/>
              </a:rPr>
              <a:t>¿Cómo </a:t>
            </a:r>
            <a:r>
              <a:rPr sz="1200" b="1" spc="-25" dirty="0">
                <a:latin typeface="Calibri"/>
                <a:cs typeface="Calibri"/>
              </a:rPr>
              <a:t>lo</a:t>
            </a:r>
            <a:r>
              <a:rPr sz="1200" b="1" spc="-20" dirty="0">
                <a:latin typeface="Calibri"/>
                <a:cs typeface="Calibri"/>
              </a:rPr>
              <a:t> </a:t>
            </a:r>
            <a:r>
              <a:rPr sz="1200" b="1" spc="55" dirty="0">
                <a:latin typeface="Calibri"/>
                <a:cs typeface="Calibri"/>
              </a:rPr>
              <a:t>hice? </a:t>
            </a:r>
            <a:r>
              <a:rPr sz="1200" b="1" spc="-30" dirty="0">
                <a:latin typeface="Calibri"/>
                <a:cs typeface="Calibri"/>
              </a:rPr>
              <a:t>¿Me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faltó </a:t>
            </a:r>
            <a:r>
              <a:rPr sz="1200" b="1" spc="85" dirty="0">
                <a:latin typeface="Calibri"/>
                <a:cs typeface="Calibri"/>
              </a:rPr>
              <a:t>hacer </a:t>
            </a:r>
            <a:r>
              <a:rPr sz="1200" b="1" spc="25" dirty="0">
                <a:latin typeface="Calibri"/>
                <a:cs typeface="Calibri"/>
              </a:rPr>
              <a:t>algo </a:t>
            </a:r>
            <a:r>
              <a:rPr sz="1200" b="1" spc="55" dirty="0">
                <a:latin typeface="Calibri"/>
                <a:cs typeface="Calibri"/>
              </a:rPr>
              <a:t>que </a:t>
            </a:r>
            <a:r>
              <a:rPr sz="1200" b="1" spc="-5" dirty="0">
                <a:latin typeface="Calibri"/>
                <a:cs typeface="Calibri"/>
              </a:rPr>
              <a:t>no 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debo</a:t>
            </a:r>
            <a:r>
              <a:rPr sz="1200" b="1" spc="20" dirty="0">
                <a:latin typeface="Calibri"/>
                <a:cs typeface="Calibri"/>
              </a:rPr>
              <a:t> olvidar</a:t>
            </a:r>
            <a:r>
              <a:rPr sz="1200" spc="20" dirty="0">
                <a:latin typeface="Microsoft Sans Serif"/>
                <a:cs typeface="Microsoft Sans Serif"/>
              </a:rPr>
              <a:t>?</a:t>
            </a:r>
            <a:r>
              <a:rPr sz="1200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ts val="1390"/>
              </a:lnSpc>
              <a:tabLst>
                <a:tab pos="3308985" algn="l"/>
              </a:tabLst>
            </a:pPr>
            <a:r>
              <a:rPr lang="es-MX"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lang="es-MX" sz="1200" dirty="0">
              <a:latin typeface="Times New Roman"/>
              <a:cs typeface="Times New Roman"/>
            </a:endParaRPr>
          </a:p>
          <a:p>
            <a:pPr marL="12700">
              <a:tabLst>
                <a:tab pos="3308985" algn="l"/>
              </a:tabLst>
            </a:pPr>
            <a:r>
              <a:rPr lang="es-MX"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lang="es-MX" sz="1200" dirty="0">
              <a:latin typeface="Times New Roman"/>
              <a:cs typeface="Times New Roman"/>
            </a:endParaRPr>
          </a:p>
          <a:p>
            <a:pPr marL="12700">
              <a:spcBef>
                <a:spcPts val="75"/>
              </a:spcBef>
            </a:pPr>
            <a:r>
              <a:rPr sz="1200" b="1" spc="-10" dirty="0">
                <a:latin typeface="Calibri"/>
                <a:cs typeface="Calibri"/>
              </a:rPr>
              <a:t>¿De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qué</a:t>
            </a:r>
            <a:r>
              <a:rPr sz="1200" b="1" spc="120" dirty="0">
                <a:latin typeface="Calibri"/>
                <a:cs typeface="Calibri"/>
              </a:rPr>
              <a:t> </a:t>
            </a:r>
            <a:r>
              <a:rPr sz="1200" b="1" spc="60" dirty="0">
                <a:latin typeface="Calibri"/>
                <a:cs typeface="Calibri"/>
              </a:rPr>
              <a:t>otra</a:t>
            </a:r>
            <a:r>
              <a:rPr sz="1200" b="1" spc="85" dirty="0">
                <a:latin typeface="Calibri"/>
                <a:cs typeface="Calibri"/>
              </a:rPr>
              <a:t> </a:t>
            </a:r>
            <a:r>
              <a:rPr sz="1200" b="1" spc="45" dirty="0">
                <a:latin typeface="Calibri"/>
                <a:cs typeface="Calibri"/>
              </a:rPr>
              <a:t>manera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podría</a:t>
            </a:r>
            <a:r>
              <a:rPr sz="1200" b="1" spc="80" dirty="0">
                <a:latin typeface="Calibri"/>
                <a:cs typeface="Calibri"/>
              </a:rPr>
              <a:t> </a:t>
            </a:r>
            <a:r>
              <a:rPr sz="1200" b="1" spc="40" dirty="0">
                <a:latin typeface="Calibri"/>
                <a:cs typeface="Calibri"/>
              </a:rPr>
              <a:t>intervenir? </a:t>
            </a:r>
            <a:r>
              <a:rPr sz="1200" b="1" spc="25" dirty="0">
                <a:latin typeface="Calibri"/>
                <a:cs typeface="Calibri"/>
              </a:rPr>
              <a:t>¿Qué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</a:pPr>
            <a:r>
              <a:rPr sz="1200" b="1" spc="45" dirty="0">
                <a:latin typeface="Calibri"/>
                <a:cs typeface="Calibri"/>
              </a:rPr>
              <a:t>necesito</a:t>
            </a:r>
            <a:r>
              <a:rPr sz="1200" b="1" spc="90" dirty="0">
                <a:latin typeface="Calibri"/>
                <a:cs typeface="Calibri"/>
              </a:rPr>
              <a:t> </a:t>
            </a:r>
            <a:r>
              <a:rPr sz="1200" b="1" spc="50" dirty="0">
                <a:latin typeface="Calibri"/>
                <a:cs typeface="Calibri"/>
              </a:rPr>
              <a:t>modificar?</a:t>
            </a:r>
            <a:r>
              <a:rPr sz="1200" b="1" spc="70" dirty="0">
                <a:latin typeface="Calibri"/>
                <a:cs typeface="Calibri"/>
              </a:rPr>
              <a:t> </a:t>
            </a:r>
            <a:r>
              <a:rPr sz="1200" b="1" spc="30" dirty="0">
                <a:latin typeface="Calibri"/>
                <a:cs typeface="Calibri"/>
              </a:rPr>
              <a:t>Imprevistos.</a:t>
            </a:r>
            <a:endParaRPr sz="1200" dirty="0">
              <a:latin typeface="Calibri"/>
              <a:cs typeface="Calibri"/>
            </a:endParaRPr>
          </a:p>
          <a:p>
            <a:pPr marL="12700">
              <a:lnSpc>
                <a:spcPts val="1405"/>
              </a:lnSpc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  <a:p>
            <a:pPr marL="12700">
              <a:tabLst>
                <a:tab pos="3308985" algn="l"/>
              </a:tabLst>
            </a:pPr>
            <a:r>
              <a:rPr sz="1200" b="1" u="sng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F0AF17E-7EFD-4CC9-95F5-536FBEDEDE93}"/>
              </a:ext>
            </a:extLst>
          </p:cNvPr>
          <p:cNvSpPr/>
          <p:nvPr/>
        </p:nvSpPr>
        <p:spPr>
          <a:xfrm>
            <a:off x="4114801" y="1513755"/>
            <a:ext cx="296185" cy="263527"/>
          </a:xfrm>
          <a:prstGeom prst="ellipse">
            <a:avLst/>
          </a:prstGeom>
          <a:solidFill>
            <a:srgbClr val="E923B5"/>
          </a:solidFill>
          <a:ln>
            <a:solidFill>
              <a:srgbClr val="E923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FF790EA-10DE-4207-BCE2-FEFFA831428D}"/>
              </a:ext>
            </a:extLst>
          </p:cNvPr>
          <p:cNvSpPr txBox="1"/>
          <p:nvPr/>
        </p:nvSpPr>
        <p:spPr>
          <a:xfrm>
            <a:off x="4979414" y="462764"/>
            <a:ext cx="506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06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F3D3AAA3-9112-4F27-A69D-85B8E2F30F1D}"/>
              </a:ext>
            </a:extLst>
          </p:cNvPr>
          <p:cNvSpPr txBox="1"/>
          <p:nvPr/>
        </p:nvSpPr>
        <p:spPr>
          <a:xfrm>
            <a:off x="6440539" y="478964"/>
            <a:ext cx="742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2021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561171EF-36D4-4A54-849A-1E0414175C3A}"/>
              </a:ext>
            </a:extLst>
          </p:cNvPr>
          <p:cNvSpPr txBox="1"/>
          <p:nvPr/>
        </p:nvSpPr>
        <p:spPr>
          <a:xfrm>
            <a:off x="5429557" y="442896"/>
            <a:ext cx="1067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/>
              <a:t>septiembre</a:t>
            </a:r>
            <a:r>
              <a:rPr lang="es-MX" dirty="0"/>
              <a:t> </a:t>
            </a:r>
          </a:p>
        </p:txBody>
      </p:sp>
      <p:sp>
        <p:nvSpPr>
          <p:cNvPr id="33" name="Rombo 32">
            <a:extLst>
              <a:ext uri="{FF2B5EF4-FFF2-40B4-BE49-F238E27FC236}">
                <a16:creationId xmlns:a16="http://schemas.microsoft.com/office/drawing/2014/main" id="{BBFF62F4-E74C-4677-BFE3-D16917FB5CD6}"/>
              </a:ext>
            </a:extLst>
          </p:cNvPr>
          <p:cNvSpPr/>
          <p:nvPr/>
        </p:nvSpPr>
        <p:spPr>
          <a:xfrm>
            <a:off x="2829637" y="246494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4" name="Rombo 33">
            <a:extLst>
              <a:ext uri="{FF2B5EF4-FFF2-40B4-BE49-F238E27FC236}">
                <a16:creationId xmlns:a16="http://schemas.microsoft.com/office/drawing/2014/main" id="{7D694534-78A8-4C44-B39E-C11DB6E278B5}"/>
              </a:ext>
            </a:extLst>
          </p:cNvPr>
          <p:cNvSpPr/>
          <p:nvPr/>
        </p:nvSpPr>
        <p:spPr>
          <a:xfrm>
            <a:off x="2855733" y="2846296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5" name="Rombo 34">
            <a:extLst>
              <a:ext uri="{FF2B5EF4-FFF2-40B4-BE49-F238E27FC236}">
                <a16:creationId xmlns:a16="http://schemas.microsoft.com/office/drawing/2014/main" id="{2AAF4B80-6424-4C12-BDAC-4A4696249BE4}"/>
              </a:ext>
            </a:extLst>
          </p:cNvPr>
          <p:cNvSpPr/>
          <p:nvPr/>
        </p:nvSpPr>
        <p:spPr>
          <a:xfrm>
            <a:off x="2859290" y="3212762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7" name="Rombo 36">
            <a:extLst>
              <a:ext uri="{FF2B5EF4-FFF2-40B4-BE49-F238E27FC236}">
                <a16:creationId xmlns:a16="http://schemas.microsoft.com/office/drawing/2014/main" id="{E58D6538-92F1-4FB9-8FB8-CF31223C299F}"/>
              </a:ext>
            </a:extLst>
          </p:cNvPr>
          <p:cNvSpPr/>
          <p:nvPr/>
        </p:nvSpPr>
        <p:spPr>
          <a:xfrm>
            <a:off x="3402704" y="3804227"/>
            <a:ext cx="184513" cy="186393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9" name="Rombo 38">
            <a:extLst>
              <a:ext uri="{FF2B5EF4-FFF2-40B4-BE49-F238E27FC236}">
                <a16:creationId xmlns:a16="http://schemas.microsoft.com/office/drawing/2014/main" id="{33D4F30D-3A6E-4005-A92B-650F5C0E6717}"/>
              </a:ext>
            </a:extLst>
          </p:cNvPr>
          <p:cNvSpPr/>
          <p:nvPr/>
        </p:nvSpPr>
        <p:spPr>
          <a:xfrm>
            <a:off x="6367579" y="246494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0" name="Rombo 39">
            <a:extLst>
              <a:ext uri="{FF2B5EF4-FFF2-40B4-BE49-F238E27FC236}">
                <a16:creationId xmlns:a16="http://schemas.microsoft.com/office/drawing/2014/main" id="{F4210BFB-6623-4198-8BA6-2447571021EA}"/>
              </a:ext>
            </a:extLst>
          </p:cNvPr>
          <p:cNvSpPr/>
          <p:nvPr/>
        </p:nvSpPr>
        <p:spPr>
          <a:xfrm>
            <a:off x="6346928" y="2917555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1" name="Rombo 40">
            <a:extLst>
              <a:ext uri="{FF2B5EF4-FFF2-40B4-BE49-F238E27FC236}">
                <a16:creationId xmlns:a16="http://schemas.microsoft.com/office/drawing/2014/main" id="{AEF4587F-DF90-439F-B69B-77B2C3CC1070}"/>
              </a:ext>
            </a:extLst>
          </p:cNvPr>
          <p:cNvSpPr/>
          <p:nvPr/>
        </p:nvSpPr>
        <p:spPr>
          <a:xfrm>
            <a:off x="6375583" y="3370167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Rombo 41">
            <a:extLst>
              <a:ext uri="{FF2B5EF4-FFF2-40B4-BE49-F238E27FC236}">
                <a16:creationId xmlns:a16="http://schemas.microsoft.com/office/drawing/2014/main" id="{E15A0976-DF72-41C1-B79E-50DA0903EDFD}"/>
              </a:ext>
            </a:extLst>
          </p:cNvPr>
          <p:cNvSpPr/>
          <p:nvPr/>
        </p:nvSpPr>
        <p:spPr>
          <a:xfrm>
            <a:off x="6360730" y="4021590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3" name="Rombo 42">
            <a:extLst>
              <a:ext uri="{FF2B5EF4-FFF2-40B4-BE49-F238E27FC236}">
                <a16:creationId xmlns:a16="http://schemas.microsoft.com/office/drawing/2014/main" id="{3A9AF62F-20C0-4858-9D3E-4C15B710313C}"/>
              </a:ext>
            </a:extLst>
          </p:cNvPr>
          <p:cNvSpPr/>
          <p:nvPr/>
        </p:nvSpPr>
        <p:spPr>
          <a:xfrm>
            <a:off x="6828155" y="3741393"/>
            <a:ext cx="254635" cy="225552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92B33069-CC43-4B1B-8DA5-F3DC2C2CBADD}"/>
              </a:ext>
            </a:extLst>
          </p:cNvPr>
          <p:cNvSpPr txBox="1"/>
          <p:nvPr/>
        </p:nvSpPr>
        <p:spPr>
          <a:xfrm>
            <a:off x="3861065" y="5081336"/>
            <a:ext cx="3322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El día de hoy realizamos la actividad “¿Cómo nos cuidamos del virus? Para ver que medidas de seguridad de higiene saben para cuidarnos del virus</a:t>
            </a:r>
          </a:p>
        </p:txBody>
      </p:sp>
      <p:sp>
        <p:nvSpPr>
          <p:cNvPr id="46" name="Rombo 45">
            <a:extLst>
              <a:ext uri="{FF2B5EF4-FFF2-40B4-BE49-F238E27FC236}">
                <a16:creationId xmlns:a16="http://schemas.microsoft.com/office/drawing/2014/main" id="{3730A144-102C-45B0-AC68-87F5A96D3196}"/>
              </a:ext>
            </a:extLst>
          </p:cNvPr>
          <p:cNvSpPr/>
          <p:nvPr/>
        </p:nvSpPr>
        <p:spPr>
          <a:xfrm>
            <a:off x="2057401" y="4422141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7" name="Rombo 46">
            <a:extLst>
              <a:ext uri="{FF2B5EF4-FFF2-40B4-BE49-F238E27FC236}">
                <a16:creationId xmlns:a16="http://schemas.microsoft.com/office/drawing/2014/main" id="{DA8ACCD5-E5A5-49D8-AC8B-D4E1B089A539}"/>
              </a:ext>
            </a:extLst>
          </p:cNvPr>
          <p:cNvSpPr/>
          <p:nvPr/>
        </p:nvSpPr>
        <p:spPr>
          <a:xfrm>
            <a:off x="984205" y="5055003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8" name="Rombo 47">
            <a:extLst>
              <a:ext uri="{FF2B5EF4-FFF2-40B4-BE49-F238E27FC236}">
                <a16:creationId xmlns:a16="http://schemas.microsoft.com/office/drawing/2014/main" id="{74E4B26B-4373-48F5-9874-7079C90B22B1}"/>
              </a:ext>
            </a:extLst>
          </p:cNvPr>
          <p:cNvSpPr/>
          <p:nvPr/>
        </p:nvSpPr>
        <p:spPr>
          <a:xfrm>
            <a:off x="1371601" y="5525253"/>
            <a:ext cx="154929" cy="157661"/>
          </a:xfrm>
          <a:prstGeom prst="diamond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E309EBB1-2D41-44AE-AA54-74C2E8E2F8AF}"/>
              </a:ext>
            </a:extLst>
          </p:cNvPr>
          <p:cNvSpPr txBox="1"/>
          <p:nvPr/>
        </p:nvSpPr>
        <p:spPr>
          <a:xfrm>
            <a:off x="3761447" y="8192931"/>
            <a:ext cx="36023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Considero que mi intervención fue buena, aun sigo ganándome la confianza, participaron muchos niños en la entrega de evidencias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90192067-E4A5-4763-9394-9E2C37332D80}"/>
              </a:ext>
            </a:extLst>
          </p:cNvPr>
          <p:cNvSpPr txBox="1"/>
          <p:nvPr/>
        </p:nvSpPr>
        <p:spPr>
          <a:xfrm>
            <a:off x="1296669" y="8224241"/>
            <a:ext cx="27339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Yo pienso que lo hice bien</a:t>
            </a:r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3E13154A-6F95-4BEC-A777-56C084C0C8A8}"/>
              </a:ext>
            </a:extLst>
          </p:cNvPr>
          <p:cNvSpPr txBox="1"/>
          <p:nvPr/>
        </p:nvSpPr>
        <p:spPr>
          <a:xfrm>
            <a:off x="341313" y="8378128"/>
            <a:ext cx="36327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no olvide realizar nada, se cumplió el objetivo </a:t>
            </a:r>
            <a:endParaRPr lang="es-MX" sz="1400" dirty="0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51E4C90D-ED6D-4B65-8F1B-93DBB753B5EA}"/>
              </a:ext>
            </a:extLst>
          </p:cNvPr>
          <p:cNvSpPr txBox="1"/>
          <p:nvPr/>
        </p:nvSpPr>
        <p:spPr>
          <a:xfrm>
            <a:off x="376568" y="9142294"/>
            <a:ext cx="3632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Modificar mi voz, las reglas de la clase </a:t>
            </a:r>
            <a:endParaRPr lang="es-MX" sz="1400" dirty="0"/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7A296D8-24AC-4E6F-ACB3-49D4F2A196CC}"/>
              </a:ext>
            </a:extLst>
          </p:cNvPr>
          <p:cNvSpPr/>
          <p:nvPr/>
        </p:nvSpPr>
        <p:spPr>
          <a:xfrm>
            <a:off x="4884527" y="868615"/>
            <a:ext cx="381952" cy="3693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8CDED81-977D-432F-93D4-82222399710A}"/>
              </a:ext>
            </a:extLst>
          </p:cNvPr>
          <p:cNvSpPr txBox="1"/>
          <p:nvPr/>
        </p:nvSpPr>
        <p:spPr>
          <a:xfrm>
            <a:off x="1204912" y="495300"/>
            <a:ext cx="53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Arial Black" panose="020B0A04020102020204" pitchFamily="34" charset="0"/>
              </a:rPr>
              <a:t>Lunes 06 de septiembre del 2021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DC40B6-402E-4AC3-950B-C1687199349B}"/>
              </a:ext>
            </a:extLst>
          </p:cNvPr>
          <p:cNvSpPr txBox="1"/>
          <p:nvPr/>
        </p:nvSpPr>
        <p:spPr>
          <a:xfrm>
            <a:off x="247649" y="1087419"/>
            <a:ext cx="72771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El día de hoy comenzamos con el pase de lista utilizando el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sticker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con el nombre de cada alumno. Al terminar el pase de lista les envié la actividad que se iba a trabajar el día de hoy. 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Hoy se trabajo con el área de desarrollo personal y social educación socioemocional con el aprendizaje esperado “</a:t>
            </a:r>
            <a:r>
              <a:rPr lang="es-ES" sz="16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 por si mismo acciones de cuidado personal, se hace cargo de sus pertenencias y respeta a los demás” y la actividad se llamo: “¿Cómo te cuidas del virus?” en donde iban a platicar con mami o con algún adulto sobre las medidas de seguridad de higiene que hay que tomar para cuidarnos del COVID, después iban a dibujarse en la hoja de trabajo y unir con líneas las medidas de higiene que debemos de realizar y tachar las que no debemos de hacer. </a:t>
            </a:r>
            <a:endParaRPr lang="es-E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dirty="0"/>
              <a:t>La pandemia parece no tener fin y hay que enseñar a los niños a vivir en esta nueva normalidad, enseñarles a los niños que es el COVID, como prevenirlo puede ser a través de juegos, videos interactivos</a:t>
            </a:r>
          </a:p>
        </p:txBody>
      </p:sp>
      <p:pic>
        <p:nvPicPr>
          <p:cNvPr id="1026" name="Picture 2" descr="No hay ninguna descripción de la foto disponible.">
            <a:extLst>
              <a:ext uri="{FF2B5EF4-FFF2-40B4-BE49-F238E27FC236}">
                <a16:creationId xmlns:a16="http://schemas.microsoft.com/office/drawing/2014/main" id="{F8A63AC5-49F0-4473-A9DC-5C09F91BA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38900"/>
            <a:ext cx="4019546" cy="3483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5E1066E-E2B8-4C95-9910-9DCFD764A5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237"/>
          <a:stretch/>
        </p:blipFill>
        <p:spPr>
          <a:xfrm rot="16200000">
            <a:off x="4475243" y="4638674"/>
            <a:ext cx="2993860" cy="360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1373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527</Words>
  <Application>Microsoft Office PowerPoint</Application>
  <PresentationFormat>Personalizado</PresentationFormat>
  <Paragraphs>67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Kristen ITC</vt:lpstr>
      <vt:lpstr>Microsoft Sans Serif</vt:lpstr>
      <vt:lpstr>Times New Roman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2021-09-06T22:07:20Z</dcterms:created>
  <dcterms:modified xsi:type="dcterms:W3CDTF">2021-09-06T22:36:15Z</dcterms:modified>
</cp:coreProperties>
</file>