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7" r:id="rId6"/>
    <p:sldId id="261" r:id="rId7"/>
    <p:sldId id="268" r:id="rId8"/>
    <p:sldId id="270" r:id="rId9"/>
    <p:sldId id="271" r:id="rId10"/>
    <p:sldId id="262" r:id="rId11"/>
    <p:sldId id="269" r:id="rId12"/>
    <p:sldId id="263" r:id="rId13"/>
    <p:sldId id="273" r:id="rId14"/>
    <p:sldId id="274" r:id="rId15"/>
    <p:sldId id="264" r:id="rId16"/>
    <p:sldId id="272" r:id="rId17"/>
    <p:sldId id="265" r:id="rId18"/>
    <p:sldId id="275" r:id="rId19"/>
    <p:sldId id="266" r:id="rId20"/>
    <p:sldId id="277" r:id="rId21"/>
    <p:sldId id="282" r:id="rId22"/>
    <p:sldId id="283" r:id="rId23"/>
    <p:sldId id="284" r:id="rId24"/>
    <p:sldId id="285" r:id="rId25"/>
    <p:sldId id="276" r:id="rId26"/>
    <p:sldId id="281" r:id="rId27"/>
    <p:sldId id="280" r:id="rId28"/>
  </p:sldIdLst>
  <p:sldSz cx="7772400" cy="10045700"/>
  <p:notesSz cx="7772400" cy="100457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1" d="100"/>
          <a:sy n="41" d="100"/>
        </p:scale>
        <p:origin x="1530" y="-2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3406" y="3114167"/>
            <a:ext cx="6611937" cy="21095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6812" y="5625592"/>
            <a:ext cx="5445125" cy="25114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937" y="2310511"/>
            <a:ext cx="3383756" cy="663016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6056" y="2310511"/>
            <a:ext cx="3383756" cy="663016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937" y="401828"/>
            <a:ext cx="7000875" cy="160731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937" y="2310511"/>
            <a:ext cx="7000875" cy="66301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4775" y="9342501"/>
            <a:ext cx="2489200" cy="50228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937" y="9342501"/>
            <a:ext cx="1789112" cy="50228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9/3/2021</a:t>
            </a:fld>
            <a:endParaRPr lang="en-US"/>
          </a:p>
        </p:txBody>
      </p:sp>
      <p:sp>
        <p:nvSpPr>
          <p:cNvPr id="6" name="Holder 6"/>
          <p:cNvSpPr>
            <a:spLocks noGrp="1"/>
          </p:cNvSpPr>
          <p:nvPr>
            <p:ph type="sldNum" sz="quarter" idx="7"/>
          </p:nvPr>
        </p:nvSpPr>
        <p:spPr>
          <a:xfrm>
            <a:off x="5600700" y="9342501"/>
            <a:ext cx="1789112" cy="50228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4F6959C-C840-4398-A499-9E6AA19EE3ED}"/>
              </a:ext>
            </a:extLst>
          </p:cNvPr>
          <p:cNvPicPr>
            <a:picLocks noChangeAspect="1"/>
          </p:cNvPicPr>
          <p:nvPr/>
        </p:nvPicPr>
        <p:blipFill>
          <a:blip r:embed="rId2"/>
          <a:stretch>
            <a:fillRect/>
          </a:stretch>
        </p:blipFill>
        <p:spPr>
          <a:xfrm>
            <a:off x="0" y="-1"/>
            <a:ext cx="7772400" cy="10363199"/>
          </a:xfrm>
          <a:prstGeom prst="rect">
            <a:avLst/>
          </a:prstGeom>
        </p:spPr>
      </p:pic>
      <p:sp>
        <p:nvSpPr>
          <p:cNvPr id="10" name="CuadroTexto 9">
            <a:extLst>
              <a:ext uri="{FF2B5EF4-FFF2-40B4-BE49-F238E27FC236}">
                <a16:creationId xmlns:a16="http://schemas.microsoft.com/office/drawing/2014/main" id="{93FB029A-C7E5-48C1-BCAC-333D026F68D3}"/>
              </a:ext>
            </a:extLst>
          </p:cNvPr>
          <p:cNvSpPr txBox="1"/>
          <p:nvPr/>
        </p:nvSpPr>
        <p:spPr>
          <a:xfrm>
            <a:off x="3124200" y="8680450"/>
            <a:ext cx="4343400" cy="1107996"/>
          </a:xfrm>
          <a:prstGeom prst="rect">
            <a:avLst/>
          </a:prstGeom>
          <a:noFill/>
        </p:spPr>
        <p:txBody>
          <a:bodyPr wrap="square" rtlCol="0">
            <a:spAutoFit/>
          </a:bodyPr>
          <a:lstStyle/>
          <a:p>
            <a:pPr algn="ctr"/>
            <a:r>
              <a:rPr lang="es-MX" sz="6600" b="1" dirty="0">
                <a:solidFill>
                  <a:srgbClr val="C00000"/>
                </a:solidFill>
                <a:latin typeface="Bell MT" panose="02020503060305020303" pitchFamily="18" charset="0"/>
              </a:rPr>
              <a:t>2021- 2022</a:t>
            </a:r>
            <a:r>
              <a:rPr lang="es-MX" b="1" dirty="0">
                <a:solidFill>
                  <a:srgbClr val="C00000"/>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30979" y="7772400"/>
            <a:ext cx="3497579" cy="320039"/>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0" y="0"/>
            <a:ext cx="7772400" cy="10040620"/>
            <a:chOff x="0" y="0"/>
            <a:chExt cx="7772400" cy="10040620"/>
          </a:xfrm>
        </p:grpSpPr>
        <p:sp>
          <p:nvSpPr>
            <p:cNvPr id="4" name="object 4"/>
            <p:cNvSpPr/>
            <p:nvPr/>
          </p:nvSpPr>
          <p:spPr>
            <a:xfrm>
              <a:off x="457200" y="7764780"/>
              <a:ext cx="3497579" cy="3225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7772400" cy="1004061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08000" y="6144259"/>
              <a:ext cx="7007859" cy="238760"/>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508000" y="6144259"/>
            <a:ext cx="7007859" cy="238760"/>
          </a:xfrm>
          <a:prstGeom prst="rect">
            <a:avLst/>
          </a:prstGeom>
        </p:spPr>
        <p:txBody>
          <a:bodyPr vert="horz" wrap="square" lIns="0" tIns="0" rIns="0" bIns="0" rtlCol="0">
            <a:spAutoFit/>
          </a:bodyPr>
          <a:lstStyle/>
          <a:p>
            <a:pPr marL="93345" algn="ctr">
              <a:lnSpc>
                <a:spcPts val="1835"/>
              </a:lnSpc>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627380" y="6428740"/>
            <a:ext cx="6837680" cy="1259840"/>
            <a:chOff x="627380" y="6428740"/>
            <a:chExt cx="6837680" cy="1259840"/>
          </a:xfrm>
        </p:grpSpPr>
        <p:sp>
          <p:nvSpPr>
            <p:cNvPr id="9" name="object 9"/>
            <p:cNvSpPr/>
            <p:nvPr/>
          </p:nvSpPr>
          <p:spPr>
            <a:xfrm>
              <a:off x="4067809" y="6442710"/>
              <a:ext cx="3390900" cy="1239520"/>
            </a:xfrm>
            <a:custGeom>
              <a:avLst/>
              <a:gdLst/>
              <a:ahLst/>
              <a:cxnLst/>
              <a:rect l="l" t="t" r="r" b="b"/>
              <a:pathLst>
                <a:path w="3390900" h="1239520">
                  <a:moveTo>
                    <a:pt x="3184270" y="0"/>
                  </a:moveTo>
                  <a:lnTo>
                    <a:pt x="206628" y="0"/>
                  </a:lnTo>
                  <a:lnTo>
                    <a:pt x="159233" y="5454"/>
                  </a:lnTo>
                  <a:lnTo>
                    <a:pt x="115734" y="20992"/>
                  </a:lnTo>
                  <a:lnTo>
                    <a:pt x="77370" y="45376"/>
                  </a:lnTo>
                  <a:lnTo>
                    <a:pt x="45376" y="77370"/>
                  </a:lnTo>
                  <a:lnTo>
                    <a:pt x="20992" y="115734"/>
                  </a:lnTo>
                  <a:lnTo>
                    <a:pt x="5454" y="159233"/>
                  </a:lnTo>
                  <a:lnTo>
                    <a:pt x="0" y="206628"/>
                  </a:lnTo>
                  <a:lnTo>
                    <a:pt x="0" y="1032890"/>
                  </a:lnTo>
                  <a:lnTo>
                    <a:pt x="5454" y="1080286"/>
                  </a:lnTo>
                  <a:lnTo>
                    <a:pt x="20992" y="1123785"/>
                  </a:lnTo>
                  <a:lnTo>
                    <a:pt x="45376" y="1162149"/>
                  </a:lnTo>
                  <a:lnTo>
                    <a:pt x="77370" y="1194143"/>
                  </a:lnTo>
                  <a:lnTo>
                    <a:pt x="115734" y="1218527"/>
                  </a:lnTo>
                  <a:lnTo>
                    <a:pt x="159233" y="1234065"/>
                  </a:lnTo>
                  <a:lnTo>
                    <a:pt x="206628" y="1239520"/>
                  </a:lnTo>
                  <a:lnTo>
                    <a:pt x="3184270" y="1239520"/>
                  </a:lnTo>
                  <a:lnTo>
                    <a:pt x="3231666" y="1234065"/>
                  </a:lnTo>
                  <a:lnTo>
                    <a:pt x="3275165" y="1218527"/>
                  </a:lnTo>
                  <a:lnTo>
                    <a:pt x="3313529" y="1194143"/>
                  </a:lnTo>
                  <a:lnTo>
                    <a:pt x="3345523" y="1162149"/>
                  </a:lnTo>
                  <a:lnTo>
                    <a:pt x="3369907" y="1123785"/>
                  </a:lnTo>
                  <a:lnTo>
                    <a:pt x="3385445" y="1080286"/>
                  </a:lnTo>
                  <a:lnTo>
                    <a:pt x="3390899" y="1032890"/>
                  </a:lnTo>
                  <a:lnTo>
                    <a:pt x="3390899" y="206628"/>
                  </a:lnTo>
                  <a:lnTo>
                    <a:pt x="3385445" y="159233"/>
                  </a:lnTo>
                  <a:lnTo>
                    <a:pt x="3369907" y="115734"/>
                  </a:lnTo>
                  <a:lnTo>
                    <a:pt x="3345523" y="77370"/>
                  </a:lnTo>
                  <a:lnTo>
                    <a:pt x="3313529" y="45376"/>
                  </a:lnTo>
                  <a:lnTo>
                    <a:pt x="3275165" y="20992"/>
                  </a:lnTo>
                  <a:lnTo>
                    <a:pt x="3231666" y="5454"/>
                  </a:lnTo>
                  <a:lnTo>
                    <a:pt x="3184270" y="0"/>
                  </a:lnTo>
                  <a:close/>
                </a:path>
              </a:pathLst>
            </a:custGeom>
            <a:solidFill>
              <a:srgbClr val="FFFFFF"/>
            </a:solidFill>
          </p:spPr>
          <p:txBody>
            <a:bodyPr wrap="square" lIns="0" tIns="0" rIns="0" bIns="0" rtlCol="0"/>
            <a:lstStyle/>
            <a:p>
              <a:endParaRPr/>
            </a:p>
          </p:txBody>
        </p:sp>
        <p:sp>
          <p:nvSpPr>
            <p:cNvPr id="10" name="object 10"/>
            <p:cNvSpPr/>
            <p:nvPr/>
          </p:nvSpPr>
          <p:spPr>
            <a:xfrm>
              <a:off x="4067809" y="6442710"/>
              <a:ext cx="3390900" cy="1239520"/>
            </a:xfrm>
            <a:custGeom>
              <a:avLst/>
              <a:gdLst/>
              <a:ahLst/>
              <a:cxnLst/>
              <a:rect l="l" t="t" r="r" b="b"/>
              <a:pathLst>
                <a:path w="3390900" h="1239520">
                  <a:moveTo>
                    <a:pt x="0" y="206628"/>
                  </a:moveTo>
                  <a:lnTo>
                    <a:pt x="5454" y="159233"/>
                  </a:lnTo>
                  <a:lnTo>
                    <a:pt x="20992" y="115734"/>
                  </a:lnTo>
                  <a:lnTo>
                    <a:pt x="45376" y="77370"/>
                  </a:lnTo>
                  <a:lnTo>
                    <a:pt x="77370" y="45376"/>
                  </a:lnTo>
                  <a:lnTo>
                    <a:pt x="115734" y="20992"/>
                  </a:lnTo>
                  <a:lnTo>
                    <a:pt x="159233" y="5454"/>
                  </a:lnTo>
                  <a:lnTo>
                    <a:pt x="206628" y="0"/>
                  </a:lnTo>
                  <a:lnTo>
                    <a:pt x="3184270" y="0"/>
                  </a:lnTo>
                  <a:lnTo>
                    <a:pt x="3231666" y="5454"/>
                  </a:lnTo>
                  <a:lnTo>
                    <a:pt x="3275165" y="20992"/>
                  </a:lnTo>
                  <a:lnTo>
                    <a:pt x="3313529" y="45376"/>
                  </a:lnTo>
                  <a:lnTo>
                    <a:pt x="3345523" y="77370"/>
                  </a:lnTo>
                  <a:lnTo>
                    <a:pt x="3369907" y="115734"/>
                  </a:lnTo>
                  <a:lnTo>
                    <a:pt x="3385445" y="159233"/>
                  </a:lnTo>
                  <a:lnTo>
                    <a:pt x="3390899" y="206628"/>
                  </a:lnTo>
                  <a:lnTo>
                    <a:pt x="3390899" y="1032890"/>
                  </a:lnTo>
                  <a:lnTo>
                    <a:pt x="3385445" y="1080286"/>
                  </a:lnTo>
                  <a:lnTo>
                    <a:pt x="3369907" y="1123785"/>
                  </a:lnTo>
                  <a:lnTo>
                    <a:pt x="3345523" y="1162149"/>
                  </a:lnTo>
                  <a:lnTo>
                    <a:pt x="3313529" y="1194143"/>
                  </a:lnTo>
                  <a:lnTo>
                    <a:pt x="3275165" y="1218527"/>
                  </a:lnTo>
                  <a:lnTo>
                    <a:pt x="3231666" y="1234065"/>
                  </a:lnTo>
                  <a:lnTo>
                    <a:pt x="3184270" y="1239520"/>
                  </a:lnTo>
                  <a:lnTo>
                    <a:pt x="206628" y="1239520"/>
                  </a:lnTo>
                  <a:lnTo>
                    <a:pt x="159233" y="1234065"/>
                  </a:lnTo>
                  <a:lnTo>
                    <a:pt x="115734" y="1218527"/>
                  </a:lnTo>
                  <a:lnTo>
                    <a:pt x="77370" y="1194143"/>
                  </a:lnTo>
                  <a:lnTo>
                    <a:pt x="45376" y="1162149"/>
                  </a:lnTo>
                  <a:lnTo>
                    <a:pt x="20992" y="1123785"/>
                  </a:lnTo>
                  <a:lnTo>
                    <a:pt x="5454" y="1080286"/>
                  </a:lnTo>
                  <a:lnTo>
                    <a:pt x="0" y="1032890"/>
                  </a:lnTo>
                  <a:lnTo>
                    <a:pt x="0" y="206628"/>
                  </a:lnTo>
                  <a:close/>
                </a:path>
              </a:pathLst>
            </a:custGeom>
            <a:ln w="12700">
              <a:solidFill>
                <a:srgbClr val="000000"/>
              </a:solidFill>
            </a:ln>
          </p:spPr>
          <p:txBody>
            <a:bodyPr wrap="square" lIns="0" tIns="0" rIns="0" bIns="0" rtlCol="0"/>
            <a:lstStyle/>
            <a:p>
              <a:endParaRPr/>
            </a:p>
          </p:txBody>
        </p:sp>
        <p:sp>
          <p:nvSpPr>
            <p:cNvPr id="11" name="object 11"/>
            <p:cNvSpPr/>
            <p:nvPr/>
          </p:nvSpPr>
          <p:spPr>
            <a:xfrm>
              <a:off x="633730" y="6435090"/>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1"/>
                  </a:lnTo>
                  <a:lnTo>
                    <a:pt x="5489" y="1086906"/>
                  </a:lnTo>
                  <a:lnTo>
                    <a:pt x="21127" y="1130664"/>
                  </a:lnTo>
                  <a:lnTo>
                    <a:pt x="45665" y="1169266"/>
                  </a:lnTo>
                  <a:lnTo>
                    <a:pt x="77855" y="1201463"/>
                  </a:lnTo>
                  <a:lnTo>
                    <a:pt x="116450" y="1226006"/>
                  </a:lnTo>
                  <a:lnTo>
                    <a:pt x="160201" y="1241648"/>
                  </a:lnTo>
                  <a:lnTo>
                    <a:pt x="207860" y="1247140"/>
                  </a:lnTo>
                  <a:lnTo>
                    <a:pt x="3134741" y="1247140"/>
                  </a:lnTo>
                  <a:lnTo>
                    <a:pt x="3182406" y="1241648"/>
                  </a:lnTo>
                  <a:lnTo>
                    <a:pt x="3226164" y="1226006"/>
                  </a:lnTo>
                  <a:lnTo>
                    <a:pt x="3264766" y="1201463"/>
                  </a:lnTo>
                  <a:lnTo>
                    <a:pt x="3296963" y="1169266"/>
                  </a:lnTo>
                  <a:lnTo>
                    <a:pt x="3321506" y="1130664"/>
                  </a:lnTo>
                  <a:lnTo>
                    <a:pt x="3337148" y="1086906"/>
                  </a:lnTo>
                  <a:lnTo>
                    <a:pt x="3342640" y="1039241"/>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633730" y="6435090"/>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1"/>
                  </a:lnTo>
                  <a:lnTo>
                    <a:pt x="3337148" y="1086906"/>
                  </a:lnTo>
                  <a:lnTo>
                    <a:pt x="3321506" y="1130664"/>
                  </a:lnTo>
                  <a:lnTo>
                    <a:pt x="3296963" y="1169266"/>
                  </a:lnTo>
                  <a:lnTo>
                    <a:pt x="3264766" y="1201463"/>
                  </a:lnTo>
                  <a:lnTo>
                    <a:pt x="3226164" y="1226006"/>
                  </a:lnTo>
                  <a:lnTo>
                    <a:pt x="3182406" y="1241648"/>
                  </a:lnTo>
                  <a:lnTo>
                    <a:pt x="3134741" y="1247140"/>
                  </a:lnTo>
                  <a:lnTo>
                    <a:pt x="207860" y="1247140"/>
                  </a:lnTo>
                  <a:lnTo>
                    <a:pt x="160201" y="1241648"/>
                  </a:lnTo>
                  <a:lnTo>
                    <a:pt x="116450" y="1226006"/>
                  </a:lnTo>
                  <a:lnTo>
                    <a:pt x="77855" y="1201463"/>
                  </a:lnTo>
                  <a:lnTo>
                    <a:pt x="45665" y="1169266"/>
                  </a:lnTo>
                  <a:lnTo>
                    <a:pt x="21127" y="1130664"/>
                  </a:lnTo>
                  <a:lnTo>
                    <a:pt x="5489" y="1086906"/>
                  </a:lnTo>
                  <a:lnTo>
                    <a:pt x="0" y="1039241"/>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739775" y="6410261"/>
            <a:ext cx="687705" cy="269875"/>
          </a:xfrm>
          <a:prstGeom prst="rect">
            <a:avLst/>
          </a:prstGeom>
        </p:spPr>
        <p:txBody>
          <a:bodyPr vert="horz" wrap="square" lIns="0" tIns="12700" rIns="0" bIns="0" rtlCol="0">
            <a:spAutoFit/>
          </a:bodyPr>
          <a:lstStyle/>
          <a:p>
            <a:pPr marL="12700">
              <a:lnSpc>
                <a:spcPct val="100000"/>
              </a:lnSpc>
              <a:spcBef>
                <a:spcPts val="100"/>
              </a:spcBef>
            </a:pPr>
            <a:r>
              <a:rPr sz="1600" b="1" spc="-400" dirty="0">
                <a:latin typeface="Arial"/>
                <a:cs typeface="Arial"/>
              </a:rPr>
              <a:t>L</a:t>
            </a:r>
            <a:r>
              <a:rPr sz="1600" b="1" spc="-80" dirty="0">
                <a:latin typeface="Arial"/>
                <a:cs typeface="Arial"/>
              </a:rPr>
              <a:t>o</a:t>
            </a:r>
            <a:r>
              <a:rPr sz="1600" b="1" spc="-35" dirty="0">
                <a:latin typeface="Arial"/>
                <a:cs typeface="Arial"/>
              </a:rPr>
              <a:t>gro</a:t>
            </a:r>
            <a:r>
              <a:rPr sz="1600" b="1" spc="-90" dirty="0">
                <a:latin typeface="Arial"/>
                <a:cs typeface="Arial"/>
              </a:rPr>
              <a:t>s:</a:t>
            </a:r>
            <a:endParaRPr sz="1600">
              <a:latin typeface="Arial"/>
              <a:cs typeface="Arial"/>
            </a:endParaRPr>
          </a:p>
        </p:txBody>
      </p:sp>
      <p:sp>
        <p:nvSpPr>
          <p:cNvPr id="14" name="object 14"/>
          <p:cNvSpPr txBox="1"/>
          <p:nvPr/>
        </p:nvSpPr>
        <p:spPr>
          <a:xfrm>
            <a:off x="4146550" y="6415023"/>
            <a:ext cx="3192780" cy="513715"/>
          </a:xfrm>
          <a:prstGeom prst="rect">
            <a:avLst/>
          </a:prstGeom>
        </p:spPr>
        <p:txBody>
          <a:bodyPr vert="horz" wrap="square" lIns="0" tIns="12700" rIns="0" bIns="0" rtlCol="0">
            <a:spAutoFit/>
          </a:bodyPr>
          <a:lstStyle/>
          <a:p>
            <a:pPr marL="154940">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581659" y="7784465"/>
            <a:ext cx="321564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Valoración </a:t>
            </a:r>
            <a:r>
              <a:rPr sz="1550" spc="-30" dirty="0">
                <a:latin typeface="Verdana"/>
                <a:cs typeface="Verdana"/>
              </a:rPr>
              <a:t>general </a:t>
            </a:r>
            <a:r>
              <a:rPr sz="1550" spc="-55" dirty="0">
                <a:latin typeface="Verdana"/>
                <a:cs typeface="Verdana"/>
              </a:rPr>
              <a:t>de </a:t>
            </a:r>
            <a:r>
              <a:rPr sz="1550" spc="-30" dirty="0">
                <a:latin typeface="Verdana"/>
                <a:cs typeface="Verdana"/>
              </a:rPr>
              <a:t>la</a:t>
            </a:r>
            <a:r>
              <a:rPr sz="1550" spc="-275" dirty="0">
                <a:latin typeface="Verdana"/>
                <a:cs typeface="Verdana"/>
              </a:rPr>
              <a:t> </a:t>
            </a:r>
            <a:r>
              <a:rPr sz="1550" spc="40" dirty="0">
                <a:latin typeface="Verdana"/>
                <a:cs typeface="Verdana"/>
              </a:rPr>
              <a:t>jornada</a:t>
            </a:r>
            <a:endParaRPr sz="1550">
              <a:latin typeface="Verdana"/>
              <a:cs typeface="Verdana"/>
            </a:endParaRPr>
          </a:p>
        </p:txBody>
      </p:sp>
      <p:sp>
        <p:nvSpPr>
          <p:cNvPr id="16" name="object 16"/>
          <p:cNvSpPr txBox="1"/>
          <p:nvPr/>
        </p:nvSpPr>
        <p:spPr>
          <a:xfrm>
            <a:off x="679767" y="8111490"/>
            <a:ext cx="3042285" cy="208279"/>
          </a:xfrm>
          <a:prstGeom prst="rect">
            <a:avLst/>
          </a:prstGeom>
        </p:spPr>
        <p:txBody>
          <a:bodyPr vert="horz" wrap="square" lIns="0" tIns="12700" rIns="0" bIns="0" rtlCol="0">
            <a:spAutoFit/>
          </a:bodyPr>
          <a:lstStyle/>
          <a:p>
            <a:pPr marL="12700">
              <a:lnSpc>
                <a:spcPct val="100000"/>
              </a:lnSpc>
              <a:spcBef>
                <a:spcPts val="100"/>
              </a:spcBef>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a:t>
            </a:r>
            <a:r>
              <a:rPr sz="1200" b="1" spc="-85" dirty="0">
                <a:latin typeface="Arial"/>
                <a:cs typeface="Arial"/>
              </a:rPr>
              <a:t> </a:t>
            </a:r>
            <a:r>
              <a:rPr sz="1200" b="1" spc="-90" dirty="0">
                <a:latin typeface="Arial"/>
                <a:cs typeface="Arial"/>
              </a:rPr>
              <a:t>no</a:t>
            </a:r>
            <a:endParaRPr sz="1200">
              <a:latin typeface="Arial"/>
              <a:cs typeface="Arial"/>
            </a:endParaRPr>
          </a:p>
        </p:txBody>
      </p:sp>
      <p:grpSp>
        <p:nvGrpSpPr>
          <p:cNvPr id="17" name="object 17"/>
          <p:cNvGrpSpPr/>
          <p:nvPr/>
        </p:nvGrpSpPr>
        <p:grpSpPr>
          <a:xfrm>
            <a:off x="714375" y="6740073"/>
            <a:ext cx="6612890" cy="817244"/>
            <a:chOff x="714375" y="6740073"/>
            <a:chExt cx="6612890" cy="817244"/>
          </a:xfrm>
        </p:grpSpPr>
        <p:sp>
          <p:nvSpPr>
            <p:cNvPr id="18" name="object 18"/>
            <p:cNvSpPr/>
            <p:nvPr/>
          </p:nvSpPr>
          <p:spPr>
            <a:xfrm>
              <a:off x="714375" y="6746191"/>
              <a:ext cx="6612255" cy="802640"/>
            </a:xfrm>
            <a:custGeom>
              <a:avLst/>
              <a:gdLst/>
              <a:ahLst/>
              <a:cxnLst/>
              <a:rect l="l" t="t" r="r" b="b"/>
              <a:pathLst>
                <a:path w="6612255" h="802640">
                  <a:moveTo>
                    <a:pt x="0" y="0"/>
                  </a:moveTo>
                  <a:lnTo>
                    <a:pt x="3167380" y="0"/>
                  </a:lnTo>
                </a:path>
                <a:path w="6612255" h="802640">
                  <a:moveTo>
                    <a:pt x="0" y="200533"/>
                  </a:moveTo>
                  <a:lnTo>
                    <a:pt x="3167380" y="200533"/>
                  </a:lnTo>
                </a:path>
                <a:path w="6612255" h="802640">
                  <a:moveTo>
                    <a:pt x="0" y="401193"/>
                  </a:moveTo>
                  <a:lnTo>
                    <a:pt x="3167380" y="401193"/>
                  </a:lnTo>
                </a:path>
                <a:path w="6612255" h="802640">
                  <a:moveTo>
                    <a:pt x="0" y="601853"/>
                  </a:moveTo>
                  <a:lnTo>
                    <a:pt x="3167380" y="601853"/>
                  </a:lnTo>
                </a:path>
                <a:path w="6612255" h="802640">
                  <a:moveTo>
                    <a:pt x="0" y="802640"/>
                  </a:moveTo>
                  <a:lnTo>
                    <a:pt x="3167380" y="802640"/>
                  </a:lnTo>
                </a:path>
                <a:path w="6612255" h="802640">
                  <a:moveTo>
                    <a:pt x="3444875" y="1905"/>
                  </a:moveTo>
                  <a:lnTo>
                    <a:pt x="6612255" y="1905"/>
                  </a:lnTo>
                </a:path>
                <a:path w="6612255" h="802640">
                  <a:moveTo>
                    <a:pt x="3444875" y="403225"/>
                  </a:moveTo>
                  <a:lnTo>
                    <a:pt x="6612255" y="403225"/>
                  </a:lnTo>
                </a:path>
              </a:pathLst>
            </a:custGeom>
            <a:ln w="12237">
              <a:solidFill>
                <a:srgbClr val="000000"/>
              </a:solidFill>
            </a:ln>
          </p:spPr>
          <p:txBody>
            <a:bodyPr wrap="square" lIns="0" tIns="0" rIns="0" bIns="0" rtlCol="0"/>
            <a:lstStyle/>
            <a:p>
              <a:endParaRPr/>
            </a:p>
          </p:txBody>
        </p:sp>
        <p:sp>
          <p:nvSpPr>
            <p:cNvPr id="19" name="object 19"/>
            <p:cNvSpPr/>
            <p:nvPr/>
          </p:nvSpPr>
          <p:spPr>
            <a:xfrm>
              <a:off x="4159250" y="734998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0" name="object 20"/>
            <p:cNvSpPr/>
            <p:nvPr/>
          </p:nvSpPr>
          <p:spPr>
            <a:xfrm>
              <a:off x="4159250" y="7550991"/>
              <a:ext cx="3167380" cy="0"/>
            </a:xfrm>
            <a:custGeom>
              <a:avLst/>
              <a:gdLst/>
              <a:ahLst/>
              <a:cxnLst/>
              <a:rect l="l" t="t" r="r" b="b"/>
              <a:pathLst>
                <a:path w="3167379">
                  <a:moveTo>
                    <a:pt x="0" y="0"/>
                  </a:moveTo>
                  <a:lnTo>
                    <a:pt x="3167380" y="0"/>
                  </a:lnTo>
                </a:path>
              </a:pathLst>
            </a:custGeom>
            <a:ln w="12237">
              <a:solidFill>
                <a:srgbClr val="000000"/>
              </a:solidFill>
            </a:ln>
          </p:spPr>
          <p:txBody>
            <a:bodyPr wrap="square" lIns="0" tIns="0" rIns="0" bIns="0" rtlCol="0"/>
            <a:lstStyle/>
            <a:p>
              <a:endParaRPr/>
            </a:p>
          </p:txBody>
        </p:sp>
      </p:grpSp>
      <p:sp>
        <p:nvSpPr>
          <p:cNvPr id="21" name="object 21"/>
          <p:cNvSpPr txBox="1"/>
          <p:nvPr/>
        </p:nvSpPr>
        <p:spPr>
          <a:xfrm>
            <a:off x="5004053" y="7790433"/>
            <a:ext cx="1521460" cy="260350"/>
          </a:xfrm>
          <a:prstGeom prst="rect">
            <a:avLst/>
          </a:prstGeom>
        </p:spPr>
        <p:txBody>
          <a:bodyPr vert="horz" wrap="square" lIns="0" tIns="11430" rIns="0" bIns="0" rtlCol="0">
            <a:spAutoFit/>
          </a:bodyPr>
          <a:lstStyle/>
          <a:p>
            <a:pPr marL="12700">
              <a:lnSpc>
                <a:spcPct val="100000"/>
              </a:lnSpc>
              <a:spcBef>
                <a:spcPts val="90"/>
              </a:spcBef>
            </a:pPr>
            <a:r>
              <a:rPr sz="1550" spc="-10" dirty="0">
                <a:latin typeface="Verdana"/>
                <a:cs typeface="Verdana"/>
              </a:rPr>
              <a:t>Autoevaluación</a:t>
            </a:r>
            <a:endParaRPr sz="1550">
              <a:latin typeface="Verdana"/>
              <a:cs typeface="Verdana"/>
            </a:endParaRPr>
          </a:p>
        </p:txBody>
      </p:sp>
      <p:sp>
        <p:nvSpPr>
          <p:cNvPr id="22" name="object 22"/>
          <p:cNvSpPr txBox="1"/>
          <p:nvPr/>
        </p:nvSpPr>
        <p:spPr>
          <a:xfrm>
            <a:off x="4063365" y="8106409"/>
            <a:ext cx="3298825" cy="208279"/>
          </a:xfrm>
          <a:prstGeom prst="rect">
            <a:avLst/>
          </a:prstGeom>
        </p:spPr>
        <p:txBody>
          <a:bodyPr vert="horz" wrap="square" lIns="0" tIns="12700" rIns="0" bIns="0" rtlCol="0">
            <a:spAutoFit/>
          </a:bodyPr>
          <a:lstStyle/>
          <a:p>
            <a:pPr marL="12700">
              <a:lnSpc>
                <a:spcPct val="100000"/>
              </a:lnSpc>
              <a:spcBef>
                <a:spcPts val="100"/>
              </a:spcBef>
              <a:tabLst>
                <a:tab pos="3285490"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3" name="object 23"/>
          <p:cNvSpPr txBox="1"/>
          <p:nvPr/>
        </p:nvSpPr>
        <p:spPr>
          <a:xfrm>
            <a:off x="679767" y="8289290"/>
            <a:ext cx="6683375" cy="1306195"/>
          </a:xfrm>
          <a:prstGeom prst="rect">
            <a:avLst/>
          </a:prstGeom>
        </p:spPr>
        <p:txBody>
          <a:bodyPr vert="horz" wrap="square" lIns="0" tIns="12700" rIns="0" bIns="0" rtlCol="0">
            <a:spAutoFit/>
          </a:bodyPr>
          <a:lstStyle/>
          <a:p>
            <a:pPr marL="12700">
              <a:lnSpc>
                <a:spcPct val="100000"/>
              </a:lnSpc>
              <a:spcBef>
                <a:spcPts val="100"/>
              </a:spcBef>
              <a:tabLst>
                <a:tab pos="3291204" algn="l"/>
                <a:tab pos="6669405" algn="l"/>
              </a:tabLst>
            </a:pPr>
            <a:r>
              <a:rPr sz="1200" b="1" spc="-55" dirty="0">
                <a:latin typeface="Arial"/>
                <a:cs typeface="Arial"/>
              </a:rPr>
              <a:t>debo</a:t>
            </a:r>
            <a:r>
              <a:rPr sz="1200" b="1" spc="50" dirty="0">
                <a:latin typeface="Arial"/>
                <a:cs typeface="Arial"/>
              </a:rPr>
              <a:t> </a:t>
            </a:r>
            <a:r>
              <a:rPr sz="1200" b="1" spc="-40" dirty="0">
                <a:latin typeface="Arial"/>
                <a:cs typeface="Arial"/>
              </a:rPr>
              <a:t>olvidar</a:t>
            </a:r>
            <a:r>
              <a:rPr sz="1200" spc="-40" dirty="0">
                <a:latin typeface="Arial"/>
                <a:cs typeface="Arial"/>
              </a:rPr>
              <a:t>?</a:t>
            </a:r>
            <a:r>
              <a:rPr sz="1200" u="sng" spc="-40" dirty="0">
                <a:uFill>
                  <a:solidFill>
                    <a:srgbClr val="000000"/>
                  </a:solidFill>
                </a:uFill>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12700">
              <a:lnSpc>
                <a:spcPct val="100000"/>
              </a:lnSpc>
              <a:tabLst>
                <a:tab pos="3308985" algn="l"/>
                <a:tab pos="6670040"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0"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12700">
              <a:lnSpc>
                <a:spcPct val="100000"/>
              </a:lnSpc>
              <a:tabLst>
                <a:tab pos="3309620"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r>
              <a:rPr lang="es-ES" sz="1200" b="1" u="sng" dirty="0">
                <a:uFill>
                  <a:solidFill>
                    <a:srgbClr val="000000"/>
                  </a:solidFill>
                </a:uFill>
                <a:latin typeface="Times New Roman"/>
                <a:cs typeface="Times New Roman"/>
              </a:rPr>
              <a:t>	</a:t>
            </a:r>
            <a:endParaRPr sz="1200" dirty="0">
              <a:latin typeface="Times New Roman"/>
              <a:cs typeface="Times New Roman"/>
            </a:endParaRPr>
          </a:p>
          <a:p>
            <a:pPr marL="12700">
              <a:lnSpc>
                <a:spcPct val="100000"/>
              </a:lnSpc>
              <a:spcBef>
                <a:spcPts val="40"/>
              </a:spcBef>
              <a:tabLst>
                <a:tab pos="3395979" algn="l"/>
                <a:tab pos="6669405" algn="l"/>
              </a:tabLst>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a:t>
            </a:r>
            <a:r>
              <a:rPr sz="1200" b="1" spc="145" dirty="0">
                <a:latin typeface="Arial"/>
                <a:cs typeface="Arial"/>
              </a:rPr>
              <a:t> </a:t>
            </a:r>
            <a:r>
              <a:rPr sz="1200" b="1" spc="-25" dirty="0">
                <a:latin typeface="Arial"/>
                <a:cs typeface="Arial"/>
              </a:rPr>
              <a:t>intervenir?</a:t>
            </a:r>
            <a:r>
              <a:rPr sz="1200" b="1" spc="-15" dirty="0">
                <a:latin typeface="Arial"/>
                <a:cs typeface="Arial"/>
              </a:rPr>
              <a:t> </a:t>
            </a:r>
            <a:r>
              <a:rPr sz="1200" b="1" spc="-85" dirty="0">
                <a:latin typeface="Arial"/>
                <a:cs typeface="Arial"/>
              </a:rPr>
              <a:t>¿Qué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dirty="0">
              <a:latin typeface="Times New Roman"/>
              <a:cs typeface="Times New Roman"/>
            </a:endParaRPr>
          </a:p>
          <a:p>
            <a:pPr marL="12700">
              <a:lnSpc>
                <a:spcPts val="1420"/>
              </a:lnSpc>
              <a:tabLst>
                <a:tab pos="3395979" algn="l"/>
                <a:tab pos="6669405" algn="l"/>
              </a:tabLst>
            </a:pPr>
            <a:r>
              <a:rPr sz="1200" b="1" spc="-40" dirty="0">
                <a:latin typeface="Arial"/>
                <a:cs typeface="Arial"/>
              </a:rPr>
              <a:t>necesito</a:t>
            </a:r>
            <a:r>
              <a:rPr sz="1200" b="1" spc="60" dirty="0">
                <a:latin typeface="Arial"/>
                <a:cs typeface="Arial"/>
              </a:rPr>
              <a:t> </a:t>
            </a:r>
            <a:r>
              <a:rPr sz="1200" b="1" spc="-35" dirty="0">
                <a:latin typeface="Arial"/>
                <a:cs typeface="Arial"/>
              </a:rPr>
              <a:t>modificar?</a:t>
            </a:r>
            <a:r>
              <a:rPr sz="1200" b="1" spc="40" dirty="0">
                <a:latin typeface="Arial"/>
                <a:cs typeface="Arial"/>
              </a:rPr>
              <a:t> </a:t>
            </a:r>
            <a:r>
              <a:rPr sz="1200" b="1" spc="-45" dirty="0">
                <a:latin typeface="Arial"/>
                <a:cs typeface="Arial"/>
              </a:rPr>
              <a:t>Imprevistos.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dirty="0">
              <a:latin typeface="Times New Roman"/>
              <a:cs typeface="Times New Roman"/>
            </a:endParaRPr>
          </a:p>
          <a:p>
            <a:pPr marL="12700">
              <a:lnSpc>
                <a:spcPts val="1420"/>
              </a:lnSpc>
              <a:tabLst>
                <a:tab pos="3308985"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12700">
              <a:lnSpc>
                <a:spcPct val="100000"/>
              </a:lnSpc>
              <a:tabLst>
                <a:tab pos="3322954"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3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p:txBody>
      </p:sp>
      <p:graphicFrame>
        <p:nvGraphicFramePr>
          <p:cNvPr id="24" name="object 24"/>
          <p:cNvGraphicFramePr>
            <a:graphicFrameLocks noGrp="1"/>
          </p:cNvGraphicFramePr>
          <p:nvPr/>
        </p:nvGraphicFramePr>
        <p:xfrm>
          <a:off x="632955" y="2097532"/>
          <a:ext cx="3356609" cy="411619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0"/>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0"/>
                        </a:spcBef>
                      </a:pPr>
                      <a:r>
                        <a:rPr sz="1200" b="1" spc="-90" dirty="0">
                          <a:latin typeface="Arial"/>
                          <a:cs typeface="Arial"/>
                        </a:rPr>
                        <a:t>SI</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910">
                        <a:lnSpc>
                          <a:spcPct val="100000"/>
                        </a:lnSpc>
                        <a:spcBef>
                          <a:spcPts val="240"/>
                        </a:spcBef>
                      </a:pPr>
                      <a:r>
                        <a:rPr sz="1200" b="1" spc="-210" dirty="0">
                          <a:latin typeface="Arial"/>
                          <a:cs typeface="Arial"/>
                        </a:rPr>
                        <a:t>NO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a:lnSpc>
                          <a:spcPct val="100000"/>
                        </a:lnSpc>
                        <a:spcBef>
                          <a:spcPts val="244"/>
                        </a:spcBef>
                      </a:pPr>
                      <a:r>
                        <a:rPr sz="1200" b="1" spc="-60" dirty="0">
                          <a:latin typeface="Arial"/>
                          <a:cs typeface="Arial"/>
                        </a:rPr>
                        <a:t>Desarrollo </a:t>
                      </a:r>
                      <a:r>
                        <a:rPr sz="1200" b="1" spc="-30" dirty="0">
                          <a:latin typeface="Arial"/>
                          <a:cs typeface="Arial"/>
                        </a:rPr>
                        <a:t>de actividades</a:t>
                      </a:r>
                      <a:r>
                        <a:rPr sz="1200" b="1" spc="160" dirty="0">
                          <a:latin typeface="Arial"/>
                          <a:cs typeface="Arial"/>
                        </a:rPr>
                        <a:t> </a:t>
                      </a:r>
                      <a:r>
                        <a:rPr sz="1200" b="1" spc="-55" dirty="0">
                          <a:latin typeface="Arial"/>
                          <a:cs typeface="Arial"/>
                        </a:rPr>
                        <a:t>en</a:t>
                      </a:r>
                      <a:endParaRPr sz="1200">
                        <a:latin typeface="Arial"/>
                        <a:cs typeface="Arial"/>
                      </a:endParaRPr>
                    </a:p>
                    <a:p>
                      <a:pPr marL="91440">
                        <a:lnSpc>
                          <a:spcPct val="100000"/>
                        </a:lnSpc>
                      </a:pPr>
                      <a:r>
                        <a:rPr sz="1200" b="1" spc="-45" dirty="0">
                          <a:latin typeface="Arial"/>
                          <a:cs typeface="Arial"/>
                        </a:rPr>
                        <a:t>tiempo </a:t>
                      </a:r>
                      <a:r>
                        <a:rPr sz="1200" b="1" spc="-20" dirty="0">
                          <a:latin typeface="Arial"/>
                          <a:cs typeface="Arial"/>
                        </a:rPr>
                        <a:t>y</a:t>
                      </a:r>
                      <a:r>
                        <a:rPr sz="1200" b="1" spc="110" dirty="0">
                          <a:latin typeface="Arial"/>
                          <a:cs typeface="Arial"/>
                        </a:rPr>
                        <a:t> </a:t>
                      </a:r>
                      <a:r>
                        <a:rPr sz="1200" b="1" spc="-5" dirty="0">
                          <a:latin typeface="Arial"/>
                          <a:cs typeface="Arial"/>
                        </a:rPr>
                        <a:t>forma.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757">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50"/>
                        </a:spcBef>
                      </a:pPr>
                      <a:r>
                        <a:rPr sz="1200" b="1" spc="-45" dirty="0">
                          <a:latin typeface="Arial"/>
                          <a:cs typeface="Arial"/>
                        </a:rPr>
                        <a:t>Manifestaciones </a:t>
                      </a:r>
                      <a:r>
                        <a:rPr sz="1200" b="1" spc="-25" dirty="0">
                          <a:latin typeface="Arial"/>
                          <a:cs typeface="Arial"/>
                        </a:rPr>
                        <a:t>de </a:t>
                      </a:r>
                      <a:r>
                        <a:rPr sz="1200" b="1" spc="-85" dirty="0">
                          <a:latin typeface="Arial"/>
                          <a:cs typeface="Arial"/>
                        </a:rPr>
                        <a:t>los</a:t>
                      </a:r>
                      <a:r>
                        <a:rPr sz="1200" b="1" spc="140" dirty="0">
                          <a:latin typeface="Arial"/>
                          <a:cs typeface="Arial"/>
                        </a:rPr>
                        <a:t> </a:t>
                      </a:r>
                      <a:r>
                        <a:rPr sz="1200" b="1" spc="-100" dirty="0">
                          <a:latin typeface="Arial"/>
                          <a:cs typeface="Arial"/>
                        </a:rPr>
                        <a:t>niños: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50"/>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a:lnSpc>
                          <a:spcPct val="100000"/>
                        </a:lnSpc>
                        <a:spcBef>
                          <a:spcPts val="250"/>
                        </a:spcBef>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a:t>
                      </a:r>
                      <a:r>
                        <a:rPr sz="1200" b="1" spc="-40" dirty="0">
                          <a:latin typeface="Arial"/>
                          <a:cs typeface="Arial"/>
                        </a:rPr>
                        <a:t> actividades?</a:t>
                      </a:r>
                      <a:endParaRPr sz="1200">
                        <a:latin typeface="Arial"/>
                        <a:cs typeface="Arial"/>
                      </a:endParaRPr>
                    </a:p>
                    <a:p>
                      <a:pPr marL="91440">
                        <a:lnSpc>
                          <a:spcPct val="100000"/>
                        </a:lnSpc>
                        <a:tabLst>
                          <a:tab pos="1609725" algn="l"/>
                          <a:tab pos="2294890" algn="l"/>
                        </a:tabLst>
                      </a:pPr>
                      <a:r>
                        <a:rPr sz="1200" b="1" spc="-80" dirty="0">
                          <a:latin typeface="Arial"/>
                          <a:cs typeface="Arial"/>
                        </a:rPr>
                        <a:t>Todos  </a:t>
                      </a:r>
                      <a:r>
                        <a:rPr sz="1200" b="1" spc="35" dirty="0">
                          <a:latin typeface="Arial"/>
                          <a:cs typeface="Arial"/>
                        </a:rPr>
                        <a:t>(  )</a:t>
                      </a:r>
                      <a:r>
                        <a:rPr sz="1200" b="1" spc="275" dirty="0">
                          <a:latin typeface="Arial"/>
                          <a:cs typeface="Arial"/>
                        </a:rPr>
                        <a:t> </a:t>
                      </a:r>
                      <a:r>
                        <a:rPr sz="1200" b="1" spc="-100" dirty="0">
                          <a:latin typeface="Arial"/>
                          <a:cs typeface="Arial"/>
                        </a:rPr>
                        <a:t>Algunos</a:t>
                      </a:r>
                      <a:r>
                        <a:rPr sz="1200" b="1" spc="40" dirty="0">
                          <a:latin typeface="Arial"/>
                          <a:cs typeface="Arial"/>
                        </a:rPr>
                        <a:t> </a:t>
                      </a:r>
                      <a:r>
                        <a:rPr sz="1200" b="1" spc="35" dirty="0">
                          <a:latin typeface="Arial"/>
                          <a:cs typeface="Arial"/>
                        </a:rPr>
                        <a:t>(	) </a:t>
                      </a:r>
                      <a:r>
                        <a:rPr sz="1200" b="1" spc="40" dirty="0">
                          <a:latin typeface="Arial"/>
                          <a:cs typeface="Arial"/>
                        </a:rPr>
                        <a:t> </a:t>
                      </a:r>
                      <a:r>
                        <a:rPr sz="1200" b="1" dirty="0">
                          <a:latin typeface="Arial"/>
                          <a:cs typeface="Arial"/>
                        </a:rPr>
                        <a:t>otro</a:t>
                      </a:r>
                      <a:r>
                        <a:rPr sz="1200" b="1" spc="20" dirty="0">
                          <a:latin typeface="Arial"/>
                          <a:cs typeface="Arial"/>
                        </a:rPr>
                        <a:t> </a:t>
                      </a:r>
                      <a:r>
                        <a:rPr sz="1200" b="1" spc="35"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50"/>
                        </a:spcBef>
                        <a:tabLst>
                          <a:tab pos="1209675" algn="l"/>
                          <a:tab pos="1999614" algn="l"/>
                          <a:tab pos="2814320"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722">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65"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4084192" y="2101088"/>
          <a:ext cx="3322318" cy="3992877"/>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19">
                <a:tc>
                  <a:txBody>
                    <a:bodyPr/>
                    <a:lstStyle/>
                    <a:p>
                      <a:pPr marL="1270" algn="ctr">
                        <a:lnSpc>
                          <a:spcPct val="100000"/>
                        </a:lnSpc>
                        <a:spcBef>
                          <a:spcPts val="245"/>
                        </a:spcBef>
                      </a:pPr>
                      <a:r>
                        <a:rPr sz="1200" b="1" spc="-50" dirty="0">
                          <a:latin typeface="Arial"/>
                          <a:cs typeface="Arial"/>
                        </a:rPr>
                        <a:t>Educadora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3175" algn="ctr">
                        <a:lnSpc>
                          <a:spcPct val="100000"/>
                        </a:lnSpc>
                        <a:spcBef>
                          <a:spcPts val="245"/>
                        </a:spcBef>
                      </a:pPr>
                      <a:r>
                        <a:rPr sz="1200" b="1" spc="-90" dirty="0">
                          <a:latin typeface="Arial"/>
                          <a:cs typeface="Arial"/>
                        </a:rPr>
                        <a:t>SI</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5"/>
                        </a:spcBef>
                      </a:pPr>
                      <a:r>
                        <a:rPr sz="1200" b="1" spc="-210" dirty="0">
                          <a:latin typeface="Arial"/>
                          <a:cs typeface="Arial"/>
                        </a:rPr>
                        <a:t>NO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marR="235585">
                        <a:lnSpc>
                          <a:spcPct val="100000"/>
                        </a:lnSpc>
                        <a:spcBef>
                          <a:spcPts val="245"/>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 </a:t>
                      </a:r>
                      <a:r>
                        <a:rPr sz="1200" b="1" spc="65" dirty="0">
                          <a:latin typeface="Arial"/>
                          <a:cs typeface="Arial"/>
                        </a:rPr>
                        <a:t>fue  </a:t>
                      </a:r>
                      <a:r>
                        <a:rPr sz="1200" b="1" spc="-60" dirty="0">
                          <a:latin typeface="Arial"/>
                          <a:cs typeface="Arial"/>
                        </a:rPr>
                        <a:t>la</a:t>
                      </a:r>
                      <a:r>
                        <a:rPr sz="1200" b="1" spc="3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7695">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a:lnSpc>
                          <a:spcPct val="100000"/>
                        </a:lnSpc>
                        <a:spcBef>
                          <a:spcPts val="245"/>
                        </a:spcBef>
                      </a:pPr>
                      <a:r>
                        <a:rPr sz="1200" b="1" spc="-140" dirty="0">
                          <a:latin typeface="Arial"/>
                          <a:cs typeface="Arial"/>
                        </a:rPr>
                        <a:t>¿La </a:t>
                      </a:r>
                      <a:r>
                        <a:rPr sz="1200" b="1" spc="15" dirty="0">
                          <a:latin typeface="Arial"/>
                          <a:cs typeface="Arial"/>
                        </a:rPr>
                        <a:t>forma </a:t>
                      </a:r>
                      <a:r>
                        <a:rPr sz="1200" b="1" spc="-30" dirty="0">
                          <a:latin typeface="Arial"/>
                          <a:cs typeface="Arial"/>
                        </a:rPr>
                        <a:t>de </a:t>
                      </a:r>
                      <a:r>
                        <a:rPr sz="1200" b="1" spc="-35" dirty="0">
                          <a:latin typeface="Arial"/>
                          <a:cs typeface="Arial"/>
                        </a:rPr>
                        <a:t>relacionarme</a:t>
                      </a:r>
                      <a:r>
                        <a:rPr sz="1200" b="1" spc="40" dirty="0">
                          <a:latin typeface="Arial"/>
                          <a:cs typeface="Arial"/>
                        </a:rPr>
                        <a:t> </a:t>
                      </a:r>
                      <a:r>
                        <a:rPr sz="1200" b="1" spc="-75" dirty="0">
                          <a:latin typeface="Arial"/>
                          <a:cs typeface="Arial"/>
                        </a:rPr>
                        <a:t>con</a:t>
                      </a:r>
                      <a:endParaRPr sz="1200">
                        <a:latin typeface="Arial"/>
                        <a:cs typeface="Arial"/>
                      </a:endParaRPr>
                    </a:p>
                    <a:p>
                      <a:pPr marL="92710">
                        <a:lnSpc>
                          <a:spcPct val="100000"/>
                        </a:lnSpc>
                      </a:pP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a:t>
                      </a:r>
                      <a:r>
                        <a:rPr sz="1200" b="1" spc="-2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45"/>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85"/>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19">
                <a:tc gridSpan="3">
                  <a:txBody>
                    <a:bodyPr/>
                    <a:lstStyle/>
                    <a:p>
                      <a:pPr marL="1065530" marR="168910" indent="-894715">
                        <a:lnSpc>
                          <a:spcPct val="100000"/>
                        </a:lnSpc>
                        <a:spcBef>
                          <a:spcPts val="270"/>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a:latin typeface="Arial"/>
                        <a:cs typeface="Arial"/>
                      </a:endParaRPr>
                    </a:p>
                    <a:p>
                      <a:pPr marL="92710">
                        <a:lnSpc>
                          <a:spcPts val="13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spcBef>
                          <a:spcPts val="20"/>
                        </a:spcBef>
                        <a:tabLst>
                          <a:tab pos="320484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675254" y="1246505"/>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CuadroTexto 26">
            <a:extLst>
              <a:ext uri="{FF2B5EF4-FFF2-40B4-BE49-F238E27FC236}">
                <a16:creationId xmlns:a16="http://schemas.microsoft.com/office/drawing/2014/main" id="{A068238C-E2E0-496C-B30B-59138F6F666F}"/>
              </a:ext>
            </a:extLst>
          </p:cNvPr>
          <p:cNvSpPr txBox="1"/>
          <p:nvPr/>
        </p:nvSpPr>
        <p:spPr>
          <a:xfrm>
            <a:off x="5231727" y="492624"/>
            <a:ext cx="478791" cy="369332"/>
          </a:xfrm>
          <a:prstGeom prst="rect">
            <a:avLst/>
          </a:prstGeom>
          <a:noFill/>
        </p:spPr>
        <p:txBody>
          <a:bodyPr wrap="square" rtlCol="0">
            <a:spAutoFit/>
          </a:bodyPr>
          <a:lstStyle/>
          <a:p>
            <a:r>
              <a:rPr lang="es-MX" b="1" dirty="0">
                <a:solidFill>
                  <a:srgbClr val="C00000"/>
                </a:solidFill>
              </a:rPr>
              <a:t>26</a:t>
            </a:r>
          </a:p>
        </p:txBody>
      </p:sp>
      <p:sp>
        <p:nvSpPr>
          <p:cNvPr id="28" name="CuadroTexto 27">
            <a:extLst>
              <a:ext uri="{FF2B5EF4-FFF2-40B4-BE49-F238E27FC236}">
                <a16:creationId xmlns:a16="http://schemas.microsoft.com/office/drawing/2014/main" id="{D2ED2E2B-F55C-49BA-B9D2-65E7DD1A1811}"/>
              </a:ext>
            </a:extLst>
          </p:cNvPr>
          <p:cNvSpPr txBox="1"/>
          <p:nvPr/>
        </p:nvSpPr>
        <p:spPr>
          <a:xfrm>
            <a:off x="6023272" y="492624"/>
            <a:ext cx="478791" cy="369332"/>
          </a:xfrm>
          <a:prstGeom prst="rect">
            <a:avLst/>
          </a:prstGeom>
          <a:noFill/>
        </p:spPr>
        <p:txBody>
          <a:bodyPr wrap="square" rtlCol="0">
            <a:spAutoFit/>
          </a:bodyPr>
          <a:lstStyle/>
          <a:p>
            <a:r>
              <a:rPr lang="es-MX" b="1" dirty="0">
                <a:solidFill>
                  <a:srgbClr val="C00000"/>
                </a:solidFill>
              </a:rPr>
              <a:t>08</a:t>
            </a:r>
          </a:p>
        </p:txBody>
      </p:sp>
      <p:sp>
        <p:nvSpPr>
          <p:cNvPr id="29" name="CuadroTexto 28">
            <a:extLst>
              <a:ext uri="{FF2B5EF4-FFF2-40B4-BE49-F238E27FC236}">
                <a16:creationId xmlns:a16="http://schemas.microsoft.com/office/drawing/2014/main" id="{25A9698F-F7B1-4E7D-8F36-A3D27D348ED8}"/>
              </a:ext>
            </a:extLst>
          </p:cNvPr>
          <p:cNvSpPr txBox="1"/>
          <p:nvPr/>
        </p:nvSpPr>
        <p:spPr>
          <a:xfrm>
            <a:off x="6814817" y="492624"/>
            <a:ext cx="478791" cy="369332"/>
          </a:xfrm>
          <a:prstGeom prst="rect">
            <a:avLst/>
          </a:prstGeom>
          <a:noFill/>
        </p:spPr>
        <p:txBody>
          <a:bodyPr wrap="square" rtlCol="0">
            <a:spAutoFit/>
          </a:bodyPr>
          <a:lstStyle/>
          <a:p>
            <a:r>
              <a:rPr lang="es-MX" b="1" dirty="0">
                <a:solidFill>
                  <a:srgbClr val="C00000"/>
                </a:solidFill>
              </a:rPr>
              <a:t>21</a:t>
            </a:r>
          </a:p>
        </p:txBody>
      </p:sp>
      <p:sp>
        <p:nvSpPr>
          <p:cNvPr id="30" name="Estrella: 5 puntas 29">
            <a:extLst>
              <a:ext uri="{FF2B5EF4-FFF2-40B4-BE49-F238E27FC236}">
                <a16:creationId xmlns:a16="http://schemas.microsoft.com/office/drawing/2014/main" id="{4F9AB52D-B1AF-4B22-BF0F-553809640BE5}"/>
              </a:ext>
            </a:extLst>
          </p:cNvPr>
          <p:cNvSpPr/>
          <p:nvPr/>
        </p:nvSpPr>
        <p:spPr>
          <a:xfrm>
            <a:off x="6629400" y="904513"/>
            <a:ext cx="304800" cy="38454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strella: 5 puntas 30">
            <a:extLst>
              <a:ext uri="{FF2B5EF4-FFF2-40B4-BE49-F238E27FC236}">
                <a16:creationId xmlns:a16="http://schemas.microsoft.com/office/drawing/2014/main" id="{96529827-83A6-453F-A972-0136B1A3EAD3}"/>
              </a:ext>
            </a:extLst>
          </p:cNvPr>
          <p:cNvSpPr/>
          <p:nvPr/>
        </p:nvSpPr>
        <p:spPr>
          <a:xfrm>
            <a:off x="4419600" y="1531812"/>
            <a:ext cx="228600" cy="29606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strella: 5 puntas 31">
            <a:extLst>
              <a:ext uri="{FF2B5EF4-FFF2-40B4-BE49-F238E27FC236}">
                <a16:creationId xmlns:a16="http://schemas.microsoft.com/office/drawing/2014/main" id="{A3C5DA70-5BBB-4784-A334-328B198D465F}"/>
              </a:ext>
            </a:extLst>
          </p:cNvPr>
          <p:cNvSpPr/>
          <p:nvPr/>
        </p:nvSpPr>
        <p:spPr>
          <a:xfrm>
            <a:off x="3124200" y="2419705"/>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strella: 5 puntas 32">
            <a:extLst>
              <a:ext uri="{FF2B5EF4-FFF2-40B4-BE49-F238E27FC236}">
                <a16:creationId xmlns:a16="http://schemas.microsoft.com/office/drawing/2014/main" id="{D05C4C39-5E2F-48A6-9F3E-5C521C14F55F}"/>
              </a:ext>
            </a:extLst>
          </p:cNvPr>
          <p:cNvSpPr/>
          <p:nvPr/>
        </p:nvSpPr>
        <p:spPr>
          <a:xfrm>
            <a:off x="3101788" y="2855315"/>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2DD742E8-3594-438C-A7D6-7885A21EA271}"/>
              </a:ext>
            </a:extLst>
          </p:cNvPr>
          <p:cNvSpPr/>
          <p:nvPr/>
        </p:nvSpPr>
        <p:spPr>
          <a:xfrm>
            <a:off x="1203362" y="3782061"/>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strella: 5 puntas 34">
            <a:extLst>
              <a:ext uri="{FF2B5EF4-FFF2-40B4-BE49-F238E27FC236}">
                <a16:creationId xmlns:a16="http://schemas.microsoft.com/office/drawing/2014/main" id="{8FA6CD57-949D-46BF-B5B0-EB59F990560C}"/>
              </a:ext>
            </a:extLst>
          </p:cNvPr>
          <p:cNvSpPr/>
          <p:nvPr/>
        </p:nvSpPr>
        <p:spPr>
          <a:xfrm>
            <a:off x="6648739" y="2492597"/>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F94CFF7F-C509-4461-945C-95E680693EA4}"/>
              </a:ext>
            </a:extLst>
          </p:cNvPr>
          <p:cNvSpPr/>
          <p:nvPr/>
        </p:nvSpPr>
        <p:spPr>
          <a:xfrm>
            <a:off x="6648739" y="2900027"/>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B01F4A61-9F3B-43E8-9256-3C23A2ED3525}"/>
              </a:ext>
            </a:extLst>
          </p:cNvPr>
          <p:cNvSpPr/>
          <p:nvPr/>
        </p:nvSpPr>
        <p:spPr>
          <a:xfrm>
            <a:off x="6648739" y="3375622"/>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CC8FDCFB-665D-481D-8CFA-DC60F99D2E55}"/>
              </a:ext>
            </a:extLst>
          </p:cNvPr>
          <p:cNvSpPr/>
          <p:nvPr/>
        </p:nvSpPr>
        <p:spPr>
          <a:xfrm>
            <a:off x="6648739" y="3718570"/>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5CBE50E2-A08A-4602-9D07-390DE8A69070}"/>
              </a:ext>
            </a:extLst>
          </p:cNvPr>
          <p:cNvSpPr/>
          <p:nvPr/>
        </p:nvSpPr>
        <p:spPr>
          <a:xfrm>
            <a:off x="6667500" y="4043223"/>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77A30070-FE48-4C30-A950-33ADE1669B73}"/>
              </a:ext>
            </a:extLst>
          </p:cNvPr>
          <p:cNvSpPr/>
          <p:nvPr/>
        </p:nvSpPr>
        <p:spPr>
          <a:xfrm>
            <a:off x="2560954" y="4351644"/>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A2A04CEA-04E7-4DC5-AE8C-87F4E433BF3C}"/>
              </a:ext>
            </a:extLst>
          </p:cNvPr>
          <p:cNvSpPr/>
          <p:nvPr/>
        </p:nvSpPr>
        <p:spPr>
          <a:xfrm>
            <a:off x="1192735" y="5163822"/>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136FC9B5-6E4D-4591-A5C4-7E9FFF33D65D}"/>
              </a:ext>
            </a:extLst>
          </p:cNvPr>
          <p:cNvSpPr/>
          <p:nvPr/>
        </p:nvSpPr>
        <p:spPr>
          <a:xfrm>
            <a:off x="2453045" y="5604535"/>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5B43F4F-1CC5-4DE5-B2D2-E0ED23000E75}"/>
              </a:ext>
            </a:extLst>
          </p:cNvPr>
          <p:cNvSpPr txBox="1"/>
          <p:nvPr/>
        </p:nvSpPr>
        <p:spPr>
          <a:xfrm>
            <a:off x="2412589" y="5864204"/>
            <a:ext cx="1705246" cy="307777"/>
          </a:xfrm>
          <a:prstGeom prst="rect">
            <a:avLst/>
          </a:prstGeom>
          <a:noFill/>
        </p:spPr>
        <p:txBody>
          <a:bodyPr wrap="square" rtlCol="0">
            <a:spAutoFit/>
          </a:bodyPr>
          <a:lstStyle/>
          <a:p>
            <a:r>
              <a:rPr lang="es-MX" sz="1400" dirty="0"/>
              <a:t>Daniela, Lucas. </a:t>
            </a:r>
          </a:p>
        </p:txBody>
      </p:sp>
      <p:sp>
        <p:nvSpPr>
          <p:cNvPr id="44" name="CuadroTexto 43">
            <a:extLst>
              <a:ext uri="{FF2B5EF4-FFF2-40B4-BE49-F238E27FC236}">
                <a16:creationId xmlns:a16="http://schemas.microsoft.com/office/drawing/2014/main" id="{1BAACE74-2AB9-4B80-9AD7-F8A9E50D8189}"/>
              </a:ext>
            </a:extLst>
          </p:cNvPr>
          <p:cNvSpPr txBox="1"/>
          <p:nvPr/>
        </p:nvSpPr>
        <p:spPr>
          <a:xfrm>
            <a:off x="4159250" y="5043038"/>
            <a:ext cx="2980195" cy="830997"/>
          </a:xfrm>
          <a:prstGeom prst="rect">
            <a:avLst/>
          </a:prstGeom>
          <a:noFill/>
        </p:spPr>
        <p:txBody>
          <a:bodyPr wrap="square" rtlCol="0">
            <a:spAutoFit/>
          </a:bodyPr>
          <a:lstStyle/>
          <a:p>
            <a:pPr algn="just"/>
            <a:r>
              <a:rPr lang="es-MX" sz="1200" dirty="0"/>
              <a:t>El día de hoy se trabajo una actividad de presentación con los niños, posteriormente se conto un cuento para concientizar a los niños de la nueva modalidad de trabajo.  </a:t>
            </a:r>
          </a:p>
        </p:txBody>
      </p:sp>
      <p:sp>
        <p:nvSpPr>
          <p:cNvPr id="45" name="Estrella: 5 puntas 44">
            <a:extLst>
              <a:ext uri="{FF2B5EF4-FFF2-40B4-BE49-F238E27FC236}">
                <a16:creationId xmlns:a16="http://schemas.microsoft.com/office/drawing/2014/main" id="{6148E095-5E9B-411E-B331-E859E0FF1FDE}"/>
              </a:ext>
            </a:extLst>
          </p:cNvPr>
          <p:cNvSpPr/>
          <p:nvPr/>
        </p:nvSpPr>
        <p:spPr>
          <a:xfrm>
            <a:off x="6801139" y="2644997"/>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CuadroTexto 45">
            <a:extLst>
              <a:ext uri="{FF2B5EF4-FFF2-40B4-BE49-F238E27FC236}">
                <a16:creationId xmlns:a16="http://schemas.microsoft.com/office/drawing/2014/main" id="{EE8969B0-369D-4122-83C4-1418D4DFA699}"/>
              </a:ext>
            </a:extLst>
          </p:cNvPr>
          <p:cNvSpPr txBox="1"/>
          <p:nvPr/>
        </p:nvSpPr>
        <p:spPr>
          <a:xfrm>
            <a:off x="699381" y="6713842"/>
            <a:ext cx="2980195" cy="830997"/>
          </a:xfrm>
          <a:prstGeom prst="rect">
            <a:avLst/>
          </a:prstGeom>
          <a:noFill/>
        </p:spPr>
        <p:txBody>
          <a:bodyPr wrap="square" rtlCol="0">
            <a:spAutoFit/>
          </a:bodyPr>
          <a:lstStyle/>
          <a:p>
            <a:pPr algn="just"/>
            <a:r>
              <a:rPr lang="es-MX" sz="1200" dirty="0"/>
              <a:t>Se logro trabajar y formar una comunicación con los niños, posteriormente se apreciaron los gustos y los pequeños que requieren algún estimulo. </a:t>
            </a:r>
          </a:p>
        </p:txBody>
      </p:sp>
      <p:sp>
        <p:nvSpPr>
          <p:cNvPr id="47" name="CuadroTexto 46">
            <a:extLst>
              <a:ext uri="{FF2B5EF4-FFF2-40B4-BE49-F238E27FC236}">
                <a16:creationId xmlns:a16="http://schemas.microsoft.com/office/drawing/2014/main" id="{FF965892-9D91-4583-B2BF-353ED7CF30C3}"/>
              </a:ext>
            </a:extLst>
          </p:cNvPr>
          <p:cNvSpPr txBox="1"/>
          <p:nvPr/>
        </p:nvSpPr>
        <p:spPr>
          <a:xfrm>
            <a:off x="4168634" y="6531855"/>
            <a:ext cx="2980195" cy="646331"/>
          </a:xfrm>
          <a:prstGeom prst="rect">
            <a:avLst/>
          </a:prstGeom>
          <a:noFill/>
        </p:spPr>
        <p:txBody>
          <a:bodyPr wrap="square" rtlCol="0">
            <a:spAutoFit/>
          </a:bodyPr>
          <a:lstStyle/>
          <a:p>
            <a:pPr algn="just"/>
            <a:r>
              <a:rPr lang="es-MX" sz="1200" dirty="0"/>
              <a:t>Los padres de familia contestaban por lo pequeños, e incluso algunos aun arreglaban en cámara a los niños, retrasando la clase.</a:t>
            </a:r>
          </a:p>
        </p:txBody>
      </p:sp>
      <p:sp>
        <p:nvSpPr>
          <p:cNvPr id="48" name="CuadroTexto 47">
            <a:extLst>
              <a:ext uri="{FF2B5EF4-FFF2-40B4-BE49-F238E27FC236}">
                <a16:creationId xmlns:a16="http://schemas.microsoft.com/office/drawing/2014/main" id="{C9E0EAB5-EC14-45D4-92CB-D50186D56894}"/>
              </a:ext>
            </a:extLst>
          </p:cNvPr>
          <p:cNvSpPr txBox="1"/>
          <p:nvPr/>
        </p:nvSpPr>
        <p:spPr>
          <a:xfrm>
            <a:off x="1668005" y="8227696"/>
            <a:ext cx="2980195" cy="276999"/>
          </a:xfrm>
          <a:prstGeom prst="rect">
            <a:avLst/>
          </a:prstGeom>
          <a:noFill/>
        </p:spPr>
        <p:txBody>
          <a:bodyPr wrap="square" rtlCol="0">
            <a:spAutoFit/>
          </a:bodyPr>
          <a:lstStyle/>
          <a:p>
            <a:pPr algn="just"/>
            <a:r>
              <a:rPr lang="es-MX" sz="1200" dirty="0"/>
              <a:t>Incluir algunas reglas. </a:t>
            </a:r>
          </a:p>
        </p:txBody>
      </p:sp>
      <p:sp>
        <p:nvSpPr>
          <p:cNvPr id="49" name="CuadroTexto 48">
            <a:extLst>
              <a:ext uri="{FF2B5EF4-FFF2-40B4-BE49-F238E27FC236}">
                <a16:creationId xmlns:a16="http://schemas.microsoft.com/office/drawing/2014/main" id="{79658568-316B-4585-AD63-6DE70712D8DB}"/>
              </a:ext>
            </a:extLst>
          </p:cNvPr>
          <p:cNvSpPr txBox="1"/>
          <p:nvPr/>
        </p:nvSpPr>
        <p:spPr>
          <a:xfrm>
            <a:off x="739775" y="9165697"/>
            <a:ext cx="2841625" cy="307777"/>
          </a:xfrm>
          <a:prstGeom prst="rect">
            <a:avLst/>
          </a:prstGeom>
          <a:noFill/>
        </p:spPr>
        <p:txBody>
          <a:bodyPr wrap="square" rtlCol="0">
            <a:spAutoFit/>
          </a:bodyPr>
          <a:lstStyle/>
          <a:p>
            <a:pPr algn="just"/>
            <a:r>
              <a:rPr lang="es-MX" sz="1400" dirty="0"/>
              <a:t>La interacción con los niños.. </a:t>
            </a:r>
          </a:p>
        </p:txBody>
      </p:sp>
      <p:sp>
        <p:nvSpPr>
          <p:cNvPr id="50" name="CuadroTexto 49">
            <a:extLst>
              <a:ext uri="{FF2B5EF4-FFF2-40B4-BE49-F238E27FC236}">
                <a16:creationId xmlns:a16="http://schemas.microsoft.com/office/drawing/2014/main" id="{7541E425-8D3E-45B6-80FA-2BC249125312}"/>
              </a:ext>
            </a:extLst>
          </p:cNvPr>
          <p:cNvSpPr txBox="1"/>
          <p:nvPr/>
        </p:nvSpPr>
        <p:spPr>
          <a:xfrm>
            <a:off x="4063797" y="8227696"/>
            <a:ext cx="3340874" cy="646331"/>
          </a:xfrm>
          <a:prstGeom prst="rect">
            <a:avLst/>
          </a:prstGeom>
          <a:noFill/>
        </p:spPr>
        <p:txBody>
          <a:bodyPr wrap="square" rtlCol="0">
            <a:spAutoFit/>
          </a:bodyPr>
          <a:lstStyle/>
          <a:p>
            <a:pPr algn="just"/>
            <a:r>
              <a:rPr lang="es-MX" sz="1200" dirty="0"/>
              <a:t>El primer acercamiento fue bueno, sin embargo considero que me falto intervenir de manera más fluida para rescatar mejor el aprendizaje.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38A1F76-2490-478A-B7DA-0D11910393D0}"/>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F2CA6FB8-D556-4B0F-AB33-E23AF0845C28}"/>
              </a:ext>
            </a:extLst>
          </p:cNvPr>
          <p:cNvSpPr txBox="1"/>
          <p:nvPr/>
        </p:nvSpPr>
        <p:spPr>
          <a:xfrm rot="21166100">
            <a:off x="-141486" y="2565728"/>
            <a:ext cx="4881677" cy="5324535"/>
          </a:xfrm>
          <a:prstGeom prst="rect">
            <a:avLst/>
          </a:prstGeom>
          <a:noFill/>
        </p:spPr>
        <p:txBody>
          <a:bodyPr wrap="square" rtlCol="0">
            <a:spAutoFit/>
          </a:bodyPr>
          <a:lstStyle/>
          <a:p>
            <a:pPr algn="just"/>
            <a:r>
              <a:rPr lang="es-MX" sz="2000" dirty="0">
                <a:latin typeface="Arial" panose="020B0604020202020204" pitchFamily="34" charset="0"/>
                <a:cs typeface="Arial" panose="020B0604020202020204" pitchFamily="34" charset="0"/>
              </a:rPr>
              <a:t>A través de las plataformas digitales se logro establecer un primer acercamiento con los infantes, sin embargo no se logra interactuar adecuadamente con los infantes, pues según </a:t>
            </a:r>
            <a:r>
              <a:rPr lang="es-MX" sz="2000" dirty="0" err="1">
                <a:latin typeface="Arial" panose="020B0604020202020204" pitchFamily="34" charset="0"/>
                <a:cs typeface="Arial" panose="020B0604020202020204" pitchFamily="34" charset="0"/>
              </a:rPr>
              <a:t>Cirigiliano</a:t>
            </a:r>
            <a:r>
              <a:rPr lang="es-MX" sz="2000" dirty="0">
                <a:latin typeface="Arial" panose="020B0604020202020204" pitchFamily="34" charset="0"/>
                <a:cs typeface="Arial" panose="020B0604020202020204" pitchFamily="34" charset="0"/>
              </a:rPr>
              <a:t>, (1983). Señala que la educación a distancia es el proceso en el cual alumno y profesor se mantienen alejados, ejerciendo el papel de guía pues aquellos alumnos no requieren una mayor intervención debido al alto grado de autonomía. sin embargo la etapa madurativa de los infantes no permite esta interacción ya que comienzan a forjar normas de convivencia, reglas, valores, intercambio de diálogos, personalidad, controlar sus emociones y a reconocerlas. </a:t>
            </a:r>
          </a:p>
        </p:txBody>
      </p:sp>
      <p:sp>
        <p:nvSpPr>
          <p:cNvPr id="5" name="CuadroTexto 4">
            <a:extLst>
              <a:ext uri="{FF2B5EF4-FFF2-40B4-BE49-F238E27FC236}">
                <a16:creationId xmlns:a16="http://schemas.microsoft.com/office/drawing/2014/main" id="{D6D9DCDC-6A5A-40D0-833E-2171082E6F17}"/>
              </a:ext>
            </a:extLst>
          </p:cNvPr>
          <p:cNvSpPr txBox="1"/>
          <p:nvPr/>
        </p:nvSpPr>
        <p:spPr>
          <a:xfrm rot="21216104">
            <a:off x="19710" y="1474690"/>
            <a:ext cx="4133166" cy="584775"/>
          </a:xfrm>
          <a:prstGeom prst="rect">
            <a:avLst/>
          </a:prstGeom>
          <a:noFill/>
        </p:spPr>
        <p:txBody>
          <a:bodyPr wrap="square" rtlCol="0">
            <a:spAutoFit/>
          </a:bodyPr>
          <a:lstStyle/>
          <a:p>
            <a:pPr algn="ctr"/>
            <a:r>
              <a:rPr lang="es-MX" sz="3200" b="1" dirty="0">
                <a:latin typeface="Arial" panose="020B0604020202020204" pitchFamily="34" charset="0"/>
                <a:cs typeface="Arial" panose="020B0604020202020204" pitchFamily="34" charset="0"/>
              </a:rPr>
              <a:t>Según los autores…</a:t>
            </a:r>
          </a:p>
        </p:txBody>
      </p:sp>
    </p:spTree>
    <p:extLst>
      <p:ext uri="{BB962C8B-B14F-4D97-AF65-F5344CB8AC3E}">
        <p14:creationId xmlns:p14="http://schemas.microsoft.com/office/powerpoint/2010/main" val="3076913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1459" y="6111240"/>
            <a:ext cx="7007859" cy="241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1459" y="7734300"/>
            <a:ext cx="3446779" cy="322580"/>
          </a:xfrm>
          <a:prstGeom prst="rect">
            <a:avLst/>
          </a:prstGeom>
          <a:blipFill>
            <a:blip r:embed="rId3" cstate="print"/>
            <a:stretch>
              <a:fillRect/>
            </a:stretch>
          </a:blipFill>
        </p:spPr>
        <p:txBody>
          <a:bodyPr wrap="square" lIns="0" tIns="0" rIns="0" bIns="0" rtlCol="0"/>
          <a:lstStyle/>
          <a:p>
            <a:endParaRPr/>
          </a:p>
        </p:txBody>
      </p:sp>
      <p:grpSp>
        <p:nvGrpSpPr>
          <p:cNvPr id="4" name="object 4"/>
          <p:cNvGrpSpPr/>
          <p:nvPr/>
        </p:nvGrpSpPr>
        <p:grpSpPr>
          <a:xfrm>
            <a:off x="22859" y="0"/>
            <a:ext cx="7731759" cy="10045700"/>
            <a:chOff x="22859" y="0"/>
            <a:chExt cx="7731759" cy="10045700"/>
          </a:xfrm>
        </p:grpSpPr>
        <p:sp>
          <p:nvSpPr>
            <p:cNvPr id="5" name="object 5"/>
            <p:cNvSpPr/>
            <p:nvPr/>
          </p:nvSpPr>
          <p:spPr>
            <a:xfrm>
              <a:off x="3774439" y="7739380"/>
              <a:ext cx="3462019" cy="32258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2859" y="0"/>
              <a:ext cx="7731759" cy="10045699"/>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3074035" y="6098540"/>
            <a:ext cx="1461135" cy="260350"/>
          </a:xfrm>
          <a:prstGeom prst="rect">
            <a:avLst/>
          </a:prstGeom>
        </p:spPr>
        <p:txBody>
          <a:bodyPr vert="horz" wrap="square" lIns="0" tIns="11430" rIns="0" bIns="0" rtlCol="0">
            <a:spAutoFit/>
          </a:bodyPr>
          <a:lstStyle/>
          <a:p>
            <a:pPr marL="12700">
              <a:lnSpc>
                <a:spcPct val="100000"/>
              </a:lnSpc>
              <a:spcBef>
                <a:spcPts val="90"/>
              </a:spcBef>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370840" y="6398259"/>
            <a:ext cx="6837680" cy="1259840"/>
            <a:chOff x="370840" y="6398259"/>
            <a:chExt cx="6837680" cy="1259840"/>
          </a:xfrm>
        </p:grpSpPr>
        <p:sp>
          <p:nvSpPr>
            <p:cNvPr id="9" name="object 9"/>
            <p:cNvSpPr/>
            <p:nvPr/>
          </p:nvSpPr>
          <p:spPr>
            <a:xfrm>
              <a:off x="3811269" y="6412229"/>
              <a:ext cx="3390900" cy="1239520"/>
            </a:xfrm>
            <a:custGeom>
              <a:avLst/>
              <a:gdLst/>
              <a:ahLst/>
              <a:cxnLst/>
              <a:rect l="l" t="t" r="r" b="b"/>
              <a:pathLst>
                <a:path w="3390900" h="1239520">
                  <a:moveTo>
                    <a:pt x="3184271" y="0"/>
                  </a:moveTo>
                  <a:lnTo>
                    <a:pt x="206628" y="0"/>
                  </a:lnTo>
                  <a:lnTo>
                    <a:pt x="159233" y="5454"/>
                  </a:lnTo>
                  <a:lnTo>
                    <a:pt x="115734" y="20992"/>
                  </a:lnTo>
                  <a:lnTo>
                    <a:pt x="77370" y="45376"/>
                  </a:lnTo>
                  <a:lnTo>
                    <a:pt x="45376" y="77370"/>
                  </a:lnTo>
                  <a:lnTo>
                    <a:pt x="20992" y="115734"/>
                  </a:lnTo>
                  <a:lnTo>
                    <a:pt x="5454" y="159233"/>
                  </a:lnTo>
                  <a:lnTo>
                    <a:pt x="0" y="206629"/>
                  </a:lnTo>
                  <a:lnTo>
                    <a:pt x="0" y="1032891"/>
                  </a:lnTo>
                  <a:lnTo>
                    <a:pt x="5454" y="1080286"/>
                  </a:lnTo>
                  <a:lnTo>
                    <a:pt x="20992" y="1123785"/>
                  </a:lnTo>
                  <a:lnTo>
                    <a:pt x="45376" y="1162149"/>
                  </a:lnTo>
                  <a:lnTo>
                    <a:pt x="77370" y="1194143"/>
                  </a:lnTo>
                  <a:lnTo>
                    <a:pt x="115734" y="1218527"/>
                  </a:lnTo>
                  <a:lnTo>
                    <a:pt x="159233" y="1234065"/>
                  </a:lnTo>
                  <a:lnTo>
                    <a:pt x="206628" y="1239520"/>
                  </a:lnTo>
                  <a:lnTo>
                    <a:pt x="3184271" y="1239520"/>
                  </a:lnTo>
                  <a:lnTo>
                    <a:pt x="3231666" y="1234065"/>
                  </a:lnTo>
                  <a:lnTo>
                    <a:pt x="3275165" y="1218527"/>
                  </a:lnTo>
                  <a:lnTo>
                    <a:pt x="3313529" y="1194143"/>
                  </a:lnTo>
                  <a:lnTo>
                    <a:pt x="3345523" y="1162149"/>
                  </a:lnTo>
                  <a:lnTo>
                    <a:pt x="3369907" y="1123785"/>
                  </a:lnTo>
                  <a:lnTo>
                    <a:pt x="3385445" y="1080286"/>
                  </a:lnTo>
                  <a:lnTo>
                    <a:pt x="3390900" y="1032891"/>
                  </a:lnTo>
                  <a:lnTo>
                    <a:pt x="3390900" y="206629"/>
                  </a:lnTo>
                  <a:lnTo>
                    <a:pt x="3385445" y="159233"/>
                  </a:lnTo>
                  <a:lnTo>
                    <a:pt x="3369907" y="115734"/>
                  </a:lnTo>
                  <a:lnTo>
                    <a:pt x="3345523" y="77370"/>
                  </a:lnTo>
                  <a:lnTo>
                    <a:pt x="3313529" y="45376"/>
                  </a:lnTo>
                  <a:lnTo>
                    <a:pt x="3275165" y="20992"/>
                  </a:lnTo>
                  <a:lnTo>
                    <a:pt x="3231666" y="5454"/>
                  </a:lnTo>
                  <a:lnTo>
                    <a:pt x="3184271" y="0"/>
                  </a:lnTo>
                  <a:close/>
                </a:path>
              </a:pathLst>
            </a:custGeom>
            <a:solidFill>
              <a:srgbClr val="FFFFFF"/>
            </a:solidFill>
          </p:spPr>
          <p:txBody>
            <a:bodyPr wrap="square" lIns="0" tIns="0" rIns="0" bIns="0" rtlCol="0"/>
            <a:lstStyle/>
            <a:p>
              <a:endParaRPr/>
            </a:p>
          </p:txBody>
        </p:sp>
        <p:sp>
          <p:nvSpPr>
            <p:cNvPr id="10" name="object 10"/>
            <p:cNvSpPr/>
            <p:nvPr/>
          </p:nvSpPr>
          <p:spPr>
            <a:xfrm>
              <a:off x="3811269" y="6412229"/>
              <a:ext cx="3390900" cy="1239520"/>
            </a:xfrm>
            <a:custGeom>
              <a:avLst/>
              <a:gdLst/>
              <a:ahLst/>
              <a:cxnLst/>
              <a:rect l="l" t="t" r="r" b="b"/>
              <a:pathLst>
                <a:path w="3390900" h="1239520">
                  <a:moveTo>
                    <a:pt x="0" y="206629"/>
                  </a:moveTo>
                  <a:lnTo>
                    <a:pt x="5454" y="159233"/>
                  </a:lnTo>
                  <a:lnTo>
                    <a:pt x="20992" y="115734"/>
                  </a:lnTo>
                  <a:lnTo>
                    <a:pt x="45376" y="77370"/>
                  </a:lnTo>
                  <a:lnTo>
                    <a:pt x="77370" y="45376"/>
                  </a:lnTo>
                  <a:lnTo>
                    <a:pt x="115734" y="20992"/>
                  </a:lnTo>
                  <a:lnTo>
                    <a:pt x="159233" y="5454"/>
                  </a:lnTo>
                  <a:lnTo>
                    <a:pt x="206628" y="0"/>
                  </a:lnTo>
                  <a:lnTo>
                    <a:pt x="3184271" y="0"/>
                  </a:lnTo>
                  <a:lnTo>
                    <a:pt x="3231666" y="5454"/>
                  </a:lnTo>
                  <a:lnTo>
                    <a:pt x="3275165" y="20992"/>
                  </a:lnTo>
                  <a:lnTo>
                    <a:pt x="3313529" y="45376"/>
                  </a:lnTo>
                  <a:lnTo>
                    <a:pt x="3345523" y="77370"/>
                  </a:lnTo>
                  <a:lnTo>
                    <a:pt x="3369907" y="115734"/>
                  </a:lnTo>
                  <a:lnTo>
                    <a:pt x="3385445" y="159233"/>
                  </a:lnTo>
                  <a:lnTo>
                    <a:pt x="3390900" y="206629"/>
                  </a:lnTo>
                  <a:lnTo>
                    <a:pt x="3390900" y="1032891"/>
                  </a:lnTo>
                  <a:lnTo>
                    <a:pt x="3385445" y="1080286"/>
                  </a:lnTo>
                  <a:lnTo>
                    <a:pt x="3369907" y="1123785"/>
                  </a:lnTo>
                  <a:lnTo>
                    <a:pt x="3345523" y="1162149"/>
                  </a:lnTo>
                  <a:lnTo>
                    <a:pt x="3313529" y="1194143"/>
                  </a:lnTo>
                  <a:lnTo>
                    <a:pt x="3275165" y="1218527"/>
                  </a:lnTo>
                  <a:lnTo>
                    <a:pt x="3231666" y="1234065"/>
                  </a:lnTo>
                  <a:lnTo>
                    <a:pt x="3184271" y="1239520"/>
                  </a:lnTo>
                  <a:lnTo>
                    <a:pt x="206628" y="1239520"/>
                  </a:lnTo>
                  <a:lnTo>
                    <a:pt x="159233" y="1234065"/>
                  </a:lnTo>
                  <a:lnTo>
                    <a:pt x="115734" y="1218527"/>
                  </a:lnTo>
                  <a:lnTo>
                    <a:pt x="77370" y="1194143"/>
                  </a:lnTo>
                  <a:lnTo>
                    <a:pt x="45376" y="1162149"/>
                  </a:lnTo>
                  <a:lnTo>
                    <a:pt x="20992" y="1123785"/>
                  </a:lnTo>
                  <a:lnTo>
                    <a:pt x="5454" y="1080286"/>
                  </a:lnTo>
                  <a:lnTo>
                    <a:pt x="0" y="1032891"/>
                  </a:lnTo>
                  <a:lnTo>
                    <a:pt x="0" y="206629"/>
                  </a:lnTo>
                  <a:close/>
                </a:path>
              </a:pathLst>
            </a:custGeom>
            <a:ln w="12700">
              <a:solidFill>
                <a:srgbClr val="000000"/>
              </a:solidFill>
            </a:ln>
          </p:spPr>
          <p:txBody>
            <a:bodyPr wrap="square" lIns="0" tIns="0" rIns="0" bIns="0" rtlCol="0"/>
            <a:lstStyle/>
            <a:p>
              <a:endParaRPr/>
            </a:p>
          </p:txBody>
        </p:sp>
        <p:sp>
          <p:nvSpPr>
            <p:cNvPr id="11" name="object 11"/>
            <p:cNvSpPr/>
            <p:nvPr/>
          </p:nvSpPr>
          <p:spPr>
            <a:xfrm>
              <a:off x="377190" y="6404609"/>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0"/>
                  </a:lnTo>
                  <a:lnTo>
                    <a:pt x="5489" y="1086906"/>
                  </a:lnTo>
                  <a:lnTo>
                    <a:pt x="21127" y="1130664"/>
                  </a:lnTo>
                  <a:lnTo>
                    <a:pt x="45665" y="1169266"/>
                  </a:lnTo>
                  <a:lnTo>
                    <a:pt x="77855" y="1201463"/>
                  </a:lnTo>
                  <a:lnTo>
                    <a:pt x="116450" y="1226006"/>
                  </a:lnTo>
                  <a:lnTo>
                    <a:pt x="160201" y="1241648"/>
                  </a:lnTo>
                  <a:lnTo>
                    <a:pt x="207860" y="1247139"/>
                  </a:lnTo>
                  <a:lnTo>
                    <a:pt x="3134741" y="1247139"/>
                  </a:lnTo>
                  <a:lnTo>
                    <a:pt x="3182406" y="1241648"/>
                  </a:lnTo>
                  <a:lnTo>
                    <a:pt x="3226164" y="1226006"/>
                  </a:lnTo>
                  <a:lnTo>
                    <a:pt x="3264766" y="1201463"/>
                  </a:lnTo>
                  <a:lnTo>
                    <a:pt x="3296963" y="1169266"/>
                  </a:lnTo>
                  <a:lnTo>
                    <a:pt x="3321506" y="1130664"/>
                  </a:lnTo>
                  <a:lnTo>
                    <a:pt x="3337148" y="1086906"/>
                  </a:lnTo>
                  <a:lnTo>
                    <a:pt x="3342640" y="1039240"/>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377190" y="6404609"/>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0"/>
                  </a:lnTo>
                  <a:lnTo>
                    <a:pt x="3337148" y="1086906"/>
                  </a:lnTo>
                  <a:lnTo>
                    <a:pt x="3321506" y="1130664"/>
                  </a:lnTo>
                  <a:lnTo>
                    <a:pt x="3296963" y="1169266"/>
                  </a:lnTo>
                  <a:lnTo>
                    <a:pt x="3264766" y="1201463"/>
                  </a:lnTo>
                  <a:lnTo>
                    <a:pt x="3226164" y="1226006"/>
                  </a:lnTo>
                  <a:lnTo>
                    <a:pt x="3182406" y="1241648"/>
                  </a:lnTo>
                  <a:lnTo>
                    <a:pt x="3134741" y="1247139"/>
                  </a:lnTo>
                  <a:lnTo>
                    <a:pt x="207860" y="1247139"/>
                  </a:lnTo>
                  <a:lnTo>
                    <a:pt x="160201" y="1241648"/>
                  </a:lnTo>
                  <a:lnTo>
                    <a:pt x="116450" y="1226006"/>
                  </a:lnTo>
                  <a:lnTo>
                    <a:pt x="77855" y="1201463"/>
                  </a:lnTo>
                  <a:lnTo>
                    <a:pt x="45665" y="1169266"/>
                  </a:lnTo>
                  <a:lnTo>
                    <a:pt x="21127" y="1130664"/>
                  </a:lnTo>
                  <a:lnTo>
                    <a:pt x="5489" y="1086906"/>
                  </a:lnTo>
                  <a:lnTo>
                    <a:pt x="0" y="1039240"/>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483552" y="6379845"/>
            <a:ext cx="685165" cy="269240"/>
          </a:xfrm>
          <a:prstGeom prst="rect">
            <a:avLst/>
          </a:prstGeom>
        </p:spPr>
        <p:txBody>
          <a:bodyPr vert="horz" wrap="square" lIns="0" tIns="12700" rIns="0" bIns="0" rtlCol="0">
            <a:spAutoFit/>
          </a:bodyPr>
          <a:lstStyle/>
          <a:p>
            <a:pPr marL="12700">
              <a:lnSpc>
                <a:spcPct val="100000"/>
              </a:lnSpc>
              <a:spcBef>
                <a:spcPts val="100"/>
              </a:spcBef>
            </a:pPr>
            <a:r>
              <a:rPr sz="1600" b="1" spc="-114" dirty="0">
                <a:latin typeface="Arial"/>
                <a:cs typeface="Arial"/>
              </a:rPr>
              <a:t>Logros:</a:t>
            </a:r>
            <a:endParaRPr sz="1600">
              <a:latin typeface="Arial"/>
              <a:cs typeface="Arial"/>
            </a:endParaRPr>
          </a:p>
        </p:txBody>
      </p:sp>
      <p:sp>
        <p:nvSpPr>
          <p:cNvPr id="14" name="object 14"/>
          <p:cNvSpPr txBox="1"/>
          <p:nvPr/>
        </p:nvSpPr>
        <p:spPr>
          <a:xfrm>
            <a:off x="3890009" y="6384290"/>
            <a:ext cx="3192780" cy="513080"/>
          </a:xfrm>
          <a:prstGeom prst="rect">
            <a:avLst/>
          </a:prstGeom>
        </p:spPr>
        <p:txBody>
          <a:bodyPr vert="horz" wrap="square" lIns="0" tIns="12700" rIns="0" bIns="0" rtlCol="0">
            <a:spAutoFit/>
          </a:bodyPr>
          <a:lstStyle/>
          <a:p>
            <a:pPr marL="155575">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341312" y="7753604"/>
            <a:ext cx="3224530" cy="260350"/>
          </a:xfrm>
          <a:prstGeom prst="rect">
            <a:avLst/>
          </a:prstGeom>
        </p:spPr>
        <p:txBody>
          <a:bodyPr vert="horz" wrap="square" lIns="0" tIns="11430" rIns="0" bIns="0" rtlCol="0">
            <a:spAutoFit/>
          </a:bodyPr>
          <a:lstStyle/>
          <a:p>
            <a:pPr marL="12700">
              <a:lnSpc>
                <a:spcPct val="100000"/>
              </a:lnSpc>
              <a:spcBef>
                <a:spcPts val="90"/>
              </a:spcBef>
            </a:pPr>
            <a:r>
              <a:rPr sz="1550" spc="20" dirty="0">
                <a:latin typeface="Verdana"/>
                <a:cs typeface="Verdana"/>
              </a:rPr>
              <a:t>Valoración </a:t>
            </a:r>
            <a:r>
              <a:rPr sz="1550" spc="-30" dirty="0">
                <a:latin typeface="Verdana"/>
                <a:cs typeface="Verdana"/>
              </a:rPr>
              <a:t>general </a:t>
            </a:r>
            <a:r>
              <a:rPr sz="1550" spc="-50" dirty="0">
                <a:latin typeface="Verdana"/>
                <a:cs typeface="Verdana"/>
              </a:rPr>
              <a:t>de </a:t>
            </a:r>
            <a:r>
              <a:rPr sz="1550" spc="-30" dirty="0">
                <a:latin typeface="Verdana"/>
                <a:cs typeface="Verdana"/>
              </a:rPr>
              <a:t>la</a:t>
            </a:r>
            <a:r>
              <a:rPr sz="1550" spc="-320" dirty="0">
                <a:latin typeface="Verdana"/>
                <a:cs typeface="Verdana"/>
              </a:rPr>
              <a:t> </a:t>
            </a:r>
            <a:r>
              <a:rPr sz="1550" spc="45" dirty="0">
                <a:latin typeface="Verdana"/>
                <a:cs typeface="Verdana"/>
              </a:rPr>
              <a:t>jornada</a:t>
            </a:r>
            <a:endParaRPr sz="1550">
              <a:latin typeface="Verdana"/>
              <a:cs typeface="Verdana"/>
            </a:endParaRPr>
          </a:p>
        </p:txBody>
      </p:sp>
      <p:grpSp>
        <p:nvGrpSpPr>
          <p:cNvPr id="16" name="object 16"/>
          <p:cNvGrpSpPr/>
          <p:nvPr/>
        </p:nvGrpSpPr>
        <p:grpSpPr>
          <a:xfrm>
            <a:off x="457834" y="6708830"/>
            <a:ext cx="6612890" cy="817244"/>
            <a:chOff x="457834" y="6708830"/>
            <a:chExt cx="6612890" cy="817244"/>
          </a:xfrm>
        </p:grpSpPr>
        <p:sp>
          <p:nvSpPr>
            <p:cNvPr id="17" name="object 17"/>
            <p:cNvSpPr/>
            <p:nvPr/>
          </p:nvSpPr>
          <p:spPr>
            <a:xfrm>
              <a:off x="457834" y="6714949"/>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18" name="object 18"/>
            <p:cNvSpPr/>
            <p:nvPr/>
          </p:nvSpPr>
          <p:spPr>
            <a:xfrm>
              <a:off x="457834" y="711630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19" name="object 19"/>
            <p:cNvSpPr/>
            <p:nvPr/>
          </p:nvSpPr>
          <p:spPr>
            <a:xfrm>
              <a:off x="457834" y="7317310"/>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20" name="object 20"/>
            <p:cNvSpPr/>
            <p:nvPr/>
          </p:nvSpPr>
          <p:spPr>
            <a:xfrm>
              <a:off x="3902709" y="6716887"/>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1" name="object 21"/>
            <p:cNvSpPr/>
            <p:nvPr/>
          </p:nvSpPr>
          <p:spPr>
            <a:xfrm>
              <a:off x="3902709" y="7118555"/>
              <a:ext cx="3167380" cy="401320"/>
            </a:xfrm>
            <a:custGeom>
              <a:avLst/>
              <a:gdLst/>
              <a:ahLst/>
              <a:cxnLst/>
              <a:rect l="l" t="t" r="r" b="b"/>
              <a:pathLst>
                <a:path w="3167379" h="401320">
                  <a:moveTo>
                    <a:pt x="0" y="0"/>
                  </a:moveTo>
                  <a:lnTo>
                    <a:pt x="3167380" y="0"/>
                  </a:lnTo>
                </a:path>
                <a:path w="3167379" h="401320">
                  <a:moveTo>
                    <a:pt x="0" y="200660"/>
                  </a:moveTo>
                  <a:lnTo>
                    <a:pt x="3167380" y="200660"/>
                  </a:lnTo>
                </a:path>
                <a:path w="3167379" h="401320">
                  <a:moveTo>
                    <a:pt x="0" y="401320"/>
                  </a:moveTo>
                  <a:lnTo>
                    <a:pt x="3167380" y="401320"/>
                  </a:lnTo>
                </a:path>
              </a:pathLst>
            </a:custGeom>
            <a:ln w="12237">
              <a:solidFill>
                <a:srgbClr val="000000"/>
              </a:solidFill>
            </a:ln>
          </p:spPr>
          <p:txBody>
            <a:bodyPr wrap="square" lIns="0" tIns="0" rIns="0" bIns="0" rtlCol="0"/>
            <a:lstStyle/>
            <a:p>
              <a:endParaRPr/>
            </a:p>
          </p:txBody>
        </p:sp>
      </p:grpSp>
      <p:sp>
        <p:nvSpPr>
          <p:cNvPr id="22" name="object 22"/>
          <p:cNvSpPr txBox="1"/>
          <p:nvPr/>
        </p:nvSpPr>
        <p:spPr>
          <a:xfrm>
            <a:off x="4747514" y="7759700"/>
            <a:ext cx="152527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A</a:t>
            </a:r>
            <a:r>
              <a:rPr sz="1550" spc="-5" dirty="0">
                <a:latin typeface="Verdana"/>
                <a:cs typeface="Verdana"/>
              </a:rPr>
              <a:t>utoe</a:t>
            </a:r>
            <a:r>
              <a:rPr sz="1550" dirty="0">
                <a:latin typeface="Verdana"/>
                <a:cs typeface="Verdana"/>
              </a:rPr>
              <a:t>v</a:t>
            </a:r>
            <a:r>
              <a:rPr sz="1550" spc="-35" dirty="0">
                <a:latin typeface="Verdana"/>
                <a:cs typeface="Verdana"/>
              </a:rPr>
              <a:t>alu</a:t>
            </a:r>
            <a:r>
              <a:rPr sz="1550" spc="30" dirty="0">
                <a:latin typeface="Verdana"/>
                <a:cs typeface="Verdana"/>
              </a:rPr>
              <a:t>ac</a:t>
            </a:r>
            <a:r>
              <a:rPr sz="1550" spc="-5" dirty="0">
                <a:latin typeface="Verdana"/>
                <a:cs typeface="Verdana"/>
              </a:rPr>
              <a:t>i</a:t>
            </a:r>
            <a:r>
              <a:rPr sz="1550" spc="-25" dirty="0">
                <a:latin typeface="Verdana"/>
                <a:cs typeface="Verdana"/>
              </a:rPr>
              <a:t>ó</a:t>
            </a:r>
            <a:r>
              <a:rPr sz="1550" spc="20" dirty="0">
                <a:latin typeface="Verdana"/>
                <a:cs typeface="Verdana"/>
              </a:rPr>
              <a:t>n</a:t>
            </a:r>
            <a:endParaRPr sz="1550">
              <a:latin typeface="Verdana"/>
              <a:cs typeface="Verdana"/>
            </a:endParaRPr>
          </a:p>
        </p:txBody>
      </p:sp>
      <p:sp>
        <p:nvSpPr>
          <p:cNvPr id="23" name="object 23"/>
          <p:cNvSpPr txBox="1"/>
          <p:nvPr/>
        </p:nvSpPr>
        <p:spPr>
          <a:xfrm>
            <a:off x="3806825" y="8075548"/>
            <a:ext cx="3312160" cy="1489075"/>
          </a:xfrm>
          <a:prstGeom prst="rect">
            <a:avLst/>
          </a:prstGeom>
        </p:spPr>
        <p:txBody>
          <a:bodyPr vert="horz" wrap="square" lIns="0" tIns="12700" rIns="0" bIns="0" rtlCol="0">
            <a:spAutoFit/>
          </a:bodyPr>
          <a:lstStyle/>
          <a:p>
            <a:pPr marL="12700">
              <a:lnSpc>
                <a:spcPct val="100000"/>
              </a:lnSpc>
              <a:spcBef>
                <a:spcPts val="100"/>
              </a:spcBef>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882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376567" y="2066544"/>
          <a:ext cx="3356609" cy="4115559"/>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4"/>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275">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marR="314325">
                        <a:lnSpc>
                          <a:spcPct val="100000"/>
                        </a:lnSpc>
                        <a:spcBef>
                          <a:spcPts val="245"/>
                        </a:spcBef>
                      </a:pPr>
                      <a:r>
                        <a:rPr sz="1200" b="1" spc="-60" dirty="0">
                          <a:latin typeface="Arial"/>
                          <a:cs typeface="Arial"/>
                        </a:rPr>
                        <a:t>Desarrollo </a:t>
                      </a:r>
                      <a:r>
                        <a:rPr sz="1200" b="1" spc="-25" dirty="0">
                          <a:latin typeface="Arial"/>
                          <a:cs typeface="Arial"/>
                        </a:rPr>
                        <a:t>de </a:t>
                      </a:r>
                      <a:r>
                        <a:rPr sz="1200" b="1" spc="-35" dirty="0">
                          <a:latin typeface="Arial"/>
                          <a:cs typeface="Arial"/>
                        </a:rPr>
                        <a:t>actividades </a:t>
                      </a:r>
                      <a:r>
                        <a:rPr sz="1200" b="1" spc="-55" dirty="0">
                          <a:latin typeface="Arial"/>
                          <a:cs typeface="Arial"/>
                        </a:rPr>
                        <a:t>en  </a:t>
                      </a:r>
                      <a:r>
                        <a:rPr sz="1200" b="1" spc="-45" dirty="0">
                          <a:latin typeface="Arial"/>
                          <a:cs typeface="Arial"/>
                        </a:rPr>
                        <a:t>tiempo </a:t>
                      </a:r>
                      <a:r>
                        <a:rPr sz="1200" b="1" spc="-20" dirty="0">
                          <a:latin typeface="Arial"/>
                          <a:cs typeface="Arial"/>
                        </a:rPr>
                        <a:t>y</a:t>
                      </a:r>
                      <a:r>
                        <a:rPr sz="1200" b="1" spc="105" dirty="0">
                          <a:latin typeface="Arial"/>
                          <a:cs typeface="Arial"/>
                        </a:rPr>
                        <a:t> </a:t>
                      </a:r>
                      <a:r>
                        <a:rPr sz="1200" b="1" spc="-5" dirty="0">
                          <a:latin typeface="Arial"/>
                          <a:cs typeface="Arial"/>
                        </a:rPr>
                        <a:t>forma.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883">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dirty="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45"/>
                        </a:spcBef>
                      </a:pPr>
                      <a:r>
                        <a:rPr sz="1200" b="1" spc="-40" dirty="0">
                          <a:latin typeface="Arial"/>
                          <a:cs typeface="Arial"/>
                        </a:rPr>
                        <a:t>Manifestaciones </a:t>
                      </a:r>
                      <a:r>
                        <a:rPr sz="1200" b="1" spc="-25" dirty="0">
                          <a:latin typeface="Arial"/>
                          <a:cs typeface="Arial"/>
                        </a:rPr>
                        <a:t>de </a:t>
                      </a:r>
                      <a:r>
                        <a:rPr sz="1200" b="1" spc="-85" dirty="0">
                          <a:latin typeface="Arial"/>
                          <a:cs typeface="Arial"/>
                        </a:rPr>
                        <a:t>los</a:t>
                      </a:r>
                      <a:r>
                        <a:rPr sz="1200" b="1" spc="145" dirty="0">
                          <a:latin typeface="Arial"/>
                          <a:cs typeface="Arial"/>
                        </a:rPr>
                        <a:t> </a:t>
                      </a:r>
                      <a:r>
                        <a:rPr sz="1200" b="1" spc="-100" dirty="0">
                          <a:latin typeface="Arial"/>
                          <a:cs typeface="Arial"/>
                        </a:rPr>
                        <a:t>niños: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45"/>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marR="789940">
                        <a:lnSpc>
                          <a:spcPct val="100000"/>
                        </a:lnSpc>
                        <a:spcBef>
                          <a:spcPts val="245"/>
                        </a:spcBef>
                        <a:tabLst>
                          <a:tab pos="1609725" algn="l"/>
                          <a:tab pos="2294890" algn="l"/>
                        </a:tabLst>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 </a:t>
                      </a:r>
                      <a:r>
                        <a:rPr sz="1200" b="1" spc="-40" dirty="0">
                          <a:latin typeface="Arial"/>
                          <a:cs typeface="Arial"/>
                        </a:rPr>
                        <a:t>actividades?  </a:t>
                      </a:r>
                      <a:r>
                        <a:rPr sz="1200" b="1" spc="-80" dirty="0">
                          <a:latin typeface="Arial"/>
                          <a:cs typeface="Arial"/>
                        </a:rPr>
                        <a:t>Todos  </a:t>
                      </a:r>
                      <a:r>
                        <a:rPr sz="1200" b="1" spc="30" dirty="0">
                          <a:latin typeface="Arial"/>
                          <a:cs typeface="Arial"/>
                        </a:rPr>
                        <a:t>(  </a:t>
                      </a:r>
                      <a:r>
                        <a:rPr sz="1200" b="1" spc="35" dirty="0">
                          <a:latin typeface="Arial"/>
                          <a:cs typeface="Arial"/>
                        </a:rPr>
                        <a:t>)</a:t>
                      </a:r>
                      <a:r>
                        <a:rPr sz="1200" b="1" spc="295" dirty="0">
                          <a:latin typeface="Arial"/>
                          <a:cs typeface="Arial"/>
                        </a:rPr>
                        <a:t> </a:t>
                      </a:r>
                      <a:r>
                        <a:rPr sz="1200" b="1" spc="-100" dirty="0">
                          <a:latin typeface="Arial"/>
                          <a:cs typeface="Arial"/>
                        </a:rPr>
                        <a:t>Algunos</a:t>
                      </a:r>
                      <a:r>
                        <a:rPr sz="1200" b="1" spc="45" dirty="0">
                          <a:latin typeface="Arial"/>
                          <a:cs typeface="Arial"/>
                        </a:rPr>
                        <a:t> </a:t>
                      </a:r>
                      <a:r>
                        <a:rPr sz="1200" b="1" spc="30" dirty="0">
                          <a:latin typeface="Arial"/>
                          <a:cs typeface="Arial"/>
                        </a:rPr>
                        <a:t>(	</a:t>
                      </a:r>
                      <a:r>
                        <a:rPr sz="1200" b="1" spc="35" dirty="0">
                          <a:latin typeface="Arial"/>
                          <a:cs typeface="Arial"/>
                        </a:rPr>
                        <a:t>) </a:t>
                      </a:r>
                      <a:r>
                        <a:rPr sz="1200" b="1" spc="40" dirty="0">
                          <a:latin typeface="Arial"/>
                          <a:cs typeface="Arial"/>
                        </a:rPr>
                        <a:t> </a:t>
                      </a:r>
                      <a:r>
                        <a:rPr sz="1200" b="1" dirty="0">
                          <a:latin typeface="Arial"/>
                          <a:cs typeface="Arial"/>
                        </a:rPr>
                        <a:t>otro</a:t>
                      </a:r>
                      <a:r>
                        <a:rPr sz="1200" b="1" spc="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45"/>
                        </a:spcBef>
                        <a:tabLst>
                          <a:tab pos="1210310" algn="l"/>
                          <a:tab pos="1999614" algn="l"/>
                          <a:tab pos="2814955"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595">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70"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extLst>
              <p:ext uri="{D42A27DB-BD31-4B8C-83A1-F6EECF244321}">
                <p14:modId xmlns:p14="http://schemas.microsoft.com/office/powerpoint/2010/main" val="762155283"/>
              </p:ext>
            </p:extLst>
          </p:nvPr>
        </p:nvGraphicFramePr>
        <p:xfrm>
          <a:off x="3827779" y="2070226"/>
          <a:ext cx="3322318" cy="3992879"/>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20">
                <a:tc>
                  <a:txBody>
                    <a:bodyPr/>
                    <a:lstStyle/>
                    <a:p>
                      <a:pPr marL="1270" algn="ctr">
                        <a:lnSpc>
                          <a:spcPct val="100000"/>
                        </a:lnSpc>
                        <a:spcBef>
                          <a:spcPts val="244"/>
                        </a:spcBef>
                      </a:pPr>
                      <a:r>
                        <a:rPr sz="1200" b="1" spc="-50" dirty="0" err="1">
                          <a:latin typeface="Arial"/>
                          <a:cs typeface="Arial"/>
                        </a:rPr>
                        <a:t>Educadora</a:t>
                      </a:r>
                      <a:endParaRPr sz="1200" dirty="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2540"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a:lnSpc>
                          <a:spcPct val="100000"/>
                        </a:lnSpc>
                        <a:spcBef>
                          <a:spcPts val="240"/>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a:t>
                      </a:r>
                      <a:r>
                        <a:rPr sz="1200" b="1" spc="-20" dirty="0">
                          <a:latin typeface="Arial"/>
                          <a:cs typeface="Arial"/>
                        </a:rPr>
                        <a:t> </a:t>
                      </a:r>
                      <a:r>
                        <a:rPr sz="1200" b="1" spc="65" dirty="0">
                          <a:latin typeface="Arial"/>
                          <a:cs typeface="Arial"/>
                        </a:rPr>
                        <a:t>fue</a:t>
                      </a:r>
                      <a:endParaRPr sz="1200">
                        <a:latin typeface="Arial"/>
                        <a:cs typeface="Arial"/>
                      </a:endParaRPr>
                    </a:p>
                    <a:p>
                      <a:pPr marL="92710">
                        <a:lnSpc>
                          <a:spcPct val="100000"/>
                        </a:lnSpc>
                        <a:spcBef>
                          <a:spcPts val="5"/>
                        </a:spcBef>
                      </a:pPr>
                      <a:r>
                        <a:rPr sz="1200" b="1" spc="-60" dirty="0">
                          <a:latin typeface="Arial"/>
                          <a:cs typeface="Arial"/>
                        </a:rPr>
                        <a:t>la</a:t>
                      </a:r>
                      <a:r>
                        <a:rPr sz="1200" b="1" spc="30" dirty="0">
                          <a:latin typeface="Arial"/>
                          <a:cs typeface="Arial"/>
                        </a:rPr>
                        <a:t> </a:t>
                      </a:r>
                      <a:r>
                        <a:rPr sz="1200" b="1" spc="-35" dirty="0">
                          <a:latin typeface="Arial"/>
                          <a:cs typeface="Arial"/>
                        </a:rPr>
                        <a:t>adecuada?</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8330">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marR="180340">
                        <a:lnSpc>
                          <a:spcPct val="100000"/>
                        </a:lnSpc>
                        <a:spcBef>
                          <a:spcPts val="245"/>
                        </a:spcBef>
                      </a:pPr>
                      <a:r>
                        <a:rPr sz="1200" b="1" spc="-140" dirty="0">
                          <a:latin typeface="Arial"/>
                          <a:cs typeface="Arial"/>
                        </a:rPr>
                        <a:t>¿La </a:t>
                      </a:r>
                      <a:r>
                        <a:rPr sz="1200" b="1" spc="20" dirty="0">
                          <a:latin typeface="Arial"/>
                          <a:cs typeface="Arial"/>
                        </a:rPr>
                        <a:t>forma </a:t>
                      </a:r>
                      <a:r>
                        <a:rPr sz="1200" b="1" spc="-25" dirty="0">
                          <a:latin typeface="Arial"/>
                          <a:cs typeface="Arial"/>
                        </a:rPr>
                        <a:t>de </a:t>
                      </a:r>
                      <a:r>
                        <a:rPr sz="1200" b="1" spc="-35" dirty="0">
                          <a:latin typeface="Arial"/>
                          <a:cs typeface="Arial"/>
                        </a:rPr>
                        <a:t>relacionarme </a:t>
                      </a:r>
                      <a:r>
                        <a:rPr sz="1200" b="1" spc="-75" dirty="0">
                          <a:latin typeface="Arial"/>
                          <a:cs typeface="Arial"/>
                        </a:rPr>
                        <a:t>con  </a:t>
                      </a: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50"/>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90"/>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20">
                <a:tc gridSpan="3">
                  <a:txBody>
                    <a:bodyPr/>
                    <a:lstStyle/>
                    <a:p>
                      <a:pPr marL="1065530" marR="168910" indent="-894715">
                        <a:lnSpc>
                          <a:spcPct val="100000"/>
                        </a:lnSpc>
                        <a:spcBef>
                          <a:spcPts val="265"/>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dirty="0">
                        <a:latin typeface="Arial"/>
                        <a:cs typeface="Arial"/>
                      </a:endParaRPr>
                    </a:p>
                    <a:p>
                      <a:pPr marL="92710">
                        <a:lnSpc>
                          <a:spcPts val="1340"/>
                        </a:lnSpc>
                        <a:spcBef>
                          <a:spcPts val="5"/>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4210"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ts val="14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spcBef>
                          <a:spcPts val="20"/>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494660" y="1178941"/>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object 27"/>
          <p:cNvSpPr txBox="1"/>
          <p:nvPr/>
        </p:nvSpPr>
        <p:spPr>
          <a:xfrm>
            <a:off x="390525" y="8085073"/>
            <a:ext cx="3322320" cy="1479550"/>
          </a:xfrm>
          <a:prstGeom prst="rect">
            <a:avLst/>
          </a:prstGeom>
        </p:spPr>
        <p:txBody>
          <a:bodyPr vert="horz" wrap="square" lIns="0" tIns="24765" rIns="0" bIns="0" rtlCol="0">
            <a:spAutoFit/>
          </a:bodyPr>
          <a:lstStyle/>
          <a:p>
            <a:pPr marL="12700" marR="22225">
              <a:lnSpc>
                <a:spcPts val="1380"/>
              </a:lnSpc>
              <a:spcBef>
                <a:spcPts val="195"/>
              </a:spcBef>
              <a:tabLst>
                <a:tab pos="3291204" algn="l"/>
              </a:tabLst>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 </a:t>
            </a:r>
            <a:r>
              <a:rPr sz="1200" b="1" spc="-90" dirty="0">
                <a:latin typeface="Arial"/>
                <a:cs typeface="Arial"/>
              </a:rPr>
              <a:t>no  </a:t>
            </a:r>
            <a:r>
              <a:rPr sz="1200" b="1" spc="-55" dirty="0">
                <a:latin typeface="Arial"/>
                <a:cs typeface="Arial"/>
              </a:rPr>
              <a:t>debo</a:t>
            </a:r>
            <a:r>
              <a:rPr sz="1200" b="1" spc="-20" dirty="0">
                <a:latin typeface="Arial"/>
                <a:cs typeface="Arial"/>
              </a:rPr>
              <a:t> </a:t>
            </a:r>
            <a:r>
              <a:rPr sz="1200" b="1" spc="-40" dirty="0">
                <a:latin typeface="Arial"/>
                <a:cs typeface="Arial"/>
              </a:rPr>
              <a:t>olvidar</a:t>
            </a:r>
            <a:r>
              <a:rPr sz="1200" spc="-40" dirty="0">
                <a:latin typeface="Arial"/>
                <a:cs typeface="Arial"/>
              </a:rPr>
              <a:t>?</a:t>
            </a:r>
            <a:r>
              <a:rPr sz="1200" u="sng" dirty="0">
                <a:uFill>
                  <a:solidFill>
                    <a:srgbClr val="000000"/>
                  </a:solidFill>
                </a:uFill>
                <a:latin typeface="Times New Roman"/>
                <a:cs typeface="Times New Roman"/>
              </a:rPr>
              <a:t> 	</a:t>
            </a:r>
            <a:endParaRPr sz="1200">
              <a:latin typeface="Times New Roman"/>
              <a:cs typeface="Times New Roman"/>
            </a:endParaRPr>
          </a:p>
          <a:p>
            <a:pPr marL="12700">
              <a:lnSpc>
                <a:spcPts val="139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75"/>
              </a:spcBef>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 </a:t>
            </a:r>
            <a:r>
              <a:rPr sz="1200" b="1" spc="-25" dirty="0">
                <a:latin typeface="Arial"/>
                <a:cs typeface="Arial"/>
              </a:rPr>
              <a:t>intervenir?</a:t>
            </a:r>
            <a:r>
              <a:rPr sz="1200" b="1" spc="100" dirty="0">
                <a:latin typeface="Arial"/>
                <a:cs typeface="Arial"/>
              </a:rPr>
              <a:t> </a:t>
            </a:r>
            <a:r>
              <a:rPr sz="1200" b="1" spc="-85" dirty="0">
                <a:latin typeface="Arial"/>
                <a:cs typeface="Arial"/>
              </a:rPr>
              <a:t>¿Qué</a:t>
            </a:r>
            <a:endParaRPr sz="1200">
              <a:latin typeface="Arial"/>
              <a:cs typeface="Arial"/>
            </a:endParaRPr>
          </a:p>
          <a:p>
            <a:pPr marL="12700">
              <a:lnSpc>
                <a:spcPts val="1405"/>
              </a:lnSpc>
            </a:pPr>
            <a:r>
              <a:rPr sz="1200" b="1" spc="-40" dirty="0">
                <a:latin typeface="Arial"/>
                <a:cs typeface="Arial"/>
              </a:rPr>
              <a:t>necesito </a:t>
            </a:r>
            <a:r>
              <a:rPr sz="1200" b="1" spc="-35" dirty="0">
                <a:latin typeface="Arial"/>
                <a:cs typeface="Arial"/>
              </a:rPr>
              <a:t>modificar?</a:t>
            </a:r>
            <a:r>
              <a:rPr sz="1200" b="1" spc="85" dirty="0">
                <a:latin typeface="Arial"/>
                <a:cs typeface="Arial"/>
              </a:rPr>
              <a:t> </a:t>
            </a:r>
            <a:r>
              <a:rPr sz="1200" b="1" spc="-45" dirty="0">
                <a:latin typeface="Arial"/>
                <a:cs typeface="Arial"/>
              </a:rPr>
              <a:t>Imprevistos.</a:t>
            </a:r>
            <a:endParaRPr sz="1200">
              <a:latin typeface="Arial"/>
              <a:cs typeface="Arial"/>
            </a:endParaRPr>
          </a:p>
          <a:p>
            <a:pPr marL="12700">
              <a:lnSpc>
                <a:spcPts val="1405"/>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9" name="CuadroTexto 28">
            <a:extLst>
              <a:ext uri="{FF2B5EF4-FFF2-40B4-BE49-F238E27FC236}">
                <a16:creationId xmlns:a16="http://schemas.microsoft.com/office/drawing/2014/main" id="{798B534D-082C-4DBE-9889-99C24760024E}"/>
              </a:ext>
            </a:extLst>
          </p:cNvPr>
          <p:cNvSpPr txBox="1"/>
          <p:nvPr/>
        </p:nvSpPr>
        <p:spPr>
          <a:xfrm>
            <a:off x="5055615" y="418611"/>
            <a:ext cx="430785" cy="369332"/>
          </a:xfrm>
          <a:prstGeom prst="rect">
            <a:avLst/>
          </a:prstGeom>
          <a:noFill/>
        </p:spPr>
        <p:txBody>
          <a:bodyPr wrap="square" rtlCol="0">
            <a:spAutoFit/>
          </a:bodyPr>
          <a:lstStyle/>
          <a:p>
            <a:r>
              <a:rPr lang="es-MX" b="1" dirty="0">
                <a:solidFill>
                  <a:srgbClr val="C00000"/>
                </a:solidFill>
              </a:rPr>
              <a:t>27</a:t>
            </a:r>
          </a:p>
        </p:txBody>
      </p:sp>
      <p:sp>
        <p:nvSpPr>
          <p:cNvPr id="30" name="CuadroTexto 29">
            <a:extLst>
              <a:ext uri="{FF2B5EF4-FFF2-40B4-BE49-F238E27FC236}">
                <a16:creationId xmlns:a16="http://schemas.microsoft.com/office/drawing/2014/main" id="{3FCBD5B6-85FD-413C-B5B0-02A76CAB87AF}"/>
              </a:ext>
            </a:extLst>
          </p:cNvPr>
          <p:cNvSpPr txBox="1"/>
          <p:nvPr/>
        </p:nvSpPr>
        <p:spPr>
          <a:xfrm>
            <a:off x="5841999" y="419591"/>
            <a:ext cx="430785" cy="369332"/>
          </a:xfrm>
          <a:prstGeom prst="rect">
            <a:avLst/>
          </a:prstGeom>
          <a:noFill/>
        </p:spPr>
        <p:txBody>
          <a:bodyPr wrap="square" rtlCol="0">
            <a:spAutoFit/>
          </a:bodyPr>
          <a:lstStyle/>
          <a:p>
            <a:r>
              <a:rPr lang="es-MX" b="1" dirty="0">
                <a:solidFill>
                  <a:srgbClr val="C00000"/>
                </a:solidFill>
              </a:rPr>
              <a:t>08</a:t>
            </a:r>
          </a:p>
        </p:txBody>
      </p:sp>
      <p:sp>
        <p:nvSpPr>
          <p:cNvPr id="31" name="CuadroTexto 30">
            <a:extLst>
              <a:ext uri="{FF2B5EF4-FFF2-40B4-BE49-F238E27FC236}">
                <a16:creationId xmlns:a16="http://schemas.microsoft.com/office/drawing/2014/main" id="{A61E6C80-6FF2-46BF-9942-E44338F4B915}"/>
              </a:ext>
            </a:extLst>
          </p:cNvPr>
          <p:cNvSpPr txBox="1"/>
          <p:nvPr/>
        </p:nvSpPr>
        <p:spPr>
          <a:xfrm>
            <a:off x="6611495" y="391232"/>
            <a:ext cx="430785" cy="369332"/>
          </a:xfrm>
          <a:prstGeom prst="rect">
            <a:avLst/>
          </a:prstGeom>
          <a:noFill/>
        </p:spPr>
        <p:txBody>
          <a:bodyPr wrap="square" rtlCol="0">
            <a:spAutoFit/>
          </a:bodyPr>
          <a:lstStyle/>
          <a:p>
            <a:r>
              <a:rPr lang="es-MX" b="1" dirty="0">
                <a:solidFill>
                  <a:srgbClr val="C00000"/>
                </a:solidFill>
              </a:rPr>
              <a:t>21</a:t>
            </a:r>
          </a:p>
        </p:txBody>
      </p:sp>
      <p:sp>
        <p:nvSpPr>
          <p:cNvPr id="32" name="CuadroTexto 31">
            <a:extLst>
              <a:ext uri="{FF2B5EF4-FFF2-40B4-BE49-F238E27FC236}">
                <a16:creationId xmlns:a16="http://schemas.microsoft.com/office/drawing/2014/main" id="{53B3E436-D0EB-494C-8D8C-2F18B101A495}"/>
              </a:ext>
            </a:extLst>
          </p:cNvPr>
          <p:cNvSpPr txBox="1"/>
          <p:nvPr/>
        </p:nvSpPr>
        <p:spPr>
          <a:xfrm>
            <a:off x="1242242" y="1702947"/>
            <a:ext cx="5232083" cy="4708981"/>
          </a:xfrm>
          <a:prstGeom prst="rect">
            <a:avLst/>
          </a:prstGeom>
          <a:solidFill>
            <a:schemeClr val="bg1"/>
          </a:solidFill>
          <a:ln w="38100">
            <a:solidFill>
              <a:srgbClr val="92D050"/>
            </a:solidFill>
            <a:prstDash val="dash"/>
          </a:ln>
        </p:spPr>
        <p:txBody>
          <a:bodyPr wrap="square" rtlCol="0">
            <a:spAutoFit/>
          </a:bodyPr>
          <a:lstStyle/>
          <a:p>
            <a:pPr algn="just"/>
            <a:r>
              <a:rPr lang="es-MX" sz="6000" dirty="0">
                <a:latin typeface="Arial" panose="020B0604020202020204" pitchFamily="34" charset="0"/>
                <a:cs typeface="Arial" panose="020B0604020202020204" pitchFamily="34" charset="0"/>
              </a:rPr>
              <a:t>Hoy no se trabajo con grupo, ni alguna gestión escolar.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A47BD84-9245-4E28-9277-409400C6954E}"/>
              </a:ext>
            </a:extLst>
          </p:cNvPr>
          <p:cNvSpPr/>
          <p:nvPr/>
        </p:nvSpPr>
        <p:spPr>
          <a:xfrm>
            <a:off x="251459" y="6111240"/>
            <a:ext cx="7007859" cy="241300"/>
          </a:xfrm>
          <a:prstGeom prst="rect">
            <a:avLst/>
          </a:prstGeom>
          <a:blipFill>
            <a:blip r:embed="rId2" cstate="print"/>
            <a:stretch>
              <a:fillRect/>
            </a:stretch>
          </a:blipFill>
        </p:spPr>
        <p:txBody>
          <a:bodyPr wrap="square" lIns="0" tIns="0" rIns="0" bIns="0" rtlCol="0"/>
          <a:lstStyle/>
          <a:p>
            <a:endParaRPr/>
          </a:p>
        </p:txBody>
      </p:sp>
      <p:sp>
        <p:nvSpPr>
          <p:cNvPr id="3" name="object 3">
            <a:extLst>
              <a:ext uri="{FF2B5EF4-FFF2-40B4-BE49-F238E27FC236}">
                <a16:creationId xmlns:a16="http://schemas.microsoft.com/office/drawing/2014/main" id="{8BB17572-DCFB-4270-8781-75DE08AA0202}"/>
              </a:ext>
            </a:extLst>
          </p:cNvPr>
          <p:cNvSpPr/>
          <p:nvPr/>
        </p:nvSpPr>
        <p:spPr>
          <a:xfrm>
            <a:off x="251459" y="7734300"/>
            <a:ext cx="3446779" cy="322580"/>
          </a:xfrm>
          <a:prstGeom prst="rect">
            <a:avLst/>
          </a:prstGeom>
          <a:blipFill>
            <a:blip r:embed="rId3" cstate="print"/>
            <a:stretch>
              <a:fillRect/>
            </a:stretch>
          </a:blipFill>
        </p:spPr>
        <p:txBody>
          <a:bodyPr wrap="square" lIns="0" tIns="0" rIns="0" bIns="0" rtlCol="0"/>
          <a:lstStyle/>
          <a:p>
            <a:endParaRPr/>
          </a:p>
        </p:txBody>
      </p:sp>
      <p:grpSp>
        <p:nvGrpSpPr>
          <p:cNvPr id="4" name="object 4">
            <a:extLst>
              <a:ext uri="{FF2B5EF4-FFF2-40B4-BE49-F238E27FC236}">
                <a16:creationId xmlns:a16="http://schemas.microsoft.com/office/drawing/2014/main" id="{02829277-6A1F-4B87-A557-B1B08598A8BA}"/>
              </a:ext>
            </a:extLst>
          </p:cNvPr>
          <p:cNvGrpSpPr/>
          <p:nvPr/>
        </p:nvGrpSpPr>
        <p:grpSpPr>
          <a:xfrm>
            <a:off x="22859" y="0"/>
            <a:ext cx="7731759" cy="10045700"/>
            <a:chOff x="22859" y="0"/>
            <a:chExt cx="7731759" cy="10045700"/>
          </a:xfrm>
        </p:grpSpPr>
        <p:sp>
          <p:nvSpPr>
            <p:cNvPr id="5" name="object 5">
              <a:extLst>
                <a:ext uri="{FF2B5EF4-FFF2-40B4-BE49-F238E27FC236}">
                  <a16:creationId xmlns:a16="http://schemas.microsoft.com/office/drawing/2014/main" id="{2836A8E6-18BF-4DA1-8FC0-41E51719E8F1}"/>
                </a:ext>
              </a:extLst>
            </p:cNvPr>
            <p:cNvSpPr/>
            <p:nvPr/>
          </p:nvSpPr>
          <p:spPr>
            <a:xfrm>
              <a:off x="3774439" y="7739380"/>
              <a:ext cx="3462019" cy="322580"/>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F519E741-50DD-433A-AF63-49DAE0C169CF}"/>
                </a:ext>
              </a:extLst>
            </p:cNvPr>
            <p:cNvSpPr/>
            <p:nvPr/>
          </p:nvSpPr>
          <p:spPr>
            <a:xfrm>
              <a:off x="22859" y="0"/>
              <a:ext cx="7731759" cy="10045699"/>
            </a:xfrm>
            <a:prstGeom prst="rect">
              <a:avLst/>
            </a:prstGeom>
            <a:blipFill>
              <a:blip r:embed="rId5" cstate="print"/>
              <a:stretch>
                <a:fillRect/>
              </a:stretch>
            </a:blipFill>
          </p:spPr>
          <p:txBody>
            <a:bodyPr wrap="square" lIns="0" tIns="0" rIns="0" bIns="0" rtlCol="0"/>
            <a:lstStyle/>
            <a:p>
              <a:endParaRPr/>
            </a:p>
          </p:txBody>
        </p:sp>
      </p:grpSp>
      <p:sp>
        <p:nvSpPr>
          <p:cNvPr id="7" name="object 7">
            <a:extLst>
              <a:ext uri="{FF2B5EF4-FFF2-40B4-BE49-F238E27FC236}">
                <a16:creationId xmlns:a16="http://schemas.microsoft.com/office/drawing/2014/main" id="{BB2E5CE8-A571-46B1-938A-8A8C5C26426A}"/>
              </a:ext>
            </a:extLst>
          </p:cNvPr>
          <p:cNvSpPr txBox="1"/>
          <p:nvPr/>
        </p:nvSpPr>
        <p:spPr>
          <a:xfrm>
            <a:off x="3074035" y="6098540"/>
            <a:ext cx="1461135" cy="260350"/>
          </a:xfrm>
          <a:prstGeom prst="rect">
            <a:avLst/>
          </a:prstGeom>
        </p:spPr>
        <p:txBody>
          <a:bodyPr vert="horz" wrap="square" lIns="0" tIns="11430" rIns="0" bIns="0" rtlCol="0">
            <a:spAutoFit/>
          </a:bodyPr>
          <a:lstStyle/>
          <a:p>
            <a:pPr marL="12700">
              <a:lnSpc>
                <a:spcPct val="100000"/>
              </a:lnSpc>
              <a:spcBef>
                <a:spcPts val="90"/>
              </a:spcBef>
            </a:pPr>
            <a:r>
              <a:rPr sz="1550" spc="-5" dirty="0">
                <a:latin typeface="Verdana"/>
                <a:cs typeface="Verdana"/>
              </a:rPr>
              <a:t>Observaciones</a:t>
            </a:r>
            <a:endParaRPr sz="1550">
              <a:latin typeface="Verdana"/>
              <a:cs typeface="Verdana"/>
            </a:endParaRPr>
          </a:p>
        </p:txBody>
      </p:sp>
      <p:grpSp>
        <p:nvGrpSpPr>
          <p:cNvPr id="8" name="object 8">
            <a:extLst>
              <a:ext uri="{FF2B5EF4-FFF2-40B4-BE49-F238E27FC236}">
                <a16:creationId xmlns:a16="http://schemas.microsoft.com/office/drawing/2014/main" id="{4C1E7E66-9E1D-4BC1-8BF5-2A71ABC2F7B8}"/>
              </a:ext>
            </a:extLst>
          </p:cNvPr>
          <p:cNvGrpSpPr/>
          <p:nvPr/>
        </p:nvGrpSpPr>
        <p:grpSpPr>
          <a:xfrm>
            <a:off x="370840" y="6398259"/>
            <a:ext cx="6837680" cy="1259840"/>
            <a:chOff x="370840" y="6398259"/>
            <a:chExt cx="6837680" cy="1259840"/>
          </a:xfrm>
        </p:grpSpPr>
        <p:sp>
          <p:nvSpPr>
            <p:cNvPr id="9" name="object 9">
              <a:extLst>
                <a:ext uri="{FF2B5EF4-FFF2-40B4-BE49-F238E27FC236}">
                  <a16:creationId xmlns:a16="http://schemas.microsoft.com/office/drawing/2014/main" id="{CD622F76-E463-45A4-948E-A2F9E572F5CF}"/>
                </a:ext>
              </a:extLst>
            </p:cNvPr>
            <p:cNvSpPr/>
            <p:nvPr/>
          </p:nvSpPr>
          <p:spPr>
            <a:xfrm>
              <a:off x="3811269" y="6412229"/>
              <a:ext cx="3390900" cy="1239520"/>
            </a:xfrm>
            <a:custGeom>
              <a:avLst/>
              <a:gdLst/>
              <a:ahLst/>
              <a:cxnLst/>
              <a:rect l="l" t="t" r="r" b="b"/>
              <a:pathLst>
                <a:path w="3390900" h="1239520">
                  <a:moveTo>
                    <a:pt x="3184271" y="0"/>
                  </a:moveTo>
                  <a:lnTo>
                    <a:pt x="206628" y="0"/>
                  </a:lnTo>
                  <a:lnTo>
                    <a:pt x="159233" y="5454"/>
                  </a:lnTo>
                  <a:lnTo>
                    <a:pt x="115734" y="20992"/>
                  </a:lnTo>
                  <a:lnTo>
                    <a:pt x="77370" y="45376"/>
                  </a:lnTo>
                  <a:lnTo>
                    <a:pt x="45376" y="77370"/>
                  </a:lnTo>
                  <a:lnTo>
                    <a:pt x="20992" y="115734"/>
                  </a:lnTo>
                  <a:lnTo>
                    <a:pt x="5454" y="159233"/>
                  </a:lnTo>
                  <a:lnTo>
                    <a:pt x="0" y="206629"/>
                  </a:lnTo>
                  <a:lnTo>
                    <a:pt x="0" y="1032891"/>
                  </a:lnTo>
                  <a:lnTo>
                    <a:pt x="5454" y="1080286"/>
                  </a:lnTo>
                  <a:lnTo>
                    <a:pt x="20992" y="1123785"/>
                  </a:lnTo>
                  <a:lnTo>
                    <a:pt x="45376" y="1162149"/>
                  </a:lnTo>
                  <a:lnTo>
                    <a:pt x="77370" y="1194143"/>
                  </a:lnTo>
                  <a:lnTo>
                    <a:pt x="115734" y="1218527"/>
                  </a:lnTo>
                  <a:lnTo>
                    <a:pt x="159233" y="1234065"/>
                  </a:lnTo>
                  <a:lnTo>
                    <a:pt x="206628" y="1239520"/>
                  </a:lnTo>
                  <a:lnTo>
                    <a:pt x="3184271" y="1239520"/>
                  </a:lnTo>
                  <a:lnTo>
                    <a:pt x="3231666" y="1234065"/>
                  </a:lnTo>
                  <a:lnTo>
                    <a:pt x="3275165" y="1218527"/>
                  </a:lnTo>
                  <a:lnTo>
                    <a:pt x="3313529" y="1194143"/>
                  </a:lnTo>
                  <a:lnTo>
                    <a:pt x="3345523" y="1162149"/>
                  </a:lnTo>
                  <a:lnTo>
                    <a:pt x="3369907" y="1123785"/>
                  </a:lnTo>
                  <a:lnTo>
                    <a:pt x="3385445" y="1080286"/>
                  </a:lnTo>
                  <a:lnTo>
                    <a:pt x="3390900" y="1032891"/>
                  </a:lnTo>
                  <a:lnTo>
                    <a:pt x="3390900" y="206629"/>
                  </a:lnTo>
                  <a:lnTo>
                    <a:pt x="3385445" y="159233"/>
                  </a:lnTo>
                  <a:lnTo>
                    <a:pt x="3369907" y="115734"/>
                  </a:lnTo>
                  <a:lnTo>
                    <a:pt x="3345523" y="77370"/>
                  </a:lnTo>
                  <a:lnTo>
                    <a:pt x="3313529" y="45376"/>
                  </a:lnTo>
                  <a:lnTo>
                    <a:pt x="3275165" y="20992"/>
                  </a:lnTo>
                  <a:lnTo>
                    <a:pt x="3231666" y="5454"/>
                  </a:lnTo>
                  <a:lnTo>
                    <a:pt x="3184271" y="0"/>
                  </a:lnTo>
                  <a:close/>
                </a:path>
              </a:pathLst>
            </a:custGeom>
            <a:solidFill>
              <a:srgbClr val="FFFFFF"/>
            </a:solidFill>
          </p:spPr>
          <p:txBody>
            <a:bodyPr wrap="square" lIns="0" tIns="0" rIns="0" bIns="0" rtlCol="0"/>
            <a:lstStyle/>
            <a:p>
              <a:endParaRPr/>
            </a:p>
          </p:txBody>
        </p:sp>
        <p:sp>
          <p:nvSpPr>
            <p:cNvPr id="10" name="object 10">
              <a:extLst>
                <a:ext uri="{FF2B5EF4-FFF2-40B4-BE49-F238E27FC236}">
                  <a16:creationId xmlns:a16="http://schemas.microsoft.com/office/drawing/2014/main" id="{8EDA89C9-ACE9-472A-9814-3DB5D3620D4C}"/>
                </a:ext>
              </a:extLst>
            </p:cNvPr>
            <p:cNvSpPr/>
            <p:nvPr/>
          </p:nvSpPr>
          <p:spPr>
            <a:xfrm>
              <a:off x="3811269" y="6412229"/>
              <a:ext cx="3390900" cy="1239520"/>
            </a:xfrm>
            <a:custGeom>
              <a:avLst/>
              <a:gdLst/>
              <a:ahLst/>
              <a:cxnLst/>
              <a:rect l="l" t="t" r="r" b="b"/>
              <a:pathLst>
                <a:path w="3390900" h="1239520">
                  <a:moveTo>
                    <a:pt x="0" y="206629"/>
                  </a:moveTo>
                  <a:lnTo>
                    <a:pt x="5454" y="159233"/>
                  </a:lnTo>
                  <a:lnTo>
                    <a:pt x="20992" y="115734"/>
                  </a:lnTo>
                  <a:lnTo>
                    <a:pt x="45376" y="77370"/>
                  </a:lnTo>
                  <a:lnTo>
                    <a:pt x="77370" y="45376"/>
                  </a:lnTo>
                  <a:lnTo>
                    <a:pt x="115734" y="20992"/>
                  </a:lnTo>
                  <a:lnTo>
                    <a:pt x="159233" y="5454"/>
                  </a:lnTo>
                  <a:lnTo>
                    <a:pt x="206628" y="0"/>
                  </a:lnTo>
                  <a:lnTo>
                    <a:pt x="3184271" y="0"/>
                  </a:lnTo>
                  <a:lnTo>
                    <a:pt x="3231666" y="5454"/>
                  </a:lnTo>
                  <a:lnTo>
                    <a:pt x="3275165" y="20992"/>
                  </a:lnTo>
                  <a:lnTo>
                    <a:pt x="3313529" y="45376"/>
                  </a:lnTo>
                  <a:lnTo>
                    <a:pt x="3345523" y="77370"/>
                  </a:lnTo>
                  <a:lnTo>
                    <a:pt x="3369907" y="115734"/>
                  </a:lnTo>
                  <a:lnTo>
                    <a:pt x="3385445" y="159233"/>
                  </a:lnTo>
                  <a:lnTo>
                    <a:pt x="3390900" y="206629"/>
                  </a:lnTo>
                  <a:lnTo>
                    <a:pt x="3390900" y="1032891"/>
                  </a:lnTo>
                  <a:lnTo>
                    <a:pt x="3385445" y="1080286"/>
                  </a:lnTo>
                  <a:lnTo>
                    <a:pt x="3369907" y="1123785"/>
                  </a:lnTo>
                  <a:lnTo>
                    <a:pt x="3345523" y="1162149"/>
                  </a:lnTo>
                  <a:lnTo>
                    <a:pt x="3313529" y="1194143"/>
                  </a:lnTo>
                  <a:lnTo>
                    <a:pt x="3275165" y="1218527"/>
                  </a:lnTo>
                  <a:lnTo>
                    <a:pt x="3231666" y="1234065"/>
                  </a:lnTo>
                  <a:lnTo>
                    <a:pt x="3184271" y="1239520"/>
                  </a:lnTo>
                  <a:lnTo>
                    <a:pt x="206628" y="1239520"/>
                  </a:lnTo>
                  <a:lnTo>
                    <a:pt x="159233" y="1234065"/>
                  </a:lnTo>
                  <a:lnTo>
                    <a:pt x="115734" y="1218527"/>
                  </a:lnTo>
                  <a:lnTo>
                    <a:pt x="77370" y="1194143"/>
                  </a:lnTo>
                  <a:lnTo>
                    <a:pt x="45376" y="1162149"/>
                  </a:lnTo>
                  <a:lnTo>
                    <a:pt x="20992" y="1123785"/>
                  </a:lnTo>
                  <a:lnTo>
                    <a:pt x="5454" y="1080286"/>
                  </a:lnTo>
                  <a:lnTo>
                    <a:pt x="0" y="1032891"/>
                  </a:lnTo>
                  <a:lnTo>
                    <a:pt x="0" y="206629"/>
                  </a:lnTo>
                  <a:close/>
                </a:path>
              </a:pathLst>
            </a:custGeom>
            <a:ln w="12700">
              <a:solidFill>
                <a:srgbClr val="000000"/>
              </a:solidFill>
            </a:ln>
          </p:spPr>
          <p:txBody>
            <a:bodyPr wrap="square" lIns="0" tIns="0" rIns="0" bIns="0" rtlCol="0"/>
            <a:lstStyle/>
            <a:p>
              <a:endParaRPr/>
            </a:p>
          </p:txBody>
        </p:sp>
        <p:sp>
          <p:nvSpPr>
            <p:cNvPr id="11" name="object 11">
              <a:extLst>
                <a:ext uri="{FF2B5EF4-FFF2-40B4-BE49-F238E27FC236}">
                  <a16:creationId xmlns:a16="http://schemas.microsoft.com/office/drawing/2014/main" id="{89948393-754B-42CF-8EB2-ACF3D1E51CB2}"/>
                </a:ext>
              </a:extLst>
            </p:cNvPr>
            <p:cNvSpPr/>
            <p:nvPr/>
          </p:nvSpPr>
          <p:spPr>
            <a:xfrm>
              <a:off x="377190" y="6404609"/>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0"/>
                  </a:lnTo>
                  <a:lnTo>
                    <a:pt x="5489" y="1086906"/>
                  </a:lnTo>
                  <a:lnTo>
                    <a:pt x="21127" y="1130664"/>
                  </a:lnTo>
                  <a:lnTo>
                    <a:pt x="45665" y="1169266"/>
                  </a:lnTo>
                  <a:lnTo>
                    <a:pt x="77855" y="1201463"/>
                  </a:lnTo>
                  <a:lnTo>
                    <a:pt x="116450" y="1226006"/>
                  </a:lnTo>
                  <a:lnTo>
                    <a:pt x="160201" y="1241648"/>
                  </a:lnTo>
                  <a:lnTo>
                    <a:pt x="207860" y="1247139"/>
                  </a:lnTo>
                  <a:lnTo>
                    <a:pt x="3134741" y="1247139"/>
                  </a:lnTo>
                  <a:lnTo>
                    <a:pt x="3182406" y="1241648"/>
                  </a:lnTo>
                  <a:lnTo>
                    <a:pt x="3226164" y="1226006"/>
                  </a:lnTo>
                  <a:lnTo>
                    <a:pt x="3264766" y="1201463"/>
                  </a:lnTo>
                  <a:lnTo>
                    <a:pt x="3296963" y="1169266"/>
                  </a:lnTo>
                  <a:lnTo>
                    <a:pt x="3321506" y="1130664"/>
                  </a:lnTo>
                  <a:lnTo>
                    <a:pt x="3337148" y="1086906"/>
                  </a:lnTo>
                  <a:lnTo>
                    <a:pt x="3342640" y="1039240"/>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a:extLst>
                <a:ext uri="{FF2B5EF4-FFF2-40B4-BE49-F238E27FC236}">
                  <a16:creationId xmlns:a16="http://schemas.microsoft.com/office/drawing/2014/main" id="{1832B572-F7A0-453C-AFF7-03992D40C61E}"/>
                </a:ext>
              </a:extLst>
            </p:cNvPr>
            <p:cNvSpPr/>
            <p:nvPr/>
          </p:nvSpPr>
          <p:spPr>
            <a:xfrm>
              <a:off x="377190" y="6404609"/>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0"/>
                  </a:lnTo>
                  <a:lnTo>
                    <a:pt x="3337148" y="1086906"/>
                  </a:lnTo>
                  <a:lnTo>
                    <a:pt x="3321506" y="1130664"/>
                  </a:lnTo>
                  <a:lnTo>
                    <a:pt x="3296963" y="1169266"/>
                  </a:lnTo>
                  <a:lnTo>
                    <a:pt x="3264766" y="1201463"/>
                  </a:lnTo>
                  <a:lnTo>
                    <a:pt x="3226164" y="1226006"/>
                  </a:lnTo>
                  <a:lnTo>
                    <a:pt x="3182406" y="1241648"/>
                  </a:lnTo>
                  <a:lnTo>
                    <a:pt x="3134741" y="1247139"/>
                  </a:lnTo>
                  <a:lnTo>
                    <a:pt x="207860" y="1247139"/>
                  </a:lnTo>
                  <a:lnTo>
                    <a:pt x="160201" y="1241648"/>
                  </a:lnTo>
                  <a:lnTo>
                    <a:pt x="116450" y="1226006"/>
                  </a:lnTo>
                  <a:lnTo>
                    <a:pt x="77855" y="1201463"/>
                  </a:lnTo>
                  <a:lnTo>
                    <a:pt x="45665" y="1169266"/>
                  </a:lnTo>
                  <a:lnTo>
                    <a:pt x="21127" y="1130664"/>
                  </a:lnTo>
                  <a:lnTo>
                    <a:pt x="5489" y="1086906"/>
                  </a:lnTo>
                  <a:lnTo>
                    <a:pt x="0" y="1039240"/>
                  </a:lnTo>
                  <a:lnTo>
                    <a:pt x="0" y="207899"/>
                  </a:lnTo>
                  <a:close/>
                </a:path>
              </a:pathLst>
            </a:custGeom>
            <a:ln w="12700">
              <a:solidFill>
                <a:srgbClr val="000000"/>
              </a:solidFill>
            </a:ln>
          </p:spPr>
          <p:txBody>
            <a:bodyPr wrap="square" lIns="0" tIns="0" rIns="0" bIns="0" rtlCol="0"/>
            <a:lstStyle/>
            <a:p>
              <a:endParaRPr/>
            </a:p>
          </p:txBody>
        </p:sp>
      </p:grpSp>
      <p:sp>
        <p:nvSpPr>
          <p:cNvPr id="13" name="object 13">
            <a:extLst>
              <a:ext uri="{FF2B5EF4-FFF2-40B4-BE49-F238E27FC236}">
                <a16:creationId xmlns:a16="http://schemas.microsoft.com/office/drawing/2014/main" id="{8A90C49E-7B4D-4E69-933E-47800628AE84}"/>
              </a:ext>
            </a:extLst>
          </p:cNvPr>
          <p:cNvSpPr txBox="1"/>
          <p:nvPr/>
        </p:nvSpPr>
        <p:spPr>
          <a:xfrm>
            <a:off x="483552" y="6379845"/>
            <a:ext cx="685165" cy="269240"/>
          </a:xfrm>
          <a:prstGeom prst="rect">
            <a:avLst/>
          </a:prstGeom>
        </p:spPr>
        <p:txBody>
          <a:bodyPr vert="horz" wrap="square" lIns="0" tIns="12700" rIns="0" bIns="0" rtlCol="0">
            <a:spAutoFit/>
          </a:bodyPr>
          <a:lstStyle/>
          <a:p>
            <a:pPr marL="12700">
              <a:lnSpc>
                <a:spcPct val="100000"/>
              </a:lnSpc>
              <a:spcBef>
                <a:spcPts val="100"/>
              </a:spcBef>
            </a:pPr>
            <a:r>
              <a:rPr sz="1600" b="1" spc="-114" dirty="0">
                <a:latin typeface="Arial"/>
                <a:cs typeface="Arial"/>
              </a:rPr>
              <a:t>Logros:</a:t>
            </a:r>
            <a:endParaRPr sz="1600">
              <a:latin typeface="Arial"/>
              <a:cs typeface="Arial"/>
            </a:endParaRPr>
          </a:p>
        </p:txBody>
      </p:sp>
      <p:sp>
        <p:nvSpPr>
          <p:cNvPr id="14" name="object 14">
            <a:extLst>
              <a:ext uri="{FF2B5EF4-FFF2-40B4-BE49-F238E27FC236}">
                <a16:creationId xmlns:a16="http://schemas.microsoft.com/office/drawing/2014/main" id="{CD079052-7A9E-463C-AD03-53572A93EB0B}"/>
              </a:ext>
            </a:extLst>
          </p:cNvPr>
          <p:cNvSpPr txBox="1"/>
          <p:nvPr/>
        </p:nvSpPr>
        <p:spPr>
          <a:xfrm>
            <a:off x="3890009" y="6384290"/>
            <a:ext cx="3192780" cy="513080"/>
          </a:xfrm>
          <a:prstGeom prst="rect">
            <a:avLst/>
          </a:prstGeom>
        </p:spPr>
        <p:txBody>
          <a:bodyPr vert="horz" wrap="square" lIns="0" tIns="12700" rIns="0" bIns="0" rtlCol="0">
            <a:spAutoFit/>
          </a:bodyPr>
          <a:lstStyle/>
          <a:p>
            <a:pPr marL="155575">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a:extLst>
              <a:ext uri="{FF2B5EF4-FFF2-40B4-BE49-F238E27FC236}">
                <a16:creationId xmlns:a16="http://schemas.microsoft.com/office/drawing/2014/main" id="{C690050C-D993-481E-8B47-4AB17CDD2F87}"/>
              </a:ext>
            </a:extLst>
          </p:cNvPr>
          <p:cNvSpPr txBox="1"/>
          <p:nvPr/>
        </p:nvSpPr>
        <p:spPr>
          <a:xfrm>
            <a:off x="341312" y="7753604"/>
            <a:ext cx="3224530" cy="260350"/>
          </a:xfrm>
          <a:prstGeom prst="rect">
            <a:avLst/>
          </a:prstGeom>
        </p:spPr>
        <p:txBody>
          <a:bodyPr vert="horz" wrap="square" lIns="0" tIns="11430" rIns="0" bIns="0" rtlCol="0">
            <a:spAutoFit/>
          </a:bodyPr>
          <a:lstStyle/>
          <a:p>
            <a:pPr marL="12700">
              <a:lnSpc>
                <a:spcPct val="100000"/>
              </a:lnSpc>
              <a:spcBef>
                <a:spcPts val="90"/>
              </a:spcBef>
            </a:pPr>
            <a:r>
              <a:rPr sz="1550" spc="20" dirty="0">
                <a:latin typeface="Verdana"/>
                <a:cs typeface="Verdana"/>
              </a:rPr>
              <a:t>Valoración </a:t>
            </a:r>
            <a:r>
              <a:rPr sz="1550" spc="-30" dirty="0">
                <a:latin typeface="Verdana"/>
                <a:cs typeface="Verdana"/>
              </a:rPr>
              <a:t>general </a:t>
            </a:r>
            <a:r>
              <a:rPr sz="1550" spc="-50" dirty="0">
                <a:latin typeface="Verdana"/>
                <a:cs typeface="Verdana"/>
              </a:rPr>
              <a:t>de </a:t>
            </a:r>
            <a:r>
              <a:rPr sz="1550" spc="-30" dirty="0">
                <a:latin typeface="Verdana"/>
                <a:cs typeface="Verdana"/>
              </a:rPr>
              <a:t>la</a:t>
            </a:r>
            <a:r>
              <a:rPr sz="1550" spc="-320" dirty="0">
                <a:latin typeface="Verdana"/>
                <a:cs typeface="Verdana"/>
              </a:rPr>
              <a:t> </a:t>
            </a:r>
            <a:r>
              <a:rPr sz="1550" spc="45" dirty="0">
                <a:latin typeface="Verdana"/>
                <a:cs typeface="Verdana"/>
              </a:rPr>
              <a:t>jornada</a:t>
            </a:r>
            <a:endParaRPr sz="1550">
              <a:latin typeface="Verdana"/>
              <a:cs typeface="Verdana"/>
            </a:endParaRPr>
          </a:p>
        </p:txBody>
      </p:sp>
      <p:grpSp>
        <p:nvGrpSpPr>
          <p:cNvPr id="16" name="object 16">
            <a:extLst>
              <a:ext uri="{FF2B5EF4-FFF2-40B4-BE49-F238E27FC236}">
                <a16:creationId xmlns:a16="http://schemas.microsoft.com/office/drawing/2014/main" id="{D0BCA909-AB0E-4259-A2DA-6A9B5163684D}"/>
              </a:ext>
            </a:extLst>
          </p:cNvPr>
          <p:cNvGrpSpPr/>
          <p:nvPr/>
        </p:nvGrpSpPr>
        <p:grpSpPr>
          <a:xfrm>
            <a:off x="457834" y="6708830"/>
            <a:ext cx="6612890" cy="817244"/>
            <a:chOff x="457834" y="6708830"/>
            <a:chExt cx="6612890" cy="817244"/>
          </a:xfrm>
        </p:grpSpPr>
        <p:sp>
          <p:nvSpPr>
            <p:cNvPr id="17" name="object 17">
              <a:extLst>
                <a:ext uri="{FF2B5EF4-FFF2-40B4-BE49-F238E27FC236}">
                  <a16:creationId xmlns:a16="http://schemas.microsoft.com/office/drawing/2014/main" id="{F28B0522-C36B-4E96-8530-2EDFE73814CF}"/>
                </a:ext>
              </a:extLst>
            </p:cNvPr>
            <p:cNvSpPr/>
            <p:nvPr/>
          </p:nvSpPr>
          <p:spPr>
            <a:xfrm>
              <a:off x="457834" y="6714949"/>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18" name="object 18">
              <a:extLst>
                <a:ext uri="{FF2B5EF4-FFF2-40B4-BE49-F238E27FC236}">
                  <a16:creationId xmlns:a16="http://schemas.microsoft.com/office/drawing/2014/main" id="{9C6A3A98-BB0B-49B0-A5AB-765347A97269}"/>
                </a:ext>
              </a:extLst>
            </p:cNvPr>
            <p:cNvSpPr/>
            <p:nvPr/>
          </p:nvSpPr>
          <p:spPr>
            <a:xfrm>
              <a:off x="457834" y="711630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19" name="object 19">
              <a:extLst>
                <a:ext uri="{FF2B5EF4-FFF2-40B4-BE49-F238E27FC236}">
                  <a16:creationId xmlns:a16="http://schemas.microsoft.com/office/drawing/2014/main" id="{143C3A72-96E6-487C-9A7D-F1857B769C73}"/>
                </a:ext>
              </a:extLst>
            </p:cNvPr>
            <p:cNvSpPr/>
            <p:nvPr/>
          </p:nvSpPr>
          <p:spPr>
            <a:xfrm>
              <a:off x="457834" y="7317310"/>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20" name="object 20">
              <a:extLst>
                <a:ext uri="{FF2B5EF4-FFF2-40B4-BE49-F238E27FC236}">
                  <a16:creationId xmlns:a16="http://schemas.microsoft.com/office/drawing/2014/main" id="{AEB8CCED-0813-4B6D-9F7F-2866975D59F3}"/>
                </a:ext>
              </a:extLst>
            </p:cNvPr>
            <p:cNvSpPr/>
            <p:nvPr/>
          </p:nvSpPr>
          <p:spPr>
            <a:xfrm>
              <a:off x="3902709" y="6716887"/>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1" name="object 21">
              <a:extLst>
                <a:ext uri="{FF2B5EF4-FFF2-40B4-BE49-F238E27FC236}">
                  <a16:creationId xmlns:a16="http://schemas.microsoft.com/office/drawing/2014/main" id="{4B1A3345-E108-4AA2-9129-885F4E1CDA1A}"/>
                </a:ext>
              </a:extLst>
            </p:cNvPr>
            <p:cNvSpPr/>
            <p:nvPr/>
          </p:nvSpPr>
          <p:spPr>
            <a:xfrm>
              <a:off x="3902709" y="7118555"/>
              <a:ext cx="3167380" cy="401320"/>
            </a:xfrm>
            <a:custGeom>
              <a:avLst/>
              <a:gdLst/>
              <a:ahLst/>
              <a:cxnLst/>
              <a:rect l="l" t="t" r="r" b="b"/>
              <a:pathLst>
                <a:path w="3167379" h="401320">
                  <a:moveTo>
                    <a:pt x="0" y="0"/>
                  </a:moveTo>
                  <a:lnTo>
                    <a:pt x="3167380" y="0"/>
                  </a:lnTo>
                </a:path>
                <a:path w="3167379" h="401320">
                  <a:moveTo>
                    <a:pt x="0" y="200660"/>
                  </a:moveTo>
                  <a:lnTo>
                    <a:pt x="3167380" y="200660"/>
                  </a:lnTo>
                </a:path>
                <a:path w="3167379" h="401320">
                  <a:moveTo>
                    <a:pt x="0" y="401320"/>
                  </a:moveTo>
                  <a:lnTo>
                    <a:pt x="3167380" y="401320"/>
                  </a:lnTo>
                </a:path>
              </a:pathLst>
            </a:custGeom>
            <a:ln w="12237">
              <a:solidFill>
                <a:srgbClr val="000000"/>
              </a:solidFill>
            </a:ln>
          </p:spPr>
          <p:txBody>
            <a:bodyPr wrap="square" lIns="0" tIns="0" rIns="0" bIns="0" rtlCol="0"/>
            <a:lstStyle/>
            <a:p>
              <a:endParaRPr/>
            </a:p>
          </p:txBody>
        </p:sp>
      </p:grpSp>
      <p:sp>
        <p:nvSpPr>
          <p:cNvPr id="22" name="object 22">
            <a:extLst>
              <a:ext uri="{FF2B5EF4-FFF2-40B4-BE49-F238E27FC236}">
                <a16:creationId xmlns:a16="http://schemas.microsoft.com/office/drawing/2014/main" id="{F1571D59-7A6A-4519-B06D-CE0285F16048}"/>
              </a:ext>
            </a:extLst>
          </p:cNvPr>
          <p:cNvSpPr txBox="1"/>
          <p:nvPr/>
        </p:nvSpPr>
        <p:spPr>
          <a:xfrm>
            <a:off x="4747514" y="7759700"/>
            <a:ext cx="152527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A</a:t>
            </a:r>
            <a:r>
              <a:rPr sz="1550" spc="-5" dirty="0">
                <a:latin typeface="Verdana"/>
                <a:cs typeface="Verdana"/>
              </a:rPr>
              <a:t>utoe</a:t>
            </a:r>
            <a:r>
              <a:rPr sz="1550" dirty="0">
                <a:latin typeface="Verdana"/>
                <a:cs typeface="Verdana"/>
              </a:rPr>
              <a:t>v</a:t>
            </a:r>
            <a:r>
              <a:rPr sz="1550" spc="-35" dirty="0">
                <a:latin typeface="Verdana"/>
                <a:cs typeface="Verdana"/>
              </a:rPr>
              <a:t>alu</a:t>
            </a:r>
            <a:r>
              <a:rPr sz="1550" spc="30" dirty="0">
                <a:latin typeface="Verdana"/>
                <a:cs typeface="Verdana"/>
              </a:rPr>
              <a:t>ac</a:t>
            </a:r>
            <a:r>
              <a:rPr sz="1550" spc="-5" dirty="0">
                <a:latin typeface="Verdana"/>
                <a:cs typeface="Verdana"/>
              </a:rPr>
              <a:t>i</a:t>
            </a:r>
            <a:r>
              <a:rPr sz="1550" spc="-25" dirty="0">
                <a:latin typeface="Verdana"/>
                <a:cs typeface="Verdana"/>
              </a:rPr>
              <a:t>ó</a:t>
            </a:r>
            <a:r>
              <a:rPr sz="1550" spc="20" dirty="0">
                <a:latin typeface="Verdana"/>
                <a:cs typeface="Verdana"/>
              </a:rPr>
              <a:t>n</a:t>
            </a:r>
            <a:endParaRPr sz="1550">
              <a:latin typeface="Verdana"/>
              <a:cs typeface="Verdana"/>
            </a:endParaRPr>
          </a:p>
        </p:txBody>
      </p:sp>
      <p:sp>
        <p:nvSpPr>
          <p:cNvPr id="23" name="object 23">
            <a:extLst>
              <a:ext uri="{FF2B5EF4-FFF2-40B4-BE49-F238E27FC236}">
                <a16:creationId xmlns:a16="http://schemas.microsoft.com/office/drawing/2014/main" id="{4C3AFA5B-998A-4AAD-83DD-0F3AF61A4F86}"/>
              </a:ext>
            </a:extLst>
          </p:cNvPr>
          <p:cNvSpPr txBox="1"/>
          <p:nvPr/>
        </p:nvSpPr>
        <p:spPr>
          <a:xfrm>
            <a:off x="3806825" y="8075548"/>
            <a:ext cx="3312160" cy="1489075"/>
          </a:xfrm>
          <a:prstGeom prst="rect">
            <a:avLst/>
          </a:prstGeom>
        </p:spPr>
        <p:txBody>
          <a:bodyPr vert="horz" wrap="square" lIns="0" tIns="12700" rIns="0" bIns="0" rtlCol="0">
            <a:spAutoFit/>
          </a:bodyPr>
          <a:lstStyle/>
          <a:p>
            <a:pPr marL="12700">
              <a:lnSpc>
                <a:spcPct val="100000"/>
              </a:lnSpc>
              <a:spcBef>
                <a:spcPts val="100"/>
              </a:spcBef>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882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a:extLst>
              <a:ext uri="{FF2B5EF4-FFF2-40B4-BE49-F238E27FC236}">
                <a16:creationId xmlns:a16="http://schemas.microsoft.com/office/drawing/2014/main" id="{9D3EAC99-4E32-42B0-9254-EE4A07F4C074}"/>
              </a:ext>
            </a:extLst>
          </p:cNvPr>
          <p:cNvGraphicFramePr>
            <a:graphicFrameLocks noGrp="1"/>
          </p:cNvGraphicFramePr>
          <p:nvPr/>
        </p:nvGraphicFramePr>
        <p:xfrm>
          <a:off x="376567" y="2066544"/>
          <a:ext cx="3356609" cy="4115559"/>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4"/>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275">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marR="314325">
                        <a:lnSpc>
                          <a:spcPct val="100000"/>
                        </a:lnSpc>
                        <a:spcBef>
                          <a:spcPts val="245"/>
                        </a:spcBef>
                      </a:pPr>
                      <a:r>
                        <a:rPr sz="1200" b="1" spc="-60" dirty="0">
                          <a:latin typeface="Arial"/>
                          <a:cs typeface="Arial"/>
                        </a:rPr>
                        <a:t>Desarrollo </a:t>
                      </a:r>
                      <a:r>
                        <a:rPr sz="1200" b="1" spc="-25" dirty="0">
                          <a:latin typeface="Arial"/>
                          <a:cs typeface="Arial"/>
                        </a:rPr>
                        <a:t>de </a:t>
                      </a:r>
                      <a:r>
                        <a:rPr sz="1200" b="1" spc="-35" dirty="0">
                          <a:latin typeface="Arial"/>
                          <a:cs typeface="Arial"/>
                        </a:rPr>
                        <a:t>actividades </a:t>
                      </a:r>
                      <a:r>
                        <a:rPr sz="1200" b="1" spc="-55" dirty="0">
                          <a:latin typeface="Arial"/>
                          <a:cs typeface="Arial"/>
                        </a:rPr>
                        <a:t>en  </a:t>
                      </a:r>
                      <a:r>
                        <a:rPr sz="1200" b="1" spc="-45" dirty="0">
                          <a:latin typeface="Arial"/>
                          <a:cs typeface="Arial"/>
                        </a:rPr>
                        <a:t>tiempo </a:t>
                      </a:r>
                      <a:r>
                        <a:rPr sz="1200" b="1" spc="-20" dirty="0">
                          <a:latin typeface="Arial"/>
                          <a:cs typeface="Arial"/>
                        </a:rPr>
                        <a:t>y</a:t>
                      </a:r>
                      <a:r>
                        <a:rPr sz="1200" b="1" spc="105" dirty="0">
                          <a:latin typeface="Arial"/>
                          <a:cs typeface="Arial"/>
                        </a:rPr>
                        <a:t> </a:t>
                      </a:r>
                      <a:r>
                        <a:rPr sz="1200" b="1" spc="-5" dirty="0">
                          <a:latin typeface="Arial"/>
                          <a:cs typeface="Arial"/>
                        </a:rPr>
                        <a:t>forma.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883">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45"/>
                        </a:spcBef>
                      </a:pPr>
                      <a:r>
                        <a:rPr sz="1200" b="1" spc="-40" dirty="0">
                          <a:latin typeface="Arial"/>
                          <a:cs typeface="Arial"/>
                        </a:rPr>
                        <a:t>Manifestaciones </a:t>
                      </a:r>
                      <a:r>
                        <a:rPr sz="1200" b="1" spc="-25" dirty="0">
                          <a:latin typeface="Arial"/>
                          <a:cs typeface="Arial"/>
                        </a:rPr>
                        <a:t>de </a:t>
                      </a:r>
                      <a:r>
                        <a:rPr sz="1200" b="1" spc="-85" dirty="0">
                          <a:latin typeface="Arial"/>
                          <a:cs typeface="Arial"/>
                        </a:rPr>
                        <a:t>los</a:t>
                      </a:r>
                      <a:r>
                        <a:rPr sz="1200" b="1" spc="145" dirty="0">
                          <a:latin typeface="Arial"/>
                          <a:cs typeface="Arial"/>
                        </a:rPr>
                        <a:t> </a:t>
                      </a:r>
                      <a:r>
                        <a:rPr sz="1200" b="1" spc="-100" dirty="0">
                          <a:latin typeface="Arial"/>
                          <a:cs typeface="Arial"/>
                        </a:rPr>
                        <a:t>niños: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45"/>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dirty="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marR="789940">
                        <a:lnSpc>
                          <a:spcPct val="100000"/>
                        </a:lnSpc>
                        <a:spcBef>
                          <a:spcPts val="245"/>
                        </a:spcBef>
                        <a:tabLst>
                          <a:tab pos="1609725" algn="l"/>
                          <a:tab pos="2294890" algn="l"/>
                        </a:tabLst>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 </a:t>
                      </a:r>
                      <a:r>
                        <a:rPr sz="1200" b="1" spc="-40" dirty="0">
                          <a:latin typeface="Arial"/>
                          <a:cs typeface="Arial"/>
                        </a:rPr>
                        <a:t>actividades?  </a:t>
                      </a:r>
                      <a:r>
                        <a:rPr sz="1200" b="1" spc="-80" dirty="0">
                          <a:latin typeface="Arial"/>
                          <a:cs typeface="Arial"/>
                        </a:rPr>
                        <a:t>Todos  </a:t>
                      </a:r>
                      <a:r>
                        <a:rPr sz="1200" b="1" spc="30" dirty="0">
                          <a:latin typeface="Arial"/>
                          <a:cs typeface="Arial"/>
                        </a:rPr>
                        <a:t>(  </a:t>
                      </a:r>
                      <a:r>
                        <a:rPr sz="1200" b="1" spc="35" dirty="0">
                          <a:latin typeface="Arial"/>
                          <a:cs typeface="Arial"/>
                        </a:rPr>
                        <a:t>)</a:t>
                      </a:r>
                      <a:r>
                        <a:rPr sz="1200" b="1" spc="295" dirty="0">
                          <a:latin typeface="Arial"/>
                          <a:cs typeface="Arial"/>
                        </a:rPr>
                        <a:t> </a:t>
                      </a:r>
                      <a:r>
                        <a:rPr sz="1200" b="1" spc="-100" dirty="0">
                          <a:latin typeface="Arial"/>
                          <a:cs typeface="Arial"/>
                        </a:rPr>
                        <a:t>Algunos</a:t>
                      </a:r>
                      <a:r>
                        <a:rPr sz="1200" b="1" spc="45" dirty="0">
                          <a:latin typeface="Arial"/>
                          <a:cs typeface="Arial"/>
                        </a:rPr>
                        <a:t> </a:t>
                      </a:r>
                      <a:r>
                        <a:rPr sz="1200" b="1" spc="30" dirty="0">
                          <a:latin typeface="Arial"/>
                          <a:cs typeface="Arial"/>
                        </a:rPr>
                        <a:t>(	</a:t>
                      </a:r>
                      <a:r>
                        <a:rPr sz="1200" b="1" spc="35" dirty="0">
                          <a:latin typeface="Arial"/>
                          <a:cs typeface="Arial"/>
                        </a:rPr>
                        <a:t>) </a:t>
                      </a:r>
                      <a:r>
                        <a:rPr sz="1200" b="1" spc="40" dirty="0">
                          <a:latin typeface="Arial"/>
                          <a:cs typeface="Arial"/>
                        </a:rPr>
                        <a:t> </a:t>
                      </a:r>
                      <a:r>
                        <a:rPr sz="1200" b="1" dirty="0">
                          <a:latin typeface="Arial"/>
                          <a:cs typeface="Arial"/>
                        </a:rPr>
                        <a:t>otro</a:t>
                      </a:r>
                      <a:r>
                        <a:rPr sz="1200" b="1" spc="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45"/>
                        </a:spcBef>
                        <a:tabLst>
                          <a:tab pos="1210310" algn="l"/>
                          <a:tab pos="1999614" algn="l"/>
                          <a:tab pos="2814955"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595">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70"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a:extLst>
              <a:ext uri="{FF2B5EF4-FFF2-40B4-BE49-F238E27FC236}">
                <a16:creationId xmlns:a16="http://schemas.microsoft.com/office/drawing/2014/main" id="{09BD9182-6088-402D-8F8D-A3A6CDA871DA}"/>
              </a:ext>
            </a:extLst>
          </p:cNvPr>
          <p:cNvGraphicFramePr>
            <a:graphicFrameLocks noGrp="1"/>
          </p:cNvGraphicFramePr>
          <p:nvPr/>
        </p:nvGraphicFramePr>
        <p:xfrm>
          <a:off x="3827779" y="2070226"/>
          <a:ext cx="3322318" cy="3992879"/>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20">
                <a:tc>
                  <a:txBody>
                    <a:bodyPr/>
                    <a:lstStyle/>
                    <a:p>
                      <a:pPr marL="1270" algn="ctr">
                        <a:lnSpc>
                          <a:spcPct val="100000"/>
                        </a:lnSpc>
                        <a:spcBef>
                          <a:spcPts val="244"/>
                        </a:spcBef>
                      </a:pPr>
                      <a:r>
                        <a:rPr sz="1200" b="1" spc="-50" dirty="0">
                          <a:latin typeface="Arial"/>
                          <a:cs typeface="Arial"/>
                        </a:rPr>
                        <a:t>Educadora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2540"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a:lnSpc>
                          <a:spcPct val="100000"/>
                        </a:lnSpc>
                        <a:spcBef>
                          <a:spcPts val="240"/>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a:t>
                      </a:r>
                      <a:r>
                        <a:rPr sz="1200" b="1" spc="-20" dirty="0">
                          <a:latin typeface="Arial"/>
                          <a:cs typeface="Arial"/>
                        </a:rPr>
                        <a:t> </a:t>
                      </a:r>
                      <a:r>
                        <a:rPr sz="1200" b="1" spc="65" dirty="0">
                          <a:latin typeface="Arial"/>
                          <a:cs typeface="Arial"/>
                        </a:rPr>
                        <a:t>fue</a:t>
                      </a:r>
                      <a:endParaRPr sz="1200">
                        <a:latin typeface="Arial"/>
                        <a:cs typeface="Arial"/>
                      </a:endParaRPr>
                    </a:p>
                    <a:p>
                      <a:pPr marL="92710">
                        <a:lnSpc>
                          <a:spcPct val="100000"/>
                        </a:lnSpc>
                        <a:spcBef>
                          <a:spcPts val="5"/>
                        </a:spcBef>
                      </a:pPr>
                      <a:r>
                        <a:rPr sz="1200" b="1" spc="-60" dirty="0">
                          <a:latin typeface="Arial"/>
                          <a:cs typeface="Arial"/>
                        </a:rPr>
                        <a:t>la</a:t>
                      </a:r>
                      <a:r>
                        <a:rPr sz="1200" b="1" spc="30" dirty="0">
                          <a:latin typeface="Arial"/>
                          <a:cs typeface="Arial"/>
                        </a:rPr>
                        <a:t> </a:t>
                      </a:r>
                      <a:r>
                        <a:rPr sz="1200" b="1" spc="-35" dirty="0">
                          <a:latin typeface="Arial"/>
                          <a:cs typeface="Arial"/>
                        </a:rPr>
                        <a:t>adecuada?</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8330">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marR="180340">
                        <a:lnSpc>
                          <a:spcPct val="100000"/>
                        </a:lnSpc>
                        <a:spcBef>
                          <a:spcPts val="245"/>
                        </a:spcBef>
                      </a:pPr>
                      <a:r>
                        <a:rPr sz="1200" b="1" spc="-140" dirty="0">
                          <a:latin typeface="Arial"/>
                          <a:cs typeface="Arial"/>
                        </a:rPr>
                        <a:t>¿La </a:t>
                      </a:r>
                      <a:r>
                        <a:rPr sz="1200" b="1" spc="20" dirty="0">
                          <a:latin typeface="Arial"/>
                          <a:cs typeface="Arial"/>
                        </a:rPr>
                        <a:t>forma </a:t>
                      </a:r>
                      <a:r>
                        <a:rPr sz="1200" b="1" spc="-25" dirty="0">
                          <a:latin typeface="Arial"/>
                          <a:cs typeface="Arial"/>
                        </a:rPr>
                        <a:t>de </a:t>
                      </a:r>
                      <a:r>
                        <a:rPr sz="1200" b="1" spc="-35" dirty="0">
                          <a:latin typeface="Arial"/>
                          <a:cs typeface="Arial"/>
                        </a:rPr>
                        <a:t>relacionarme </a:t>
                      </a:r>
                      <a:r>
                        <a:rPr sz="1200" b="1" spc="-75" dirty="0">
                          <a:latin typeface="Arial"/>
                          <a:cs typeface="Arial"/>
                        </a:rPr>
                        <a:t>con  </a:t>
                      </a: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50"/>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90"/>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20">
                <a:tc gridSpan="3">
                  <a:txBody>
                    <a:bodyPr/>
                    <a:lstStyle/>
                    <a:p>
                      <a:pPr marL="1065530" marR="168910" indent="-894715">
                        <a:lnSpc>
                          <a:spcPct val="100000"/>
                        </a:lnSpc>
                        <a:spcBef>
                          <a:spcPts val="265"/>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a:latin typeface="Arial"/>
                        <a:cs typeface="Arial"/>
                      </a:endParaRPr>
                    </a:p>
                    <a:p>
                      <a:pPr marL="92710">
                        <a:lnSpc>
                          <a:spcPts val="1340"/>
                        </a:lnSpc>
                        <a:spcBef>
                          <a:spcPts val="5"/>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4210"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ts val="14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spcBef>
                          <a:spcPts val="20"/>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a:extLst>
              <a:ext uri="{FF2B5EF4-FFF2-40B4-BE49-F238E27FC236}">
                <a16:creationId xmlns:a16="http://schemas.microsoft.com/office/drawing/2014/main" id="{AC86B16D-031F-4593-883F-78922DCB3B24}"/>
              </a:ext>
            </a:extLst>
          </p:cNvPr>
          <p:cNvSpPr txBox="1"/>
          <p:nvPr/>
        </p:nvSpPr>
        <p:spPr>
          <a:xfrm>
            <a:off x="2494660" y="1178941"/>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object 27">
            <a:extLst>
              <a:ext uri="{FF2B5EF4-FFF2-40B4-BE49-F238E27FC236}">
                <a16:creationId xmlns:a16="http://schemas.microsoft.com/office/drawing/2014/main" id="{8F95BF0F-53C6-4E00-B38D-6F46F21EA87F}"/>
              </a:ext>
            </a:extLst>
          </p:cNvPr>
          <p:cNvSpPr txBox="1"/>
          <p:nvPr/>
        </p:nvSpPr>
        <p:spPr>
          <a:xfrm>
            <a:off x="390525" y="8085073"/>
            <a:ext cx="3322320" cy="1479550"/>
          </a:xfrm>
          <a:prstGeom prst="rect">
            <a:avLst/>
          </a:prstGeom>
        </p:spPr>
        <p:txBody>
          <a:bodyPr vert="horz" wrap="square" lIns="0" tIns="24765" rIns="0" bIns="0" rtlCol="0">
            <a:spAutoFit/>
          </a:bodyPr>
          <a:lstStyle/>
          <a:p>
            <a:pPr marL="12700" marR="22225">
              <a:lnSpc>
                <a:spcPts val="1380"/>
              </a:lnSpc>
              <a:spcBef>
                <a:spcPts val="195"/>
              </a:spcBef>
              <a:tabLst>
                <a:tab pos="3291204" algn="l"/>
              </a:tabLst>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 </a:t>
            </a:r>
            <a:r>
              <a:rPr sz="1200" b="1" spc="-90" dirty="0">
                <a:latin typeface="Arial"/>
                <a:cs typeface="Arial"/>
              </a:rPr>
              <a:t>no  </a:t>
            </a:r>
            <a:r>
              <a:rPr sz="1200" b="1" spc="-55" dirty="0">
                <a:latin typeface="Arial"/>
                <a:cs typeface="Arial"/>
              </a:rPr>
              <a:t>debo</a:t>
            </a:r>
            <a:r>
              <a:rPr sz="1200" b="1" spc="-20" dirty="0">
                <a:latin typeface="Arial"/>
                <a:cs typeface="Arial"/>
              </a:rPr>
              <a:t> </a:t>
            </a:r>
            <a:r>
              <a:rPr sz="1200" b="1" spc="-40" dirty="0">
                <a:latin typeface="Arial"/>
                <a:cs typeface="Arial"/>
              </a:rPr>
              <a:t>olvidar</a:t>
            </a:r>
            <a:r>
              <a:rPr sz="1200" spc="-40" dirty="0">
                <a:latin typeface="Arial"/>
                <a:cs typeface="Arial"/>
              </a:rPr>
              <a:t>?</a:t>
            </a:r>
            <a:r>
              <a:rPr sz="1200" u="sng" dirty="0">
                <a:uFill>
                  <a:solidFill>
                    <a:srgbClr val="000000"/>
                  </a:solidFill>
                </a:uFill>
                <a:latin typeface="Times New Roman"/>
                <a:cs typeface="Times New Roman"/>
              </a:rPr>
              <a:t> 	</a:t>
            </a:r>
            <a:endParaRPr sz="1200">
              <a:latin typeface="Times New Roman"/>
              <a:cs typeface="Times New Roman"/>
            </a:endParaRPr>
          </a:p>
          <a:p>
            <a:pPr marL="12700">
              <a:lnSpc>
                <a:spcPts val="139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75"/>
              </a:spcBef>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 </a:t>
            </a:r>
            <a:r>
              <a:rPr sz="1200" b="1" spc="-25" dirty="0">
                <a:latin typeface="Arial"/>
                <a:cs typeface="Arial"/>
              </a:rPr>
              <a:t>intervenir?</a:t>
            </a:r>
            <a:r>
              <a:rPr sz="1200" b="1" spc="100" dirty="0">
                <a:latin typeface="Arial"/>
                <a:cs typeface="Arial"/>
              </a:rPr>
              <a:t> </a:t>
            </a:r>
            <a:r>
              <a:rPr sz="1200" b="1" spc="-85" dirty="0">
                <a:latin typeface="Arial"/>
                <a:cs typeface="Arial"/>
              </a:rPr>
              <a:t>¿Qué</a:t>
            </a:r>
            <a:endParaRPr sz="1200">
              <a:latin typeface="Arial"/>
              <a:cs typeface="Arial"/>
            </a:endParaRPr>
          </a:p>
          <a:p>
            <a:pPr marL="12700">
              <a:lnSpc>
                <a:spcPts val="1405"/>
              </a:lnSpc>
            </a:pPr>
            <a:r>
              <a:rPr sz="1200" b="1" spc="-40" dirty="0">
                <a:latin typeface="Arial"/>
                <a:cs typeface="Arial"/>
              </a:rPr>
              <a:t>necesito </a:t>
            </a:r>
            <a:r>
              <a:rPr sz="1200" b="1" spc="-35" dirty="0">
                <a:latin typeface="Arial"/>
                <a:cs typeface="Arial"/>
              </a:rPr>
              <a:t>modificar?</a:t>
            </a:r>
            <a:r>
              <a:rPr sz="1200" b="1" spc="85" dirty="0">
                <a:latin typeface="Arial"/>
                <a:cs typeface="Arial"/>
              </a:rPr>
              <a:t> </a:t>
            </a:r>
            <a:r>
              <a:rPr sz="1200" b="1" spc="-45" dirty="0">
                <a:latin typeface="Arial"/>
                <a:cs typeface="Arial"/>
              </a:rPr>
              <a:t>Imprevistos.</a:t>
            </a:r>
            <a:endParaRPr sz="1200">
              <a:latin typeface="Arial"/>
              <a:cs typeface="Arial"/>
            </a:endParaRPr>
          </a:p>
          <a:p>
            <a:pPr marL="12700">
              <a:lnSpc>
                <a:spcPts val="1405"/>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8" name="CuadroTexto 27">
            <a:extLst>
              <a:ext uri="{FF2B5EF4-FFF2-40B4-BE49-F238E27FC236}">
                <a16:creationId xmlns:a16="http://schemas.microsoft.com/office/drawing/2014/main" id="{AFD55D6A-B6DC-4A1C-8C52-68BE9BBE3108}"/>
              </a:ext>
            </a:extLst>
          </p:cNvPr>
          <p:cNvSpPr txBox="1"/>
          <p:nvPr/>
        </p:nvSpPr>
        <p:spPr>
          <a:xfrm>
            <a:off x="5048181" y="482076"/>
            <a:ext cx="533400" cy="369332"/>
          </a:xfrm>
          <a:prstGeom prst="rect">
            <a:avLst/>
          </a:prstGeom>
          <a:noFill/>
        </p:spPr>
        <p:txBody>
          <a:bodyPr wrap="square" rtlCol="0">
            <a:spAutoFit/>
          </a:bodyPr>
          <a:lstStyle/>
          <a:p>
            <a:pPr algn="ctr"/>
            <a:r>
              <a:rPr lang="es-MX" b="1" dirty="0">
                <a:solidFill>
                  <a:srgbClr val="C00000"/>
                </a:solidFill>
              </a:rPr>
              <a:t>30</a:t>
            </a:r>
          </a:p>
        </p:txBody>
      </p:sp>
      <p:sp>
        <p:nvSpPr>
          <p:cNvPr id="29" name="CuadroTexto 28">
            <a:extLst>
              <a:ext uri="{FF2B5EF4-FFF2-40B4-BE49-F238E27FC236}">
                <a16:creationId xmlns:a16="http://schemas.microsoft.com/office/drawing/2014/main" id="{40A19703-C7AD-44E3-9CF0-EBAB40ABD80F}"/>
              </a:ext>
            </a:extLst>
          </p:cNvPr>
          <p:cNvSpPr txBox="1"/>
          <p:nvPr/>
        </p:nvSpPr>
        <p:spPr>
          <a:xfrm>
            <a:off x="5711902" y="482076"/>
            <a:ext cx="533400" cy="369332"/>
          </a:xfrm>
          <a:prstGeom prst="rect">
            <a:avLst/>
          </a:prstGeom>
          <a:noFill/>
        </p:spPr>
        <p:txBody>
          <a:bodyPr wrap="square" rtlCol="0">
            <a:spAutoFit/>
          </a:bodyPr>
          <a:lstStyle/>
          <a:p>
            <a:pPr algn="ctr"/>
            <a:r>
              <a:rPr lang="es-MX" b="1" dirty="0">
                <a:solidFill>
                  <a:srgbClr val="C00000"/>
                </a:solidFill>
              </a:rPr>
              <a:t>08</a:t>
            </a:r>
          </a:p>
        </p:txBody>
      </p:sp>
      <p:sp>
        <p:nvSpPr>
          <p:cNvPr id="30" name="CuadroTexto 29">
            <a:extLst>
              <a:ext uri="{FF2B5EF4-FFF2-40B4-BE49-F238E27FC236}">
                <a16:creationId xmlns:a16="http://schemas.microsoft.com/office/drawing/2014/main" id="{AB151826-A6D7-4D0E-BAC4-5C9B906A3874}"/>
              </a:ext>
            </a:extLst>
          </p:cNvPr>
          <p:cNvSpPr txBox="1"/>
          <p:nvPr/>
        </p:nvSpPr>
        <p:spPr>
          <a:xfrm>
            <a:off x="6520358" y="498720"/>
            <a:ext cx="533400" cy="369332"/>
          </a:xfrm>
          <a:prstGeom prst="rect">
            <a:avLst/>
          </a:prstGeom>
          <a:noFill/>
        </p:spPr>
        <p:txBody>
          <a:bodyPr wrap="square" rtlCol="0">
            <a:spAutoFit/>
          </a:bodyPr>
          <a:lstStyle/>
          <a:p>
            <a:pPr algn="ctr"/>
            <a:r>
              <a:rPr lang="es-MX" b="1" dirty="0">
                <a:solidFill>
                  <a:srgbClr val="C00000"/>
                </a:solidFill>
              </a:rPr>
              <a:t>21</a:t>
            </a:r>
          </a:p>
        </p:txBody>
      </p:sp>
      <p:sp>
        <p:nvSpPr>
          <p:cNvPr id="31" name="Estrella: 5 puntas 30">
            <a:extLst>
              <a:ext uri="{FF2B5EF4-FFF2-40B4-BE49-F238E27FC236}">
                <a16:creationId xmlns:a16="http://schemas.microsoft.com/office/drawing/2014/main" id="{73862BCE-5569-40A1-B4DE-36C9F8E960DE}"/>
              </a:ext>
            </a:extLst>
          </p:cNvPr>
          <p:cNvSpPr/>
          <p:nvPr/>
        </p:nvSpPr>
        <p:spPr>
          <a:xfrm>
            <a:off x="4946239" y="861692"/>
            <a:ext cx="453871" cy="36933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strella: 5 puntas 31">
            <a:extLst>
              <a:ext uri="{FF2B5EF4-FFF2-40B4-BE49-F238E27FC236}">
                <a16:creationId xmlns:a16="http://schemas.microsoft.com/office/drawing/2014/main" id="{B13F04A1-3B27-42F6-93CB-2D2F95E7113B}"/>
              </a:ext>
            </a:extLst>
          </p:cNvPr>
          <p:cNvSpPr/>
          <p:nvPr/>
        </p:nvSpPr>
        <p:spPr>
          <a:xfrm>
            <a:off x="341312" y="1400802"/>
            <a:ext cx="453871" cy="36933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strella: 5 puntas 32">
            <a:extLst>
              <a:ext uri="{FF2B5EF4-FFF2-40B4-BE49-F238E27FC236}">
                <a16:creationId xmlns:a16="http://schemas.microsoft.com/office/drawing/2014/main" id="{A64B73E0-80F1-48EC-85DF-9BB215E2198A}"/>
              </a:ext>
            </a:extLst>
          </p:cNvPr>
          <p:cNvSpPr/>
          <p:nvPr/>
        </p:nvSpPr>
        <p:spPr>
          <a:xfrm>
            <a:off x="2769387" y="2392155"/>
            <a:ext cx="453871" cy="36933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950AB1D2-84C2-46FF-B6EB-DF5E432D06D9}"/>
              </a:ext>
            </a:extLst>
          </p:cNvPr>
          <p:cNvSpPr/>
          <p:nvPr/>
        </p:nvSpPr>
        <p:spPr>
          <a:xfrm>
            <a:off x="2741509" y="2759691"/>
            <a:ext cx="453871" cy="36933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strella: 5 puntas 34">
            <a:extLst>
              <a:ext uri="{FF2B5EF4-FFF2-40B4-BE49-F238E27FC236}">
                <a16:creationId xmlns:a16="http://schemas.microsoft.com/office/drawing/2014/main" id="{8F688662-224C-4CFA-8336-219735FE5573}"/>
              </a:ext>
            </a:extLst>
          </p:cNvPr>
          <p:cNvSpPr/>
          <p:nvPr/>
        </p:nvSpPr>
        <p:spPr>
          <a:xfrm>
            <a:off x="2741508" y="3103848"/>
            <a:ext cx="453871" cy="36933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36" name="Estrella: 5 puntas 35">
            <a:extLst>
              <a:ext uri="{FF2B5EF4-FFF2-40B4-BE49-F238E27FC236}">
                <a16:creationId xmlns:a16="http://schemas.microsoft.com/office/drawing/2014/main" id="{8E6F2A0C-7CE2-4576-A0EA-C5D59B64A8A3}"/>
              </a:ext>
            </a:extLst>
          </p:cNvPr>
          <p:cNvSpPr/>
          <p:nvPr/>
        </p:nvSpPr>
        <p:spPr>
          <a:xfrm>
            <a:off x="826134" y="3774750"/>
            <a:ext cx="342583" cy="2413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7" name="Estrella: 5 puntas 36">
            <a:extLst>
              <a:ext uri="{FF2B5EF4-FFF2-40B4-BE49-F238E27FC236}">
                <a16:creationId xmlns:a16="http://schemas.microsoft.com/office/drawing/2014/main" id="{9B1063A8-D005-45D1-B742-AEE4AB78549A}"/>
              </a:ext>
            </a:extLst>
          </p:cNvPr>
          <p:cNvSpPr/>
          <p:nvPr/>
        </p:nvSpPr>
        <p:spPr>
          <a:xfrm>
            <a:off x="6349066" y="2446493"/>
            <a:ext cx="342583" cy="2413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8" name="Estrella: 5 puntas 37">
            <a:extLst>
              <a:ext uri="{FF2B5EF4-FFF2-40B4-BE49-F238E27FC236}">
                <a16:creationId xmlns:a16="http://schemas.microsoft.com/office/drawing/2014/main" id="{F352D793-DF03-4F46-B394-CB08F261E47F}"/>
              </a:ext>
            </a:extLst>
          </p:cNvPr>
          <p:cNvSpPr/>
          <p:nvPr/>
        </p:nvSpPr>
        <p:spPr>
          <a:xfrm>
            <a:off x="6325623" y="2908978"/>
            <a:ext cx="342583" cy="2413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9" name="Estrella: 5 puntas 38">
            <a:extLst>
              <a:ext uri="{FF2B5EF4-FFF2-40B4-BE49-F238E27FC236}">
                <a16:creationId xmlns:a16="http://schemas.microsoft.com/office/drawing/2014/main" id="{32FA71D0-D209-42A4-966D-1E6663B31552}"/>
              </a:ext>
            </a:extLst>
          </p:cNvPr>
          <p:cNvSpPr/>
          <p:nvPr/>
        </p:nvSpPr>
        <p:spPr>
          <a:xfrm>
            <a:off x="6272784" y="3337883"/>
            <a:ext cx="342583" cy="2413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0" name="Estrella: 5 puntas 39">
            <a:extLst>
              <a:ext uri="{FF2B5EF4-FFF2-40B4-BE49-F238E27FC236}">
                <a16:creationId xmlns:a16="http://schemas.microsoft.com/office/drawing/2014/main" id="{4F3E4E42-9EFE-42D4-94AF-9C0EBC7E6889}"/>
              </a:ext>
            </a:extLst>
          </p:cNvPr>
          <p:cNvSpPr/>
          <p:nvPr/>
        </p:nvSpPr>
        <p:spPr>
          <a:xfrm>
            <a:off x="6272784" y="3679718"/>
            <a:ext cx="342583" cy="2413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1" name="Estrella: 5 puntas 40">
            <a:extLst>
              <a:ext uri="{FF2B5EF4-FFF2-40B4-BE49-F238E27FC236}">
                <a16:creationId xmlns:a16="http://schemas.microsoft.com/office/drawing/2014/main" id="{694F0D77-3CB3-4D06-8A01-490AF8D6759D}"/>
              </a:ext>
            </a:extLst>
          </p:cNvPr>
          <p:cNvSpPr/>
          <p:nvPr/>
        </p:nvSpPr>
        <p:spPr>
          <a:xfrm>
            <a:off x="6347465" y="4003673"/>
            <a:ext cx="342583" cy="2413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2" name="Estrella: 5 puntas 41">
            <a:extLst>
              <a:ext uri="{FF2B5EF4-FFF2-40B4-BE49-F238E27FC236}">
                <a16:creationId xmlns:a16="http://schemas.microsoft.com/office/drawing/2014/main" id="{4A739CAE-A1B6-41F3-8054-09D685C1FEEB}"/>
              </a:ext>
            </a:extLst>
          </p:cNvPr>
          <p:cNvSpPr/>
          <p:nvPr/>
        </p:nvSpPr>
        <p:spPr>
          <a:xfrm>
            <a:off x="2230359" y="4340228"/>
            <a:ext cx="342583" cy="2413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Estrella: 5 puntas 42">
            <a:extLst>
              <a:ext uri="{FF2B5EF4-FFF2-40B4-BE49-F238E27FC236}">
                <a16:creationId xmlns:a16="http://schemas.microsoft.com/office/drawing/2014/main" id="{23DE72DA-FA26-4391-8B07-4EDE232E1E45}"/>
              </a:ext>
            </a:extLst>
          </p:cNvPr>
          <p:cNvSpPr/>
          <p:nvPr/>
        </p:nvSpPr>
        <p:spPr>
          <a:xfrm>
            <a:off x="909970" y="5127483"/>
            <a:ext cx="342583" cy="2413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4" name="Estrella: 5 puntas 43">
            <a:extLst>
              <a:ext uri="{FF2B5EF4-FFF2-40B4-BE49-F238E27FC236}">
                <a16:creationId xmlns:a16="http://schemas.microsoft.com/office/drawing/2014/main" id="{959F31D7-57B9-44F0-92E4-CBD9BE7CEE0F}"/>
              </a:ext>
            </a:extLst>
          </p:cNvPr>
          <p:cNvSpPr/>
          <p:nvPr/>
        </p:nvSpPr>
        <p:spPr>
          <a:xfrm>
            <a:off x="1371600" y="5532628"/>
            <a:ext cx="342583" cy="2413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CuadroTexto 44">
            <a:extLst>
              <a:ext uri="{FF2B5EF4-FFF2-40B4-BE49-F238E27FC236}">
                <a16:creationId xmlns:a16="http://schemas.microsoft.com/office/drawing/2014/main" id="{0E6CF78D-0B33-48CE-B5B2-70678A245A53}"/>
              </a:ext>
            </a:extLst>
          </p:cNvPr>
          <p:cNvSpPr txBox="1"/>
          <p:nvPr/>
        </p:nvSpPr>
        <p:spPr>
          <a:xfrm>
            <a:off x="1953577" y="5810897"/>
            <a:ext cx="2191227" cy="307777"/>
          </a:xfrm>
          <a:prstGeom prst="rect">
            <a:avLst/>
          </a:prstGeom>
          <a:noFill/>
        </p:spPr>
        <p:txBody>
          <a:bodyPr wrap="square" rtlCol="0">
            <a:spAutoFit/>
          </a:bodyPr>
          <a:lstStyle/>
          <a:p>
            <a:r>
              <a:rPr lang="es-MX" sz="1400" dirty="0"/>
              <a:t>Diego, mateo, Eleazar. </a:t>
            </a:r>
          </a:p>
        </p:txBody>
      </p:sp>
      <p:sp>
        <p:nvSpPr>
          <p:cNvPr id="46" name="CuadroTexto 45">
            <a:extLst>
              <a:ext uri="{FF2B5EF4-FFF2-40B4-BE49-F238E27FC236}">
                <a16:creationId xmlns:a16="http://schemas.microsoft.com/office/drawing/2014/main" id="{9C8DBED6-E912-4A5F-96CF-0401F9B8AE71}"/>
              </a:ext>
            </a:extLst>
          </p:cNvPr>
          <p:cNvSpPr txBox="1"/>
          <p:nvPr/>
        </p:nvSpPr>
        <p:spPr>
          <a:xfrm>
            <a:off x="3858284" y="4966023"/>
            <a:ext cx="3180080" cy="1077218"/>
          </a:xfrm>
          <a:prstGeom prst="rect">
            <a:avLst/>
          </a:prstGeom>
          <a:noFill/>
        </p:spPr>
        <p:txBody>
          <a:bodyPr wrap="square" rtlCol="0">
            <a:spAutoFit/>
          </a:bodyPr>
          <a:lstStyle/>
          <a:p>
            <a:pPr algn="just"/>
            <a:r>
              <a:rPr lang="es-MX" sz="1600" dirty="0"/>
              <a:t>Se abordaron actividades de diagnostico para obtener la expresión oral, así como el conteo y acciones socioemocionales. </a:t>
            </a:r>
          </a:p>
        </p:txBody>
      </p:sp>
      <p:sp>
        <p:nvSpPr>
          <p:cNvPr id="47" name="CuadroTexto 46">
            <a:extLst>
              <a:ext uri="{FF2B5EF4-FFF2-40B4-BE49-F238E27FC236}">
                <a16:creationId xmlns:a16="http://schemas.microsoft.com/office/drawing/2014/main" id="{D295FEB7-2A49-429D-8338-5DF2579D181C}"/>
              </a:ext>
            </a:extLst>
          </p:cNvPr>
          <p:cNvSpPr txBox="1"/>
          <p:nvPr/>
        </p:nvSpPr>
        <p:spPr>
          <a:xfrm>
            <a:off x="437526" y="6652883"/>
            <a:ext cx="3082290" cy="1077218"/>
          </a:xfrm>
          <a:prstGeom prst="rect">
            <a:avLst/>
          </a:prstGeom>
          <a:noFill/>
        </p:spPr>
        <p:txBody>
          <a:bodyPr wrap="square" rtlCol="0">
            <a:spAutoFit/>
          </a:bodyPr>
          <a:lstStyle/>
          <a:p>
            <a:pPr algn="just"/>
            <a:r>
              <a:rPr lang="es-MX" sz="1600" dirty="0"/>
              <a:t>Se logro establecer mejor integración con los infantes, así como fortalecer la confianza y participación.</a:t>
            </a:r>
          </a:p>
        </p:txBody>
      </p:sp>
      <p:sp>
        <p:nvSpPr>
          <p:cNvPr id="48" name="CuadroTexto 47">
            <a:extLst>
              <a:ext uri="{FF2B5EF4-FFF2-40B4-BE49-F238E27FC236}">
                <a16:creationId xmlns:a16="http://schemas.microsoft.com/office/drawing/2014/main" id="{BF56A24A-9E42-485B-A77F-1FC397873D75}"/>
              </a:ext>
            </a:extLst>
          </p:cNvPr>
          <p:cNvSpPr txBox="1"/>
          <p:nvPr/>
        </p:nvSpPr>
        <p:spPr>
          <a:xfrm>
            <a:off x="3840186" y="6848382"/>
            <a:ext cx="3216276" cy="584775"/>
          </a:xfrm>
          <a:prstGeom prst="rect">
            <a:avLst/>
          </a:prstGeom>
          <a:noFill/>
        </p:spPr>
        <p:txBody>
          <a:bodyPr wrap="square" rtlCol="0">
            <a:spAutoFit/>
          </a:bodyPr>
          <a:lstStyle/>
          <a:p>
            <a:pPr algn="just"/>
            <a:r>
              <a:rPr lang="es-MX" sz="1600" dirty="0"/>
              <a:t>Las reglas aun no se respetan por parte de los alumnos. </a:t>
            </a:r>
          </a:p>
        </p:txBody>
      </p:sp>
      <p:sp>
        <p:nvSpPr>
          <p:cNvPr id="49" name="CuadroTexto 48">
            <a:extLst>
              <a:ext uri="{FF2B5EF4-FFF2-40B4-BE49-F238E27FC236}">
                <a16:creationId xmlns:a16="http://schemas.microsoft.com/office/drawing/2014/main" id="{C3FAC5B9-D677-4978-9C20-844A3E48DBCB}"/>
              </a:ext>
            </a:extLst>
          </p:cNvPr>
          <p:cNvSpPr txBox="1"/>
          <p:nvPr/>
        </p:nvSpPr>
        <p:spPr>
          <a:xfrm>
            <a:off x="483552" y="8358469"/>
            <a:ext cx="3036264" cy="369332"/>
          </a:xfrm>
          <a:prstGeom prst="rect">
            <a:avLst/>
          </a:prstGeom>
          <a:noFill/>
        </p:spPr>
        <p:txBody>
          <a:bodyPr wrap="square" rtlCol="0">
            <a:spAutoFit/>
          </a:bodyPr>
          <a:lstStyle/>
          <a:p>
            <a:r>
              <a:rPr lang="es-MX" dirty="0"/>
              <a:t>Medir correctamente tiempos. </a:t>
            </a:r>
          </a:p>
        </p:txBody>
      </p:sp>
      <p:sp>
        <p:nvSpPr>
          <p:cNvPr id="50" name="CuadroTexto 49">
            <a:extLst>
              <a:ext uri="{FF2B5EF4-FFF2-40B4-BE49-F238E27FC236}">
                <a16:creationId xmlns:a16="http://schemas.microsoft.com/office/drawing/2014/main" id="{18A456CA-96BF-43BA-93F2-9B7EF8A0EFA4}"/>
              </a:ext>
            </a:extLst>
          </p:cNvPr>
          <p:cNvSpPr txBox="1"/>
          <p:nvPr/>
        </p:nvSpPr>
        <p:spPr>
          <a:xfrm>
            <a:off x="370723" y="9069308"/>
            <a:ext cx="3036264" cy="369332"/>
          </a:xfrm>
          <a:prstGeom prst="rect">
            <a:avLst/>
          </a:prstGeom>
          <a:noFill/>
        </p:spPr>
        <p:txBody>
          <a:bodyPr wrap="square" rtlCol="0">
            <a:spAutoFit/>
          </a:bodyPr>
          <a:lstStyle/>
          <a:p>
            <a:r>
              <a:rPr lang="es-MX" dirty="0"/>
              <a:t>Establecer tiempos. </a:t>
            </a:r>
          </a:p>
        </p:txBody>
      </p:sp>
      <p:sp>
        <p:nvSpPr>
          <p:cNvPr id="51" name="CuadroTexto 50">
            <a:extLst>
              <a:ext uri="{FF2B5EF4-FFF2-40B4-BE49-F238E27FC236}">
                <a16:creationId xmlns:a16="http://schemas.microsoft.com/office/drawing/2014/main" id="{A3D49A12-83CD-4721-B021-840E1C327844}"/>
              </a:ext>
            </a:extLst>
          </p:cNvPr>
          <p:cNvSpPr txBox="1"/>
          <p:nvPr/>
        </p:nvSpPr>
        <p:spPr>
          <a:xfrm>
            <a:off x="3788091" y="7971490"/>
            <a:ext cx="3180080" cy="1569660"/>
          </a:xfrm>
          <a:prstGeom prst="rect">
            <a:avLst/>
          </a:prstGeom>
          <a:noFill/>
        </p:spPr>
        <p:txBody>
          <a:bodyPr wrap="square" rtlCol="0">
            <a:spAutoFit/>
          </a:bodyPr>
          <a:lstStyle/>
          <a:p>
            <a:pPr algn="just"/>
            <a:r>
              <a:rPr lang="es-MX" sz="1600" dirty="0"/>
              <a:t>La mañana de trabajo fue muy buena pues se estableció excelente comunicación con los niños, la participación fue buena y las evidencias fueron trabajadas correctamente. </a:t>
            </a:r>
          </a:p>
        </p:txBody>
      </p:sp>
    </p:spTree>
    <p:extLst>
      <p:ext uri="{BB962C8B-B14F-4D97-AF65-F5344CB8AC3E}">
        <p14:creationId xmlns:p14="http://schemas.microsoft.com/office/powerpoint/2010/main" val="3471230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B6F81CB-0BEC-4F6D-9A54-D5C26E0E9A91}"/>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8F951C79-84D5-4E91-9454-336A8E7C1DEA}"/>
              </a:ext>
            </a:extLst>
          </p:cNvPr>
          <p:cNvSpPr txBox="1"/>
          <p:nvPr/>
        </p:nvSpPr>
        <p:spPr>
          <a:xfrm rot="21192359">
            <a:off x="-133621" y="2390998"/>
            <a:ext cx="4800600" cy="5755422"/>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Los alumnos manifiestan una atención individualizada por lo cual se vuelve complejo darle atención a cada uno de ellos pues por la edad en la que se encuentran aun aprenden a controlar sus emociones.  </a:t>
            </a:r>
          </a:p>
          <a:p>
            <a:pPr algn="just"/>
            <a:r>
              <a:rPr lang="es-MX" sz="1600" dirty="0">
                <a:latin typeface="Arial" panose="020B0604020202020204" pitchFamily="34" charset="0"/>
                <a:cs typeface="Arial" panose="020B0604020202020204" pitchFamily="34" charset="0"/>
              </a:rPr>
              <a:t>Según Morales (2012). Los materiales didácticos ayudan a  </a:t>
            </a:r>
            <a:r>
              <a:rPr lang="es-ES" sz="1600" dirty="0">
                <a:latin typeface="Arial" panose="020B0604020202020204" pitchFamily="34" charset="0"/>
                <a:cs typeface="Arial" panose="020B0604020202020204" pitchFamily="34" charset="0"/>
              </a:rPr>
              <a:t>despertar el interés de los estudiantes, adecuarse a las características físicas y psíquicas de los mismos, además que facilitan la actividad docente al servir de guía; asimismo, tienen la gran virtud de adecuarse a cualquier tipo de contenido, sin embargo dentro de la intervención no solo falto la integración de materiales, si no mantener el control del grupo pues Así mismo García (1994).  expresa que una de las funciones de la disciplina es crear una forma de trabajo en la cual las tareas o actividades planificadas para el aula pueden ser realizadas de manera más eficiente</a:t>
            </a:r>
          </a:p>
          <a:p>
            <a:pPr algn="just"/>
            <a:r>
              <a:rPr lang="es-ES" sz="1600" dirty="0">
                <a:latin typeface="Arial" panose="020B0604020202020204" pitchFamily="34" charset="0"/>
                <a:cs typeface="Arial" panose="020B0604020202020204" pitchFamily="34" charset="0"/>
              </a:rPr>
              <a:t>Por lo cual la mañana de trabajo no logro ser exitosa pues los alumnos aun aprenden a regular su comportamiento, manifestando sus sentimientos a través del llanto, berrinche, entre otros. </a:t>
            </a:r>
            <a:endParaRPr lang="es-MX" sz="16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45A3FE28-5A79-4810-A0BE-CDC6A3BF49C7}"/>
              </a:ext>
            </a:extLst>
          </p:cNvPr>
          <p:cNvSpPr txBox="1"/>
          <p:nvPr/>
        </p:nvSpPr>
        <p:spPr>
          <a:xfrm rot="21216104">
            <a:off x="19710" y="1474690"/>
            <a:ext cx="4133166" cy="584775"/>
          </a:xfrm>
          <a:prstGeom prst="rect">
            <a:avLst/>
          </a:prstGeom>
          <a:noFill/>
        </p:spPr>
        <p:txBody>
          <a:bodyPr wrap="square" rtlCol="0">
            <a:spAutoFit/>
          </a:bodyPr>
          <a:lstStyle/>
          <a:p>
            <a:pPr algn="ctr"/>
            <a:r>
              <a:rPr lang="es-MX" sz="3200" b="1" dirty="0">
                <a:latin typeface="Arial" panose="020B0604020202020204" pitchFamily="34" charset="0"/>
                <a:cs typeface="Arial" panose="020B0604020202020204" pitchFamily="34" charset="0"/>
              </a:rPr>
              <a:t>Según los autores…</a:t>
            </a:r>
          </a:p>
        </p:txBody>
      </p:sp>
    </p:spTree>
    <p:extLst>
      <p:ext uri="{BB962C8B-B14F-4D97-AF65-F5344CB8AC3E}">
        <p14:creationId xmlns:p14="http://schemas.microsoft.com/office/powerpoint/2010/main" val="2251447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30979" y="7772400"/>
            <a:ext cx="3497579" cy="320039"/>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0" y="0"/>
            <a:ext cx="7772400" cy="10040620"/>
            <a:chOff x="0" y="0"/>
            <a:chExt cx="7772400" cy="10040620"/>
          </a:xfrm>
        </p:grpSpPr>
        <p:sp>
          <p:nvSpPr>
            <p:cNvPr id="4" name="object 4"/>
            <p:cNvSpPr/>
            <p:nvPr/>
          </p:nvSpPr>
          <p:spPr>
            <a:xfrm>
              <a:off x="457200" y="7764780"/>
              <a:ext cx="3497579" cy="3225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7772400" cy="1004061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08000" y="6144259"/>
              <a:ext cx="7007859" cy="238760"/>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508000" y="6144259"/>
            <a:ext cx="7007859" cy="238760"/>
          </a:xfrm>
          <a:prstGeom prst="rect">
            <a:avLst/>
          </a:prstGeom>
        </p:spPr>
        <p:txBody>
          <a:bodyPr vert="horz" wrap="square" lIns="0" tIns="0" rIns="0" bIns="0" rtlCol="0">
            <a:spAutoFit/>
          </a:bodyPr>
          <a:lstStyle/>
          <a:p>
            <a:pPr marL="93345" algn="ctr">
              <a:lnSpc>
                <a:spcPts val="1835"/>
              </a:lnSpc>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627380" y="6428740"/>
            <a:ext cx="6837680" cy="1259840"/>
            <a:chOff x="627380" y="6428740"/>
            <a:chExt cx="6837680" cy="1259840"/>
          </a:xfrm>
        </p:grpSpPr>
        <p:sp>
          <p:nvSpPr>
            <p:cNvPr id="9" name="object 9"/>
            <p:cNvSpPr/>
            <p:nvPr/>
          </p:nvSpPr>
          <p:spPr>
            <a:xfrm>
              <a:off x="4067809" y="6442710"/>
              <a:ext cx="3390900" cy="1239520"/>
            </a:xfrm>
            <a:custGeom>
              <a:avLst/>
              <a:gdLst/>
              <a:ahLst/>
              <a:cxnLst/>
              <a:rect l="l" t="t" r="r" b="b"/>
              <a:pathLst>
                <a:path w="3390900" h="1239520">
                  <a:moveTo>
                    <a:pt x="3184270" y="0"/>
                  </a:moveTo>
                  <a:lnTo>
                    <a:pt x="206628" y="0"/>
                  </a:lnTo>
                  <a:lnTo>
                    <a:pt x="159233" y="5454"/>
                  </a:lnTo>
                  <a:lnTo>
                    <a:pt x="115734" y="20992"/>
                  </a:lnTo>
                  <a:lnTo>
                    <a:pt x="77370" y="45376"/>
                  </a:lnTo>
                  <a:lnTo>
                    <a:pt x="45376" y="77370"/>
                  </a:lnTo>
                  <a:lnTo>
                    <a:pt x="20992" y="115734"/>
                  </a:lnTo>
                  <a:lnTo>
                    <a:pt x="5454" y="159233"/>
                  </a:lnTo>
                  <a:lnTo>
                    <a:pt x="0" y="206628"/>
                  </a:lnTo>
                  <a:lnTo>
                    <a:pt x="0" y="1032890"/>
                  </a:lnTo>
                  <a:lnTo>
                    <a:pt x="5454" y="1080286"/>
                  </a:lnTo>
                  <a:lnTo>
                    <a:pt x="20992" y="1123785"/>
                  </a:lnTo>
                  <a:lnTo>
                    <a:pt x="45376" y="1162149"/>
                  </a:lnTo>
                  <a:lnTo>
                    <a:pt x="77370" y="1194143"/>
                  </a:lnTo>
                  <a:lnTo>
                    <a:pt x="115734" y="1218527"/>
                  </a:lnTo>
                  <a:lnTo>
                    <a:pt x="159233" y="1234065"/>
                  </a:lnTo>
                  <a:lnTo>
                    <a:pt x="206628" y="1239520"/>
                  </a:lnTo>
                  <a:lnTo>
                    <a:pt x="3184270" y="1239520"/>
                  </a:lnTo>
                  <a:lnTo>
                    <a:pt x="3231666" y="1234065"/>
                  </a:lnTo>
                  <a:lnTo>
                    <a:pt x="3275165" y="1218527"/>
                  </a:lnTo>
                  <a:lnTo>
                    <a:pt x="3313529" y="1194143"/>
                  </a:lnTo>
                  <a:lnTo>
                    <a:pt x="3345523" y="1162149"/>
                  </a:lnTo>
                  <a:lnTo>
                    <a:pt x="3369907" y="1123785"/>
                  </a:lnTo>
                  <a:lnTo>
                    <a:pt x="3385445" y="1080286"/>
                  </a:lnTo>
                  <a:lnTo>
                    <a:pt x="3390899" y="1032890"/>
                  </a:lnTo>
                  <a:lnTo>
                    <a:pt x="3390899" y="206628"/>
                  </a:lnTo>
                  <a:lnTo>
                    <a:pt x="3385445" y="159233"/>
                  </a:lnTo>
                  <a:lnTo>
                    <a:pt x="3369907" y="115734"/>
                  </a:lnTo>
                  <a:lnTo>
                    <a:pt x="3345523" y="77370"/>
                  </a:lnTo>
                  <a:lnTo>
                    <a:pt x="3313529" y="45376"/>
                  </a:lnTo>
                  <a:lnTo>
                    <a:pt x="3275165" y="20992"/>
                  </a:lnTo>
                  <a:lnTo>
                    <a:pt x="3231666" y="5454"/>
                  </a:lnTo>
                  <a:lnTo>
                    <a:pt x="3184270" y="0"/>
                  </a:lnTo>
                  <a:close/>
                </a:path>
              </a:pathLst>
            </a:custGeom>
            <a:solidFill>
              <a:srgbClr val="FFFFFF"/>
            </a:solidFill>
          </p:spPr>
          <p:txBody>
            <a:bodyPr wrap="square" lIns="0" tIns="0" rIns="0" bIns="0" rtlCol="0"/>
            <a:lstStyle/>
            <a:p>
              <a:endParaRPr/>
            </a:p>
          </p:txBody>
        </p:sp>
        <p:sp>
          <p:nvSpPr>
            <p:cNvPr id="10" name="object 10"/>
            <p:cNvSpPr/>
            <p:nvPr/>
          </p:nvSpPr>
          <p:spPr>
            <a:xfrm>
              <a:off x="4067809" y="6442710"/>
              <a:ext cx="3390900" cy="1239520"/>
            </a:xfrm>
            <a:custGeom>
              <a:avLst/>
              <a:gdLst/>
              <a:ahLst/>
              <a:cxnLst/>
              <a:rect l="l" t="t" r="r" b="b"/>
              <a:pathLst>
                <a:path w="3390900" h="1239520">
                  <a:moveTo>
                    <a:pt x="0" y="206628"/>
                  </a:moveTo>
                  <a:lnTo>
                    <a:pt x="5454" y="159233"/>
                  </a:lnTo>
                  <a:lnTo>
                    <a:pt x="20992" y="115734"/>
                  </a:lnTo>
                  <a:lnTo>
                    <a:pt x="45376" y="77370"/>
                  </a:lnTo>
                  <a:lnTo>
                    <a:pt x="77370" y="45376"/>
                  </a:lnTo>
                  <a:lnTo>
                    <a:pt x="115734" y="20992"/>
                  </a:lnTo>
                  <a:lnTo>
                    <a:pt x="159233" y="5454"/>
                  </a:lnTo>
                  <a:lnTo>
                    <a:pt x="206628" y="0"/>
                  </a:lnTo>
                  <a:lnTo>
                    <a:pt x="3184270" y="0"/>
                  </a:lnTo>
                  <a:lnTo>
                    <a:pt x="3231666" y="5454"/>
                  </a:lnTo>
                  <a:lnTo>
                    <a:pt x="3275165" y="20992"/>
                  </a:lnTo>
                  <a:lnTo>
                    <a:pt x="3313529" y="45376"/>
                  </a:lnTo>
                  <a:lnTo>
                    <a:pt x="3345523" y="77370"/>
                  </a:lnTo>
                  <a:lnTo>
                    <a:pt x="3369907" y="115734"/>
                  </a:lnTo>
                  <a:lnTo>
                    <a:pt x="3385445" y="159233"/>
                  </a:lnTo>
                  <a:lnTo>
                    <a:pt x="3390899" y="206628"/>
                  </a:lnTo>
                  <a:lnTo>
                    <a:pt x="3390899" y="1032890"/>
                  </a:lnTo>
                  <a:lnTo>
                    <a:pt x="3385445" y="1080286"/>
                  </a:lnTo>
                  <a:lnTo>
                    <a:pt x="3369907" y="1123785"/>
                  </a:lnTo>
                  <a:lnTo>
                    <a:pt x="3345523" y="1162149"/>
                  </a:lnTo>
                  <a:lnTo>
                    <a:pt x="3313529" y="1194143"/>
                  </a:lnTo>
                  <a:lnTo>
                    <a:pt x="3275165" y="1218527"/>
                  </a:lnTo>
                  <a:lnTo>
                    <a:pt x="3231666" y="1234065"/>
                  </a:lnTo>
                  <a:lnTo>
                    <a:pt x="3184270" y="1239520"/>
                  </a:lnTo>
                  <a:lnTo>
                    <a:pt x="206628" y="1239520"/>
                  </a:lnTo>
                  <a:lnTo>
                    <a:pt x="159233" y="1234065"/>
                  </a:lnTo>
                  <a:lnTo>
                    <a:pt x="115734" y="1218527"/>
                  </a:lnTo>
                  <a:lnTo>
                    <a:pt x="77370" y="1194143"/>
                  </a:lnTo>
                  <a:lnTo>
                    <a:pt x="45376" y="1162149"/>
                  </a:lnTo>
                  <a:lnTo>
                    <a:pt x="20992" y="1123785"/>
                  </a:lnTo>
                  <a:lnTo>
                    <a:pt x="5454" y="1080286"/>
                  </a:lnTo>
                  <a:lnTo>
                    <a:pt x="0" y="1032890"/>
                  </a:lnTo>
                  <a:lnTo>
                    <a:pt x="0" y="206628"/>
                  </a:lnTo>
                  <a:close/>
                </a:path>
              </a:pathLst>
            </a:custGeom>
            <a:ln w="12700">
              <a:solidFill>
                <a:srgbClr val="000000"/>
              </a:solidFill>
            </a:ln>
          </p:spPr>
          <p:txBody>
            <a:bodyPr wrap="square" lIns="0" tIns="0" rIns="0" bIns="0" rtlCol="0"/>
            <a:lstStyle/>
            <a:p>
              <a:endParaRPr/>
            </a:p>
          </p:txBody>
        </p:sp>
        <p:sp>
          <p:nvSpPr>
            <p:cNvPr id="11" name="object 11"/>
            <p:cNvSpPr/>
            <p:nvPr/>
          </p:nvSpPr>
          <p:spPr>
            <a:xfrm>
              <a:off x="633730" y="6435090"/>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1"/>
                  </a:lnTo>
                  <a:lnTo>
                    <a:pt x="5489" y="1086906"/>
                  </a:lnTo>
                  <a:lnTo>
                    <a:pt x="21127" y="1130664"/>
                  </a:lnTo>
                  <a:lnTo>
                    <a:pt x="45665" y="1169266"/>
                  </a:lnTo>
                  <a:lnTo>
                    <a:pt x="77855" y="1201463"/>
                  </a:lnTo>
                  <a:lnTo>
                    <a:pt x="116450" y="1226006"/>
                  </a:lnTo>
                  <a:lnTo>
                    <a:pt x="160201" y="1241648"/>
                  </a:lnTo>
                  <a:lnTo>
                    <a:pt x="207860" y="1247140"/>
                  </a:lnTo>
                  <a:lnTo>
                    <a:pt x="3134741" y="1247140"/>
                  </a:lnTo>
                  <a:lnTo>
                    <a:pt x="3182406" y="1241648"/>
                  </a:lnTo>
                  <a:lnTo>
                    <a:pt x="3226164" y="1226006"/>
                  </a:lnTo>
                  <a:lnTo>
                    <a:pt x="3264766" y="1201463"/>
                  </a:lnTo>
                  <a:lnTo>
                    <a:pt x="3296963" y="1169266"/>
                  </a:lnTo>
                  <a:lnTo>
                    <a:pt x="3321506" y="1130664"/>
                  </a:lnTo>
                  <a:lnTo>
                    <a:pt x="3337148" y="1086906"/>
                  </a:lnTo>
                  <a:lnTo>
                    <a:pt x="3342640" y="1039241"/>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633730" y="6435090"/>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1"/>
                  </a:lnTo>
                  <a:lnTo>
                    <a:pt x="3337148" y="1086906"/>
                  </a:lnTo>
                  <a:lnTo>
                    <a:pt x="3321506" y="1130664"/>
                  </a:lnTo>
                  <a:lnTo>
                    <a:pt x="3296963" y="1169266"/>
                  </a:lnTo>
                  <a:lnTo>
                    <a:pt x="3264766" y="1201463"/>
                  </a:lnTo>
                  <a:lnTo>
                    <a:pt x="3226164" y="1226006"/>
                  </a:lnTo>
                  <a:lnTo>
                    <a:pt x="3182406" y="1241648"/>
                  </a:lnTo>
                  <a:lnTo>
                    <a:pt x="3134741" y="1247140"/>
                  </a:lnTo>
                  <a:lnTo>
                    <a:pt x="207860" y="1247140"/>
                  </a:lnTo>
                  <a:lnTo>
                    <a:pt x="160201" y="1241648"/>
                  </a:lnTo>
                  <a:lnTo>
                    <a:pt x="116450" y="1226006"/>
                  </a:lnTo>
                  <a:lnTo>
                    <a:pt x="77855" y="1201463"/>
                  </a:lnTo>
                  <a:lnTo>
                    <a:pt x="45665" y="1169266"/>
                  </a:lnTo>
                  <a:lnTo>
                    <a:pt x="21127" y="1130664"/>
                  </a:lnTo>
                  <a:lnTo>
                    <a:pt x="5489" y="1086906"/>
                  </a:lnTo>
                  <a:lnTo>
                    <a:pt x="0" y="1039241"/>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739775" y="6410261"/>
            <a:ext cx="687705" cy="269875"/>
          </a:xfrm>
          <a:prstGeom prst="rect">
            <a:avLst/>
          </a:prstGeom>
        </p:spPr>
        <p:txBody>
          <a:bodyPr vert="horz" wrap="square" lIns="0" tIns="12700" rIns="0" bIns="0" rtlCol="0">
            <a:spAutoFit/>
          </a:bodyPr>
          <a:lstStyle/>
          <a:p>
            <a:pPr marL="12700">
              <a:lnSpc>
                <a:spcPct val="100000"/>
              </a:lnSpc>
              <a:spcBef>
                <a:spcPts val="100"/>
              </a:spcBef>
            </a:pPr>
            <a:r>
              <a:rPr sz="1600" b="1" spc="-400" dirty="0">
                <a:latin typeface="Arial"/>
                <a:cs typeface="Arial"/>
              </a:rPr>
              <a:t>L</a:t>
            </a:r>
            <a:r>
              <a:rPr sz="1600" b="1" spc="-80" dirty="0">
                <a:latin typeface="Arial"/>
                <a:cs typeface="Arial"/>
              </a:rPr>
              <a:t>o</a:t>
            </a:r>
            <a:r>
              <a:rPr sz="1600" b="1" spc="-35" dirty="0">
                <a:latin typeface="Arial"/>
                <a:cs typeface="Arial"/>
              </a:rPr>
              <a:t>gro</a:t>
            </a:r>
            <a:r>
              <a:rPr sz="1600" b="1" spc="-90" dirty="0">
                <a:latin typeface="Arial"/>
                <a:cs typeface="Arial"/>
              </a:rPr>
              <a:t>s:</a:t>
            </a:r>
            <a:endParaRPr sz="1600">
              <a:latin typeface="Arial"/>
              <a:cs typeface="Arial"/>
            </a:endParaRPr>
          </a:p>
        </p:txBody>
      </p:sp>
      <p:sp>
        <p:nvSpPr>
          <p:cNvPr id="14" name="object 14"/>
          <p:cNvSpPr txBox="1"/>
          <p:nvPr/>
        </p:nvSpPr>
        <p:spPr>
          <a:xfrm>
            <a:off x="4146550" y="6415023"/>
            <a:ext cx="3192780" cy="513715"/>
          </a:xfrm>
          <a:prstGeom prst="rect">
            <a:avLst/>
          </a:prstGeom>
        </p:spPr>
        <p:txBody>
          <a:bodyPr vert="horz" wrap="square" lIns="0" tIns="12700" rIns="0" bIns="0" rtlCol="0">
            <a:spAutoFit/>
          </a:bodyPr>
          <a:lstStyle/>
          <a:p>
            <a:pPr marL="154940">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581659" y="7784465"/>
            <a:ext cx="321564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Valoración </a:t>
            </a:r>
            <a:r>
              <a:rPr sz="1550" spc="-30" dirty="0">
                <a:latin typeface="Verdana"/>
                <a:cs typeface="Verdana"/>
              </a:rPr>
              <a:t>general </a:t>
            </a:r>
            <a:r>
              <a:rPr sz="1550" spc="-55" dirty="0">
                <a:latin typeface="Verdana"/>
                <a:cs typeface="Verdana"/>
              </a:rPr>
              <a:t>de </a:t>
            </a:r>
            <a:r>
              <a:rPr sz="1550" spc="-30" dirty="0">
                <a:latin typeface="Verdana"/>
                <a:cs typeface="Verdana"/>
              </a:rPr>
              <a:t>la</a:t>
            </a:r>
            <a:r>
              <a:rPr sz="1550" spc="-275" dirty="0">
                <a:latin typeface="Verdana"/>
                <a:cs typeface="Verdana"/>
              </a:rPr>
              <a:t> </a:t>
            </a:r>
            <a:r>
              <a:rPr sz="1550" spc="40" dirty="0">
                <a:latin typeface="Verdana"/>
                <a:cs typeface="Verdana"/>
              </a:rPr>
              <a:t>jornada</a:t>
            </a:r>
            <a:endParaRPr sz="1550">
              <a:latin typeface="Verdana"/>
              <a:cs typeface="Verdana"/>
            </a:endParaRPr>
          </a:p>
        </p:txBody>
      </p:sp>
      <p:sp>
        <p:nvSpPr>
          <p:cNvPr id="16" name="object 16"/>
          <p:cNvSpPr txBox="1"/>
          <p:nvPr/>
        </p:nvSpPr>
        <p:spPr>
          <a:xfrm>
            <a:off x="679767" y="8111490"/>
            <a:ext cx="3042285" cy="208279"/>
          </a:xfrm>
          <a:prstGeom prst="rect">
            <a:avLst/>
          </a:prstGeom>
        </p:spPr>
        <p:txBody>
          <a:bodyPr vert="horz" wrap="square" lIns="0" tIns="12700" rIns="0" bIns="0" rtlCol="0">
            <a:spAutoFit/>
          </a:bodyPr>
          <a:lstStyle/>
          <a:p>
            <a:pPr marL="12700">
              <a:lnSpc>
                <a:spcPct val="100000"/>
              </a:lnSpc>
              <a:spcBef>
                <a:spcPts val="100"/>
              </a:spcBef>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a:t>
            </a:r>
            <a:r>
              <a:rPr sz="1200" b="1" spc="-85" dirty="0">
                <a:latin typeface="Arial"/>
                <a:cs typeface="Arial"/>
              </a:rPr>
              <a:t> </a:t>
            </a:r>
            <a:r>
              <a:rPr sz="1200" b="1" spc="-90" dirty="0">
                <a:latin typeface="Arial"/>
                <a:cs typeface="Arial"/>
              </a:rPr>
              <a:t>no</a:t>
            </a:r>
            <a:endParaRPr sz="1200">
              <a:latin typeface="Arial"/>
              <a:cs typeface="Arial"/>
            </a:endParaRPr>
          </a:p>
        </p:txBody>
      </p:sp>
      <p:grpSp>
        <p:nvGrpSpPr>
          <p:cNvPr id="17" name="object 17"/>
          <p:cNvGrpSpPr/>
          <p:nvPr/>
        </p:nvGrpSpPr>
        <p:grpSpPr>
          <a:xfrm>
            <a:off x="714375" y="6740073"/>
            <a:ext cx="6612890" cy="817244"/>
            <a:chOff x="714375" y="6740073"/>
            <a:chExt cx="6612890" cy="817244"/>
          </a:xfrm>
        </p:grpSpPr>
        <p:sp>
          <p:nvSpPr>
            <p:cNvPr id="18" name="object 18"/>
            <p:cNvSpPr/>
            <p:nvPr/>
          </p:nvSpPr>
          <p:spPr>
            <a:xfrm>
              <a:off x="714375" y="6746191"/>
              <a:ext cx="6612255" cy="802640"/>
            </a:xfrm>
            <a:custGeom>
              <a:avLst/>
              <a:gdLst/>
              <a:ahLst/>
              <a:cxnLst/>
              <a:rect l="l" t="t" r="r" b="b"/>
              <a:pathLst>
                <a:path w="6612255" h="802640">
                  <a:moveTo>
                    <a:pt x="0" y="0"/>
                  </a:moveTo>
                  <a:lnTo>
                    <a:pt x="3167380" y="0"/>
                  </a:lnTo>
                </a:path>
                <a:path w="6612255" h="802640">
                  <a:moveTo>
                    <a:pt x="0" y="200533"/>
                  </a:moveTo>
                  <a:lnTo>
                    <a:pt x="3167380" y="200533"/>
                  </a:lnTo>
                </a:path>
                <a:path w="6612255" h="802640">
                  <a:moveTo>
                    <a:pt x="0" y="401193"/>
                  </a:moveTo>
                  <a:lnTo>
                    <a:pt x="3167380" y="401193"/>
                  </a:lnTo>
                </a:path>
                <a:path w="6612255" h="802640">
                  <a:moveTo>
                    <a:pt x="0" y="601853"/>
                  </a:moveTo>
                  <a:lnTo>
                    <a:pt x="3167380" y="601853"/>
                  </a:lnTo>
                </a:path>
                <a:path w="6612255" h="802640">
                  <a:moveTo>
                    <a:pt x="0" y="802640"/>
                  </a:moveTo>
                  <a:lnTo>
                    <a:pt x="3167380" y="802640"/>
                  </a:lnTo>
                </a:path>
                <a:path w="6612255" h="802640">
                  <a:moveTo>
                    <a:pt x="3444875" y="1905"/>
                  </a:moveTo>
                  <a:lnTo>
                    <a:pt x="6612255" y="1905"/>
                  </a:lnTo>
                </a:path>
                <a:path w="6612255" h="802640">
                  <a:moveTo>
                    <a:pt x="3444875" y="403225"/>
                  </a:moveTo>
                  <a:lnTo>
                    <a:pt x="6612255" y="403225"/>
                  </a:lnTo>
                </a:path>
              </a:pathLst>
            </a:custGeom>
            <a:ln w="12237">
              <a:solidFill>
                <a:srgbClr val="000000"/>
              </a:solidFill>
            </a:ln>
          </p:spPr>
          <p:txBody>
            <a:bodyPr wrap="square" lIns="0" tIns="0" rIns="0" bIns="0" rtlCol="0"/>
            <a:lstStyle/>
            <a:p>
              <a:endParaRPr/>
            </a:p>
          </p:txBody>
        </p:sp>
        <p:sp>
          <p:nvSpPr>
            <p:cNvPr id="19" name="object 19"/>
            <p:cNvSpPr/>
            <p:nvPr/>
          </p:nvSpPr>
          <p:spPr>
            <a:xfrm>
              <a:off x="4159250" y="734998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0" name="object 20"/>
            <p:cNvSpPr/>
            <p:nvPr/>
          </p:nvSpPr>
          <p:spPr>
            <a:xfrm>
              <a:off x="4159250" y="7550991"/>
              <a:ext cx="3167380" cy="0"/>
            </a:xfrm>
            <a:custGeom>
              <a:avLst/>
              <a:gdLst/>
              <a:ahLst/>
              <a:cxnLst/>
              <a:rect l="l" t="t" r="r" b="b"/>
              <a:pathLst>
                <a:path w="3167379">
                  <a:moveTo>
                    <a:pt x="0" y="0"/>
                  </a:moveTo>
                  <a:lnTo>
                    <a:pt x="3167380" y="0"/>
                  </a:lnTo>
                </a:path>
              </a:pathLst>
            </a:custGeom>
            <a:ln w="12237">
              <a:solidFill>
                <a:srgbClr val="000000"/>
              </a:solidFill>
            </a:ln>
          </p:spPr>
          <p:txBody>
            <a:bodyPr wrap="square" lIns="0" tIns="0" rIns="0" bIns="0" rtlCol="0"/>
            <a:lstStyle/>
            <a:p>
              <a:endParaRPr/>
            </a:p>
          </p:txBody>
        </p:sp>
      </p:grpSp>
      <p:sp>
        <p:nvSpPr>
          <p:cNvPr id="21" name="object 21"/>
          <p:cNvSpPr txBox="1"/>
          <p:nvPr/>
        </p:nvSpPr>
        <p:spPr>
          <a:xfrm>
            <a:off x="5004053" y="7790433"/>
            <a:ext cx="1521460" cy="260350"/>
          </a:xfrm>
          <a:prstGeom prst="rect">
            <a:avLst/>
          </a:prstGeom>
        </p:spPr>
        <p:txBody>
          <a:bodyPr vert="horz" wrap="square" lIns="0" tIns="11430" rIns="0" bIns="0" rtlCol="0">
            <a:spAutoFit/>
          </a:bodyPr>
          <a:lstStyle/>
          <a:p>
            <a:pPr marL="12700">
              <a:lnSpc>
                <a:spcPct val="100000"/>
              </a:lnSpc>
              <a:spcBef>
                <a:spcPts val="90"/>
              </a:spcBef>
            </a:pPr>
            <a:r>
              <a:rPr sz="1550" spc="-10" dirty="0">
                <a:latin typeface="Verdana"/>
                <a:cs typeface="Verdana"/>
              </a:rPr>
              <a:t>Autoevaluación</a:t>
            </a:r>
            <a:endParaRPr sz="1550">
              <a:latin typeface="Verdana"/>
              <a:cs typeface="Verdana"/>
            </a:endParaRPr>
          </a:p>
        </p:txBody>
      </p:sp>
      <p:sp>
        <p:nvSpPr>
          <p:cNvPr id="22" name="object 22"/>
          <p:cNvSpPr txBox="1"/>
          <p:nvPr/>
        </p:nvSpPr>
        <p:spPr>
          <a:xfrm>
            <a:off x="4063365" y="8106409"/>
            <a:ext cx="3298825" cy="208279"/>
          </a:xfrm>
          <a:prstGeom prst="rect">
            <a:avLst/>
          </a:prstGeom>
        </p:spPr>
        <p:txBody>
          <a:bodyPr vert="horz" wrap="square" lIns="0" tIns="12700" rIns="0" bIns="0" rtlCol="0">
            <a:spAutoFit/>
          </a:bodyPr>
          <a:lstStyle/>
          <a:p>
            <a:pPr marL="12700">
              <a:lnSpc>
                <a:spcPct val="100000"/>
              </a:lnSpc>
              <a:spcBef>
                <a:spcPts val="100"/>
              </a:spcBef>
              <a:tabLst>
                <a:tab pos="3285490"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3" name="object 23"/>
          <p:cNvSpPr txBox="1"/>
          <p:nvPr/>
        </p:nvSpPr>
        <p:spPr>
          <a:xfrm>
            <a:off x="679767" y="8289290"/>
            <a:ext cx="6683375" cy="1306195"/>
          </a:xfrm>
          <a:prstGeom prst="rect">
            <a:avLst/>
          </a:prstGeom>
        </p:spPr>
        <p:txBody>
          <a:bodyPr vert="horz" wrap="square" lIns="0" tIns="12700" rIns="0" bIns="0" rtlCol="0">
            <a:spAutoFit/>
          </a:bodyPr>
          <a:lstStyle/>
          <a:p>
            <a:pPr marL="12700">
              <a:lnSpc>
                <a:spcPct val="100000"/>
              </a:lnSpc>
              <a:spcBef>
                <a:spcPts val="100"/>
              </a:spcBef>
              <a:tabLst>
                <a:tab pos="3291204" algn="l"/>
                <a:tab pos="6669405" algn="l"/>
              </a:tabLst>
            </a:pPr>
            <a:r>
              <a:rPr sz="1200" b="1" spc="-55" dirty="0">
                <a:latin typeface="Arial"/>
                <a:cs typeface="Arial"/>
              </a:rPr>
              <a:t>debo</a:t>
            </a:r>
            <a:r>
              <a:rPr sz="1200" b="1" spc="50" dirty="0">
                <a:latin typeface="Arial"/>
                <a:cs typeface="Arial"/>
              </a:rPr>
              <a:t> </a:t>
            </a:r>
            <a:r>
              <a:rPr sz="1200" b="1" spc="-40" dirty="0">
                <a:latin typeface="Arial"/>
                <a:cs typeface="Arial"/>
              </a:rPr>
              <a:t>olvidar</a:t>
            </a:r>
            <a:r>
              <a:rPr sz="1200" spc="-40" dirty="0">
                <a:latin typeface="Arial"/>
                <a:cs typeface="Arial"/>
              </a:rPr>
              <a:t>?</a:t>
            </a:r>
            <a:r>
              <a:rPr sz="1200" u="sng" spc="-40" dirty="0">
                <a:uFill>
                  <a:solidFill>
                    <a:srgbClr val="000000"/>
                  </a:solidFill>
                </a:uFill>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 pos="6670040"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9620"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40"/>
              </a:spcBef>
              <a:tabLst>
                <a:tab pos="3395979" algn="l"/>
                <a:tab pos="6669405" algn="l"/>
              </a:tabLst>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a:t>
            </a:r>
            <a:r>
              <a:rPr sz="1200" b="1" spc="145" dirty="0">
                <a:latin typeface="Arial"/>
                <a:cs typeface="Arial"/>
              </a:rPr>
              <a:t> </a:t>
            </a:r>
            <a:r>
              <a:rPr sz="1200" b="1" spc="-25" dirty="0">
                <a:latin typeface="Arial"/>
                <a:cs typeface="Arial"/>
              </a:rPr>
              <a:t>intervenir?</a:t>
            </a:r>
            <a:r>
              <a:rPr sz="1200" b="1" spc="-15" dirty="0">
                <a:latin typeface="Arial"/>
                <a:cs typeface="Arial"/>
              </a:rPr>
              <a:t> </a:t>
            </a:r>
            <a:r>
              <a:rPr sz="1200" b="1" spc="-85" dirty="0">
                <a:latin typeface="Arial"/>
                <a:cs typeface="Arial"/>
              </a:rPr>
              <a:t>¿Qué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95979" algn="l"/>
                <a:tab pos="6669405" algn="l"/>
              </a:tabLst>
            </a:pPr>
            <a:r>
              <a:rPr sz="1200" b="1" spc="-40" dirty="0">
                <a:latin typeface="Arial"/>
                <a:cs typeface="Arial"/>
              </a:rPr>
              <a:t>necesito</a:t>
            </a:r>
            <a:r>
              <a:rPr sz="1200" b="1" spc="60" dirty="0">
                <a:latin typeface="Arial"/>
                <a:cs typeface="Arial"/>
              </a:rPr>
              <a:t> </a:t>
            </a:r>
            <a:r>
              <a:rPr sz="1200" b="1" spc="-35" dirty="0">
                <a:latin typeface="Arial"/>
                <a:cs typeface="Arial"/>
              </a:rPr>
              <a:t>modificar?</a:t>
            </a:r>
            <a:r>
              <a:rPr sz="1200" b="1" spc="40" dirty="0">
                <a:latin typeface="Arial"/>
                <a:cs typeface="Arial"/>
              </a:rPr>
              <a:t> </a:t>
            </a:r>
            <a:r>
              <a:rPr sz="1200" b="1" spc="-45" dirty="0">
                <a:latin typeface="Arial"/>
                <a:cs typeface="Arial"/>
              </a:rPr>
              <a:t>Imprevistos.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08985"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22954"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3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extLst>
              <p:ext uri="{D42A27DB-BD31-4B8C-83A1-F6EECF244321}">
                <p14:modId xmlns:p14="http://schemas.microsoft.com/office/powerpoint/2010/main" val="4021164887"/>
              </p:ext>
            </p:extLst>
          </p:nvPr>
        </p:nvGraphicFramePr>
        <p:xfrm>
          <a:off x="632955" y="2097532"/>
          <a:ext cx="3356609" cy="411619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0"/>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0"/>
                        </a:spcBef>
                      </a:pPr>
                      <a:r>
                        <a:rPr sz="1200" b="1" spc="-90" dirty="0">
                          <a:latin typeface="Arial"/>
                          <a:cs typeface="Arial"/>
                        </a:rPr>
                        <a:t>SI</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910">
                        <a:lnSpc>
                          <a:spcPct val="100000"/>
                        </a:lnSpc>
                        <a:spcBef>
                          <a:spcPts val="240"/>
                        </a:spcBef>
                      </a:pPr>
                      <a:r>
                        <a:rPr sz="1200" b="1" spc="-210" dirty="0">
                          <a:latin typeface="Arial"/>
                          <a:cs typeface="Arial"/>
                        </a:rPr>
                        <a:t>NO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a:lnSpc>
                          <a:spcPct val="100000"/>
                        </a:lnSpc>
                        <a:spcBef>
                          <a:spcPts val="244"/>
                        </a:spcBef>
                      </a:pPr>
                      <a:r>
                        <a:rPr sz="1200" b="1" spc="-60" dirty="0">
                          <a:latin typeface="Arial"/>
                          <a:cs typeface="Arial"/>
                        </a:rPr>
                        <a:t>Desarrollo </a:t>
                      </a:r>
                      <a:r>
                        <a:rPr sz="1200" b="1" spc="-30" dirty="0">
                          <a:latin typeface="Arial"/>
                          <a:cs typeface="Arial"/>
                        </a:rPr>
                        <a:t>de actividades</a:t>
                      </a:r>
                      <a:r>
                        <a:rPr sz="1200" b="1" spc="160" dirty="0">
                          <a:latin typeface="Arial"/>
                          <a:cs typeface="Arial"/>
                        </a:rPr>
                        <a:t> </a:t>
                      </a:r>
                      <a:r>
                        <a:rPr sz="1200" b="1" spc="-55" dirty="0">
                          <a:latin typeface="Arial"/>
                          <a:cs typeface="Arial"/>
                        </a:rPr>
                        <a:t>en</a:t>
                      </a:r>
                      <a:endParaRPr sz="1200">
                        <a:latin typeface="Arial"/>
                        <a:cs typeface="Arial"/>
                      </a:endParaRPr>
                    </a:p>
                    <a:p>
                      <a:pPr marL="91440">
                        <a:lnSpc>
                          <a:spcPct val="100000"/>
                        </a:lnSpc>
                      </a:pPr>
                      <a:r>
                        <a:rPr sz="1200" b="1" spc="-45" dirty="0">
                          <a:latin typeface="Arial"/>
                          <a:cs typeface="Arial"/>
                        </a:rPr>
                        <a:t>tiempo </a:t>
                      </a:r>
                      <a:r>
                        <a:rPr sz="1200" b="1" spc="-20" dirty="0">
                          <a:latin typeface="Arial"/>
                          <a:cs typeface="Arial"/>
                        </a:rPr>
                        <a:t>y</a:t>
                      </a:r>
                      <a:r>
                        <a:rPr sz="1200" b="1" spc="110" dirty="0">
                          <a:latin typeface="Arial"/>
                          <a:cs typeface="Arial"/>
                        </a:rPr>
                        <a:t> </a:t>
                      </a:r>
                      <a:r>
                        <a:rPr sz="1200" b="1" spc="-5" dirty="0">
                          <a:latin typeface="Arial"/>
                          <a:cs typeface="Arial"/>
                        </a:rPr>
                        <a:t>forma.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757">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50"/>
                        </a:spcBef>
                      </a:pPr>
                      <a:r>
                        <a:rPr sz="1200" b="1" spc="-45" dirty="0">
                          <a:latin typeface="Arial"/>
                          <a:cs typeface="Arial"/>
                        </a:rPr>
                        <a:t>Manifestaciones </a:t>
                      </a:r>
                      <a:r>
                        <a:rPr sz="1200" b="1" spc="-25" dirty="0">
                          <a:latin typeface="Arial"/>
                          <a:cs typeface="Arial"/>
                        </a:rPr>
                        <a:t>de </a:t>
                      </a:r>
                      <a:r>
                        <a:rPr sz="1200" b="1" spc="-85" dirty="0">
                          <a:latin typeface="Arial"/>
                          <a:cs typeface="Arial"/>
                        </a:rPr>
                        <a:t>los</a:t>
                      </a:r>
                      <a:r>
                        <a:rPr sz="1200" b="1" spc="140" dirty="0">
                          <a:latin typeface="Arial"/>
                          <a:cs typeface="Arial"/>
                        </a:rPr>
                        <a:t> </a:t>
                      </a:r>
                      <a:r>
                        <a:rPr sz="1200" b="1" spc="-100" dirty="0">
                          <a:latin typeface="Arial"/>
                          <a:cs typeface="Arial"/>
                        </a:rPr>
                        <a:t>niños: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50"/>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a:lnSpc>
                          <a:spcPct val="100000"/>
                        </a:lnSpc>
                        <a:spcBef>
                          <a:spcPts val="250"/>
                        </a:spcBef>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a:t>
                      </a:r>
                      <a:r>
                        <a:rPr sz="1200" b="1" spc="-40" dirty="0">
                          <a:latin typeface="Arial"/>
                          <a:cs typeface="Arial"/>
                        </a:rPr>
                        <a:t> actividades?</a:t>
                      </a:r>
                      <a:endParaRPr sz="1200">
                        <a:latin typeface="Arial"/>
                        <a:cs typeface="Arial"/>
                      </a:endParaRPr>
                    </a:p>
                    <a:p>
                      <a:pPr marL="91440">
                        <a:lnSpc>
                          <a:spcPct val="100000"/>
                        </a:lnSpc>
                        <a:tabLst>
                          <a:tab pos="1609725" algn="l"/>
                          <a:tab pos="2294890" algn="l"/>
                        </a:tabLst>
                      </a:pPr>
                      <a:r>
                        <a:rPr sz="1200" b="1" spc="-80" dirty="0">
                          <a:latin typeface="Arial"/>
                          <a:cs typeface="Arial"/>
                        </a:rPr>
                        <a:t>Todos  </a:t>
                      </a:r>
                      <a:r>
                        <a:rPr sz="1200" b="1" spc="35" dirty="0">
                          <a:latin typeface="Arial"/>
                          <a:cs typeface="Arial"/>
                        </a:rPr>
                        <a:t>(  )</a:t>
                      </a:r>
                      <a:r>
                        <a:rPr sz="1200" b="1" spc="275" dirty="0">
                          <a:latin typeface="Arial"/>
                          <a:cs typeface="Arial"/>
                        </a:rPr>
                        <a:t> </a:t>
                      </a:r>
                      <a:r>
                        <a:rPr sz="1200" b="1" spc="-100" dirty="0">
                          <a:latin typeface="Arial"/>
                          <a:cs typeface="Arial"/>
                        </a:rPr>
                        <a:t>Algunos</a:t>
                      </a:r>
                      <a:r>
                        <a:rPr sz="1200" b="1" spc="40" dirty="0">
                          <a:latin typeface="Arial"/>
                          <a:cs typeface="Arial"/>
                        </a:rPr>
                        <a:t> </a:t>
                      </a:r>
                      <a:r>
                        <a:rPr sz="1200" b="1" spc="35" dirty="0">
                          <a:latin typeface="Arial"/>
                          <a:cs typeface="Arial"/>
                        </a:rPr>
                        <a:t>(	) </a:t>
                      </a:r>
                      <a:r>
                        <a:rPr sz="1200" b="1" spc="40" dirty="0">
                          <a:latin typeface="Arial"/>
                          <a:cs typeface="Arial"/>
                        </a:rPr>
                        <a:t> </a:t>
                      </a:r>
                      <a:r>
                        <a:rPr sz="1200" b="1" dirty="0">
                          <a:latin typeface="Arial"/>
                          <a:cs typeface="Arial"/>
                        </a:rPr>
                        <a:t>otro</a:t>
                      </a:r>
                      <a:r>
                        <a:rPr sz="1200" b="1" spc="20" dirty="0">
                          <a:latin typeface="Arial"/>
                          <a:cs typeface="Arial"/>
                        </a:rPr>
                        <a:t> </a:t>
                      </a:r>
                      <a:r>
                        <a:rPr sz="1200" b="1" spc="35"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50"/>
                        </a:spcBef>
                        <a:tabLst>
                          <a:tab pos="1209675" algn="l"/>
                          <a:tab pos="1999614" algn="l"/>
                          <a:tab pos="2814320"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dirty="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722">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65"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4084192" y="2101088"/>
          <a:ext cx="3322318" cy="3992877"/>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19">
                <a:tc>
                  <a:txBody>
                    <a:bodyPr/>
                    <a:lstStyle/>
                    <a:p>
                      <a:pPr marL="1270" algn="ctr">
                        <a:lnSpc>
                          <a:spcPct val="100000"/>
                        </a:lnSpc>
                        <a:spcBef>
                          <a:spcPts val="245"/>
                        </a:spcBef>
                      </a:pPr>
                      <a:r>
                        <a:rPr sz="1200" b="1" spc="-50" dirty="0">
                          <a:latin typeface="Arial"/>
                          <a:cs typeface="Arial"/>
                        </a:rPr>
                        <a:t>Educadora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3175" algn="ctr">
                        <a:lnSpc>
                          <a:spcPct val="100000"/>
                        </a:lnSpc>
                        <a:spcBef>
                          <a:spcPts val="245"/>
                        </a:spcBef>
                      </a:pPr>
                      <a:r>
                        <a:rPr sz="1200" b="1" spc="-90" dirty="0">
                          <a:latin typeface="Arial"/>
                          <a:cs typeface="Arial"/>
                        </a:rPr>
                        <a:t>SI</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5"/>
                        </a:spcBef>
                      </a:pPr>
                      <a:r>
                        <a:rPr sz="1200" b="1" spc="-210" dirty="0">
                          <a:latin typeface="Arial"/>
                          <a:cs typeface="Arial"/>
                        </a:rPr>
                        <a:t>NO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marR="235585">
                        <a:lnSpc>
                          <a:spcPct val="100000"/>
                        </a:lnSpc>
                        <a:spcBef>
                          <a:spcPts val="245"/>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 </a:t>
                      </a:r>
                      <a:r>
                        <a:rPr sz="1200" b="1" spc="65" dirty="0">
                          <a:latin typeface="Arial"/>
                          <a:cs typeface="Arial"/>
                        </a:rPr>
                        <a:t>fue  </a:t>
                      </a:r>
                      <a:r>
                        <a:rPr sz="1200" b="1" spc="-60" dirty="0">
                          <a:latin typeface="Arial"/>
                          <a:cs typeface="Arial"/>
                        </a:rPr>
                        <a:t>la</a:t>
                      </a:r>
                      <a:r>
                        <a:rPr sz="1200" b="1" spc="3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7695">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a:lnSpc>
                          <a:spcPct val="100000"/>
                        </a:lnSpc>
                        <a:spcBef>
                          <a:spcPts val="245"/>
                        </a:spcBef>
                      </a:pPr>
                      <a:r>
                        <a:rPr sz="1200" b="1" spc="-140" dirty="0">
                          <a:latin typeface="Arial"/>
                          <a:cs typeface="Arial"/>
                        </a:rPr>
                        <a:t>¿La </a:t>
                      </a:r>
                      <a:r>
                        <a:rPr sz="1200" b="1" spc="15" dirty="0">
                          <a:latin typeface="Arial"/>
                          <a:cs typeface="Arial"/>
                        </a:rPr>
                        <a:t>forma </a:t>
                      </a:r>
                      <a:r>
                        <a:rPr sz="1200" b="1" spc="-30" dirty="0">
                          <a:latin typeface="Arial"/>
                          <a:cs typeface="Arial"/>
                        </a:rPr>
                        <a:t>de </a:t>
                      </a:r>
                      <a:r>
                        <a:rPr sz="1200" b="1" spc="-35" dirty="0">
                          <a:latin typeface="Arial"/>
                          <a:cs typeface="Arial"/>
                        </a:rPr>
                        <a:t>relacionarme</a:t>
                      </a:r>
                      <a:r>
                        <a:rPr sz="1200" b="1" spc="40" dirty="0">
                          <a:latin typeface="Arial"/>
                          <a:cs typeface="Arial"/>
                        </a:rPr>
                        <a:t> </a:t>
                      </a:r>
                      <a:r>
                        <a:rPr sz="1200" b="1" spc="-75" dirty="0">
                          <a:latin typeface="Arial"/>
                          <a:cs typeface="Arial"/>
                        </a:rPr>
                        <a:t>con</a:t>
                      </a:r>
                      <a:endParaRPr sz="1200">
                        <a:latin typeface="Arial"/>
                        <a:cs typeface="Arial"/>
                      </a:endParaRPr>
                    </a:p>
                    <a:p>
                      <a:pPr marL="92710">
                        <a:lnSpc>
                          <a:spcPct val="100000"/>
                        </a:lnSpc>
                      </a:pP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a:t>
                      </a:r>
                      <a:r>
                        <a:rPr sz="1200" b="1" spc="-2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45"/>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85"/>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19">
                <a:tc gridSpan="3">
                  <a:txBody>
                    <a:bodyPr/>
                    <a:lstStyle/>
                    <a:p>
                      <a:pPr marL="1065530" marR="168910" indent="-894715">
                        <a:lnSpc>
                          <a:spcPct val="100000"/>
                        </a:lnSpc>
                        <a:spcBef>
                          <a:spcPts val="270"/>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a:latin typeface="Arial"/>
                        <a:cs typeface="Arial"/>
                      </a:endParaRPr>
                    </a:p>
                    <a:p>
                      <a:pPr marL="92710">
                        <a:lnSpc>
                          <a:spcPts val="13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spcBef>
                          <a:spcPts val="20"/>
                        </a:spcBef>
                        <a:tabLst>
                          <a:tab pos="320484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675254" y="1246505"/>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CuadroTexto 26">
            <a:extLst>
              <a:ext uri="{FF2B5EF4-FFF2-40B4-BE49-F238E27FC236}">
                <a16:creationId xmlns:a16="http://schemas.microsoft.com/office/drawing/2014/main" id="{6983F72D-A7CE-4094-9092-12C32992562D}"/>
              </a:ext>
            </a:extLst>
          </p:cNvPr>
          <p:cNvSpPr txBox="1"/>
          <p:nvPr/>
        </p:nvSpPr>
        <p:spPr>
          <a:xfrm>
            <a:off x="5187948" y="493478"/>
            <a:ext cx="554991" cy="369332"/>
          </a:xfrm>
          <a:prstGeom prst="rect">
            <a:avLst/>
          </a:prstGeom>
          <a:noFill/>
        </p:spPr>
        <p:txBody>
          <a:bodyPr wrap="square" rtlCol="0">
            <a:spAutoFit/>
          </a:bodyPr>
          <a:lstStyle/>
          <a:p>
            <a:pPr algn="ctr"/>
            <a:r>
              <a:rPr lang="es-MX" b="1" dirty="0">
                <a:solidFill>
                  <a:srgbClr val="C00000"/>
                </a:solidFill>
              </a:rPr>
              <a:t>31</a:t>
            </a:r>
          </a:p>
        </p:txBody>
      </p:sp>
      <p:sp>
        <p:nvSpPr>
          <p:cNvPr id="28" name="CuadroTexto 27">
            <a:extLst>
              <a:ext uri="{FF2B5EF4-FFF2-40B4-BE49-F238E27FC236}">
                <a16:creationId xmlns:a16="http://schemas.microsoft.com/office/drawing/2014/main" id="{539ABB10-CA59-4039-9E83-3F4A4E70B1DB}"/>
              </a:ext>
            </a:extLst>
          </p:cNvPr>
          <p:cNvSpPr txBox="1"/>
          <p:nvPr/>
        </p:nvSpPr>
        <p:spPr>
          <a:xfrm>
            <a:off x="5908674" y="527041"/>
            <a:ext cx="554991" cy="369332"/>
          </a:xfrm>
          <a:prstGeom prst="rect">
            <a:avLst/>
          </a:prstGeom>
          <a:noFill/>
        </p:spPr>
        <p:txBody>
          <a:bodyPr wrap="square" rtlCol="0">
            <a:spAutoFit/>
          </a:bodyPr>
          <a:lstStyle/>
          <a:p>
            <a:pPr algn="ctr"/>
            <a:r>
              <a:rPr lang="es-MX" b="1" dirty="0">
                <a:solidFill>
                  <a:srgbClr val="C00000"/>
                </a:solidFill>
              </a:rPr>
              <a:t>08</a:t>
            </a:r>
          </a:p>
        </p:txBody>
      </p:sp>
      <p:sp>
        <p:nvSpPr>
          <p:cNvPr id="29" name="CuadroTexto 28">
            <a:extLst>
              <a:ext uri="{FF2B5EF4-FFF2-40B4-BE49-F238E27FC236}">
                <a16:creationId xmlns:a16="http://schemas.microsoft.com/office/drawing/2014/main" id="{C8EEEBAD-2102-4606-952C-2524CBFBF6D5}"/>
              </a:ext>
            </a:extLst>
          </p:cNvPr>
          <p:cNvSpPr txBox="1"/>
          <p:nvPr/>
        </p:nvSpPr>
        <p:spPr>
          <a:xfrm>
            <a:off x="6629400" y="527041"/>
            <a:ext cx="554991" cy="369332"/>
          </a:xfrm>
          <a:prstGeom prst="rect">
            <a:avLst/>
          </a:prstGeom>
          <a:noFill/>
        </p:spPr>
        <p:txBody>
          <a:bodyPr wrap="square" rtlCol="0">
            <a:spAutoFit/>
          </a:bodyPr>
          <a:lstStyle/>
          <a:p>
            <a:pPr algn="ctr"/>
            <a:r>
              <a:rPr lang="es-MX" b="1" dirty="0">
                <a:solidFill>
                  <a:srgbClr val="C00000"/>
                </a:solidFill>
              </a:rPr>
              <a:t>21</a:t>
            </a:r>
          </a:p>
        </p:txBody>
      </p:sp>
      <p:sp>
        <p:nvSpPr>
          <p:cNvPr id="30" name="Estrella: 5 puntas 29">
            <a:extLst>
              <a:ext uri="{FF2B5EF4-FFF2-40B4-BE49-F238E27FC236}">
                <a16:creationId xmlns:a16="http://schemas.microsoft.com/office/drawing/2014/main" id="{28B5BE19-0390-4F12-89CE-8162418D38FE}"/>
              </a:ext>
            </a:extLst>
          </p:cNvPr>
          <p:cNvSpPr/>
          <p:nvPr/>
        </p:nvSpPr>
        <p:spPr>
          <a:xfrm>
            <a:off x="531725" y="1503680"/>
            <a:ext cx="406400"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strella: 5 puntas 30">
            <a:extLst>
              <a:ext uri="{FF2B5EF4-FFF2-40B4-BE49-F238E27FC236}">
                <a16:creationId xmlns:a16="http://schemas.microsoft.com/office/drawing/2014/main" id="{FD8B752C-B3DA-4080-808C-31CC4E3CFB79}"/>
              </a:ext>
            </a:extLst>
          </p:cNvPr>
          <p:cNvSpPr/>
          <p:nvPr/>
        </p:nvSpPr>
        <p:spPr>
          <a:xfrm>
            <a:off x="1790525" y="1538168"/>
            <a:ext cx="406400"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strella: 5 puntas 31">
            <a:extLst>
              <a:ext uri="{FF2B5EF4-FFF2-40B4-BE49-F238E27FC236}">
                <a16:creationId xmlns:a16="http://schemas.microsoft.com/office/drawing/2014/main" id="{5A3CF508-F97A-401E-9C81-FC62CCDCAA09}"/>
              </a:ext>
            </a:extLst>
          </p:cNvPr>
          <p:cNvSpPr/>
          <p:nvPr/>
        </p:nvSpPr>
        <p:spPr>
          <a:xfrm>
            <a:off x="4375062" y="1522158"/>
            <a:ext cx="406400"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strella: 5 puntas 32">
            <a:extLst>
              <a:ext uri="{FF2B5EF4-FFF2-40B4-BE49-F238E27FC236}">
                <a16:creationId xmlns:a16="http://schemas.microsoft.com/office/drawing/2014/main" id="{1DF6006B-2280-46C7-B7A4-75B8D50F3625}"/>
              </a:ext>
            </a:extLst>
          </p:cNvPr>
          <p:cNvSpPr/>
          <p:nvPr/>
        </p:nvSpPr>
        <p:spPr>
          <a:xfrm>
            <a:off x="3048000" y="2444502"/>
            <a:ext cx="406400"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6D98A4D3-9BCA-48C1-96F0-9EFCB5D01D57}"/>
              </a:ext>
            </a:extLst>
          </p:cNvPr>
          <p:cNvSpPr/>
          <p:nvPr/>
        </p:nvSpPr>
        <p:spPr>
          <a:xfrm>
            <a:off x="3048000" y="2893110"/>
            <a:ext cx="406400" cy="21428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strella: 5 puntas 34">
            <a:extLst>
              <a:ext uri="{FF2B5EF4-FFF2-40B4-BE49-F238E27FC236}">
                <a16:creationId xmlns:a16="http://schemas.microsoft.com/office/drawing/2014/main" id="{34B5302B-2424-47CB-9B49-FEAABAD1ABC3}"/>
              </a:ext>
            </a:extLst>
          </p:cNvPr>
          <p:cNvSpPr/>
          <p:nvPr/>
        </p:nvSpPr>
        <p:spPr>
          <a:xfrm>
            <a:off x="3048000" y="3170846"/>
            <a:ext cx="406400"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2D180AE2-4FDF-416F-82FE-408D71AB9EA0}"/>
              </a:ext>
            </a:extLst>
          </p:cNvPr>
          <p:cNvSpPr/>
          <p:nvPr/>
        </p:nvSpPr>
        <p:spPr>
          <a:xfrm>
            <a:off x="6533052" y="2439125"/>
            <a:ext cx="406400"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BE140D85-B9E6-4883-9445-7B743D103E05}"/>
              </a:ext>
            </a:extLst>
          </p:cNvPr>
          <p:cNvSpPr/>
          <p:nvPr/>
        </p:nvSpPr>
        <p:spPr>
          <a:xfrm>
            <a:off x="6497607" y="2871126"/>
            <a:ext cx="406400"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8D2D730A-7976-4CAC-84E1-E61B37521EEE}"/>
              </a:ext>
            </a:extLst>
          </p:cNvPr>
          <p:cNvSpPr/>
          <p:nvPr/>
        </p:nvSpPr>
        <p:spPr>
          <a:xfrm>
            <a:off x="6497607" y="3332746"/>
            <a:ext cx="406400"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B3CED417-49A8-4DB4-9D79-9A7654CF3F3A}"/>
              </a:ext>
            </a:extLst>
          </p:cNvPr>
          <p:cNvSpPr/>
          <p:nvPr/>
        </p:nvSpPr>
        <p:spPr>
          <a:xfrm>
            <a:off x="6533052" y="3705172"/>
            <a:ext cx="406400"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FE92F40B-FB1F-4AF7-9361-D3DB415F2F8D}"/>
              </a:ext>
            </a:extLst>
          </p:cNvPr>
          <p:cNvSpPr/>
          <p:nvPr/>
        </p:nvSpPr>
        <p:spPr>
          <a:xfrm>
            <a:off x="6533052" y="3983722"/>
            <a:ext cx="406400"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C92E6C0B-FF82-49AA-9960-6705AEA340F4}"/>
              </a:ext>
            </a:extLst>
          </p:cNvPr>
          <p:cNvSpPr/>
          <p:nvPr/>
        </p:nvSpPr>
        <p:spPr>
          <a:xfrm>
            <a:off x="1232505" y="3786485"/>
            <a:ext cx="264710" cy="23214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DA9273DC-6EDE-4A92-813B-8B6B4037D188}"/>
              </a:ext>
            </a:extLst>
          </p:cNvPr>
          <p:cNvSpPr/>
          <p:nvPr/>
        </p:nvSpPr>
        <p:spPr>
          <a:xfrm>
            <a:off x="3453592" y="4393685"/>
            <a:ext cx="264710" cy="23214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Estrella: 5 puntas 42">
            <a:extLst>
              <a:ext uri="{FF2B5EF4-FFF2-40B4-BE49-F238E27FC236}">
                <a16:creationId xmlns:a16="http://schemas.microsoft.com/office/drawing/2014/main" id="{7F897169-0CC3-4C05-818D-8D04B50B6D26}"/>
              </a:ext>
            </a:extLst>
          </p:cNvPr>
          <p:cNvSpPr/>
          <p:nvPr/>
        </p:nvSpPr>
        <p:spPr>
          <a:xfrm>
            <a:off x="2022581" y="5188282"/>
            <a:ext cx="264710" cy="23214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Estrella: 5 puntas 43">
            <a:extLst>
              <a:ext uri="{FF2B5EF4-FFF2-40B4-BE49-F238E27FC236}">
                <a16:creationId xmlns:a16="http://schemas.microsoft.com/office/drawing/2014/main" id="{B6457D7D-5F29-4FA8-8995-F2651EE50D81}"/>
              </a:ext>
            </a:extLst>
          </p:cNvPr>
          <p:cNvSpPr/>
          <p:nvPr/>
        </p:nvSpPr>
        <p:spPr>
          <a:xfrm>
            <a:off x="2410544" y="5614462"/>
            <a:ext cx="264710" cy="23214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CuadroTexto 44">
            <a:extLst>
              <a:ext uri="{FF2B5EF4-FFF2-40B4-BE49-F238E27FC236}">
                <a16:creationId xmlns:a16="http://schemas.microsoft.com/office/drawing/2014/main" id="{7DF24CCF-CDA4-4F3C-B339-2DB74E4E7017}"/>
              </a:ext>
            </a:extLst>
          </p:cNvPr>
          <p:cNvSpPr txBox="1"/>
          <p:nvPr/>
        </p:nvSpPr>
        <p:spPr>
          <a:xfrm>
            <a:off x="2410544" y="5830101"/>
            <a:ext cx="1148542" cy="369332"/>
          </a:xfrm>
          <a:prstGeom prst="rect">
            <a:avLst/>
          </a:prstGeom>
          <a:noFill/>
        </p:spPr>
        <p:txBody>
          <a:bodyPr wrap="square" rtlCol="0">
            <a:spAutoFit/>
          </a:bodyPr>
          <a:lstStyle/>
          <a:p>
            <a:r>
              <a:rPr lang="es-MX" dirty="0"/>
              <a:t>Leticia.</a:t>
            </a:r>
          </a:p>
        </p:txBody>
      </p:sp>
      <p:sp>
        <p:nvSpPr>
          <p:cNvPr id="46" name="CuadroTexto 45">
            <a:extLst>
              <a:ext uri="{FF2B5EF4-FFF2-40B4-BE49-F238E27FC236}">
                <a16:creationId xmlns:a16="http://schemas.microsoft.com/office/drawing/2014/main" id="{A5284244-B29C-4479-BD87-A2B35D828BB4}"/>
              </a:ext>
            </a:extLst>
          </p:cNvPr>
          <p:cNvSpPr txBox="1"/>
          <p:nvPr/>
        </p:nvSpPr>
        <p:spPr>
          <a:xfrm>
            <a:off x="4340051" y="4396432"/>
            <a:ext cx="2470150" cy="369332"/>
          </a:xfrm>
          <a:prstGeom prst="rect">
            <a:avLst/>
          </a:prstGeom>
          <a:noFill/>
        </p:spPr>
        <p:txBody>
          <a:bodyPr wrap="square" rtlCol="0">
            <a:spAutoFit/>
          </a:bodyPr>
          <a:lstStyle/>
          <a:p>
            <a:r>
              <a:rPr lang="es-MX" dirty="0"/>
              <a:t>Valentina Lucas.</a:t>
            </a:r>
          </a:p>
        </p:txBody>
      </p:sp>
      <p:sp>
        <p:nvSpPr>
          <p:cNvPr id="47" name="CuadroTexto 46">
            <a:extLst>
              <a:ext uri="{FF2B5EF4-FFF2-40B4-BE49-F238E27FC236}">
                <a16:creationId xmlns:a16="http://schemas.microsoft.com/office/drawing/2014/main" id="{F9D01EF5-AF72-4A32-A245-03CE2602D0A6}"/>
              </a:ext>
            </a:extLst>
          </p:cNvPr>
          <p:cNvSpPr txBox="1"/>
          <p:nvPr/>
        </p:nvSpPr>
        <p:spPr>
          <a:xfrm>
            <a:off x="4129545" y="5030368"/>
            <a:ext cx="3180080" cy="1077218"/>
          </a:xfrm>
          <a:prstGeom prst="rect">
            <a:avLst/>
          </a:prstGeom>
          <a:noFill/>
        </p:spPr>
        <p:txBody>
          <a:bodyPr wrap="square" rtlCol="0">
            <a:spAutoFit/>
          </a:bodyPr>
          <a:lstStyle/>
          <a:p>
            <a:pPr algn="just"/>
            <a:r>
              <a:rPr lang="es-MX" sz="1600" dirty="0"/>
              <a:t>Se abordaron actividades de diagnostico para obtener la expresión oral, así como el conteo y acciones socioemocionales. </a:t>
            </a:r>
          </a:p>
        </p:txBody>
      </p:sp>
      <p:sp>
        <p:nvSpPr>
          <p:cNvPr id="48" name="CuadroTexto 47">
            <a:extLst>
              <a:ext uri="{FF2B5EF4-FFF2-40B4-BE49-F238E27FC236}">
                <a16:creationId xmlns:a16="http://schemas.microsoft.com/office/drawing/2014/main" id="{9E46F37C-9E01-4B47-8405-BB5D1EDF5B74}"/>
              </a:ext>
            </a:extLst>
          </p:cNvPr>
          <p:cNvSpPr txBox="1"/>
          <p:nvPr/>
        </p:nvSpPr>
        <p:spPr>
          <a:xfrm>
            <a:off x="686888" y="6661579"/>
            <a:ext cx="3200805" cy="584775"/>
          </a:xfrm>
          <a:prstGeom prst="rect">
            <a:avLst/>
          </a:prstGeom>
          <a:noFill/>
        </p:spPr>
        <p:txBody>
          <a:bodyPr wrap="square" rtlCol="0">
            <a:spAutoFit/>
          </a:bodyPr>
          <a:lstStyle/>
          <a:p>
            <a:pPr algn="just"/>
            <a:r>
              <a:rPr lang="es-MX" sz="1600" dirty="0"/>
              <a:t>Mejor interacción y dominio de los temas. </a:t>
            </a:r>
          </a:p>
        </p:txBody>
      </p:sp>
      <p:sp>
        <p:nvSpPr>
          <p:cNvPr id="49" name="CuadroTexto 48">
            <a:extLst>
              <a:ext uri="{FF2B5EF4-FFF2-40B4-BE49-F238E27FC236}">
                <a16:creationId xmlns:a16="http://schemas.microsoft.com/office/drawing/2014/main" id="{CF7EC327-D0A6-49F1-AAAC-A7D2BE1EF286}"/>
              </a:ext>
            </a:extLst>
          </p:cNvPr>
          <p:cNvSpPr txBox="1"/>
          <p:nvPr/>
        </p:nvSpPr>
        <p:spPr>
          <a:xfrm>
            <a:off x="4145915" y="6804263"/>
            <a:ext cx="2979420" cy="369332"/>
          </a:xfrm>
          <a:prstGeom prst="rect">
            <a:avLst/>
          </a:prstGeom>
          <a:noFill/>
        </p:spPr>
        <p:txBody>
          <a:bodyPr wrap="square" rtlCol="0">
            <a:spAutoFit/>
          </a:bodyPr>
          <a:lstStyle/>
          <a:p>
            <a:r>
              <a:rPr lang="es-MX" sz="1600" dirty="0"/>
              <a:t>El control del grupo</a:t>
            </a:r>
            <a:r>
              <a:rPr lang="es-MX" dirty="0"/>
              <a:t>. </a:t>
            </a:r>
          </a:p>
        </p:txBody>
      </p:sp>
      <p:sp>
        <p:nvSpPr>
          <p:cNvPr id="50" name="CuadroTexto 49">
            <a:extLst>
              <a:ext uri="{FF2B5EF4-FFF2-40B4-BE49-F238E27FC236}">
                <a16:creationId xmlns:a16="http://schemas.microsoft.com/office/drawing/2014/main" id="{2063E918-D3B4-47DC-B8FE-AC54C648023A}"/>
              </a:ext>
            </a:extLst>
          </p:cNvPr>
          <p:cNvSpPr txBox="1"/>
          <p:nvPr/>
        </p:nvSpPr>
        <p:spPr>
          <a:xfrm>
            <a:off x="734925" y="8422689"/>
            <a:ext cx="2006774" cy="338554"/>
          </a:xfrm>
          <a:prstGeom prst="rect">
            <a:avLst/>
          </a:prstGeom>
          <a:noFill/>
        </p:spPr>
        <p:txBody>
          <a:bodyPr wrap="square" rtlCol="0">
            <a:spAutoFit/>
          </a:bodyPr>
          <a:lstStyle/>
          <a:p>
            <a:r>
              <a:rPr lang="es-MX" sz="1600" dirty="0"/>
              <a:t>Fue buena. </a:t>
            </a:r>
          </a:p>
        </p:txBody>
      </p:sp>
      <p:sp>
        <p:nvSpPr>
          <p:cNvPr id="51" name="CuadroTexto 50">
            <a:extLst>
              <a:ext uri="{FF2B5EF4-FFF2-40B4-BE49-F238E27FC236}">
                <a16:creationId xmlns:a16="http://schemas.microsoft.com/office/drawing/2014/main" id="{333A7AD8-2026-49C0-AAE8-DFCB14B8FAB3}"/>
              </a:ext>
            </a:extLst>
          </p:cNvPr>
          <p:cNvSpPr txBox="1"/>
          <p:nvPr/>
        </p:nvSpPr>
        <p:spPr>
          <a:xfrm>
            <a:off x="787138" y="9116035"/>
            <a:ext cx="3099062" cy="523220"/>
          </a:xfrm>
          <a:prstGeom prst="rect">
            <a:avLst/>
          </a:prstGeom>
          <a:noFill/>
        </p:spPr>
        <p:txBody>
          <a:bodyPr wrap="square" rtlCol="0">
            <a:spAutoFit/>
          </a:bodyPr>
          <a:lstStyle/>
          <a:p>
            <a:pPr algn="just"/>
            <a:r>
              <a:rPr lang="es-MX" sz="1400" dirty="0"/>
              <a:t>Un alumno no realizo bien sus necesidades y mancho la ropa. </a:t>
            </a:r>
          </a:p>
        </p:txBody>
      </p:sp>
      <p:sp>
        <p:nvSpPr>
          <p:cNvPr id="52" name="CuadroTexto 51">
            <a:extLst>
              <a:ext uri="{FF2B5EF4-FFF2-40B4-BE49-F238E27FC236}">
                <a16:creationId xmlns:a16="http://schemas.microsoft.com/office/drawing/2014/main" id="{3EBD90AA-30EC-4D0A-BCB5-74C6D7E2E57B}"/>
              </a:ext>
            </a:extLst>
          </p:cNvPr>
          <p:cNvSpPr txBox="1"/>
          <p:nvPr/>
        </p:nvSpPr>
        <p:spPr>
          <a:xfrm>
            <a:off x="4084910" y="8009947"/>
            <a:ext cx="3180080" cy="1569660"/>
          </a:xfrm>
          <a:prstGeom prst="rect">
            <a:avLst/>
          </a:prstGeom>
          <a:noFill/>
        </p:spPr>
        <p:txBody>
          <a:bodyPr wrap="square" rtlCol="0">
            <a:spAutoFit/>
          </a:bodyPr>
          <a:lstStyle/>
          <a:p>
            <a:pPr algn="just"/>
            <a:r>
              <a:rPr lang="es-MX" sz="1600" dirty="0"/>
              <a:t>La jornada de trabajo fue muy buena, lo cual genero buenos aprendizajes se permitió interactuar mejor con los niños, sin embargo el control de grupo resto en la calidad de atención.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6D96FC7-126C-48D4-920B-758A3849DC20}"/>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D027DB3F-30A2-4681-887F-C5A92E9E5E77}"/>
              </a:ext>
            </a:extLst>
          </p:cNvPr>
          <p:cNvSpPr txBox="1"/>
          <p:nvPr/>
        </p:nvSpPr>
        <p:spPr>
          <a:xfrm rot="21216104">
            <a:off x="19710" y="1474690"/>
            <a:ext cx="4133166" cy="584775"/>
          </a:xfrm>
          <a:prstGeom prst="rect">
            <a:avLst/>
          </a:prstGeom>
          <a:noFill/>
        </p:spPr>
        <p:txBody>
          <a:bodyPr wrap="square" rtlCol="0">
            <a:spAutoFit/>
          </a:bodyPr>
          <a:lstStyle/>
          <a:p>
            <a:pPr algn="ctr"/>
            <a:r>
              <a:rPr lang="es-MX" sz="3200" b="1" dirty="0">
                <a:latin typeface="Arial" panose="020B0604020202020204" pitchFamily="34" charset="0"/>
                <a:cs typeface="Arial" panose="020B0604020202020204" pitchFamily="34" charset="0"/>
              </a:rPr>
              <a:t>Según los autores…</a:t>
            </a:r>
          </a:p>
        </p:txBody>
      </p:sp>
      <p:sp>
        <p:nvSpPr>
          <p:cNvPr id="4" name="CuadroTexto 3">
            <a:extLst>
              <a:ext uri="{FF2B5EF4-FFF2-40B4-BE49-F238E27FC236}">
                <a16:creationId xmlns:a16="http://schemas.microsoft.com/office/drawing/2014/main" id="{FB88BFFF-EBEF-42B2-A31F-E2B7E592C782}"/>
              </a:ext>
            </a:extLst>
          </p:cNvPr>
          <p:cNvSpPr txBox="1"/>
          <p:nvPr/>
        </p:nvSpPr>
        <p:spPr>
          <a:xfrm rot="21059476">
            <a:off x="-176300" y="2475582"/>
            <a:ext cx="4843494" cy="4801314"/>
          </a:xfrm>
          <a:prstGeom prst="rect">
            <a:avLst/>
          </a:prstGeom>
          <a:noFill/>
        </p:spPr>
        <p:txBody>
          <a:bodyPr wrap="square" rtlCol="0">
            <a:spAutoFit/>
          </a:bodyPr>
          <a:lstStyle/>
          <a:p>
            <a:pPr algn="just"/>
            <a:r>
              <a:rPr lang="es-MX" dirty="0"/>
              <a:t>Durante la segunda semana de diagnostico se permitió apreciar un gran cambio en los alumnos pues su interés aumento debido a que las actividades permitieron interactuar de mejor manera por el uso de materiales concretos pues según el teórico </a:t>
            </a:r>
            <a:r>
              <a:rPr lang="es-ES" dirty="0"/>
              <a:t>Jean Piaget (1969) los docentes deben de  facilitar este proceso, de acuerdo a las necesidades e intereses particulares de cada uno de sus estudiantes. Por ello las adecuaciones al plan semanal fue integrar material novedoso que le permitiera manipular y experimentar.</a:t>
            </a:r>
          </a:p>
          <a:p>
            <a:pPr algn="just"/>
            <a:r>
              <a:rPr lang="es-ES" dirty="0"/>
              <a:t>Por otro lado Lev Vygotsky destaca la importancia del aprendizaje colaborativo, donde la participación activa del estudiante es fundamental para su aprendizaje; apoyando a si el lenguaje oral con las asambleas generadas para rescatar las lluvias de ideas. </a:t>
            </a:r>
            <a:endParaRPr lang="es-MX" dirty="0"/>
          </a:p>
        </p:txBody>
      </p:sp>
    </p:spTree>
    <p:extLst>
      <p:ext uri="{BB962C8B-B14F-4D97-AF65-F5344CB8AC3E}">
        <p14:creationId xmlns:p14="http://schemas.microsoft.com/office/powerpoint/2010/main" val="3281268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1459" y="6111240"/>
            <a:ext cx="7007859" cy="241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1459" y="7734300"/>
            <a:ext cx="3446779" cy="322580"/>
          </a:xfrm>
          <a:prstGeom prst="rect">
            <a:avLst/>
          </a:prstGeom>
          <a:blipFill>
            <a:blip r:embed="rId3" cstate="print"/>
            <a:stretch>
              <a:fillRect/>
            </a:stretch>
          </a:blipFill>
        </p:spPr>
        <p:txBody>
          <a:bodyPr wrap="square" lIns="0" tIns="0" rIns="0" bIns="0" rtlCol="0"/>
          <a:lstStyle/>
          <a:p>
            <a:endParaRPr/>
          </a:p>
        </p:txBody>
      </p:sp>
      <p:grpSp>
        <p:nvGrpSpPr>
          <p:cNvPr id="4" name="object 4"/>
          <p:cNvGrpSpPr/>
          <p:nvPr/>
        </p:nvGrpSpPr>
        <p:grpSpPr>
          <a:xfrm>
            <a:off x="22859" y="0"/>
            <a:ext cx="7731759" cy="10045700"/>
            <a:chOff x="22859" y="0"/>
            <a:chExt cx="7731759" cy="10045700"/>
          </a:xfrm>
        </p:grpSpPr>
        <p:sp>
          <p:nvSpPr>
            <p:cNvPr id="5" name="object 5"/>
            <p:cNvSpPr/>
            <p:nvPr/>
          </p:nvSpPr>
          <p:spPr>
            <a:xfrm>
              <a:off x="3774439" y="7739380"/>
              <a:ext cx="3462019" cy="32258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2859" y="0"/>
              <a:ext cx="7731759" cy="10045699"/>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3074035" y="6098540"/>
            <a:ext cx="1461135" cy="260350"/>
          </a:xfrm>
          <a:prstGeom prst="rect">
            <a:avLst/>
          </a:prstGeom>
        </p:spPr>
        <p:txBody>
          <a:bodyPr vert="horz" wrap="square" lIns="0" tIns="11430" rIns="0" bIns="0" rtlCol="0">
            <a:spAutoFit/>
          </a:bodyPr>
          <a:lstStyle/>
          <a:p>
            <a:pPr marL="12700">
              <a:lnSpc>
                <a:spcPct val="100000"/>
              </a:lnSpc>
              <a:spcBef>
                <a:spcPts val="90"/>
              </a:spcBef>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370840" y="6398259"/>
            <a:ext cx="6837680" cy="1259840"/>
            <a:chOff x="370840" y="6398259"/>
            <a:chExt cx="6837680" cy="1259840"/>
          </a:xfrm>
        </p:grpSpPr>
        <p:sp>
          <p:nvSpPr>
            <p:cNvPr id="9" name="object 9"/>
            <p:cNvSpPr/>
            <p:nvPr/>
          </p:nvSpPr>
          <p:spPr>
            <a:xfrm>
              <a:off x="3811269" y="6412229"/>
              <a:ext cx="3390900" cy="1239520"/>
            </a:xfrm>
            <a:custGeom>
              <a:avLst/>
              <a:gdLst/>
              <a:ahLst/>
              <a:cxnLst/>
              <a:rect l="l" t="t" r="r" b="b"/>
              <a:pathLst>
                <a:path w="3390900" h="1239520">
                  <a:moveTo>
                    <a:pt x="3184271" y="0"/>
                  </a:moveTo>
                  <a:lnTo>
                    <a:pt x="206628" y="0"/>
                  </a:lnTo>
                  <a:lnTo>
                    <a:pt x="159233" y="5454"/>
                  </a:lnTo>
                  <a:lnTo>
                    <a:pt x="115734" y="20992"/>
                  </a:lnTo>
                  <a:lnTo>
                    <a:pt x="77370" y="45376"/>
                  </a:lnTo>
                  <a:lnTo>
                    <a:pt x="45376" y="77370"/>
                  </a:lnTo>
                  <a:lnTo>
                    <a:pt x="20992" y="115734"/>
                  </a:lnTo>
                  <a:lnTo>
                    <a:pt x="5454" y="159233"/>
                  </a:lnTo>
                  <a:lnTo>
                    <a:pt x="0" y="206629"/>
                  </a:lnTo>
                  <a:lnTo>
                    <a:pt x="0" y="1032891"/>
                  </a:lnTo>
                  <a:lnTo>
                    <a:pt x="5454" y="1080286"/>
                  </a:lnTo>
                  <a:lnTo>
                    <a:pt x="20992" y="1123785"/>
                  </a:lnTo>
                  <a:lnTo>
                    <a:pt x="45376" y="1162149"/>
                  </a:lnTo>
                  <a:lnTo>
                    <a:pt x="77370" y="1194143"/>
                  </a:lnTo>
                  <a:lnTo>
                    <a:pt x="115734" y="1218527"/>
                  </a:lnTo>
                  <a:lnTo>
                    <a:pt x="159233" y="1234065"/>
                  </a:lnTo>
                  <a:lnTo>
                    <a:pt x="206628" y="1239520"/>
                  </a:lnTo>
                  <a:lnTo>
                    <a:pt x="3184271" y="1239520"/>
                  </a:lnTo>
                  <a:lnTo>
                    <a:pt x="3231666" y="1234065"/>
                  </a:lnTo>
                  <a:lnTo>
                    <a:pt x="3275165" y="1218527"/>
                  </a:lnTo>
                  <a:lnTo>
                    <a:pt x="3313529" y="1194143"/>
                  </a:lnTo>
                  <a:lnTo>
                    <a:pt x="3345523" y="1162149"/>
                  </a:lnTo>
                  <a:lnTo>
                    <a:pt x="3369907" y="1123785"/>
                  </a:lnTo>
                  <a:lnTo>
                    <a:pt x="3385445" y="1080286"/>
                  </a:lnTo>
                  <a:lnTo>
                    <a:pt x="3390900" y="1032891"/>
                  </a:lnTo>
                  <a:lnTo>
                    <a:pt x="3390900" y="206629"/>
                  </a:lnTo>
                  <a:lnTo>
                    <a:pt x="3385445" y="159233"/>
                  </a:lnTo>
                  <a:lnTo>
                    <a:pt x="3369907" y="115734"/>
                  </a:lnTo>
                  <a:lnTo>
                    <a:pt x="3345523" y="77370"/>
                  </a:lnTo>
                  <a:lnTo>
                    <a:pt x="3313529" y="45376"/>
                  </a:lnTo>
                  <a:lnTo>
                    <a:pt x="3275165" y="20992"/>
                  </a:lnTo>
                  <a:lnTo>
                    <a:pt x="3231666" y="5454"/>
                  </a:lnTo>
                  <a:lnTo>
                    <a:pt x="3184271" y="0"/>
                  </a:lnTo>
                  <a:close/>
                </a:path>
              </a:pathLst>
            </a:custGeom>
            <a:solidFill>
              <a:srgbClr val="FFFFFF"/>
            </a:solidFill>
          </p:spPr>
          <p:txBody>
            <a:bodyPr wrap="square" lIns="0" tIns="0" rIns="0" bIns="0" rtlCol="0"/>
            <a:lstStyle/>
            <a:p>
              <a:endParaRPr/>
            </a:p>
          </p:txBody>
        </p:sp>
        <p:sp>
          <p:nvSpPr>
            <p:cNvPr id="10" name="object 10"/>
            <p:cNvSpPr/>
            <p:nvPr/>
          </p:nvSpPr>
          <p:spPr>
            <a:xfrm>
              <a:off x="3811269" y="6412229"/>
              <a:ext cx="3390900" cy="1239520"/>
            </a:xfrm>
            <a:custGeom>
              <a:avLst/>
              <a:gdLst/>
              <a:ahLst/>
              <a:cxnLst/>
              <a:rect l="l" t="t" r="r" b="b"/>
              <a:pathLst>
                <a:path w="3390900" h="1239520">
                  <a:moveTo>
                    <a:pt x="0" y="206629"/>
                  </a:moveTo>
                  <a:lnTo>
                    <a:pt x="5454" y="159233"/>
                  </a:lnTo>
                  <a:lnTo>
                    <a:pt x="20992" y="115734"/>
                  </a:lnTo>
                  <a:lnTo>
                    <a:pt x="45376" y="77370"/>
                  </a:lnTo>
                  <a:lnTo>
                    <a:pt x="77370" y="45376"/>
                  </a:lnTo>
                  <a:lnTo>
                    <a:pt x="115734" y="20992"/>
                  </a:lnTo>
                  <a:lnTo>
                    <a:pt x="159233" y="5454"/>
                  </a:lnTo>
                  <a:lnTo>
                    <a:pt x="206628" y="0"/>
                  </a:lnTo>
                  <a:lnTo>
                    <a:pt x="3184271" y="0"/>
                  </a:lnTo>
                  <a:lnTo>
                    <a:pt x="3231666" y="5454"/>
                  </a:lnTo>
                  <a:lnTo>
                    <a:pt x="3275165" y="20992"/>
                  </a:lnTo>
                  <a:lnTo>
                    <a:pt x="3313529" y="45376"/>
                  </a:lnTo>
                  <a:lnTo>
                    <a:pt x="3345523" y="77370"/>
                  </a:lnTo>
                  <a:lnTo>
                    <a:pt x="3369907" y="115734"/>
                  </a:lnTo>
                  <a:lnTo>
                    <a:pt x="3385445" y="159233"/>
                  </a:lnTo>
                  <a:lnTo>
                    <a:pt x="3390900" y="206629"/>
                  </a:lnTo>
                  <a:lnTo>
                    <a:pt x="3390900" y="1032891"/>
                  </a:lnTo>
                  <a:lnTo>
                    <a:pt x="3385445" y="1080286"/>
                  </a:lnTo>
                  <a:lnTo>
                    <a:pt x="3369907" y="1123785"/>
                  </a:lnTo>
                  <a:lnTo>
                    <a:pt x="3345523" y="1162149"/>
                  </a:lnTo>
                  <a:lnTo>
                    <a:pt x="3313529" y="1194143"/>
                  </a:lnTo>
                  <a:lnTo>
                    <a:pt x="3275165" y="1218527"/>
                  </a:lnTo>
                  <a:lnTo>
                    <a:pt x="3231666" y="1234065"/>
                  </a:lnTo>
                  <a:lnTo>
                    <a:pt x="3184271" y="1239520"/>
                  </a:lnTo>
                  <a:lnTo>
                    <a:pt x="206628" y="1239520"/>
                  </a:lnTo>
                  <a:lnTo>
                    <a:pt x="159233" y="1234065"/>
                  </a:lnTo>
                  <a:lnTo>
                    <a:pt x="115734" y="1218527"/>
                  </a:lnTo>
                  <a:lnTo>
                    <a:pt x="77370" y="1194143"/>
                  </a:lnTo>
                  <a:lnTo>
                    <a:pt x="45376" y="1162149"/>
                  </a:lnTo>
                  <a:lnTo>
                    <a:pt x="20992" y="1123785"/>
                  </a:lnTo>
                  <a:lnTo>
                    <a:pt x="5454" y="1080286"/>
                  </a:lnTo>
                  <a:lnTo>
                    <a:pt x="0" y="1032891"/>
                  </a:lnTo>
                  <a:lnTo>
                    <a:pt x="0" y="206629"/>
                  </a:lnTo>
                  <a:close/>
                </a:path>
              </a:pathLst>
            </a:custGeom>
            <a:ln w="12700">
              <a:solidFill>
                <a:srgbClr val="000000"/>
              </a:solidFill>
            </a:ln>
          </p:spPr>
          <p:txBody>
            <a:bodyPr wrap="square" lIns="0" tIns="0" rIns="0" bIns="0" rtlCol="0"/>
            <a:lstStyle/>
            <a:p>
              <a:endParaRPr/>
            </a:p>
          </p:txBody>
        </p:sp>
        <p:sp>
          <p:nvSpPr>
            <p:cNvPr id="11" name="object 11"/>
            <p:cNvSpPr/>
            <p:nvPr/>
          </p:nvSpPr>
          <p:spPr>
            <a:xfrm>
              <a:off x="377190" y="6404609"/>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0"/>
                  </a:lnTo>
                  <a:lnTo>
                    <a:pt x="5489" y="1086906"/>
                  </a:lnTo>
                  <a:lnTo>
                    <a:pt x="21127" y="1130664"/>
                  </a:lnTo>
                  <a:lnTo>
                    <a:pt x="45665" y="1169266"/>
                  </a:lnTo>
                  <a:lnTo>
                    <a:pt x="77855" y="1201463"/>
                  </a:lnTo>
                  <a:lnTo>
                    <a:pt x="116450" y="1226006"/>
                  </a:lnTo>
                  <a:lnTo>
                    <a:pt x="160201" y="1241648"/>
                  </a:lnTo>
                  <a:lnTo>
                    <a:pt x="207860" y="1247139"/>
                  </a:lnTo>
                  <a:lnTo>
                    <a:pt x="3134741" y="1247139"/>
                  </a:lnTo>
                  <a:lnTo>
                    <a:pt x="3182406" y="1241648"/>
                  </a:lnTo>
                  <a:lnTo>
                    <a:pt x="3226164" y="1226006"/>
                  </a:lnTo>
                  <a:lnTo>
                    <a:pt x="3264766" y="1201463"/>
                  </a:lnTo>
                  <a:lnTo>
                    <a:pt x="3296963" y="1169266"/>
                  </a:lnTo>
                  <a:lnTo>
                    <a:pt x="3321506" y="1130664"/>
                  </a:lnTo>
                  <a:lnTo>
                    <a:pt x="3337148" y="1086906"/>
                  </a:lnTo>
                  <a:lnTo>
                    <a:pt x="3342640" y="1039240"/>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377190" y="6404609"/>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0"/>
                  </a:lnTo>
                  <a:lnTo>
                    <a:pt x="3337148" y="1086906"/>
                  </a:lnTo>
                  <a:lnTo>
                    <a:pt x="3321506" y="1130664"/>
                  </a:lnTo>
                  <a:lnTo>
                    <a:pt x="3296963" y="1169266"/>
                  </a:lnTo>
                  <a:lnTo>
                    <a:pt x="3264766" y="1201463"/>
                  </a:lnTo>
                  <a:lnTo>
                    <a:pt x="3226164" y="1226006"/>
                  </a:lnTo>
                  <a:lnTo>
                    <a:pt x="3182406" y="1241648"/>
                  </a:lnTo>
                  <a:lnTo>
                    <a:pt x="3134741" y="1247139"/>
                  </a:lnTo>
                  <a:lnTo>
                    <a:pt x="207860" y="1247139"/>
                  </a:lnTo>
                  <a:lnTo>
                    <a:pt x="160201" y="1241648"/>
                  </a:lnTo>
                  <a:lnTo>
                    <a:pt x="116450" y="1226006"/>
                  </a:lnTo>
                  <a:lnTo>
                    <a:pt x="77855" y="1201463"/>
                  </a:lnTo>
                  <a:lnTo>
                    <a:pt x="45665" y="1169266"/>
                  </a:lnTo>
                  <a:lnTo>
                    <a:pt x="21127" y="1130664"/>
                  </a:lnTo>
                  <a:lnTo>
                    <a:pt x="5489" y="1086906"/>
                  </a:lnTo>
                  <a:lnTo>
                    <a:pt x="0" y="1039240"/>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483552" y="6379845"/>
            <a:ext cx="685165" cy="269240"/>
          </a:xfrm>
          <a:prstGeom prst="rect">
            <a:avLst/>
          </a:prstGeom>
        </p:spPr>
        <p:txBody>
          <a:bodyPr vert="horz" wrap="square" lIns="0" tIns="12700" rIns="0" bIns="0" rtlCol="0">
            <a:spAutoFit/>
          </a:bodyPr>
          <a:lstStyle/>
          <a:p>
            <a:pPr marL="12700">
              <a:lnSpc>
                <a:spcPct val="100000"/>
              </a:lnSpc>
              <a:spcBef>
                <a:spcPts val="100"/>
              </a:spcBef>
            </a:pPr>
            <a:r>
              <a:rPr sz="1600" b="1" spc="-114" dirty="0">
                <a:latin typeface="Arial"/>
                <a:cs typeface="Arial"/>
              </a:rPr>
              <a:t>Logros:</a:t>
            </a:r>
            <a:endParaRPr sz="1600">
              <a:latin typeface="Arial"/>
              <a:cs typeface="Arial"/>
            </a:endParaRPr>
          </a:p>
        </p:txBody>
      </p:sp>
      <p:sp>
        <p:nvSpPr>
          <p:cNvPr id="14" name="object 14"/>
          <p:cNvSpPr txBox="1"/>
          <p:nvPr/>
        </p:nvSpPr>
        <p:spPr>
          <a:xfrm>
            <a:off x="3890009" y="6384290"/>
            <a:ext cx="3192780" cy="513080"/>
          </a:xfrm>
          <a:prstGeom prst="rect">
            <a:avLst/>
          </a:prstGeom>
        </p:spPr>
        <p:txBody>
          <a:bodyPr vert="horz" wrap="square" lIns="0" tIns="12700" rIns="0" bIns="0" rtlCol="0">
            <a:spAutoFit/>
          </a:bodyPr>
          <a:lstStyle/>
          <a:p>
            <a:pPr marL="155575">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341312" y="7753604"/>
            <a:ext cx="3224530" cy="260350"/>
          </a:xfrm>
          <a:prstGeom prst="rect">
            <a:avLst/>
          </a:prstGeom>
        </p:spPr>
        <p:txBody>
          <a:bodyPr vert="horz" wrap="square" lIns="0" tIns="11430" rIns="0" bIns="0" rtlCol="0">
            <a:spAutoFit/>
          </a:bodyPr>
          <a:lstStyle/>
          <a:p>
            <a:pPr marL="12700">
              <a:lnSpc>
                <a:spcPct val="100000"/>
              </a:lnSpc>
              <a:spcBef>
                <a:spcPts val="90"/>
              </a:spcBef>
            </a:pPr>
            <a:r>
              <a:rPr sz="1550" spc="20" dirty="0">
                <a:latin typeface="Verdana"/>
                <a:cs typeface="Verdana"/>
              </a:rPr>
              <a:t>Valoración </a:t>
            </a:r>
            <a:r>
              <a:rPr sz="1550" spc="-30" dirty="0">
                <a:latin typeface="Verdana"/>
                <a:cs typeface="Verdana"/>
              </a:rPr>
              <a:t>general </a:t>
            </a:r>
            <a:r>
              <a:rPr sz="1550" spc="-50" dirty="0">
                <a:latin typeface="Verdana"/>
                <a:cs typeface="Verdana"/>
              </a:rPr>
              <a:t>de </a:t>
            </a:r>
            <a:r>
              <a:rPr sz="1550" spc="-30" dirty="0">
                <a:latin typeface="Verdana"/>
                <a:cs typeface="Verdana"/>
              </a:rPr>
              <a:t>la</a:t>
            </a:r>
            <a:r>
              <a:rPr sz="1550" spc="-320" dirty="0">
                <a:latin typeface="Verdana"/>
                <a:cs typeface="Verdana"/>
              </a:rPr>
              <a:t> </a:t>
            </a:r>
            <a:r>
              <a:rPr sz="1550" spc="45" dirty="0">
                <a:latin typeface="Verdana"/>
                <a:cs typeface="Verdana"/>
              </a:rPr>
              <a:t>jornada</a:t>
            </a:r>
            <a:endParaRPr sz="1550">
              <a:latin typeface="Verdana"/>
              <a:cs typeface="Verdana"/>
            </a:endParaRPr>
          </a:p>
        </p:txBody>
      </p:sp>
      <p:grpSp>
        <p:nvGrpSpPr>
          <p:cNvPr id="16" name="object 16"/>
          <p:cNvGrpSpPr/>
          <p:nvPr/>
        </p:nvGrpSpPr>
        <p:grpSpPr>
          <a:xfrm>
            <a:off x="458830" y="6642723"/>
            <a:ext cx="6612890" cy="817244"/>
            <a:chOff x="457834" y="6708830"/>
            <a:chExt cx="6612890" cy="817244"/>
          </a:xfrm>
        </p:grpSpPr>
        <p:sp>
          <p:nvSpPr>
            <p:cNvPr id="17" name="object 17"/>
            <p:cNvSpPr/>
            <p:nvPr/>
          </p:nvSpPr>
          <p:spPr>
            <a:xfrm>
              <a:off x="457834" y="6714949"/>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18" name="object 18"/>
            <p:cNvSpPr/>
            <p:nvPr/>
          </p:nvSpPr>
          <p:spPr>
            <a:xfrm>
              <a:off x="457834" y="711630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19" name="object 19"/>
            <p:cNvSpPr/>
            <p:nvPr/>
          </p:nvSpPr>
          <p:spPr>
            <a:xfrm>
              <a:off x="457834" y="7317310"/>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20" name="object 20"/>
            <p:cNvSpPr/>
            <p:nvPr/>
          </p:nvSpPr>
          <p:spPr>
            <a:xfrm>
              <a:off x="3902709" y="6716887"/>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1" name="object 21"/>
            <p:cNvSpPr/>
            <p:nvPr/>
          </p:nvSpPr>
          <p:spPr>
            <a:xfrm>
              <a:off x="3902709" y="7118555"/>
              <a:ext cx="3167380" cy="401320"/>
            </a:xfrm>
            <a:custGeom>
              <a:avLst/>
              <a:gdLst/>
              <a:ahLst/>
              <a:cxnLst/>
              <a:rect l="l" t="t" r="r" b="b"/>
              <a:pathLst>
                <a:path w="3167379" h="401320">
                  <a:moveTo>
                    <a:pt x="0" y="0"/>
                  </a:moveTo>
                  <a:lnTo>
                    <a:pt x="3167380" y="0"/>
                  </a:lnTo>
                </a:path>
                <a:path w="3167379" h="401320">
                  <a:moveTo>
                    <a:pt x="0" y="200660"/>
                  </a:moveTo>
                  <a:lnTo>
                    <a:pt x="3167380" y="200660"/>
                  </a:lnTo>
                </a:path>
                <a:path w="3167379" h="401320">
                  <a:moveTo>
                    <a:pt x="0" y="401320"/>
                  </a:moveTo>
                  <a:lnTo>
                    <a:pt x="3167380" y="401320"/>
                  </a:lnTo>
                </a:path>
              </a:pathLst>
            </a:custGeom>
            <a:ln w="12237">
              <a:solidFill>
                <a:srgbClr val="000000"/>
              </a:solidFill>
            </a:ln>
          </p:spPr>
          <p:txBody>
            <a:bodyPr wrap="square" lIns="0" tIns="0" rIns="0" bIns="0" rtlCol="0"/>
            <a:lstStyle/>
            <a:p>
              <a:endParaRPr/>
            </a:p>
          </p:txBody>
        </p:sp>
      </p:grpSp>
      <p:sp>
        <p:nvSpPr>
          <p:cNvPr id="22" name="object 22"/>
          <p:cNvSpPr txBox="1"/>
          <p:nvPr/>
        </p:nvSpPr>
        <p:spPr>
          <a:xfrm>
            <a:off x="4747514" y="7759700"/>
            <a:ext cx="152527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A</a:t>
            </a:r>
            <a:r>
              <a:rPr sz="1550" spc="-5" dirty="0">
                <a:latin typeface="Verdana"/>
                <a:cs typeface="Verdana"/>
              </a:rPr>
              <a:t>utoe</a:t>
            </a:r>
            <a:r>
              <a:rPr sz="1550" dirty="0">
                <a:latin typeface="Verdana"/>
                <a:cs typeface="Verdana"/>
              </a:rPr>
              <a:t>v</a:t>
            </a:r>
            <a:r>
              <a:rPr sz="1550" spc="-35" dirty="0">
                <a:latin typeface="Verdana"/>
                <a:cs typeface="Verdana"/>
              </a:rPr>
              <a:t>alu</a:t>
            </a:r>
            <a:r>
              <a:rPr sz="1550" spc="30" dirty="0">
                <a:latin typeface="Verdana"/>
                <a:cs typeface="Verdana"/>
              </a:rPr>
              <a:t>ac</a:t>
            </a:r>
            <a:r>
              <a:rPr sz="1550" spc="-5" dirty="0">
                <a:latin typeface="Verdana"/>
                <a:cs typeface="Verdana"/>
              </a:rPr>
              <a:t>i</a:t>
            </a:r>
            <a:r>
              <a:rPr sz="1550" spc="-25" dirty="0">
                <a:latin typeface="Verdana"/>
                <a:cs typeface="Verdana"/>
              </a:rPr>
              <a:t>ó</a:t>
            </a:r>
            <a:r>
              <a:rPr sz="1550" spc="20" dirty="0">
                <a:latin typeface="Verdana"/>
                <a:cs typeface="Verdana"/>
              </a:rPr>
              <a:t>n</a:t>
            </a:r>
            <a:endParaRPr sz="1550">
              <a:latin typeface="Verdana"/>
              <a:cs typeface="Verdana"/>
            </a:endParaRPr>
          </a:p>
        </p:txBody>
      </p:sp>
      <p:sp>
        <p:nvSpPr>
          <p:cNvPr id="23" name="object 23"/>
          <p:cNvSpPr txBox="1"/>
          <p:nvPr/>
        </p:nvSpPr>
        <p:spPr>
          <a:xfrm>
            <a:off x="3806825" y="8075548"/>
            <a:ext cx="3312160" cy="1489075"/>
          </a:xfrm>
          <a:prstGeom prst="rect">
            <a:avLst/>
          </a:prstGeom>
        </p:spPr>
        <p:txBody>
          <a:bodyPr vert="horz" wrap="square" lIns="0" tIns="12700" rIns="0" bIns="0" rtlCol="0">
            <a:spAutoFit/>
          </a:bodyPr>
          <a:lstStyle/>
          <a:p>
            <a:pPr marL="12700">
              <a:lnSpc>
                <a:spcPct val="100000"/>
              </a:lnSpc>
              <a:spcBef>
                <a:spcPts val="100"/>
              </a:spcBef>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882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376567" y="2066544"/>
          <a:ext cx="3356609" cy="4115559"/>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4"/>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275">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marR="314325">
                        <a:lnSpc>
                          <a:spcPct val="100000"/>
                        </a:lnSpc>
                        <a:spcBef>
                          <a:spcPts val="245"/>
                        </a:spcBef>
                      </a:pPr>
                      <a:r>
                        <a:rPr sz="1200" b="1" spc="-60" dirty="0">
                          <a:latin typeface="Arial"/>
                          <a:cs typeface="Arial"/>
                        </a:rPr>
                        <a:t>Desarrollo </a:t>
                      </a:r>
                      <a:r>
                        <a:rPr sz="1200" b="1" spc="-25" dirty="0">
                          <a:latin typeface="Arial"/>
                          <a:cs typeface="Arial"/>
                        </a:rPr>
                        <a:t>de </a:t>
                      </a:r>
                      <a:r>
                        <a:rPr sz="1200" b="1" spc="-35" dirty="0">
                          <a:latin typeface="Arial"/>
                          <a:cs typeface="Arial"/>
                        </a:rPr>
                        <a:t>actividades </a:t>
                      </a:r>
                      <a:r>
                        <a:rPr sz="1200" b="1" spc="-55" dirty="0">
                          <a:latin typeface="Arial"/>
                          <a:cs typeface="Arial"/>
                        </a:rPr>
                        <a:t>en  </a:t>
                      </a:r>
                      <a:r>
                        <a:rPr sz="1200" b="1" spc="-45" dirty="0">
                          <a:latin typeface="Arial"/>
                          <a:cs typeface="Arial"/>
                        </a:rPr>
                        <a:t>tiempo </a:t>
                      </a:r>
                      <a:r>
                        <a:rPr sz="1200" b="1" spc="-20" dirty="0">
                          <a:latin typeface="Arial"/>
                          <a:cs typeface="Arial"/>
                        </a:rPr>
                        <a:t>y</a:t>
                      </a:r>
                      <a:r>
                        <a:rPr sz="1200" b="1" spc="105" dirty="0">
                          <a:latin typeface="Arial"/>
                          <a:cs typeface="Arial"/>
                        </a:rPr>
                        <a:t> </a:t>
                      </a:r>
                      <a:r>
                        <a:rPr sz="1200" b="1" spc="-5" dirty="0">
                          <a:latin typeface="Arial"/>
                          <a:cs typeface="Arial"/>
                        </a:rPr>
                        <a:t>forma.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883">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45"/>
                        </a:spcBef>
                      </a:pPr>
                      <a:r>
                        <a:rPr sz="1200" b="1" spc="-40" dirty="0">
                          <a:latin typeface="Arial"/>
                          <a:cs typeface="Arial"/>
                        </a:rPr>
                        <a:t>Manifestaciones </a:t>
                      </a:r>
                      <a:r>
                        <a:rPr sz="1200" b="1" spc="-25" dirty="0">
                          <a:latin typeface="Arial"/>
                          <a:cs typeface="Arial"/>
                        </a:rPr>
                        <a:t>de </a:t>
                      </a:r>
                      <a:r>
                        <a:rPr sz="1200" b="1" spc="-85" dirty="0">
                          <a:latin typeface="Arial"/>
                          <a:cs typeface="Arial"/>
                        </a:rPr>
                        <a:t>los</a:t>
                      </a:r>
                      <a:r>
                        <a:rPr sz="1200" b="1" spc="145" dirty="0">
                          <a:latin typeface="Arial"/>
                          <a:cs typeface="Arial"/>
                        </a:rPr>
                        <a:t> </a:t>
                      </a:r>
                      <a:r>
                        <a:rPr sz="1200" b="1" spc="-100" dirty="0">
                          <a:latin typeface="Arial"/>
                          <a:cs typeface="Arial"/>
                        </a:rPr>
                        <a:t>niños: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45"/>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marR="789940">
                        <a:lnSpc>
                          <a:spcPct val="100000"/>
                        </a:lnSpc>
                        <a:spcBef>
                          <a:spcPts val="245"/>
                        </a:spcBef>
                        <a:tabLst>
                          <a:tab pos="1609725" algn="l"/>
                          <a:tab pos="2294890" algn="l"/>
                        </a:tabLst>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 </a:t>
                      </a:r>
                      <a:r>
                        <a:rPr sz="1200" b="1" spc="-40" dirty="0">
                          <a:latin typeface="Arial"/>
                          <a:cs typeface="Arial"/>
                        </a:rPr>
                        <a:t>actividades?  </a:t>
                      </a:r>
                      <a:r>
                        <a:rPr sz="1200" b="1" spc="-80" dirty="0">
                          <a:latin typeface="Arial"/>
                          <a:cs typeface="Arial"/>
                        </a:rPr>
                        <a:t>Todos  </a:t>
                      </a:r>
                      <a:r>
                        <a:rPr sz="1200" b="1" spc="30" dirty="0">
                          <a:latin typeface="Arial"/>
                          <a:cs typeface="Arial"/>
                        </a:rPr>
                        <a:t>(  </a:t>
                      </a:r>
                      <a:r>
                        <a:rPr sz="1200" b="1" spc="35" dirty="0">
                          <a:latin typeface="Arial"/>
                          <a:cs typeface="Arial"/>
                        </a:rPr>
                        <a:t>)</a:t>
                      </a:r>
                      <a:r>
                        <a:rPr sz="1200" b="1" spc="295" dirty="0">
                          <a:latin typeface="Arial"/>
                          <a:cs typeface="Arial"/>
                        </a:rPr>
                        <a:t> </a:t>
                      </a:r>
                      <a:r>
                        <a:rPr sz="1200" b="1" spc="-100" dirty="0">
                          <a:latin typeface="Arial"/>
                          <a:cs typeface="Arial"/>
                        </a:rPr>
                        <a:t>Algunos</a:t>
                      </a:r>
                      <a:r>
                        <a:rPr sz="1200" b="1" spc="45" dirty="0">
                          <a:latin typeface="Arial"/>
                          <a:cs typeface="Arial"/>
                        </a:rPr>
                        <a:t> </a:t>
                      </a:r>
                      <a:r>
                        <a:rPr sz="1200" b="1" spc="30" dirty="0">
                          <a:latin typeface="Arial"/>
                          <a:cs typeface="Arial"/>
                        </a:rPr>
                        <a:t>(	</a:t>
                      </a:r>
                      <a:r>
                        <a:rPr sz="1200" b="1" spc="35" dirty="0">
                          <a:latin typeface="Arial"/>
                          <a:cs typeface="Arial"/>
                        </a:rPr>
                        <a:t>) </a:t>
                      </a:r>
                      <a:r>
                        <a:rPr sz="1200" b="1" spc="40" dirty="0">
                          <a:latin typeface="Arial"/>
                          <a:cs typeface="Arial"/>
                        </a:rPr>
                        <a:t> </a:t>
                      </a:r>
                      <a:r>
                        <a:rPr sz="1200" b="1" dirty="0">
                          <a:latin typeface="Arial"/>
                          <a:cs typeface="Arial"/>
                        </a:rPr>
                        <a:t>otro</a:t>
                      </a:r>
                      <a:r>
                        <a:rPr sz="1200" b="1" spc="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45"/>
                        </a:spcBef>
                        <a:tabLst>
                          <a:tab pos="1210310" algn="l"/>
                          <a:tab pos="1999614" algn="l"/>
                          <a:tab pos="2814955"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595">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70"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3827779" y="2070226"/>
          <a:ext cx="3322318" cy="3992879"/>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20">
                <a:tc>
                  <a:txBody>
                    <a:bodyPr/>
                    <a:lstStyle/>
                    <a:p>
                      <a:pPr marL="1270" algn="ctr">
                        <a:lnSpc>
                          <a:spcPct val="100000"/>
                        </a:lnSpc>
                        <a:spcBef>
                          <a:spcPts val="244"/>
                        </a:spcBef>
                      </a:pPr>
                      <a:r>
                        <a:rPr sz="1200" b="1" spc="-50" dirty="0">
                          <a:latin typeface="Arial"/>
                          <a:cs typeface="Arial"/>
                        </a:rPr>
                        <a:t>Educadora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2540"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a:lnSpc>
                          <a:spcPct val="100000"/>
                        </a:lnSpc>
                        <a:spcBef>
                          <a:spcPts val="240"/>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a:t>
                      </a:r>
                      <a:r>
                        <a:rPr sz="1200" b="1" spc="-20" dirty="0">
                          <a:latin typeface="Arial"/>
                          <a:cs typeface="Arial"/>
                        </a:rPr>
                        <a:t> </a:t>
                      </a:r>
                      <a:r>
                        <a:rPr sz="1200" b="1" spc="65" dirty="0">
                          <a:latin typeface="Arial"/>
                          <a:cs typeface="Arial"/>
                        </a:rPr>
                        <a:t>fue</a:t>
                      </a:r>
                      <a:endParaRPr sz="1200">
                        <a:latin typeface="Arial"/>
                        <a:cs typeface="Arial"/>
                      </a:endParaRPr>
                    </a:p>
                    <a:p>
                      <a:pPr marL="92710">
                        <a:lnSpc>
                          <a:spcPct val="100000"/>
                        </a:lnSpc>
                        <a:spcBef>
                          <a:spcPts val="5"/>
                        </a:spcBef>
                      </a:pPr>
                      <a:r>
                        <a:rPr sz="1200" b="1" spc="-60" dirty="0">
                          <a:latin typeface="Arial"/>
                          <a:cs typeface="Arial"/>
                        </a:rPr>
                        <a:t>la</a:t>
                      </a:r>
                      <a:r>
                        <a:rPr sz="1200" b="1" spc="30" dirty="0">
                          <a:latin typeface="Arial"/>
                          <a:cs typeface="Arial"/>
                        </a:rPr>
                        <a:t> </a:t>
                      </a:r>
                      <a:r>
                        <a:rPr sz="1200" b="1" spc="-35" dirty="0">
                          <a:latin typeface="Arial"/>
                          <a:cs typeface="Arial"/>
                        </a:rPr>
                        <a:t>adecuada?</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8330">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marR="180340">
                        <a:lnSpc>
                          <a:spcPct val="100000"/>
                        </a:lnSpc>
                        <a:spcBef>
                          <a:spcPts val="245"/>
                        </a:spcBef>
                      </a:pPr>
                      <a:r>
                        <a:rPr sz="1200" b="1" spc="-140" dirty="0">
                          <a:latin typeface="Arial"/>
                          <a:cs typeface="Arial"/>
                        </a:rPr>
                        <a:t>¿La </a:t>
                      </a:r>
                      <a:r>
                        <a:rPr sz="1200" b="1" spc="20" dirty="0">
                          <a:latin typeface="Arial"/>
                          <a:cs typeface="Arial"/>
                        </a:rPr>
                        <a:t>forma </a:t>
                      </a:r>
                      <a:r>
                        <a:rPr sz="1200" b="1" spc="-25" dirty="0">
                          <a:latin typeface="Arial"/>
                          <a:cs typeface="Arial"/>
                        </a:rPr>
                        <a:t>de </a:t>
                      </a:r>
                      <a:r>
                        <a:rPr sz="1200" b="1" spc="-35" dirty="0">
                          <a:latin typeface="Arial"/>
                          <a:cs typeface="Arial"/>
                        </a:rPr>
                        <a:t>relacionarme </a:t>
                      </a:r>
                      <a:r>
                        <a:rPr sz="1200" b="1" spc="-75" dirty="0">
                          <a:latin typeface="Arial"/>
                          <a:cs typeface="Arial"/>
                        </a:rPr>
                        <a:t>con  </a:t>
                      </a: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50"/>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90"/>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20">
                <a:tc gridSpan="3">
                  <a:txBody>
                    <a:bodyPr/>
                    <a:lstStyle/>
                    <a:p>
                      <a:pPr marL="1065530" marR="168910" indent="-894715">
                        <a:lnSpc>
                          <a:spcPct val="100000"/>
                        </a:lnSpc>
                        <a:spcBef>
                          <a:spcPts val="265"/>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dirty="0">
                        <a:latin typeface="Arial"/>
                        <a:cs typeface="Arial"/>
                      </a:endParaRPr>
                    </a:p>
                    <a:p>
                      <a:pPr marL="92710">
                        <a:lnSpc>
                          <a:spcPts val="1340"/>
                        </a:lnSpc>
                        <a:spcBef>
                          <a:spcPts val="5"/>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4210"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ts val="14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spcBef>
                          <a:spcPts val="20"/>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494660" y="1178941"/>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object 27"/>
          <p:cNvSpPr txBox="1"/>
          <p:nvPr/>
        </p:nvSpPr>
        <p:spPr>
          <a:xfrm>
            <a:off x="390525" y="8085073"/>
            <a:ext cx="3322320" cy="1479550"/>
          </a:xfrm>
          <a:prstGeom prst="rect">
            <a:avLst/>
          </a:prstGeom>
        </p:spPr>
        <p:txBody>
          <a:bodyPr vert="horz" wrap="square" lIns="0" tIns="24765" rIns="0" bIns="0" rtlCol="0">
            <a:spAutoFit/>
          </a:bodyPr>
          <a:lstStyle/>
          <a:p>
            <a:pPr marL="12700" marR="22225">
              <a:lnSpc>
                <a:spcPts val="1380"/>
              </a:lnSpc>
              <a:spcBef>
                <a:spcPts val="195"/>
              </a:spcBef>
              <a:tabLst>
                <a:tab pos="3291204" algn="l"/>
              </a:tabLst>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 </a:t>
            </a:r>
            <a:r>
              <a:rPr sz="1200" b="1" spc="-90" dirty="0">
                <a:latin typeface="Arial"/>
                <a:cs typeface="Arial"/>
              </a:rPr>
              <a:t>no  </a:t>
            </a:r>
            <a:r>
              <a:rPr sz="1200" b="1" spc="-55" dirty="0">
                <a:latin typeface="Arial"/>
                <a:cs typeface="Arial"/>
              </a:rPr>
              <a:t>debo</a:t>
            </a:r>
            <a:r>
              <a:rPr sz="1200" b="1" spc="-20" dirty="0">
                <a:latin typeface="Arial"/>
                <a:cs typeface="Arial"/>
              </a:rPr>
              <a:t> </a:t>
            </a:r>
            <a:r>
              <a:rPr sz="1200" b="1" spc="-40" dirty="0">
                <a:latin typeface="Arial"/>
                <a:cs typeface="Arial"/>
              </a:rPr>
              <a:t>olvidar</a:t>
            </a:r>
            <a:r>
              <a:rPr sz="1200" spc="-40" dirty="0">
                <a:latin typeface="Arial"/>
                <a:cs typeface="Arial"/>
              </a:rPr>
              <a:t>?</a:t>
            </a:r>
            <a:r>
              <a:rPr sz="1200" u="sng" dirty="0">
                <a:uFill>
                  <a:solidFill>
                    <a:srgbClr val="000000"/>
                  </a:solidFill>
                </a:uFill>
                <a:latin typeface="Times New Roman"/>
                <a:cs typeface="Times New Roman"/>
              </a:rPr>
              <a:t> 	</a:t>
            </a:r>
            <a:endParaRPr sz="1200">
              <a:latin typeface="Times New Roman"/>
              <a:cs typeface="Times New Roman"/>
            </a:endParaRPr>
          </a:p>
          <a:p>
            <a:pPr marL="12700">
              <a:lnSpc>
                <a:spcPts val="139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75"/>
              </a:spcBef>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 </a:t>
            </a:r>
            <a:r>
              <a:rPr sz="1200" b="1" spc="-25" dirty="0">
                <a:latin typeface="Arial"/>
                <a:cs typeface="Arial"/>
              </a:rPr>
              <a:t>intervenir?</a:t>
            </a:r>
            <a:r>
              <a:rPr sz="1200" b="1" spc="100" dirty="0">
                <a:latin typeface="Arial"/>
                <a:cs typeface="Arial"/>
              </a:rPr>
              <a:t> </a:t>
            </a:r>
            <a:r>
              <a:rPr sz="1200" b="1" spc="-85" dirty="0">
                <a:latin typeface="Arial"/>
                <a:cs typeface="Arial"/>
              </a:rPr>
              <a:t>¿Qué</a:t>
            </a:r>
            <a:endParaRPr sz="1200">
              <a:latin typeface="Arial"/>
              <a:cs typeface="Arial"/>
            </a:endParaRPr>
          </a:p>
          <a:p>
            <a:pPr marL="12700">
              <a:lnSpc>
                <a:spcPts val="1405"/>
              </a:lnSpc>
            </a:pPr>
            <a:r>
              <a:rPr sz="1200" b="1" spc="-40" dirty="0">
                <a:latin typeface="Arial"/>
                <a:cs typeface="Arial"/>
              </a:rPr>
              <a:t>necesito </a:t>
            </a:r>
            <a:r>
              <a:rPr sz="1200" b="1" spc="-35" dirty="0">
                <a:latin typeface="Arial"/>
                <a:cs typeface="Arial"/>
              </a:rPr>
              <a:t>modificar?</a:t>
            </a:r>
            <a:r>
              <a:rPr sz="1200" b="1" spc="85" dirty="0">
                <a:latin typeface="Arial"/>
                <a:cs typeface="Arial"/>
              </a:rPr>
              <a:t> </a:t>
            </a:r>
            <a:r>
              <a:rPr sz="1200" b="1" spc="-45" dirty="0">
                <a:latin typeface="Arial"/>
                <a:cs typeface="Arial"/>
              </a:rPr>
              <a:t>Imprevistos.</a:t>
            </a:r>
            <a:endParaRPr sz="1200">
              <a:latin typeface="Arial"/>
              <a:cs typeface="Arial"/>
            </a:endParaRPr>
          </a:p>
          <a:p>
            <a:pPr marL="12700">
              <a:lnSpc>
                <a:spcPts val="1405"/>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8" name="CuadroTexto 27">
            <a:extLst>
              <a:ext uri="{FF2B5EF4-FFF2-40B4-BE49-F238E27FC236}">
                <a16:creationId xmlns:a16="http://schemas.microsoft.com/office/drawing/2014/main" id="{40E69C7B-81D7-4CEC-B1C2-C1DB2725AB84}"/>
              </a:ext>
            </a:extLst>
          </p:cNvPr>
          <p:cNvSpPr txBox="1"/>
          <p:nvPr/>
        </p:nvSpPr>
        <p:spPr>
          <a:xfrm>
            <a:off x="4979414" y="398736"/>
            <a:ext cx="506985" cy="400110"/>
          </a:xfrm>
          <a:prstGeom prst="rect">
            <a:avLst/>
          </a:prstGeom>
          <a:noFill/>
        </p:spPr>
        <p:txBody>
          <a:bodyPr wrap="square" rtlCol="0">
            <a:spAutoFit/>
          </a:bodyPr>
          <a:lstStyle/>
          <a:p>
            <a:pPr algn="ctr"/>
            <a:r>
              <a:rPr lang="es-MX" sz="2000" b="1" dirty="0">
                <a:solidFill>
                  <a:srgbClr val="C00000"/>
                </a:solidFill>
              </a:rPr>
              <a:t>01</a:t>
            </a:r>
          </a:p>
        </p:txBody>
      </p:sp>
      <p:sp>
        <p:nvSpPr>
          <p:cNvPr id="29" name="CuadroTexto 28">
            <a:extLst>
              <a:ext uri="{FF2B5EF4-FFF2-40B4-BE49-F238E27FC236}">
                <a16:creationId xmlns:a16="http://schemas.microsoft.com/office/drawing/2014/main" id="{F77CA118-AC18-41EB-B8D0-2CD9C6367869}"/>
              </a:ext>
            </a:extLst>
          </p:cNvPr>
          <p:cNvSpPr txBox="1"/>
          <p:nvPr/>
        </p:nvSpPr>
        <p:spPr>
          <a:xfrm>
            <a:off x="5748310" y="398736"/>
            <a:ext cx="506985" cy="400110"/>
          </a:xfrm>
          <a:prstGeom prst="rect">
            <a:avLst/>
          </a:prstGeom>
          <a:noFill/>
        </p:spPr>
        <p:txBody>
          <a:bodyPr wrap="square" rtlCol="0">
            <a:spAutoFit/>
          </a:bodyPr>
          <a:lstStyle/>
          <a:p>
            <a:pPr algn="ctr"/>
            <a:r>
              <a:rPr lang="es-MX" sz="2000" b="1" dirty="0">
                <a:solidFill>
                  <a:srgbClr val="C00000"/>
                </a:solidFill>
              </a:rPr>
              <a:t>09</a:t>
            </a:r>
          </a:p>
        </p:txBody>
      </p:sp>
      <p:sp>
        <p:nvSpPr>
          <p:cNvPr id="30" name="CuadroTexto 29">
            <a:extLst>
              <a:ext uri="{FF2B5EF4-FFF2-40B4-BE49-F238E27FC236}">
                <a16:creationId xmlns:a16="http://schemas.microsoft.com/office/drawing/2014/main" id="{BF8CBDF0-4858-4828-A980-E8C68B3170ED}"/>
              </a:ext>
            </a:extLst>
          </p:cNvPr>
          <p:cNvSpPr txBox="1"/>
          <p:nvPr/>
        </p:nvSpPr>
        <p:spPr>
          <a:xfrm>
            <a:off x="6497971" y="398736"/>
            <a:ext cx="506985" cy="400110"/>
          </a:xfrm>
          <a:prstGeom prst="rect">
            <a:avLst/>
          </a:prstGeom>
          <a:noFill/>
        </p:spPr>
        <p:txBody>
          <a:bodyPr wrap="square" rtlCol="0">
            <a:spAutoFit/>
          </a:bodyPr>
          <a:lstStyle/>
          <a:p>
            <a:pPr algn="ctr"/>
            <a:r>
              <a:rPr lang="es-MX" sz="2000" b="1" dirty="0">
                <a:solidFill>
                  <a:srgbClr val="C00000"/>
                </a:solidFill>
              </a:rPr>
              <a:t>21</a:t>
            </a:r>
          </a:p>
        </p:txBody>
      </p:sp>
      <p:sp>
        <p:nvSpPr>
          <p:cNvPr id="31" name="Estrella: 5 puntas 30">
            <a:extLst>
              <a:ext uri="{FF2B5EF4-FFF2-40B4-BE49-F238E27FC236}">
                <a16:creationId xmlns:a16="http://schemas.microsoft.com/office/drawing/2014/main" id="{0D9F2509-7E6D-46B8-8522-5EBCA912A75E}"/>
              </a:ext>
            </a:extLst>
          </p:cNvPr>
          <p:cNvSpPr/>
          <p:nvPr/>
        </p:nvSpPr>
        <p:spPr>
          <a:xfrm>
            <a:off x="5930668" y="798846"/>
            <a:ext cx="270982" cy="398736"/>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strella: 5 puntas 31">
            <a:extLst>
              <a:ext uri="{FF2B5EF4-FFF2-40B4-BE49-F238E27FC236}">
                <a16:creationId xmlns:a16="http://schemas.microsoft.com/office/drawing/2014/main" id="{AB64E338-B7E0-4DD6-B318-FCE1DA99ED62}"/>
              </a:ext>
            </a:extLst>
          </p:cNvPr>
          <p:cNvSpPr/>
          <p:nvPr/>
        </p:nvSpPr>
        <p:spPr>
          <a:xfrm>
            <a:off x="383926" y="1413158"/>
            <a:ext cx="270982" cy="398736"/>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strella: 5 puntas 32">
            <a:extLst>
              <a:ext uri="{FF2B5EF4-FFF2-40B4-BE49-F238E27FC236}">
                <a16:creationId xmlns:a16="http://schemas.microsoft.com/office/drawing/2014/main" id="{52B24E75-5872-40AC-9A52-140F452CFC26}"/>
              </a:ext>
            </a:extLst>
          </p:cNvPr>
          <p:cNvSpPr/>
          <p:nvPr/>
        </p:nvSpPr>
        <p:spPr>
          <a:xfrm>
            <a:off x="1644735" y="1413158"/>
            <a:ext cx="270982" cy="398736"/>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D655D681-7609-4995-9803-1199F79FD195}"/>
              </a:ext>
            </a:extLst>
          </p:cNvPr>
          <p:cNvSpPr/>
          <p:nvPr/>
        </p:nvSpPr>
        <p:spPr>
          <a:xfrm>
            <a:off x="4171897" y="1401972"/>
            <a:ext cx="270982" cy="398736"/>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strella: 5 puntas 34">
            <a:extLst>
              <a:ext uri="{FF2B5EF4-FFF2-40B4-BE49-F238E27FC236}">
                <a16:creationId xmlns:a16="http://schemas.microsoft.com/office/drawing/2014/main" id="{32DC1BD7-692D-4B2A-BAE9-EFD046F2DFF0}"/>
              </a:ext>
            </a:extLst>
          </p:cNvPr>
          <p:cNvSpPr/>
          <p:nvPr/>
        </p:nvSpPr>
        <p:spPr>
          <a:xfrm>
            <a:off x="2803053" y="2393951"/>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B82B0D78-357B-473B-94DD-0B0E58561F35}"/>
              </a:ext>
            </a:extLst>
          </p:cNvPr>
          <p:cNvSpPr/>
          <p:nvPr/>
        </p:nvSpPr>
        <p:spPr>
          <a:xfrm>
            <a:off x="2803053" y="2795270"/>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0F579DA2-F9DA-4D45-8E14-F981B9627A65}"/>
              </a:ext>
            </a:extLst>
          </p:cNvPr>
          <p:cNvSpPr/>
          <p:nvPr/>
        </p:nvSpPr>
        <p:spPr>
          <a:xfrm>
            <a:off x="2803053" y="3132261"/>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2B46424C-B7DF-48CD-BFC2-560D3AF07459}"/>
              </a:ext>
            </a:extLst>
          </p:cNvPr>
          <p:cNvSpPr/>
          <p:nvPr/>
        </p:nvSpPr>
        <p:spPr>
          <a:xfrm>
            <a:off x="6362480" y="2415023"/>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D70AB255-4302-4A8A-BFEA-57D32D50F3CB}"/>
              </a:ext>
            </a:extLst>
          </p:cNvPr>
          <p:cNvSpPr/>
          <p:nvPr/>
        </p:nvSpPr>
        <p:spPr>
          <a:xfrm>
            <a:off x="6363531" y="2889995"/>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81BC4AC8-3197-4C15-801E-B332CCC2D1DE}"/>
              </a:ext>
            </a:extLst>
          </p:cNvPr>
          <p:cNvSpPr/>
          <p:nvPr/>
        </p:nvSpPr>
        <p:spPr>
          <a:xfrm>
            <a:off x="6362480" y="3324828"/>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9E4F8713-6F59-4E96-A5FF-0B99F3714D3C}"/>
              </a:ext>
            </a:extLst>
          </p:cNvPr>
          <p:cNvSpPr/>
          <p:nvPr/>
        </p:nvSpPr>
        <p:spPr>
          <a:xfrm>
            <a:off x="897735" y="3755143"/>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87D7A306-B3FE-4678-B739-952F034028A8}"/>
              </a:ext>
            </a:extLst>
          </p:cNvPr>
          <p:cNvSpPr/>
          <p:nvPr/>
        </p:nvSpPr>
        <p:spPr>
          <a:xfrm>
            <a:off x="3194329" y="4361401"/>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Estrella: 5 puntas 42">
            <a:extLst>
              <a:ext uri="{FF2B5EF4-FFF2-40B4-BE49-F238E27FC236}">
                <a16:creationId xmlns:a16="http://schemas.microsoft.com/office/drawing/2014/main" id="{96448468-FE75-49A0-9C5B-5318F6CD11ED}"/>
              </a:ext>
            </a:extLst>
          </p:cNvPr>
          <p:cNvSpPr/>
          <p:nvPr/>
        </p:nvSpPr>
        <p:spPr>
          <a:xfrm>
            <a:off x="1770542" y="5120611"/>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Estrella: 5 puntas 43">
            <a:extLst>
              <a:ext uri="{FF2B5EF4-FFF2-40B4-BE49-F238E27FC236}">
                <a16:creationId xmlns:a16="http://schemas.microsoft.com/office/drawing/2014/main" id="{826EB70A-2987-4EE9-8E4C-B2D7B002D342}"/>
              </a:ext>
            </a:extLst>
          </p:cNvPr>
          <p:cNvSpPr/>
          <p:nvPr/>
        </p:nvSpPr>
        <p:spPr>
          <a:xfrm>
            <a:off x="2179759" y="5562141"/>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Estrella: 5 puntas 44">
            <a:extLst>
              <a:ext uri="{FF2B5EF4-FFF2-40B4-BE49-F238E27FC236}">
                <a16:creationId xmlns:a16="http://schemas.microsoft.com/office/drawing/2014/main" id="{F000A392-D704-4872-9A8A-060CD06D86CB}"/>
              </a:ext>
            </a:extLst>
          </p:cNvPr>
          <p:cNvSpPr/>
          <p:nvPr/>
        </p:nvSpPr>
        <p:spPr>
          <a:xfrm>
            <a:off x="6355299" y="3711050"/>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Estrella: 5 puntas 45">
            <a:extLst>
              <a:ext uri="{FF2B5EF4-FFF2-40B4-BE49-F238E27FC236}">
                <a16:creationId xmlns:a16="http://schemas.microsoft.com/office/drawing/2014/main" id="{2F42695B-C409-41E0-BE68-2859D5915249}"/>
              </a:ext>
            </a:extLst>
          </p:cNvPr>
          <p:cNvSpPr/>
          <p:nvPr/>
        </p:nvSpPr>
        <p:spPr>
          <a:xfrm>
            <a:off x="6355299" y="4031089"/>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CuadroTexto 46">
            <a:extLst>
              <a:ext uri="{FF2B5EF4-FFF2-40B4-BE49-F238E27FC236}">
                <a16:creationId xmlns:a16="http://schemas.microsoft.com/office/drawing/2014/main" id="{BFB6ACF1-8C86-4F1D-8BB4-0F69DF1E3FB0}"/>
              </a:ext>
            </a:extLst>
          </p:cNvPr>
          <p:cNvSpPr txBox="1"/>
          <p:nvPr/>
        </p:nvSpPr>
        <p:spPr>
          <a:xfrm>
            <a:off x="4442879" y="4355217"/>
            <a:ext cx="1845601" cy="369332"/>
          </a:xfrm>
          <a:prstGeom prst="rect">
            <a:avLst/>
          </a:prstGeom>
          <a:noFill/>
        </p:spPr>
        <p:txBody>
          <a:bodyPr wrap="square" rtlCol="0">
            <a:spAutoFit/>
          </a:bodyPr>
          <a:lstStyle/>
          <a:p>
            <a:r>
              <a:rPr lang="es-MX" dirty="0"/>
              <a:t>Sofia valdes. </a:t>
            </a:r>
          </a:p>
        </p:txBody>
      </p:sp>
      <p:sp>
        <p:nvSpPr>
          <p:cNvPr id="48" name="CuadroTexto 47">
            <a:extLst>
              <a:ext uri="{FF2B5EF4-FFF2-40B4-BE49-F238E27FC236}">
                <a16:creationId xmlns:a16="http://schemas.microsoft.com/office/drawing/2014/main" id="{5E167EB1-1F96-44A1-B670-E097B28AAB80}"/>
              </a:ext>
            </a:extLst>
          </p:cNvPr>
          <p:cNvSpPr txBox="1"/>
          <p:nvPr/>
        </p:nvSpPr>
        <p:spPr>
          <a:xfrm>
            <a:off x="2069029" y="5782200"/>
            <a:ext cx="1845601" cy="369332"/>
          </a:xfrm>
          <a:prstGeom prst="rect">
            <a:avLst/>
          </a:prstGeom>
          <a:noFill/>
        </p:spPr>
        <p:txBody>
          <a:bodyPr wrap="square" rtlCol="0">
            <a:spAutoFit/>
          </a:bodyPr>
          <a:lstStyle/>
          <a:p>
            <a:r>
              <a:rPr lang="es-MX" dirty="0"/>
              <a:t>Mateo, Eliazar. </a:t>
            </a:r>
          </a:p>
        </p:txBody>
      </p:sp>
      <p:sp>
        <p:nvSpPr>
          <p:cNvPr id="49" name="CuadroTexto 48">
            <a:extLst>
              <a:ext uri="{FF2B5EF4-FFF2-40B4-BE49-F238E27FC236}">
                <a16:creationId xmlns:a16="http://schemas.microsoft.com/office/drawing/2014/main" id="{013E2C4F-1963-4116-A77A-6FA8777E2182}"/>
              </a:ext>
            </a:extLst>
          </p:cNvPr>
          <p:cNvSpPr txBox="1"/>
          <p:nvPr/>
        </p:nvSpPr>
        <p:spPr>
          <a:xfrm>
            <a:off x="3872865" y="4972018"/>
            <a:ext cx="3180080" cy="1077218"/>
          </a:xfrm>
          <a:prstGeom prst="rect">
            <a:avLst/>
          </a:prstGeom>
          <a:noFill/>
        </p:spPr>
        <p:txBody>
          <a:bodyPr wrap="square" rtlCol="0">
            <a:spAutoFit/>
          </a:bodyPr>
          <a:lstStyle/>
          <a:p>
            <a:pPr algn="just"/>
            <a:r>
              <a:rPr lang="es-MX" sz="1600" dirty="0"/>
              <a:t>Se abordaron actividades de diagnostico para obtener la expresión oral, así como el conteo y acciones socioemocionales. </a:t>
            </a:r>
          </a:p>
        </p:txBody>
      </p:sp>
      <p:sp>
        <p:nvSpPr>
          <p:cNvPr id="50" name="CuadroTexto 49">
            <a:extLst>
              <a:ext uri="{FF2B5EF4-FFF2-40B4-BE49-F238E27FC236}">
                <a16:creationId xmlns:a16="http://schemas.microsoft.com/office/drawing/2014/main" id="{E68D27F6-2811-413F-B2B9-FE8D4E06309D}"/>
              </a:ext>
            </a:extLst>
          </p:cNvPr>
          <p:cNvSpPr txBox="1"/>
          <p:nvPr/>
        </p:nvSpPr>
        <p:spPr>
          <a:xfrm>
            <a:off x="353174" y="6646851"/>
            <a:ext cx="3200805" cy="584775"/>
          </a:xfrm>
          <a:prstGeom prst="rect">
            <a:avLst/>
          </a:prstGeom>
          <a:noFill/>
        </p:spPr>
        <p:txBody>
          <a:bodyPr wrap="square" rtlCol="0">
            <a:spAutoFit/>
          </a:bodyPr>
          <a:lstStyle/>
          <a:p>
            <a:pPr algn="just"/>
            <a:r>
              <a:rPr lang="es-MX" sz="1600" dirty="0"/>
              <a:t>Mejor interacción y dominio de los temas. </a:t>
            </a:r>
          </a:p>
        </p:txBody>
      </p:sp>
      <p:sp>
        <p:nvSpPr>
          <p:cNvPr id="51" name="CuadroTexto 50">
            <a:extLst>
              <a:ext uri="{FF2B5EF4-FFF2-40B4-BE49-F238E27FC236}">
                <a16:creationId xmlns:a16="http://schemas.microsoft.com/office/drawing/2014/main" id="{BBF2B150-B048-4911-B26F-F22CC3F030F2}"/>
              </a:ext>
            </a:extLst>
          </p:cNvPr>
          <p:cNvSpPr txBox="1"/>
          <p:nvPr/>
        </p:nvSpPr>
        <p:spPr>
          <a:xfrm>
            <a:off x="3917719" y="6802945"/>
            <a:ext cx="2979420" cy="369332"/>
          </a:xfrm>
          <a:prstGeom prst="rect">
            <a:avLst/>
          </a:prstGeom>
          <a:noFill/>
        </p:spPr>
        <p:txBody>
          <a:bodyPr wrap="square" rtlCol="0">
            <a:spAutoFit/>
          </a:bodyPr>
          <a:lstStyle/>
          <a:p>
            <a:r>
              <a:rPr lang="es-MX" sz="1600" dirty="0"/>
              <a:t>El control del grupo</a:t>
            </a:r>
            <a:r>
              <a:rPr lang="es-MX" dirty="0"/>
              <a:t>. </a:t>
            </a:r>
          </a:p>
        </p:txBody>
      </p:sp>
      <p:sp>
        <p:nvSpPr>
          <p:cNvPr id="52" name="CuadroTexto 51">
            <a:extLst>
              <a:ext uri="{FF2B5EF4-FFF2-40B4-BE49-F238E27FC236}">
                <a16:creationId xmlns:a16="http://schemas.microsoft.com/office/drawing/2014/main" id="{0AE7887E-F7B6-44C6-BD07-977CA2924934}"/>
              </a:ext>
            </a:extLst>
          </p:cNvPr>
          <p:cNvSpPr txBox="1"/>
          <p:nvPr/>
        </p:nvSpPr>
        <p:spPr>
          <a:xfrm>
            <a:off x="466780" y="9131891"/>
            <a:ext cx="3099062" cy="523220"/>
          </a:xfrm>
          <a:prstGeom prst="rect">
            <a:avLst/>
          </a:prstGeom>
          <a:noFill/>
        </p:spPr>
        <p:txBody>
          <a:bodyPr wrap="square" rtlCol="0">
            <a:spAutoFit/>
          </a:bodyPr>
          <a:lstStyle/>
          <a:p>
            <a:pPr algn="just"/>
            <a:r>
              <a:rPr lang="es-MX" sz="1400" dirty="0"/>
              <a:t>Un alumno no realizo bien sus necesidades y mancho la ropa. </a:t>
            </a:r>
          </a:p>
        </p:txBody>
      </p:sp>
      <p:sp>
        <p:nvSpPr>
          <p:cNvPr id="53" name="CuadroTexto 52">
            <a:extLst>
              <a:ext uri="{FF2B5EF4-FFF2-40B4-BE49-F238E27FC236}">
                <a16:creationId xmlns:a16="http://schemas.microsoft.com/office/drawing/2014/main" id="{861E5C6C-FA03-4D51-B245-2C8998F3EB4B}"/>
              </a:ext>
            </a:extLst>
          </p:cNvPr>
          <p:cNvSpPr txBox="1"/>
          <p:nvPr/>
        </p:nvSpPr>
        <p:spPr>
          <a:xfrm>
            <a:off x="1475312" y="8199965"/>
            <a:ext cx="2006774" cy="338554"/>
          </a:xfrm>
          <a:prstGeom prst="rect">
            <a:avLst/>
          </a:prstGeom>
          <a:noFill/>
        </p:spPr>
        <p:txBody>
          <a:bodyPr wrap="square" rtlCol="0">
            <a:spAutoFit/>
          </a:bodyPr>
          <a:lstStyle/>
          <a:p>
            <a:r>
              <a:rPr lang="es-MX" sz="1600" dirty="0"/>
              <a:t>Fue buena. </a:t>
            </a:r>
          </a:p>
        </p:txBody>
      </p:sp>
      <p:sp>
        <p:nvSpPr>
          <p:cNvPr id="54" name="CuadroTexto 53">
            <a:extLst>
              <a:ext uri="{FF2B5EF4-FFF2-40B4-BE49-F238E27FC236}">
                <a16:creationId xmlns:a16="http://schemas.microsoft.com/office/drawing/2014/main" id="{697D4BA3-DB69-4AE9-81FC-ACDF7DC8F865}"/>
              </a:ext>
            </a:extLst>
          </p:cNvPr>
          <p:cNvSpPr txBox="1"/>
          <p:nvPr/>
        </p:nvSpPr>
        <p:spPr>
          <a:xfrm>
            <a:off x="3827779" y="8247279"/>
            <a:ext cx="3312160" cy="1169551"/>
          </a:xfrm>
          <a:prstGeom prst="rect">
            <a:avLst/>
          </a:prstGeom>
          <a:noFill/>
        </p:spPr>
        <p:txBody>
          <a:bodyPr wrap="square" rtlCol="0">
            <a:spAutoFit/>
          </a:bodyPr>
          <a:lstStyle/>
          <a:p>
            <a:pPr algn="just"/>
            <a:r>
              <a:rPr lang="es-MX" sz="1400" dirty="0"/>
              <a:t>La jornada se presento buena pues los alumnos muestran mas confianza, entre ellos, sin embargo se mostraban inquietos por lo cual no se trabajo tan bien como el lunes pasado.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3161E2F-9F29-42C7-B553-D41B8F9CC867}"/>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AF35B2F0-E359-42C3-9F95-55F925F4CBC3}"/>
              </a:ext>
            </a:extLst>
          </p:cNvPr>
          <p:cNvSpPr txBox="1"/>
          <p:nvPr/>
        </p:nvSpPr>
        <p:spPr>
          <a:xfrm rot="21059476">
            <a:off x="-176300" y="2337088"/>
            <a:ext cx="4843494" cy="5078313"/>
          </a:xfrm>
          <a:prstGeom prst="rect">
            <a:avLst/>
          </a:prstGeom>
          <a:noFill/>
        </p:spPr>
        <p:txBody>
          <a:bodyPr wrap="square" rtlCol="0">
            <a:spAutoFit/>
          </a:bodyPr>
          <a:lstStyle/>
          <a:p>
            <a:pPr algn="just"/>
            <a:r>
              <a:rPr lang="es-MX" dirty="0"/>
              <a:t>Durante</a:t>
            </a:r>
            <a:r>
              <a:rPr lang="es-ES" dirty="0"/>
              <a:t> la jornada del día de hoy se presento un clima inquieto, pues los alumnos manifestaron una actitud indiferente para realizar los trabajos e insumos solicitados. </a:t>
            </a:r>
          </a:p>
          <a:p>
            <a:pPr algn="just"/>
            <a:r>
              <a:rPr lang="es-MX" dirty="0"/>
              <a:t>Según </a:t>
            </a:r>
            <a:r>
              <a:rPr lang="es-ES" dirty="0"/>
              <a:t>Fernández (2010) coinciden en que el clima del aula se configura a partir de elementos materiales (el espacio, la infraestructura, el mobiliario, los recursos didácticos) e inmateriales (los contenidos, las actuaciones de las personas y sus relaciones). Por ello se puede comentar que los alumnos manifestaron estas inquietudes debido a que el lunes trabajaron las mismas actividades y al ser repetitivas con materiales que ya conocían genero cierta indiferencia para realizar las acciones solicitadas por el docente.</a:t>
            </a:r>
          </a:p>
          <a:p>
            <a:pPr algn="just"/>
            <a:r>
              <a:rPr lang="es-ES" dirty="0"/>
              <a:t>Sin embargo, al ver esta situación se opto por realizar adecuaciones proponiendo dinámicas, juegos y cantos para retomar el control del grupo.</a:t>
            </a:r>
            <a:endParaRPr lang="es-MX" dirty="0"/>
          </a:p>
        </p:txBody>
      </p:sp>
    </p:spTree>
    <p:extLst>
      <p:ext uri="{BB962C8B-B14F-4D97-AF65-F5344CB8AC3E}">
        <p14:creationId xmlns:p14="http://schemas.microsoft.com/office/powerpoint/2010/main" val="2165424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30979" y="7772400"/>
            <a:ext cx="3497579" cy="320039"/>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0" y="0"/>
            <a:ext cx="7772400" cy="10040620"/>
            <a:chOff x="0" y="0"/>
            <a:chExt cx="7772400" cy="10040620"/>
          </a:xfrm>
        </p:grpSpPr>
        <p:sp>
          <p:nvSpPr>
            <p:cNvPr id="4" name="object 4"/>
            <p:cNvSpPr/>
            <p:nvPr/>
          </p:nvSpPr>
          <p:spPr>
            <a:xfrm>
              <a:off x="457200" y="7764780"/>
              <a:ext cx="3497579" cy="3225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7772400" cy="1004061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08000" y="6144259"/>
              <a:ext cx="7007859" cy="238760"/>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508000" y="6144259"/>
            <a:ext cx="7007859" cy="238760"/>
          </a:xfrm>
          <a:prstGeom prst="rect">
            <a:avLst/>
          </a:prstGeom>
        </p:spPr>
        <p:txBody>
          <a:bodyPr vert="horz" wrap="square" lIns="0" tIns="0" rIns="0" bIns="0" rtlCol="0">
            <a:spAutoFit/>
          </a:bodyPr>
          <a:lstStyle/>
          <a:p>
            <a:pPr marL="93345" algn="ctr">
              <a:lnSpc>
                <a:spcPts val="1835"/>
              </a:lnSpc>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627380" y="6428740"/>
            <a:ext cx="6837680" cy="1259840"/>
            <a:chOff x="627380" y="6428740"/>
            <a:chExt cx="6837680" cy="1259840"/>
          </a:xfrm>
        </p:grpSpPr>
        <p:sp>
          <p:nvSpPr>
            <p:cNvPr id="9" name="object 9"/>
            <p:cNvSpPr/>
            <p:nvPr/>
          </p:nvSpPr>
          <p:spPr>
            <a:xfrm>
              <a:off x="4067809" y="6442710"/>
              <a:ext cx="3390900" cy="1239520"/>
            </a:xfrm>
            <a:custGeom>
              <a:avLst/>
              <a:gdLst/>
              <a:ahLst/>
              <a:cxnLst/>
              <a:rect l="l" t="t" r="r" b="b"/>
              <a:pathLst>
                <a:path w="3390900" h="1239520">
                  <a:moveTo>
                    <a:pt x="3184270" y="0"/>
                  </a:moveTo>
                  <a:lnTo>
                    <a:pt x="206628" y="0"/>
                  </a:lnTo>
                  <a:lnTo>
                    <a:pt x="159233" y="5454"/>
                  </a:lnTo>
                  <a:lnTo>
                    <a:pt x="115734" y="20992"/>
                  </a:lnTo>
                  <a:lnTo>
                    <a:pt x="77370" y="45376"/>
                  </a:lnTo>
                  <a:lnTo>
                    <a:pt x="45376" y="77370"/>
                  </a:lnTo>
                  <a:lnTo>
                    <a:pt x="20992" y="115734"/>
                  </a:lnTo>
                  <a:lnTo>
                    <a:pt x="5454" y="159233"/>
                  </a:lnTo>
                  <a:lnTo>
                    <a:pt x="0" y="206628"/>
                  </a:lnTo>
                  <a:lnTo>
                    <a:pt x="0" y="1032890"/>
                  </a:lnTo>
                  <a:lnTo>
                    <a:pt x="5454" y="1080286"/>
                  </a:lnTo>
                  <a:lnTo>
                    <a:pt x="20992" y="1123785"/>
                  </a:lnTo>
                  <a:lnTo>
                    <a:pt x="45376" y="1162149"/>
                  </a:lnTo>
                  <a:lnTo>
                    <a:pt x="77370" y="1194143"/>
                  </a:lnTo>
                  <a:lnTo>
                    <a:pt x="115734" y="1218527"/>
                  </a:lnTo>
                  <a:lnTo>
                    <a:pt x="159233" y="1234065"/>
                  </a:lnTo>
                  <a:lnTo>
                    <a:pt x="206628" y="1239520"/>
                  </a:lnTo>
                  <a:lnTo>
                    <a:pt x="3184270" y="1239520"/>
                  </a:lnTo>
                  <a:lnTo>
                    <a:pt x="3231666" y="1234065"/>
                  </a:lnTo>
                  <a:lnTo>
                    <a:pt x="3275165" y="1218527"/>
                  </a:lnTo>
                  <a:lnTo>
                    <a:pt x="3313529" y="1194143"/>
                  </a:lnTo>
                  <a:lnTo>
                    <a:pt x="3345523" y="1162149"/>
                  </a:lnTo>
                  <a:lnTo>
                    <a:pt x="3369907" y="1123785"/>
                  </a:lnTo>
                  <a:lnTo>
                    <a:pt x="3385445" y="1080286"/>
                  </a:lnTo>
                  <a:lnTo>
                    <a:pt x="3390899" y="1032890"/>
                  </a:lnTo>
                  <a:lnTo>
                    <a:pt x="3390899" y="206628"/>
                  </a:lnTo>
                  <a:lnTo>
                    <a:pt x="3385445" y="159233"/>
                  </a:lnTo>
                  <a:lnTo>
                    <a:pt x="3369907" y="115734"/>
                  </a:lnTo>
                  <a:lnTo>
                    <a:pt x="3345523" y="77370"/>
                  </a:lnTo>
                  <a:lnTo>
                    <a:pt x="3313529" y="45376"/>
                  </a:lnTo>
                  <a:lnTo>
                    <a:pt x="3275165" y="20992"/>
                  </a:lnTo>
                  <a:lnTo>
                    <a:pt x="3231666" y="5454"/>
                  </a:lnTo>
                  <a:lnTo>
                    <a:pt x="3184270" y="0"/>
                  </a:lnTo>
                  <a:close/>
                </a:path>
              </a:pathLst>
            </a:custGeom>
            <a:solidFill>
              <a:srgbClr val="FFFFFF"/>
            </a:solidFill>
          </p:spPr>
          <p:txBody>
            <a:bodyPr wrap="square" lIns="0" tIns="0" rIns="0" bIns="0" rtlCol="0"/>
            <a:lstStyle/>
            <a:p>
              <a:endParaRPr/>
            </a:p>
          </p:txBody>
        </p:sp>
        <p:sp>
          <p:nvSpPr>
            <p:cNvPr id="10" name="object 10"/>
            <p:cNvSpPr/>
            <p:nvPr/>
          </p:nvSpPr>
          <p:spPr>
            <a:xfrm>
              <a:off x="4067809" y="6442710"/>
              <a:ext cx="3390900" cy="1239520"/>
            </a:xfrm>
            <a:custGeom>
              <a:avLst/>
              <a:gdLst/>
              <a:ahLst/>
              <a:cxnLst/>
              <a:rect l="l" t="t" r="r" b="b"/>
              <a:pathLst>
                <a:path w="3390900" h="1239520">
                  <a:moveTo>
                    <a:pt x="0" y="206628"/>
                  </a:moveTo>
                  <a:lnTo>
                    <a:pt x="5454" y="159233"/>
                  </a:lnTo>
                  <a:lnTo>
                    <a:pt x="20992" y="115734"/>
                  </a:lnTo>
                  <a:lnTo>
                    <a:pt x="45376" y="77370"/>
                  </a:lnTo>
                  <a:lnTo>
                    <a:pt x="77370" y="45376"/>
                  </a:lnTo>
                  <a:lnTo>
                    <a:pt x="115734" y="20992"/>
                  </a:lnTo>
                  <a:lnTo>
                    <a:pt x="159233" y="5454"/>
                  </a:lnTo>
                  <a:lnTo>
                    <a:pt x="206628" y="0"/>
                  </a:lnTo>
                  <a:lnTo>
                    <a:pt x="3184270" y="0"/>
                  </a:lnTo>
                  <a:lnTo>
                    <a:pt x="3231666" y="5454"/>
                  </a:lnTo>
                  <a:lnTo>
                    <a:pt x="3275165" y="20992"/>
                  </a:lnTo>
                  <a:lnTo>
                    <a:pt x="3313529" y="45376"/>
                  </a:lnTo>
                  <a:lnTo>
                    <a:pt x="3345523" y="77370"/>
                  </a:lnTo>
                  <a:lnTo>
                    <a:pt x="3369907" y="115734"/>
                  </a:lnTo>
                  <a:lnTo>
                    <a:pt x="3385445" y="159233"/>
                  </a:lnTo>
                  <a:lnTo>
                    <a:pt x="3390899" y="206628"/>
                  </a:lnTo>
                  <a:lnTo>
                    <a:pt x="3390899" y="1032890"/>
                  </a:lnTo>
                  <a:lnTo>
                    <a:pt x="3385445" y="1080286"/>
                  </a:lnTo>
                  <a:lnTo>
                    <a:pt x="3369907" y="1123785"/>
                  </a:lnTo>
                  <a:lnTo>
                    <a:pt x="3345523" y="1162149"/>
                  </a:lnTo>
                  <a:lnTo>
                    <a:pt x="3313529" y="1194143"/>
                  </a:lnTo>
                  <a:lnTo>
                    <a:pt x="3275165" y="1218527"/>
                  </a:lnTo>
                  <a:lnTo>
                    <a:pt x="3231666" y="1234065"/>
                  </a:lnTo>
                  <a:lnTo>
                    <a:pt x="3184270" y="1239520"/>
                  </a:lnTo>
                  <a:lnTo>
                    <a:pt x="206628" y="1239520"/>
                  </a:lnTo>
                  <a:lnTo>
                    <a:pt x="159233" y="1234065"/>
                  </a:lnTo>
                  <a:lnTo>
                    <a:pt x="115734" y="1218527"/>
                  </a:lnTo>
                  <a:lnTo>
                    <a:pt x="77370" y="1194143"/>
                  </a:lnTo>
                  <a:lnTo>
                    <a:pt x="45376" y="1162149"/>
                  </a:lnTo>
                  <a:lnTo>
                    <a:pt x="20992" y="1123785"/>
                  </a:lnTo>
                  <a:lnTo>
                    <a:pt x="5454" y="1080286"/>
                  </a:lnTo>
                  <a:lnTo>
                    <a:pt x="0" y="1032890"/>
                  </a:lnTo>
                  <a:lnTo>
                    <a:pt x="0" y="206628"/>
                  </a:lnTo>
                  <a:close/>
                </a:path>
              </a:pathLst>
            </a:custGeom>
            <a:ln w="12700">
              <a:solidFill>
                <a:srgbClr val="000000"/>
              </a:solidFill>
            </a:ln>
          </p:spPr>
          <p:txBody>
            <a:bodyPr wrap="square" lIns="0" tIns="0" rIns="0" bIns="0" rtlCol="0"/>
            <a:lstStyle/>
            <a:p>
              <a:endParaRPr/>
            </a:p>
          </p:txBody>
        </p:sp>
        <p:sp>
          <p:nvSpPr>
            <p:cNvPr id="11" name="object 11"/>
            <p:cNvSpPr/>
            <p:nvPr/>
          </p:nvSpPr>
          <p:spPr>
            <a:xfrm>
              <a:off x="633730" y="6435090"/>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1"/>
                  </a:lnTo>
                  <a:lnTo>
                    <a:pt x="5489" y="1086906"/>
                  </a:lnTo>
                  <a:lnTo>
                    <a:pt x="21127" y="1130664"/>
                  </a:lnTo>
                  <a:lnTo>
                    <a:pt x="45665" y="1169266"/>
                  </a:lnTo>
                  <a:lnTo>
                    <a:pt x="77855" y="1201463"/>
                  </a:lnTo>
                  <a:lnTo>
                    <a:pt x="116450" y="1226006"/>
                  </a:lnTo>
                  <a:lnTo>
                    <a:pt x="160201" y="1241648"/>
                  </a:lnTo>
                  <a:lnTo>
                    <a:pt x="207860" y="1247140"/>
                  </a:lnTo>
                  <a:lnTo>
                    <a:pt x="3134741" y="1247140"/>
                  </a:lnTo>
                  <a:lnTo>
                    <a:pt x="3182406" y="1241648"/>
                  </a:lnTo>
                  <a:lnTo>
                    <a:pt x="3226164" y="1226006"/>
                  </a:lnTo>
                  <a:lnTo>
                    <a:pt x="3264766" y="1201463"/>
                  </a:lnTo>
                  <a:lnTo>
                    <a:pt x="3296963" y="1169266"/>
                  </a:lnTo>
                  <a:lnTo>
                    <a:pt x="3321506" y="1130664"/>
                  </a:lnTo>
                  <a:lnTo>
                    <a:pt x="3337148" y="1086906"/>
                  </a:lnTo>
                  <a:lnTo>
                    <a:pt x="3342640" y="1039241"/>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633730" y="6435090"/>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1"/>
                  </a:lnTo>
                  <a:lnTo>
                    <a:pt x="3337148" y="1086906"/>
                  </a:lnTo>
                  <a:lnTo>
                    <a:pt x="3321506" y="1130664"/>
                  </a:lnTo>
                  <a:lnTo>
                    <a:pt x="3296963" y="1169266"/>
                  </a:lnTo>
                  <a:lnTo>
                    <a:pt x="3264766" y="1201463"/>
                  </a:lnTo>
                  <a:lnTo>
                    <a:pt x="3226164" y="1226006"/>
                  </a:lnTo>
                  <a:lnTo>
                    <a:pt x="3182406" y="1241648"/>
                  </a:lnTo>
                  <a:lnTo>
                    <a:pt x="3134741" y="1247140"/>
                  </a:lnTo>
                  <a:lnTo>
                    <a:pt x="207860" y="1247140"/>
                  </a:lnTo>
                  <a:lnTo>
                    <a:pt x="160201" y="1241648"/>
                  </a:lnTo>
                  <a:lnTo>
                    <a:pt x="116450" y="1226006"/>
                  </a:lnTo>
                  <a:lnTo>
                    <a:pt x="77855" y="1201463"/>
                  </a:lnTo>
                  <a:lnTo>
                    <a:pt x="45665" y="1169266"/>
                  </a:lnTo>
                  <a:lnTo>
                    <a:pt x="21127" y="1130664"/>
                  </a:lnTo>
                  <a:lnTo>
                    <a:pt x="5489" y="1086906"/>
                  </a:lnTo>
                  <a:lnTo>
                    <a:pt x="0" y="1039241"/>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739775" y="6410261"/>
            <a:ext cx="687705" cy="269875"/>
          </a:xfrm>
          <a:prstGeom prst="rect">
            <a:avLst/>
          </a:prstGeom>
        </p:spPr>
        <p:txBody>
          <a:bodyPr vert="horz" wrap="square" lIns="0" tIns="12700" rIns="0" bIns="0" rtlCol="0">
            <a:spAutoFit/>
          </a:bodyPr>
          <a:lstStyle/>
          <a:p>
            <a:pPr marL="12700">
              <a:lnSpc>
                <a:spcPct val="100000"/>
              </a:lnSpc>
              <a:spcBef>
                <a:spcPts val="100"/>
              </a:spcBef>
            </a:pPr>
            <a:r>
              <a:rPr sz="1600" b="1" spc="-400" dirty="0">
                <a:latin typeface="Arial"/>
                <a:cs typeface="Arial"/>
              </a:rPr>
              <a:t>L</a:t>
            </a:r>
            <a:r>
              <a:rPr sz="1600" b="1" spc="-80" dirty="0">
                <a:latin typeface="Arial"/>
                <a:cs typeface="Arial"/>
              </a:rPr>
              <a:t>o</a:t>
            </a:r>
            <a:r>
              <a:rPr sz="1600" b="1" spc="-35" dirty="0">
                <a:latin typeface="Arial"/>
                <a:cs typeface="Arial"/>
              </a:rPr>
              <a:t>gro</a:t>
            </a:r>
            <a:r>
              <a:rPr sz="1600" b="1" spc="-90" dirty="0">
                <a:latin typeface="Arial"/>
                <a:cs typeface="Arial"/>
              </a:rPr>
              <a:t>s:</a:t>
            </a:r>
            <a:endParaRPr sz="1600">
              <a:latin typeface="Arial"/>
              <a:cs typeface="Arial"/>
            </a:endParaRPr>
          </a:p>
        </p:txBody>
      </p:sp>
      <p:sp>
        <p:nvSpPr>
          <p:cNvPr id="14" name="object 14"/>
          <p:cNvSpPr txBox="1"/>
          <p:nvPr/>
        </p:nvSpPr>
        <p:spPr>
          <a:xfrm>
            <a:off x="4146550" y="6415023"/>
            <a:ext cx="3192780" cy="513715"/>
          </a:xfrm>
          <a:prstGeom prst="rect">
            <a:avLst/>
          </a:prstGeom>
        </p:spPr>
        <p:txBody>
          <a:bodyPr vert="horz" wrap="square" lIns="0" tIns="12700" rIns="0" bIns="0" rtlCol="0">
            <a:spAutoFit/>
          </a:bodyPr>
          <a:lstStyle/>
          <a:p>
            <a:pPr marL="154940">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581659" y="7784465"/>
            <a:ext cx="321564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Valoración </a:t>
            </a:r>
            <a:r>
              <a:rPr sz="1550" spc="-30" dirty="0">
                <a:latin typeface="Verdana"/>
                <a:cs typeface="Verdana"/>
              </a:rPr>
              <a:t>general </a:t>
            </a:r>
            <a:r>
              <a:rPr sz="1550" spc="-55" dirty="0">
                <a:latin typeface="Verdana"/>
                <a:cs typeface="Verdana"/>
              </a:rPr>
              <a:t>de </a:t>
            </a:r>
            <a:r>
              <a:rPr sz="1550" spc="-30" dirty="0">
                <a:latin typeface="Verdana"/>
                <a:cs typeface="Verdana"/>
              </a:rPr>
              <a:t>la</a:t>
            </a:r>
            <a:r>
              <a:rPr sz="1550" spc="-275" dirty="0">
                <a:latin typeface="Verdana"/>
                <a:cs typeface="Verdana"/>
              </a:rPr>
              <a:t> </a:t>
            </a:r>
            <a:r>
              <a:rPr sz="1550" spc="40" dirty="0">
                <a:latin typeface="Verdana"/>
                <a:cs typeface="Verdana"/>
              </a:rPr>
              <a:t>jornada</a:t>
            </a:r>
            <a:endParaRPr sz="1550">
              <a:latin typeface="Verdana"/>
              <a:cs typeface="Verdana"/>
            </a:endParaRPr>
          </a:p>
        </p:txBody>
      </p:sp>
      <p:sp>
        <p:nvSpPr>
          <p:cNvPr id="16" name="object 16"/>
          <p:cNvSpPr txBox="1"/>
          <p:nvPr/>
        </p:nvSpPr>
        <p:spPr>
          <a:xfrm>
            <a:off x="679767" y="8111490"/>
            <a:ext cx="3042285" cy="208279"/>
          </a:xfrm>
          <a:prstGeom prst="rect">
            <a:avLst/>
          </a:prstGeom>
        </p:spPr>
        <p:txBody>
          <a:bodyPr vert="horz" wrap="square" lIns="0" tIns="12700" rIns="0" bIns="0" rtlCol="0">
            <a:spAutoFit/>
          </a:bodyPr>
          <a:lstStyle/>
          <a:p>
            <a:pPr marL="12700">
              <a:lnSpc>
                <a:spcPct val="100000"/>
              </a:lnSpc>
              <a:spcBef>
                <a:spcPts val="100"/>
              </a:spcBef>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a:t>
            </a:r>
            <a:r>
              <a:rPr sz="1200" b="1" spc="-85" dirty="0">
                <a:latin typeface="Arial"/>
                <a:cs typeface="Arial"/>
              </a:rPr>
              <a:t> </a:t>
            </a:r>
            <a:r>
              <a:rPr sz="1200" b="1" spc="-90" dirty="0">
                <a:latin typeface="Arial"/>
                <a:cs typeface="Arial"/>
              </a:rPr>
              <a:t>no</a:t>
            </a:r>
            <a:endParaRPr sz="1200">
              <a:latin typeface="Arial"/>
              <a:cs typeface="Arial"/>
            </a:endParaRPr>
          </a:p>
        </p:txBody>
      </p:sp>
      <p:grpSp>
        <p:nvGrpSpPr>
          <p:cNvPr id="17" name="object 17"/>
          <p:cNvGrpSpPr/>
          <p:nvPr/>
        </p:nvGrpSpPr>
        <p:grpSpPr>
          <a:xfrm>
            <a:off x="714375" y="6740073"/>
            <a:ext cx="6612890" cy="817244"/>
            <a:chOff x="714375" y="6740073"/>
            <a:chExt cx="6612890" cy="817244"/>
          </a:xfrm>
        </p:grpSpPr>
        <p:sp>
          <p:nvSpPr>
            <p:cNvPr id="18" name="object 18"/>
            <p:cNvSpPr/>
            <p:nvPr/>
          </p:nvSpPr>
          <p:spPr>
            <a:xfrm>
              <a:off x="714375" y="6746191"/>
              <a:ext cx="6612255" cy="802640"/>
            </a:xfrm>
            <a:custGeom>
              <a:avLst/>
              <a:gdLst/>
              <a:ahLst/>
              <a:cxnLst/>
              <a:rect l="l" t="t" r="r" b="b"/>
              <a:pathLst>
                <a:path w="6612255" h="802640">
                  <a:moveTo>
                    <a:pt x="0" y="0"/>
                  </a:moveTo>
                  <a:lnTo>
                    <a:pt x="3167380" y="0"/>
                  </a:lnTo>
                </a:path>
                <a:path w="6612255" h="802640">
                  <a:moveTo>
                    <a:pt x="0" y="200533"/>
                  </a:moveTo>
                  <a:lnTo>
                    <a:pt x="3167380" y="200533"/>
                  </a:lnTo>
                </a:path>
                <a:path w="6612255" h="802640">
                  <a:moveTo>
                    <a:pt x="0" y="401193"/>
                  </a:moveTo>
                  <a:lnTo>
                    <a:pt x="3167380" y="401193"/>
                  </a:lnTo>
                </a:path>
                <a:path w="6612255" h="802640">
                  <a:moveTo>
                    <a:pt x="0" y="601853"/>
                  </a:moveTo>
                  <a:lnTo>
                    <a:pt x="3167380" y="601853"/>
                  </a:lnTo>
                </a:path>
                <a:path w="6612255" h="802640">
                  <a:moveTo>
                    <a:pt x="0" y="802640"/>
                  </a:moveTo>
                  <a:lnTo>
                    <a:pt x="3167380" y="802640"/>
                  </a:lnTo>
                </a:path>
                <a:path w="6612255" h="802640">
                  <a:moveTo>
                    <a:pt x="3444875" y="1905"/>
                  </a:moveTo>
                  <a:lnTo>
                    <a:pt x="6612255" y="1905"/>
                  </a:lnTo>
                </a:path>
                <a:path w="6612255" h="802640">
                  <a:moveTo>
                    <a:pt x="3444875" y="403225"/>
                  </a:moveTo>
                  <a:lnTo>
                    <a:pt x="6612255" y="403225"/>
                  </a:lnTo>
                </a:path>
              </a:pathLst>
            </a:custGeom>
            <a:ln w="12237">
              <a:solidFill>
                <a:srgbClr val="000000"/>
              </a:solidFill>
            </a:ln>
          </p:spPr>
          <p:txBody>
            <a:bodyPr wrap="square" lIns="0" tIns="0" rIns="0" bIns="0" rtlCol="0"/>
            <a:lstStyle/>
            <a:p>
              <a:endParaRPr/>
            </a:p>
          </p:txBody>
        </p:sp>
        <p:sp>
          <p:nvSpPr>
            <p:cNvPr id="19" name="object 19"/>
            <p:cNvSpPr/>
            <p:nvPr/>
          </p:nvSpPr>
          <p:spPr>
            <a:xfrm>
              <a:off x="4159250" y="734998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0" name="object 20"/>
            <p:cNvSpPr/>
            <p:nvPr/>
          </p:nvSpPr>
          <p:spPr>
            <a:xfrm>
              <a:off x="4159250" y="7550991"/>
              <a:ext cx="3167380" cy="0"/>
            </a:xfrm>
            <a:custGeom>
              <a:avLst/>
              <a:gdLst/>
              <a:ahLst/>
              <a:cxnLst/>
              <a:rect l="l" t="t" r="r" b="b"/>
              <a:pathLst>
                <a:path w="3167379">
                  <a:moveTo>
                    <a:pt x="0" y="0"/>
                  </a:moveTo>
                  <a:lnTo>
                    <a:pt x="3167380" y="0"/>
                  </a:lnTo>
                </a:path>
              </a:pathLst>
            </a:custGeom>
            <a:ln w="12237">
              <a:solidFill>
                <a:srgbClr val="000000"/>
              </a:solidFill>
            </a:ln>
          </p:spPr>
          <p:txBody>
            <a:bodyPr wrap="square" lIns="0" tIns="0" rIns="0" bIns="0" rtlCol="0"/>
            <a:lstStyle/>
            <a:p>
              <a:endParaRPr/>
            </a:p>
          </p:txBody>
        </p:sp>
      </p:grpSp>
      <p:sp>
        <p:nvSpPr>
          <p:cNvPr id="21" name="object 21"/>
          <p:cNvSpPr txBox="1"/>
          <p:nvPr/>
        </p:nvSpPr>
        <p:spPr>
          <a:xfrm>
            <a:off x="5004053" y="7790433"/>
            <a:ext cx="1521460" cy="260350"/>
          </a:xfrm>
          <a:prstGeom prst="rect">
            <a:avLst/>
          </a:prstGeom>
        </p:spPr>
        <p:txBody>
          <a:bodyPr vert="horz" wrap="square" lIns="0" tIns="11430" rIns="0" bIns="0" rtlCol="0">
            <a:spAutoFit/>
          </a:bodyPr>
          <a:lstStyle/>
          <a:p>
            <a:pPr marL="12700">
              <a:lnSpc>
                <a:spcPct val="100000"/>
              </a:lnSpc>
              <a:spcBef>
                <a:spcPts val="90"/>
              </a:spcBef>
            </a:pPr>
            <a:r>
              <a:rPr sz="1550" spc="-10" dirty="0">
                <a:latin typeface="Verdana"/>
                <a:cs typeface="Verdana"/>
              </a:rPr>
              <a:t>Autoevaluación</a:t>
            </a:r>
            <a:endParaRPr sz="1550">
              <a:latin typeface="Verdana"/>
              <a:cs typeface="Verdana"/>
            </a:endParaRPr>
          </a:p>
        </p:txBody>
      </p:sp>
      <p:sp>
        <p:nvSpPr>
          <p:cNvPr id="22" name="object 22"/>
          <p:cNvSpPr txBox="1"/>
          <p:nvPr/>
        </p:nvSpPr>
        <p:spPr>
          <a:xfrm>
            <a:off x="4063365" y="8106409"/>
            <a:ext cx="3298825" cy="208279"/>
          </a:xfrm>
          <a:prstGeom prst="rect">
            <a:avLst/>
          </a:prstGeom>
        </p:spPr>
        <p:txBody>
          <a:bodyPr vert="horz" wrap="square" lIns="0" tIns="12700" rIns="0" bIns="0" rtlCol="0">
            <a:spAutoFit/>
          </a:bodyPr>
          <a:lstStyle/>
          <a:p>
            <a:pPr marL="12700">
              <a:lnSpc>
                <a:spcPct val="100000"/>
              </a:lnSpc>
              <a:spcBef>
                <a:spcPts val="100"/>
              </a:spcBef>
              <a:tabLst>
                <a:tab pos="3285490"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3" name="object 23"/>
          <p:cNvSpPr txBox="1"/>
          <p:nvPr/>
        </p:nvSpPr>
        <p:spPr>
          <a:xfrm>
            <a:off x="679767" y="8289290"/>
            <a:ext cx="6683375" cy="1306195"/>
          </a:xfrm>
          <a:prstGeom prst="rect">
            <a:avLst/>
          </a:prstGeom>
        </p:spPr>
        <p:txBody>
          <a:bodyPr vert="horz" wrap="square" lIns="0" tIns="12700" rIns="0" bIns="0" rtlCol="0">
            <a:spAutoFit/>
          </a:bodyPr>
          <a:lstStyle/>
          <a:p>
            <a:pPr marL="12700">
              <a:lnSpc>
                <a:spcPct val="100000"/>
              </a:lnSpc>
              <a:spcBef>
                <a:spcPts val="100"/>
              </a:spcBef>
              <a:tabLst>
                <a:tab pos="3291204" algn="l"/>
                <a:tab pos="6669405" algn="l"/>
              </a:tabLst>
            </a:pPr>
            <a:r>
              <a:rPr sz="1200" b="1" spc="-55" dirty="0">
                <a:latin typeface="Arial"/>
                <a:cs typeface="Arial"/>
              </a:rPr>
              <a:t>debo</a:t>
            </a:r>
            <a:r>
              <a:rPr sz="1200" b="1" spc="50" dirty="0">
                <a:latin typeface="Arial"/>
                <a:cs typeface="Arial"/>
              </a:rPr>
              <a:t> </a:t>
            </a:r>
            <a:r>
              <a:rPr sz="1200" b="1" spc="-40" dirty="0">
                <a:latin typeface="Arial"/>
                <a:cs typeface="Arial"/>
              </a:rPr>
              <a:t>olvidar</a:t>
            </a:r>
            <a:r>
              <a:rPr sz="1200" spc="-40" dirty="0">
                <a:latin typeface="Arial"/>
                <a:cs typeface="Arial"/>
              </a:rPr>
              <a:t>?</a:t>
            </a:r>
            <a:r>
              <a:rPr sz="1200" u="sng" spc="-40" dirty="0">
                <a:uFill>
                  <a:solidFill>
                    <a:srgbClr val="000000"/>
                  </a:solidFill>
                </a:uFill>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 pos="6670040"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9620"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40"/>
              </a:spcBef>
              <a:tabLst>
                <a:tab pos="3395979" algn="l"/>
                <a:tab pos="6669405" algn="l"/>
              </a:tabLst>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a:t>
            </a:r>
            <a:r>
              <a:rPr sz="1200" b="1" spc="145" dirty="0">
                <a:latin typeface="Arial"/>
                <a:cs typeface="Arial"/>
              </a:rPr>
              <a:t> </a:t>
            </a:r>
            <a:r>
              <a:rPr sz="1200" b="1" spc="-25" dirty="0">
                <a:latin typeface="Arial"/>
                <a:cs typeface="Arial"/>
              </a:rPr>
              <a:t>intervenir?</a:t>
            </a:r>
            <a:r>
              <a:rPr sz="1200" b="1" spc="-15" dirty="0">
                <a:latin typeface="Arial"/>
                <a:cs typeface="Arial"/>
              </a:rPr>
              <a:t> </a:t>
            </a:r>
            <a:r>
              <a:rPr sz="1200" b="1" spc="-85" dirty="0">
                <a:latin typeface="Arial"/>
                <a:cs typeface="Arial"/>
              </a:rPr>
              <a:t>¿Qué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95979" algn="l"/>
                <a:tab pos="6669405" algn="l"/>
              </a:tabLst>
            </a:pPr>
            <a:r>
              <a:rPr sz="1200" b="1" spc="-40" dirty="0">
                <a:latin typeface="Arial"/>
                <a:cs typeface="Arial"/>
              </a:rPr>
              <a:t>necesito</a:t>
            </a:r>
            <a:r>
              <a:rPr sz="1200" b="1" spc="60" dirty="0">
                <a:latin typeface="Arial"/>
                <a:cs typeface="Arial"/>
              </a:rPr>
              <a:t> </a:t>
            </a:r>
            <a:r>
              <a:rPr sz="1200" b="1" spc="-35" dirty="0">
                <a:latin typeface="Arial"/>
                <a:cs typeface="Arial"/>
              </a:rPr>
              <a:t>modificar?</a:t>
            </a:r>
            <a:r>
              <a:rPr sz="1200" b="1" spc="40" dirty="0">
                <a:latin typeface="Arial"/>
                <a:cs typeface="Arial"/>
              </a:rPr>
              <a:t> </a:t>
            </a:r>
            <a:r>
              <a:rPr sz="1200" b="1" spc="-45" dirty="0">
                <a:latin typeface="Arial"/>
                <a:cs typeface="Arial"/>
              </a:rPr>
              <a:t>Imprevistos.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08985"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22954"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3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632955" y="2097532"/>
          <a:ext cx="3356609" cy="411619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0"/>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0"/>
                        </a:spcBef>
                      </a:pPr>
                      <a:r>
                        <a:rPr sz="1200" b="1" spc="-90" dirty="0">
                          <a:latin typeface="Arial"/>
                          <a:cs typeface="Arial"/>
                        </a:rPr>
                        <a:t>SI</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910">
                        <a:lnSpc>
                          <a:spcPct val="100000"/>
                        </a:lnSpc>
                        <a:spcBef>
                          <a:spcPts val="240"/>
                        </a:spcBef>
                      </a:pPr>
                      <a:r>
                        <a:rPr sz="1200" b="1" spc="-210" dirty="0">
                          <a:latin typeface="Arial"/>
                          <a:cs typeface="Arial"/>
                        </a:rPr>
                        <a:t>NO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a:lnSpc>
                          <a:spcPct val="100000"/>
                        </a:lnSpc>
                        <a:spcBef>
                          <a:spcPts val="244"/>
                        </a:spcBef>
                      </a:pPr>
                      <a:r>
                        <a:rPr sz="1200" b="1" spc="-60" dirty="0">
                          <a:latin typeface="Arial"/>
                          <a:cs typeface="Arial"/>
                        </a:rPr>
                        <a:t>Desarrollo </a:t>
                      </a:r>
                      <a:r>
                        <a:rPr sz="1200" b="1" spc="-30" dirty="0">
                          <a:latin typeface="Arial"/>
                          <a:cs typeface="Arial"/>
                        </a:rPr>
                        <a:t>de actividades</a:t>
                      </a:r>
                      <a:r>
                        <a:rPr sz="1200" b="1" spc="160" dirty="0">
                          <a:latin typeface="Arial"/>
                          <a:cs typeface="Arial"/>
                        </a:rPr>
                        <a:t> </a:t>
                      </a:r>
                      <a:r>
                        <a:rPr sz="1200" b="1" spc="-55" dirty="0">
                          <a:latin typeface="Arial"/>
                          <a:cs typeface="Arial"/>
                        </a:rPr>
                        <a:t>en</a:t>
                      </a:r>
                      <a:endParaRPr sz="1200">
                        <a:latin typeface="Arial"/>
                        <a:cs typeface="Arial"/>
                      </a:endParaRPr>
                    </a:p>
                    <a:p>
                      <a:pPr marL="91440">
                        <a:lnSpc>
                          <a:spcPct val="100000"/>
                        </a:lnSpc>
                      </a:pPr>
                      <a:r>
                        <a:rPr sz="1200" b="1" spc="-45" dirty="0">
                          <a:latin typeface="Arial"/>
                          <a:cs typeface="Arial"/>
                        </a:rPr>
                        <a:t>tiempo </a:t>
                      </a:r>
                      <a:r>
                        <a:rPr sz="1200" b="1" spc="-20" dirty="0">
                          <a:latin typeface="Arial"/>
                          <a:cs typeface="Arial"/>
                        </a:rPr>
                        <a:t>y</a:t>
                      </a:r>
                      <a:r>
                        <a:rPr sz="1200" b="1" spc="110" dirty="0">
                          <a:latin typeface="Arial"/>
                          <a:cs typeface="Arial"/>
                        </a:rPr>
                        <a:t> </a:t>
                      </a:r>
                      <a:r>
                        <a:rPr sz="1200" b="1" spc="-5" dirty="0">
                          <a:latin typeface="Arial"/>
                          <a:cs typeface="Arial"/>
                        </a:rPr>
                        <a:t>forma.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757">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50"/>
                        </a:spcBef>
                      </a:pPr>
                      <a:r>
                        <a:rPr sz="1200" b="1" spc="-45" dirty="0">
                          <a:latin typeface="Arial"/>
                          <a:cs typeface="Arial"/>
                        </a:rPr>
                        <a:t>Manifestaciones </a:t>
                      </a:r>
                      <a:r>
                        <a:rPr sz="1200" b="1" spc="-25" dirty="0">
                          <a:latin typeface="Arial"/>
                          <a:cs typeface="Arial"/>
                        </a:rPr>
                        <a:t>de </a:t>
                      </a:r>
                      <a:r>
                        <a:rPr sz="1200" b="1" spc="-85" dirty="0">
                          <a:latin typeface="Arial"/>
                          <a:cs typeface="Arial"/>
                        </a:rPr>
                        <a:t>los</a:t>
                      </a:r>
                      <a:r>
                        <a:rPr sz="1200" b="1" spc="140" dirty="0">
                          <a:latin typeface="Arial"/>
                          <a:cs typeface="Arial"/>
                        </a:rPr>
                        <a:t> </a:t>
                      </a:r>
                      <a:r>
                        <a:rPr sz="1200" b="1" spc="-100" dirty="0">
                          <a:latin typeface="Arial"/>
                          <a:cs typeface="Arial"/>
                        </a:rPr>
                        <a:t>niños: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50"/>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a:lnSpc>
                          <a:spcPct val="100000"/>
                        </a:lnSpc>
                        <a:spcBef>
                          <a:spcPts val="250"/>
                        </a:spcBef>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a:t>
                      </a:r>
                      <a:r>
                        <a:rPr sz="1200" b="1" spc="-40" dirty="0">
                          <a:latin typeface="Arial"/>
                          <a:cs typeface="Arial"/>
                        </a:rPr>
                        <a:t> actividades?</a:t>
                      </a:r>
                      <a:endParaRPr sz="1200">
                        <a:latin typeface="Arial"/>
                        <a:cs typeface="Arial"/>
                      </a:endParaRPr>
                    </a:p>
                    <a:p>
                      <a:pPr marL="91440">
                        <a:lnSpc>
                          <a:spcPct val="100000"/>
                        </a:lnSpc>
                        <a:tabLst>
                          <a:tab pos="1609725" algn="l"/>
                          <a:tab pos="2294890" algn="l"/>
                        </a:tabLst>
                      </a:pPr>
                      <a:r>
                        <a:rPr sz="1200" b="1" spc="-80" dirty="0">
                          <a:latin typeface="Arial"/>
                          <a:cs typeface="Arial"/>
                        </a:rPr>
                        <a:t>Todos  </a:t>
                      </a:r>
                      <a:r>
                        <a:rPr sz="1200" b="1" spc="35" dirty="0">
                          <a:latin typeface="Arial"/>
                          <a:cs typeface="Arial"/>
                        </a:rPr>
                        <a:t>(  )</a:t>
                      </a:r>
                      <a:r>
                        <a:rPr sz="1200" b="1" spc="275" dirty="0">
                          <a:latin typeface="Arial"/>
                          <a:cs typeface="Arial"/>
                        </a:rPr>
                        <a:t> </a:t>
                      </a:r>
                      <a:r>
                        <a:rPr sz="1200" b="1" spc="-100" dirty="0">
                          <a:latin typeface="Arial"/>
                          <a:cs typeface="Arial"/>
                        </a:rPr>
                        <a:t>Algunos</a:t>
                      </a:r>
                      <a:r>
                        <a:rPr sz="1200" b="1" spc="40" dirty="0">
                          <a:latin typeface="Arial"/>
                          <a:cs typeface="Arial"/>
                        </a:rPr>
                        <a:t> </a:t>
                      </a:r>
                      <a:r>
                        <a:rPr sz="1200" b="1" spc="35" dirty="0">
                          <a:latin typeface="Arial"/>
                          <a:cs typeface="Arial"/>
                        </a:rPr>
                        <a:t>(	) </a:t>
                      </a:r>
                      <a:r>
                        <a:rPr sz="1200" b="1" spc="40" dirty="0">
                          <a:latin typeface="Arial"/>
                          <a:cs typeface="Arial"/>
                        </a:rPr>
                        <a:t> </a:t>
                      </a:r>
                      <a:r>
                        <a:rPr sz="1200" b="1" dirty="0">
                          <a:latin typeface="Arial"/>
                          <a:cs typeface="Arial"/>
                        </a:rPr>
                        <a:t>otro</a:t>
                      </a:r>
                      <a:r>
                        <a:rPr sz="1200" b="1" spc="20" dirty="0">
                          <a:latin typeface="Arial"/>
                          <a:cs typeface="Arial"/>
                        </a:rPr>
                        <a:t> </a:t>
                      </a:r>
                      <a:r>
                        <a:rPr sz="1200" b="1" spc="35"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50"/>
                        </a:spcBef>
                        <a:tabLst>
                          <a:tab pos="1209675" algn="l"/>
                          <a:tab pos="1999614" algn="l"/>
                          <a:tab pos="2814320"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722">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65"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4084192" y="2101088"/>
          <a:ext cx="3322318" cy="3992877"/>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19">
                <a:tc>
                  <a:txBody>
                    <a:bodyPr/>
                    <a:lstStyle/>
                    <a:p>
                      <a:pPr marL="1270" algn="ctr">
                        <a:lnSpc>
                          <a:spcPct val="100000"/>
                        </a:lnSpc>
                        <a:spcBef>
                          <a:spcPts val="245"/>
                        </a:spcBef>
                      </a:pPr>
                      <a:r>
                        <a:rPr sz="1200" b="1" spc="-50" dirty="0">
                          <a:latin typeface="Arial"/>
                          <a:cs typeface="Arial"/>
                        </a:rPr>
                        <a:t>Educadora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3175" algn="ctr">
                        <a:lnSpc>
                          <a:spcPct val="100000"/>
                        </a:lnSpc>
                        <a:spcBef>
                          <a:spcPts val="245"/>
                        </a:spcBef>
                      </a:pPr>
                      <a:r>
                        <a:rPr sz="1200" b="1" spc="-90" dirty="0">
                          <a:latin typeface="Arial"/>
                          <a:cs typeface="Arial"/>
                        </a:rPr>
                        <a:t>SI</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5"/>
                        </a:spcBef>
                      </a:pPr>
                      <a:r>
                        <a:rPr sz="1200" b="1" spc="-210" dirty="0">
                          <a:latin typeface="Arial"/>
                          <a:cs typeface="Arial"/>
                        </a:rPr>
                        <a:t>NO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marR="235585">
                        <a:lnSpc>
                          <a:spcPct val="100000"/>
                        </a:lnSpc>
                        <a:spcBef>
                          <a:spcPts val="245"/>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 </a:t>
                      </a:r>
                      <a:r>
                        <a:rPr sz="1200" b="1" spc="65" dirty="0">
                          <a:latin typeface="Arial"/>
                          <a:cs typeface="Arial"/>
                        </a:rPr>
                        <a:t>fue  </a:t>
                      </a:r>
                      <a:r>
                        <a:rPr sz="1200" b="1" spc="-60" dirty="0">
                          <a:latin typeface="Arial"/>
                          <a:cs typeface="Arial"/>
                        </a:rPr>
                        <a:t>la</a:t>
                      </a:r>
                      <a:r>
                        <a:rPr sz="1200" b="1" spc="3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7695">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a:lnSpc>
                          <a:spcPct val="100000"/>
                        </a:lnSpc>
                        <a:spcBef>
                          <a:spcPts val="245"/>
                        </a:spcBef>
                      </a:pPr>
                      <a:r>
                        <a:rPr sz="1200" b="1" spc="-140" dirty="0">
                          <a:latin typeface="Arial"/>
                          <a:cs typeface="Arial"/>
                        </a:rPr>
                        <a:t>¿La </a:t>
                      </a:r>
                      <a:r>
                        <a:rPr sz="1200" b="1" spc="15" dirty="0">
                          <a:latin typeface="Arial"/>
                          <a:cs typeface="Arial"/>
                        </a:rPr>
                        <a:t>forma </a:t>
                      </a:r>
                      <a:r>
                        <a:rPr sz="1200" b="1" spc="-30" dirty="0">
                          <a:latin typeface="Arial"/>
                          <a:cs typeface="Arial"/>
                        </a:rPr>
                        <a:t>de </a:t>
                      </a:r>
                      <a:r>
                        <a:rPr sz="1200" b="1" spc="-35" dirty="0">
                          <a:latin typeface="Arial"/>
                          <a:cs typeface="Arial"/>
                        </a:rPr>
                        <a:t>relacionarme</a:t>
                      </a:r>
                      <a:r>
                        <a:rPr sz="1200" b="1" spc="40" dirty="0">
                          <a:latin typeface="Arial"/>
                          <a:cs typeface="Arial"/>
                        </a:rPr>
                        <a:t> </a:t>
                      </a:r>
                      <a:r>
                        <a:rPr sz="1200" b="1" spc="-75" dirty="0">
                          <a:latin typeface="Arial"/>
                          <a:cs typeface="Arial"/>
                        </a:rPr>
                        <a:t>con</a:t>
                      </a:r>
                      <a:endParaRPr sz="1200">
                        <a:latin typeface="Arial"/>
                        <a:cs typeface="Arial"/>
                      </a:endParaRPr>
                    </a:p>
                    <a:p>
                      <a:pPr marL="92710">
                        <a:lnSpc>
                          <a:spcPct val="100000"/>
                        </a:lnSpc>
                      </a:pP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a:t>
                      </a:r>
                      <a:r>
                        <a:rPr sz="1200" b="1" spc="-2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45"/>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85"/>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19">
                <a:tc gridSpan="3">
                  <a:txBody>
                    <a:bodyPr/>
                    <a:lstStyle/>
                    <a:p>
                      <a:pPr marL="1065530" marR="168910" indent="-894715">
                        <a:lnSpc>
                          <a:spcPct val="100000"/>
                        </a:lnSpc>
                        <a:spcBef>
                          <a:spcPts val="270"/>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a:latin typeface="Arial"/>
                        <a:cs typeface="Arial"/>
                      </a:endParaRPr>
                    </a:p>
                    <a:p>
                      <a:pPr marL="92710">
                        <a:lnSpc>
                          <a:spcPts val="13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spcBef>
                          <a:spcPts val="20"/>
                        </a:spcBef>
                        <a:tabLst>
                          <a:tab pos="320484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675254" y="1246505"/>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Estrella: 5 puntas 26">
            <a:extLst>
              <a:ext uri="{FF2B5EF4-FFF2-40B4-BE49-F238E27FC236}">
                <a16:creationId xmlns:a16="http://schemas.microsoft.com/office/drawing/2014/main" id="{BF5ED98F-F573-4DD6-9905-C8ED5F5B4FD0}"/>
              </a:ext>
            </a:extLst>
          </p:cNvPr>
          <p:cNvSpPr/>
          <p:nvPr/>
        </p:nvSpPr>
        <p:spPr>
          <a:xfrm>
            <a:off x="6533133" y="853886"/>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CuadroTexto 27">
            <a:extLst>
              <a:ext uri="{FF2B5EF4-FFF2-40B4-BE49-F238E27FC236}">
                <a16:creationId xmlns:a16="http://schemas.microsoft.com/office/drawing/2014/main" id="{2F4716DA-CB0C-4932-B840-3EBA997B54A8}"/>
              </a:ext>
            </a:extLst>
          </p:cNvPr>
          <p:cNvSpPr txBox="1"/>
          <p:nvPr/>
        </p:nvSpPr>
        <p:spPr>
          <a:xfrm>
            <a:off x="5044440" y="496426"/>
            <a:ext cx="698500" cy="366047"/>
          </a:xfrm>
          <a:prstGeom prst="rect">
            <a:avLst/>
          </a:prstGeom>
          <a:noFill/>
        </p:spPr>
        <p:txBody>
          <a:bodyPr wrap="square" rtlCol="0">
            <a:spAutoFit/>
          </a:bodyPr>
          <a:lstStyle/>
          <a:p>
            <a:pPr algn="ctr"/>
            <a:r>
              <a:rPr lang="es-MX" b="1" dirty="0">
                <a:solidFill>
                  <a:srgbClr val="C00000"/>
                </a:solidFill>
              </a:rPr>
              <a:t>02</a:t>
            </a:r>
          </a:p>
        </p:txBody>
      </p:sp>
      <p:sp>
        <p:nvSpPr>
          <p:cNvPr id="29" name="CuadroTexto 28">
            <a:extLst>
              <a:ext uri="{FF2B5EF4-FFF2-40B4-BE49-F238E27FC236}">
                <a16:creationId xmlns:a16="http://schemas.microsoft.com/office/drawing/2014/main" id="{FCAE7DBF-1C42-4BB6-9B6B-337C16238D1F}"/>
              </a:ext>
            </a:extLst>
          </p:cNvPr>
          <p:cNvSpPr txBox="1"/>
          <p:nvPr/>
        </p:nvSpPr>
        <p:spPr>
          <a:xfrm>
            <a:off x="5860794" y="515312"/>
            <a:ext cx="698500" cy="366047"/>
          </a:xfrm>
          <a:prstGeom prst="rect">
            <a:avLst/>
          </a:prstGeom>
          <a:noFill/>
        </p:spPr>
        <p:txBody>
          <a:bodyPr wrap="square" rtlCol="0">
            <a:spAutoFit/>
          </a:bodyPr>
          <a:lstStyle/>
          <a:p>
            <a:pPr algn="ctr"/>
            <a:r>
              <a:rPr lang="es-MX" b="1" dirty="0">
                <a:solidFill>
                  <a:srgbClr val="C00000"/>
                </a:solidFill>
              </a:rPr>
              <a:t>09</a:t>
            </a:r>
          </a:p>
        </p:txBody>
      </p:sp>
      <p:sp>
        <p:nvSpPr>
          <p:cNvPr id="30" name="CuadroTexto 29">
            <a:extLst>
              <a:ext uri="{FF2B5EF4-FFF2-40B4-BE49-F238E27FC236}">
                <a16:creationId xmlns:a16="http://schemas.microsoft.com/office/drawing/2014/main" id="{1D9D016F-0078-4393-B99E-195E0D0213C1}"/>
              </a:ext>
            </a:extLst>
          </p:cNvPr>
          <p:cNvSpPr txBox="1"/>
          <p:nvPr/>
        </p:nvSpPr>
        <p:spPr>
          <a:xfrm>
            <a:off x="6677148" y="515311"/>
            <a:ext cx="698500" cy="366047"/>
          </a:xfrm>
          <a:prstGeom prst="rect">
            <a:avLst/>
          </a:prstGeom>
          <a:noFill/>
        </p:spPr>
        <p:txBody>
          <a:bodyPr wrap="square" rtlCol="0">
            <a:spAutoFit/>
          </a:bodyPr>
          <a:lstStyle/>
          <a:p>
            <a:pPr algn="ctr"/>
            <a:r>
              <a:rPr lang="es-MX" b="1" dirty="0">
                <a:solidFill>
                  <a:srgbClr val="C00000"/>
                </a:solidFill>
              </a:rPr>
              <a:t>21</a:t>
            </a:r>
          </a:p>
        </p:txBody>
      </p:sp>
      <p:sp>
        <p:nvSpPr>
          <p:cNvPr id="31" name="Estrella: 5 puntas 30">
            <a:extLst>
              <a:ext uri="{FF2B5EF4-FFF2-40B4-BE49-F238E27FC236}">
                <a16:creationId xmlns:a16="http://schemas.microsoft.com/office/drawing/2014/main" id="{97BBDAD6-CDB9-40F7-A397-6B12C927C410}"/>
              </a:ext>
            </a:extLst>
          </p:cNvPr>
          <p:cNvSpPr/>
          <p:nvPr/>
        </p:nvSpPr>
        <p:spPr>
          <a:xfrm>
            <a:off x="568960" y="1395221"/>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strella: 5 puntas 31">
            <a:extLst>
              <a:ext uri="{FF2B5EF4-FFF2-40B4-BE49-F238E27FC236}">
                <a16:creationId xmlns:a16="http://schemas.microsoft.com/office/drawing/2014/main" id="{55DC2C98-B2D1-4499-8286-4B69CF9AB5E0}"/>
              </a:ext>
            </a:extLst>
          </p:cNvPr>
          <p:cNvSpPr/>
          <p:nvPr/>
        </p:nvSpPr>
        <p:spPr>
          <a:xfrm>
            <a:off x="1822449" y="1395220"/>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strella: 5 puntas 32">
            <a:extLst>
              <a:ext uri="{FF2B5EF4-FFF2-40B4-BE49-F238E27FC236}">
                <a16:creationId xmlns:a16="http://schemas.microsoft.com/office/drawing/2014/main" id="{8DC18F87-3530-4FEA-BB1A-C075BF0EFB0B}"/>
              </a:ext>
            </a:extLst>
          </p:cNvPr>
          <p:cNvSpPr/>
          <p:nvPr/>
        </p:nvSpPr>
        <p:spPr>
          <a:xfrm>
            <a:off x="4388737" y="1395219"/>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748A6602-D2CD-427B-AE0A-E4BDE6A15D04}"/>
              </a:ext>
            </a:extLst>
          </p:cNvPr>
          <p:cNvSpPr/>
          <p:nvPr/>
        </p:nvSpPr>
        <p:spPr>
          <a:xfrm>
            <a:off x="3048001" y="2363470"/>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strella: 5 puntas 34">
            <a:extLst>
              <a:ext uri="{FF2B5EF4-FFF2-40B4-BE49-F238E27FC236}">
                <a16:creationId xmlns:a16="http://schemas.microsoft.com/office/drawing/2014/main" id="{14A0FC9C-1EC6-4121-A4D9-739B2E355EE7}"/>
              </a:ext>
            </a:extLst>
          </p:cNvPr>
          <p:cNvSpPr/>
          <p:nvPr/>
        </p:nvSpPr>
        <p:spPr>
          <a:xfrm>
            <a:off x="2999094" y="2736216"/>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5DE14A2B-1CA3-437F-B563-43C4AC75FBC4}"/>
              </a:ext>
            </a:extLst>
          </p:cNvPr>
          <p:cNvSpPr/>
          <p:nvPr/>
        </p:nvSpPr>
        <p:spPr>
          <a:xfrm>
            <a:off x="2991539" y="3058668"/>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C6F2B03C-9DEF-40EB-A1B5-7400E9737F32}"/>
              </a:ext>
            </a:extLst>
          </p:cNvPr>
          <p:cNvSpPr/>
          <p:nvPr/>
        </p:nvSpPr>
        <p:spPr>
          <a:xfrm>
            <a:off x="6525513" y="2329434"/>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CE6DAA16-9E82-4391-AD3D-AF71C3396B0B}"/>
              </a:ext>
            </a:extLst>
          </p:cNvPr>
          <p:cNvSpPr/>
          <p:nvPr/>
        </p:nvSpPr>
        <p:spPr>
          <a:xfrm>
            <a:off x="6525513" y="2776727"/>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070FC172-15F6-48C3-9421-BE56EA4D146A}"/>
              </a:ext>
            </a:extLst>
          </p:cNvPr>
          <p:cNvSpPr/>
          <p:nvPr/>
        </p:nvSpPr>
        <p:spPr>
          <a:xfrm>
            <a:off x="6560820" y="3235531"/>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A19DB828-A9E7-4776-A91D-7DE4952F8C72}"/>
              </a:ext>
            </a:extLst>
          </p:cNvPr>
          <p:cNvSpPr/>
          <p:nvPr/>
        </p:nvSpPr>
        <p:spPr>
          <a:xfrm>
            <a:off x="6560820" y="3569159"/>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E5ACAD4D-AFD6-4244-892A-91F251D52589}"/>
              </a:ext>
            </a:extLst>
          </p:cNvPr>
          <p:cNvSpPr/>
          <p:nvPr/>
        </p:nvSpPr>
        <p:spPr>
          <a:xfrm>
            <a:off x="6535926" y="3856156"/>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470174BA-0EBD-4AAE-BA9C-91D052F3D77E}"/>
              </a:ext>
            </a:extLst>
          </p:cNvPr>
          <p:cNvSpPr/>
          <p:nvPr/>
        </p:nvSpPr>
        <p:spPr>
          <a:xfrm>
            <a:off x="1236980" y="3664791"/>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Estrella: 5 puntas 42">
            <a:extLst>
              <a:ext uri="{FF2B5EF4-FFF2-40B4-BE49-F238E27FC236}">
                <a16:creationId xmlns:a16="http://schemas.microsoft.com/office/drawing/2014/main" id="{DB5B6C8E-1375-4250-8DFB-9B4114876801}"/>
              </a:ext>
            </a:extLst>
          </p:cNvPr>
          <p:cNvSpPr/>
          <p:nvPr/>
        </p:nvSpPr>
        <p:spPr>
          <a:xfrm>
            <a:off x="2493644" y="4275907"/>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Estrella: 5 puntas 43">
            <a:extLst>
              <a:ext uri="{FF2B5EF4-FFF2-40B4-BE49-F238E27FC236}">
                <a16:creationId xmlns:a16="http://schemas.microsoft.com/office/drawing/2014/main" id="{EAD6276A-B8E3-4498-8DDB-C9302BE7160E}"/>
              </a:ext>
            </a:extLst>
          </p:cNvPr>
          <p:cNvSpPr/>
          <p:nvPr/>
        </p:nvSpPr>
        <p:spPr>
          <a:xfrm>
            <a:off x="1086491" y="5004158"/>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Estrella: 5 puntas 44">
            <a:extLst>
              <a:ext uri="{FF2B5EF4-FFF2-40B4-BE49-F238E27FC236}">
                <a16:creationId xmlns:a16="http://schemas.microsoft.com/office/drawing/2014/main" id="{B2A3B958-B38D-4627-8C5A-8C20DB5D0C27}"/>
              </a:ext>
            </a:extLst>
          </p:cNvPr>
          <p:cNvSpPr/>
          <p:nvPr/>
        </p:nvSpPr>
        <p:spPr>
          <a:xfrm>
            <a:off x="1574666" y="5416180"/>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CuadroTexto 45">
            <a:extLst>
              <a:ext uri="{FF2B5EF4-FFF2-40B4-BE49-F238E27FC236}">
                <a16:creationId xmlns:a16="http://schemas.microsoft.com/office/drawing/2014/main" id="{EAE324E5-A7F9-4258-B6E7-BB9C9E4DEFC9}"/>
              </a:ext>
            </a:extLst>
          </p:cNvPr>
          <p:cNvSpPr txBox="1"/>
          <p:nvPr/>
        </p:nvSpPr>
        <p:spPr>
          <a:xfrm>
            <a:off x="2200909" y="5811522"/>
            <a:ext cx="1550090" cy="430887"/>
          </a:xfrm>
          <a:prstGeom prst="rect">
            <a:avLst/>
          </a:prstGeom>
          <a:noFill/>
        </p:spPr>
        <p:txBody>
          <a:bodyPr wrap="square" rtlCol="0">
            <a:spAutoFit/>
          </a:bodyPr>
          <a:lstStyle/>
          <a:p>
            <a:pPr algn="just"/>
            <a:r>
              <a:rPr lang="es-MX" sz="1100" dirty="0"/>
              <a:t>Isaac, Sofia, valentina </a:t>
            </a:r>
            <a:r>
              <a:rPr lang="es-MX" sz="1100" dirty="0" err="1"/>
              <a:t>Ashanty</a:t>
            </a:r>
            <a:r>
              <a:rPr lang="es-MX" sz="1100" dirty="0"/>
              <a:t> </a:t>
            </a:r>
          </a:p>
        </p:txBody>
      </p:sp>
      <p:sp>
        <p:nvSpPr>
          <p:cNvPr id="47" name="CuadroTexto 46">
            <a:extLst>
              <a:ext uri="{FF2B5EF4-FFF2-40B4-BE49-F238E27FC236}">
                <a16:creationId xmlns:a16="http://schemas.microsoft.com/office/drawing/2014/main" id="{19FF37CA-A1D2-426F-865B-7ED0B1EA8D23}"/>
              </a:ext>
            </a:extLst>
          </p:cNvPr>
          <p:cNvSpPr txBox="1"/>
          <p:nvPr/>
        </p:nvSpPr>
        <p:spPr>
          <a:xfrm>
            <a:off x="4717553" y="4409139"/>
            <a:ext cx="1550090" cy="338554"/>
          </a:xfrm>
          <a:prstGeom prst="rect">
            <a:avLst/>
          </a:prstGeom>
          <a:noFill/>
        </p:spPr>
        <p:txBody>
          <a:bodyPr wrap="square" rtlCol="0">
            <a:spAutoFit/>
          </a:bodyPr>
          <a:lstStyle/>
          <a:p>
            <a:pPr algn="just"/>
            <a:r>
              <a:rPr lang="es-MX" sz="1600" dirty="0"/>
              <a:t>Johan</a:t>
            </a:r>
            <a:r>
              <a:rPr lang="es-MX" sz="1100" dirty="0"/>
              <a:t> </a:t>
            </a:r>
          </a:p>
        </p:txBody>
      </p:sp>
      <p:sp>
        <p:nvSpPr>
          <p:cNvPr id="48" name="CuadroTexto 47">
            <a:extLst>
              <a:ext uri="{FF2B5EF4-FFF2-40B4-BE49-F238E27FC236}">
                <a16:creationId xmlns:a16="http://schemas.microsoft.com/office/drawing/2014/main" id="{508D0798-0FE9-435A-B2B2-DDD732AD80D7}"/>
              </a:ext>
            </a:extLst>
          </p:cNvPr>
          <p:cNvSpPr txBox="1"/>
          <p:nvPr/>
        </p:nvSpPr>
        <p:spPr>
          <a:xfrm>
            <a:off x="4063365" y="4988819"/>
            <a:ext cx="3180080" cy="1077218"/>
          </a:xfrm>
          <a:prstGeom prst="rect">
            <a:avLst/>
          </a:prstGeom>
          <a:noFill/>
        </p:spPr>
        <p:txBody>
          <a:bodyPr wrap="square" rtlCol="0">
            <a:spAutoFit/>
          </a:bodyPr>
          <a:lstStyle/>
          <a:p>
            <a:pPr algn="just"/>
            <a:r>
              <a:rPr lang="es-MX" sz="1600" dirty="0"/>
              <a:t>Se abordaron actividades de diagnostico para obtener la expresión oral, así como el conteo y acciones socioemocionales. </a:t>
            </a:r>
          </a:p>
        </p:txBody>
      </p:sp>
      <p:sp>
        <p:nvSpPr>
          <p:cNvPr id="49" name="CuadroTexto 48">
            <a:extLst>
              <a:ext uri="{FF2B5EF4-FFF2-40B4-BE49-F238E27FC236}">
                <a16:creationId xmlns:a16="http://schemas.microsoft.com/office/drawing/2014/main" id="{E257AD55-8E0A-402F-B934-E1A66E164666}"/>
              </a:ext>
            </a:extLst>
          </p:cNvPr>
          <p:cNvSpPr txBox="1"/>
          <p:nvPr/>
        </p:nvSpPr>
        <p:spPr>
          <a:xfrm>
            <a:off x="695845" y="6649589"/>
            <a:ext cx="3200805" cy="584775"/>
          </a:xfrm>
          <a:prstGeom prst="rect">
            <a:avLst/>
          </a:prstGeom>
          <a:noFill/>
        </p:spPr>
        <p:txBody>
          <a:bodyPr wrap="square" rtlCol="0">
            <a:spAutoFit/>
          </a:bodyPr>
          <a:lstStyle/>
          <a:p>
            <a:pPr algn="just"/>
            <a:r>
              <a:rPr lang="es-MX" sz="1600" dirty="0"/>
              <a:t>Mejor interacción y dominio de los temas. </a:t>
            </a:r>
          </a:p>
        </p:txBody>
      </p:sp>
      <p:sp>
        <p:nvSpPr>
          <p:cNvPr id="50" name="CuadroTexto 49">
            <a:extLst>
              <a:ext uri="{FF2B5EF4-FFF2-40B4-BE49-F238E27FC236}">
                <a16:creationId xmlns:a16="http://schemas.microsoft.com/office/drawing/2014/main" id="{8CECB39B-6866-4AA5-9759-52870196C24B}"/>
              </a:ext>
            </a:extLst>
          </p:cNvPr>
          <p:cNvSpPr txBox="1"/>
          <p:nvPr/>
        </p:nvSpPr>
        <p:spPr>
          <a:xfrm>
            <a:off x="4223067" y="6850664"/>
            <a:ext cx="2979420" cy="369332"/>
          </a:xfrm>
          <a:prstGeom prst="rect">
            <a:avLst/>
          </a:prstGeom>
          <a:noFill/>
        </p:spPr>
        <p:txBody>
          <a:bodyPr wrap="square" rtlCol="0">
            <a:spAutoFit/>
          </a:bodyPr>
          <a:lstStyle/>
          <a:p>
            <a:r>
              <a:rPr lang="es-MX" sz="1600" dirty="0"/>
              <a:t>El control del grupo</a:t>
            </a:r>
            <a:r>
              <a:rPr lang="es-MX" dirty="0"/>
              <a:t>. </a:t>
            </a:r>
          </a:p>
        </p:txBody>
      </p:sp>
      <p:sp>
        <p:nvSpPr>
          <p:cNvPr id="51" name="CuadroTexto 50">
            <a:extLst>
              <a:ext uri="{FF2B5EF4-FFF2-40B4-BE49-F238E27FC236}">
                <a16:creationId xmlns:a16="http://schemas.microsoft.com/office/drawing/2014/main" id="{6F606954-A9DB-40F3-A85F-9528F32AED34}"/>
              </a:ext>
            </a:extLst>
          </p:cNvPr>
          <p:cNvSpPr txBox="1"/>
          <p:nvPr/>
        </p:nvSpPr>
        <p:spPr>
          <a:xfrm>
            <a:off x="1756276" y="8198766"/>
            <a:ext cx="2006774" cy="338554"/>
          </a:xfrm>
          <a:prstGeom prst="rect">
            <a:avLst/>
          </a:prstGeom>
          <a:noFill/>
        </p:spPr>
        <p:txBody>
          <a:bodyPr wrap="square" rtlCol="0">
            <a:spAutoFit/>
          </a:bodyPr>
          <a:lstStyle/>
          <a:p>
            <a:r>
              <a:rPr lang="es-MX" sz="1600" dirty="0"/>
              <a:t>Fue buena. </a:t>
            </a:r>
          </a:p>
        </p:txBody>
      </p:sp>
      <p:sp>
        <p:nvSpPr>
          <p:cNvPr id="52" name="CuadroTexto 51">
            <a:extLst>
              <a:ext uri="{FF2B5EF4-FFF2-40B4-BE49-F238E27FC236}">
                <a16:creationId xmlns:a16="http://schemas.microsoft.com/office/drawing/2014/main" id="{21FBEC33-0E4F-49D0-AAD7-710DC45E5E69}"/>
              </a:ext>
            </a:extLst>
          </p:cNvPr>
          <p:cNvSpPr txBox="1"/>
          <p:nvPr/>
        </p:nvSpPr>
        <p:spPr>
          <a:xfrm>
            <a:off x="727297" y="9261201"/>
            <a:ext cx="3007677" cy="369332"/>
          </a:xfrm>
          <a:prstGeom prst="rect">
            <a:avLst/>
          </a:prstGeom>
          <a:noFill/>
        </p:spPr>
        <p:txBody>
          <a:bodyPr wrap="square" rtlCol="0">
            <a:spAutoFit/>
          </a:bodyPr>
          <a:lstStyle/>
          <a:p>
            <a:pPr algn="just"/>
            <a:r>
              <a:rPr lang="es-MX" dirty="0"/>
              <a:t>Motivar más a los alumnos. </a:t>
            </a:r>
          </a:p>
        </p:txBody>
      </p:sp>
      <p:sp>
        <p:nvSpPr>
          <p:cNvPr id="53" name="CuadroTexto 52">
            <a:extLst>
              <a:ext uri="{FF2B5EF4-FFF2-40B4-BE49-F238E27FC236}">
                <a16:creationId xmlns:a16="http://schemas.microsoft.com/office/drawing/2014/main" id="{A078F689-0403-4891-B021-4C1539102011}"/>
              </a:ext>
            </a:extLst>
          </p:cNvPr>
          <p:cNvSpPr txBox="1"/>
          <p:nvPr/>
        </p:nvSpPr>
        <p:spPr>
          <a:xfrm>
            <a:off x="4024946" y="8210548"/>
            <a:ext cx="3497578" cy="1107996"/>
          </a:xfrm>
          <a:prstGeom prst="rect">
            <a:avLst/>
          </a:prstGeom>
          <a:noFill/>
        </p:spPr>
        <p:txBody>
          <a:bodyPr wrap="square" rtlCol="0">
            <a:spAutoFit/>
          </a:bodyPr>
          <a:lstStyle/>
          <a:p>
            <a:pPr algn="just"/>
            <a:r>
              <a:rPr lang="es-MX" sz="1600" dirty="0"/>
              <a:t>La jornada con los infantes fue buen y productiva se logro rescatar los saberes previos de los infantes e interactuar de mejor manera. </a:t>
            </a:r>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2700" y="2537"/>
            <a:ext cx="7629699" cy="10035540"/>
          </a:xfrm>
          <a:prstGeom prst="rect">
            <a:avLst/>
          </a:prstGeom>
          <a:blipFill>
            <a:blip r:embed="rId2" cstate="print"/>
            <a:stretch>
              <a:fillRect/>
            </a:stretch>
          </a:blipFill>
        </p:spPr>
        <p:txBody>
          <a:bodyPr wrap="square" lIns="0" tIns="0" rIns="0" bIns="0" rtlCol="0"/>
          <a:lstStyle/>
          <a:p>
            <a:endParaRPr/>
          </a:p>
        </p:txBody>
      </p:sp>
      <p:sp>
        <p:nvSpPr>
          <p:cNvPr id="3" name="CuadroTexto 2">
            <a:extLst>
              <a:ext uri="{FF2B5EF4-FFF2-40B4-BE49-F238E27FC236}">
                <a16:creationId xmlns:a16="http://schemas.microsoft.com/office/drawing/2014/main" id="{11578EA8-9A0A-48B9-A47A-C947525D2850}"/>
              </a:ext>
            </a:extLst>
          </p:cNvPr>
          <p:cNvSpPr txBox="1"/>
          <p:nvPr/>
        </p:nvSpPr>
        <p:spPr>
          <a:xfrm>
            <a:off x="1905000" y="4152384"/>
            <a:ext cx="5029200"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Guadalupe Lizbeth Horta Almaguer. </a:t>
            </a:r>
          </a:p>
        </p:txBody>
      </p:sp>
      <p:sp>
        <p:nvSpPr>
          <p:cNvPr id="4" name="CuadroTexto 3">
            <a:extLst>
              <a:ext uri="{FF2B5EF4-FFF2-40B4-BE49-F238E27FC236}">
                <a16:creationId xmlns:a16="http://schemas.microsoft.com/office/drawing/2014/main" id="{883A3790-3D43-402B-B93B-6338E975A6C6}"/>
              </a:ext>
            </a:extLst>
          </p:cNvPr>
          <p:cNvSpPr txBox="1"/>
          <p:nvPr/>
        </p:nvSpPr>
        <p:spPr>
          <a:xfrm>
            <a:off x="1905000" y="5162142"/>
            <a:ext cx="5029200"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Ma. Guadalupe Valdés de Salinas.</a:t>
            </a:r>
          </a:p>
        </p:txBody>
      </p:sp>
      <p:sp>
        <p:nvSpPr>
          <p:cNvPr id="5" name="CuadroTexto 4">
            <a:extLst>
              <a:ext uri="{FF2B5EF4-FFF2-40B4-BE49-F238E27FC236}">
                <a16:creationId xmlns:a16="http://schemas.microsoft.com/office/drawing/2014/main" id="{CD9E4D5A-672B-497A-A244-8DB53B61D438}"/>
              </a:ext>
            </a:extLst>
          </p:cNvPr>
          <p:cNvSpPr txBox="1"/>
          <p:nvPr/>
        </p:nvSpPr>
        <p:spPr>
          <a:xfrm>
            <a:off x="5181600" y="6059582"/>
            <a:ext cx="1447800"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A</a:t>
            </a:r>
          </a:p>
        </p:txBody>
      </p:sp>
      <p:sp>
        <p:nvSpPr>
          <p:cNvPr id="6" name="CuadroTexto 5">
            <a:extLst>
              <a:ext uri="{FF2B5EF4-FFF2-40B4-BE49-F238E27FC236}">
                <a16:creationId xmlns:a16="http://schemas.microsoft.com/office/drawing/2014/main" id="{D1BA9B46-A6E4-4B49-B872-F494A19E66BE}"/>
              </a:ext>
            </a:extLst>
          </p:cNvPr>
          <p:cNvSpPr txBox="1"/>
          <p:nvPr/>
        </p:nvSpPr>
        <p:spPr>
          <a:xfrm>
            <a:off x="2133600" y="6094166"/>
            <a:ext cx="1447800"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1º y 2 º</a:t>
            </a:r>
          </a:p>
        </p:txBody>
      </p:sp>
      <p:sp>
        <p:nvSpPr>
          <p:cNvPr id="7" name="CuadroTexto 6">
            <a:extLst>
              <a:ext uri="{FF2B5EF4-FFF2-40B4-BE49-F238E27FC236}">
                <a16:creationId xmlns:a16="http://schemas.microsoft.com/office/drawing/2014/main" id="{B7B6B798-1388-45BD-91B4-94009B045FD0}"/>
              </a:ext>
            </a:extLst>
          </p:cNvPr>
          <p:cNvSpPr txBox="1"/>
          <p:nvPr/>
        </p:nvSpPr>
        <p:spPr>
          <a:xfrm>
            <a:off x="3162300" y="6910564"/>
            <a:ext cx="1447800"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105</a:t>
            </a:r>
          </a:p>
        </p:txBody>
      </p:sp>
      <p:sp>
        <p:nvSpPr>
          <p:cNvPr id="8" name="CuadroTexto 7">
            <a:extLst>
              <a:ext uri="{FF2B5EF4-FFF2-40B4-BE49-F238E27FC236}">
                <a16:creationId xmlns:a16="http://schemas.microsoft.com/office/drawing/2014/main" id="{EB40F8DD-22B7-42DC-80C4-2B0D699DD2C2}"/>
              </a:ext>
            </a:extLst>
          </p:cNvPr>
          <p:cNvSpPr txBox="1"/>
          <p:nvPr/>
        </p:nvSpPr>
        <p:spPr>
          <a:xfrm>
            <a:off x="2133600" y="8299450"/>
            <a:ext cx="3962400" cy="1446550"/>
          </a:xfrm>
          <a:prstGeom prst="rect">
            <a:avLst/>
          </a:prstGeom>
          <a:solidFill>
            <a:schemeClr val="bg1"/>
          </a:solidFill>
          <a:ln>
            <a:noFill/>
          </a:ln>
        </p:spPr>
        <p:txBody>
          <a:bodyPr wrap="square" rtlCol="0">
            <a:spAutoFit/>
          </a:bodyPr>
          <a:lstStyle/>
          <a:p>
            <a:pPr algn="ctr"/>
            <a:r>
              <a:rPr lang="es-MX" sz="4400" dirty="0">
                <a:solidFill>
                  <a:srgbClr val="00B0F0"/>
                </a:solidFill>
                <a:latin typeface="Bell MT" panose="02020503060305020303" pitchFamily="18" charset="0"/>
              </a:rPr>
              <a:t>Ciclo escolar.</a:t>
            </a:r>
          </a:p>
          <a:p>
            <a:pPr algn="ctr"/>
            <a:r>
              <a:rPr lang="es-MX" sz="4400" dirty="0">
                <a:solidFill>
                  <a:srgbClr val="00B0F0"/>
                </a:solidFill>
                <a:latin typeface="Bell MT" panose="02020503060305020303" pitchFamily="18" charset="0"/>
              </a:rPr>
              <a:t>2021- 2022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098EC3D-F735-45B4-9006-35A40BE3438C}"/>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07191F4F-694C-48B2-AE41-662D9C5D5591}"/>
              </a:ext>
            </a:extLst>
          </p:cNvPr>
          <p:cNvSpPr txBox="1"/>
          <p:nvPr/>
        </p:nvSpPr>
        <p:spPr>
          <a:xfrm rot="21059476">
            <a:off x="-176300" y="2337083"/>
            <a:ext cx="4843494" cy="5078313"/>
          </a:xfrm>
          <a:prstGeom prst="rect">
            <a:avLst/>
          </a:prstGeom>
          <a:noFill/>
        </p:spPr>
        <p:txBody>
          <a:bodyPr wrap="square" rtlCol="0">
            <a:spAutoFit/>
          </a:bodyPr>
          <a:lstStyle/>
          <a:p>
            <a:pPr algn="just"/>
            <a:r>
              <a:rPr lang="es-MX" dirty="0"/>
              <a:t>Las actividades de diagnostico implementadas en la segunda semana de evaluación diagnostica se permitió apreciar un gran cambio en los alumnos pues su interés aumento debido a que las actividades permitieron interactuar de mejor manera por el uso de materiales concretos pues según el teórico </a:t>
            </a:r>
            <a:r>
              <a:rPr lang="es-ES" dirty="0"/>
              <a:t>Jean Piaget (1969) los docentes deben de  facilitar este proceso, de acuerdo a las necesidades e intereses particulares de cada uno de sus estudiantes. Por ello las adecuaciones al plan semanal fue integrar material novedoso que le permitiera manipular y experimentar.</a:t>
            </a:r>
          </a:p>
          <a:p>
            <a:pPr algn="just"/>
            <a:r>
              <a:rPr lang="es-ES" dirty="0"/>
              <a:t>Por otro lado Lev Vygotsky destaca la importancia del aprendizaje colaborativo, donde la participación activa del estudiante es fundamental para su aprendizaje; apoyando a si el lenguaje oral con las asambleas generadas para rescatar las lluvias de ideas. </a:t>
            </a:r>
            <a:endParaRPr lang="es-MX" dirty="0"/>
          </a:p>
        </p:txBody>
      </p:sp>
    </p:spTree>
    <p:extLst>
      <p:ext uri="{BB962C8B-B14F-4D97-AF65-F5344CB8AC3E}">
        <p14:creationId xmlns:p14="http://schemas.microsoft.com/office/powerpoint/2010/main" val="2990828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30979" y="7772400"/>
            <a:ext cx="3497579" cy="320039"/>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0" y="0"/>
            <a:ext cx="7772400" cy="10040620"/>
            <a:chOff x="0" y="0"/>
            <a:chExt cx="7772400" cy="10040620"/>
          </a:xfrm>
        </p:grpSpPr>
        <p:sp>
          <p:nvSpPr>
            <p:cNvPr id="4" name="object 4"/>
            <p:cNvSpPr/>
            <p:nvPr/>
          </p:nvSpPr>
          <p:spPr>
            <a:xfrm>
              <a:off x="457200" y="7764780"/>
              <a:ext cx="3497579" cy="3225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7772400" cy="1004061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08000" y="6144259"/>
              <a:ext cx="7007859" cy="238760"/>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508000" y="6144259"/>
            <a:ext cx="7007859" cy="238760"/>
          </a:xfrm>
          <a:prstGeom prst="rect">
            <a:avLst/>
          </a:prstGeom>
        </p:spPr>
        <p:txBody>
          <a:bodyPr vert="horz" wrap="square" lIns="0" tIns="0" rIns="0" bIns="0" rtlCol="0">
            <a:spAutoFit/>
          </a:bodyPr>
          <a:lstStyle/>
          <a:p>
            <a:pPr marL="93345" algn="ctr">
              <a:lnSpc>
                <a:spcPts val="1835"/>
              </a:lnSpc>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627380" y="6428740"/>
            <a:ext cx="6837680" cy="1259840"/>
            <a:chOff x="627380" y="6428740"/>
            <a:chExt cx="6837680" cy="1259840"/>
          </a:xfrm>
        </p:grpSpPr>
        <p:sp>
          <p:nvSpPr>
            <p:cNvPr id="9" name="object 9"/>
            <p:cNvSpPr/>
            <p:nvPr/>
          </p:nvSpPr>
          <p:spPr>
            <a:xfrm>
              <a:off x="4067809" y="6442710"/>
              <a:ext cx="3390900" cy="1239520"/>
            </a:xfrm>
            <a:custGeom>
              <a:avLst/>
              <a:gdLst/>
              <a:ahLst/>
              <a:cxnLst/>
              <a:rect l="l" t="t" r="r" b="b"/>
              <a:pathLst>
                <a:path w="3390900" h="1239520">
                  <a:moveTo>
                    <a:pt x="3184270" y="0"/>
                  </a:moveTo>
                  <a:lnTo>
                    <a:pt x="206628" y="0"/>
                  </a:lnTo>
                  <a:lnTo>
                    <a:pt x="159233" y="5454"/>
                  </a:lnTo>
                  <a:lnTo>
                    <a:pt x="115734" y="20992"/>
                  </a:lnTo>
                  <a:lnTo>
                    <a:pt x="77370" y="45376"/>
                  </a:lnTo>
                  <a:lnTo>
                    <a:pt x="45376" y="77370"/>
                  </a:lnTo>
                  <a:lnTo>
                    <a:pt x="20992" y="115734"/>
                  </a:lnTo>
                  <a:lnTo>
                    <a:pt x="5454" y="159233"/>
                  </a:lnTo>
                  <a:lnTo>
                    <a:pt x="0" y="206628"/>
                  </a:lnTo>
                  <a:lnTo>
                    <a:pt x="0" y="1032890"/>
                  </a:lnTo>
                  <a:lnTo>
                    <a:pt x="5454" y="1080286"/>
                  </a:lnTo>
                  <a:lnTo>
                    <a:pt x="20992" y="1123785"/>
                  </a:lnTo>
                  <a:lnTo>
                    <a:pt x="45376" y="1162149"/>
                  </a:lnTo>
                  <a:lnTo>
                    <a:pt x="77370" y="1194143"/>
                  </a:lnTo>
                  <a:lnTo>
                    <a:pt x="115734" y="1218527"/>
                  </a:lnTo>
                  <a:lnTo>
                    <a:pt x="159233" y="1234065"/>
                  </a:lnTo>
                  <a:lnTo>
                    <a:pt x="206628" y="1239520"/>
                  </a:lnTo>
                  <a:lnTo>
                    <a:pt x="3184270" y="1239520"/>
                  </a:lnTo>
                  <a:lnTo>
                    <a:pt x="3231666" y="1234065"/>
                  </a:lnTo>
                  <a:lnTo>
                    <a:pt x="3275165" y="1218527"/>
                  </a:lnTo>
                  <a:lnTo>
                    <a:pt x="3313529" y="1194143"/>
                  </a:lnTo>
                  <a:lnTo>
                    <a:pt x="3345523" y="1162149"/>
                  </a:lnTo>
                  <a:lnTo>
                    <a:pt x="3369907" y="1123785"/>
                  </a:lnTo>
                  <a:lnTo>
                    <a:pt x="3385445" y="1080286"/>
                  </a:lnTo>
                  <a:lnTo>
                    <a:pt x="3390899" y="1032890"/>
                  </a:lnTo>
                  <a:lnTo>
                    <a:pt x="3390899" y="206628"/>
                  </a:lnTo>
                  <a:lnTo>
                    <a:pt x="3385445" y="159233"/>
                  </a:lnTo>
                  <a:lnTo>
                    <a:pt x="3369907" y="115734"/>
                  </a:lnTo>
                  <a:lnTo>
                    <a:pt x="3345523" y="77370"/>
                  </a:lnTo>
                  <a:lnTo>
                    <a:pt x="3313529" y="45376"/>
                  </a:lnTo>
                  <a:lnTo>
                    <a:pt x="3275165" y="20992"/>
                  </a:lnTo>
                  <a:lnTo>
                    <a:pt x="3231666" y="5454"/>
                  </a:lnTo>
                  <a:lnTo>
                    <a:pt x="3184270" y="0"/>
                  </a:lnTo>
                  <a:close/>
                </a:path>
              </a:pathLst>
            </a:custGeom>
            <a:solidFill>
              <a:srgbClr val="FFFFFF"/>
            </a:solidFill>
          </p:spPr>
          <p:txBody>
            <a:bodyPr wrap="square" lIns="0" tIns="0" rIns="0" bIns="0" rtlCol="0"/>
            <a:lstStyle/>
            <a:p>
              <a:endParaRPr/>
            </a:p>
          </p:txBody>
        </p:sp>
        <p:sp>
          <p:nvSpPr>
            <p:cNvPr id="10" name="object 10"/>
            <p:cNvSpPr/>
            <p:nvPr/>
          </p:nvSpPr>
          <p:spPr>
            <a:xfrm>
              <a:off x="4067809" y="6442710"/>
              <a:ext cx="3390900" cy="1239520"/>
            </a:xfrm>
            <a:custGeom>
              <a:avLst/>
              <a:gdLst/>
              <a:ahLst/>
              <a:cxnLst/>
              <a:rect l="l" t="t" r="r" b="b"/>
              <a:pathLst>
                <a:path w="3390900" h="1239520">
                  <a:moveTo>
                    <a:pt x="0" y="206628"/>
                  </a:moveTo>
                  <a:lnTo>
                    <a:pt x="5454" y="159233"/>
                  </a:lnTo>
                  <a:lnTo>
                    <a:pt x="20992" y="115734"/>
                  </a:lnTo>
                  <a:lnTo>
                    <a:pt x="45376" y="77370"/>
                  </a:lnTo>
                  <a:lnTo>
                    <a:pt x="77370" y="45376"/>
                  </a:lnTo>
                  <a:lnTo>
                    <a:pt x="115734" y="20992"/>
                  </a:lnTo>
                  <a:lnTo>
                    <a:pt x="159233" y="5454"/>
                  </a:lnTo>
                  <a:lnTo>
                    <a:pt x="206628" y="0"/>
                  </a:lnTo>
                  <a:lnTo>
                    <a:pt x="3184270" y="0"/>
                  </a:lnTo>
                  <a:lnTo>
                    <a:pt x="3231666" y="5454"/>
                  </a:lnTo>
                  <a:lnTo>
                    <a:pt x="3275165" y="20992"/>
                  </a:lnTo>
                  <a:lnTo>
                    <a:pt x="3313529" y="45376"/>
                  </a:lnTo>
                  <a:lnTo>
                    <a:pt x="3345523" y="77370"/>
                  </a:lnTo>
                  <a:lnTo>
                    <a:pt x="3369907" y="115734"/>
                  </a:lnTo>
                  <a:lnTo>
                    <a:pt x="3385445" y="159233"/>
                  </a:lnTo>
                  <a:lnTo>
                    <a:pt x="3390899" y="206628"/>
                  </a:lnTo>
                  <a:lnTo>
                    <a:pt x="3390899" y="1032890"/>
                  </a:lnTo>
                  <a:lnTo>
                    <a:pt x="3385445" y="1080286"/>
                  </a:lnTo>
                  <a:lnTo>
                    <a:pt x="3369907" y="1123785"/>
                  </a:lnTo>
                  <a:lnTo>
                    <a:pt x="3345523" y="1162149"/>
                  </a:lnTo>
                  <a:lnTo>
                    <a:pt x="3313529" y="1194143"/>
                  </a:lnTo>
                  <a:lnTo>
                    <a:pt x="3275165" y="1218527"/>
                  </a:lnTo>
                  <a:lnTo>
                    <a:pt x="3231666" y="1234065"/>
                  </a:lnTo>
                  <a:lnTo>
                    <a:pt x="3184270" y="1239520"/>
                  </a:lnTo>
                  <a:lnTo>
                    <a:pt x="206628" y="1239520"/>
                  </a:lnTo>
                  <a:lnTo>
                    <a:pt x="159233" y="1234065"/>
                  </a:lnTo>
                  <a:lnTo>
                    <a:pt x="115734" y="1218527"/>
                  </a:lnTo>
                  <a:lnTo>
                    <a:pt x="77370" y="1194143"/>
                  </a:lnTo>
                  <a:lnTo>
                    <a:pt x="45376" y="1162149"/>
                  </a:lnTo>
                  <a:lnTo>
                    <a:pt x="20992" y="1123785"/>
                  </a:lnTo>
                  <a:lnTo>
                    <a:pt x="5454" y="1080286"/>
                  </a:lnTo>
                  <a:lnTo>
                    <a:pt x="0" y="1032890"/>
                  </a:lnTo>
                  <a:lnTo>
                    <a:pt x="0" y="206628"/>
                  </a:lnTo>
                  <a:close/>
                </a:path>
              </a:pathLst>
            </a:custGeom>
            <a:ln w="12700">
              <a:solidFill>
                <a:srgbClr val="000000"/>
              </a:solidFill>
            </a:ln>
          </p:spPr>
          <p:txBody>
            <a:bodyPr wrap="square" lIns="0" tIns="0" rIns="0" bIns="0" rtlCol="0"/>
            <a:lstStyle/>
            <a:p>
              <a:endParaRPr/>
            </a:p>
          </p:txBody>
        </p:sp>
        <p:sp>
          <p:nvSpPr>
            <p:cNvPr id="11" name="object 11"/>
            <p:cNvSpPr/>
            <p:nvPr/>
          </p:nvSpPr>
          <p:spPr>
            <a:xfrm>
              <a:off x="633730" y="6435090"/>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1"/>
                  </a:lnTo>
                  <a:lnTo>
                    <a:pt x="5489" y="1086906"/>
                  </a:lnTo>
                  <a:lnTo>
                    <a:pt x="21127" y="1130664"/>
                  </a:lnTo>
                  <a:lnTo>
                    <a:pt x="45665" y="1169266"/>
                  </a:lnTo>
                  <a:lnTo>
                    <a:pt x="77855" y="1201463"/>
                  </a:lnTo>
                  <a:lnTo>
                    <a:pt x="116450" y="1226006"/>
                  </a:lnTo>
                  <a:lnTo>
                    <a:pt x="160201" y="1241648"/>
                  </a:lnTo>
                  <a:lnTo>
                    <a:pt x="207860" y="1247140"/>
                  </a:lnTo>
                  <a:lnTo>
                    <a:pt x="3134741" y="1247140"/>
                  </a:lnTo>
                  <a:lnTo>
                    <a:pt x="3182406" y="1241648"/>
                  </a:lnTo>
                  <a:lnTo>
                    <a:pt x="3226164" y="1226006"/>
                  </a:lnTo>
                  <a:lnTo>
                    <a:pt x="3264766" y="1201463"/>
                  </a:lnTo>
                  <a:lnTo>
                    <a:pt x="3296963" y="1169266"/>
                  </a:lnTo>
                  <a:lnTo>
                    <a:pt x="3321506" y="1130664"/>
                  </a:lnTo>
                  <a:lnTo>
                    <a:pt x="3337148" y="1086906"/>
                  </a:lnTo>
                  <a:lnTo>
                    <a:pt x="3342640" y="1039241"/>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633730" y="6435090"/>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1"/>
                  </a:lnTo>
                  <a:lnTo>
                    <a:pt x="3337148" y="1086906"/>
                  </a:lnTo>
                  <a:lnTo>
                    <a:pt x="3321506" y="1130664"/>
                  </a:lnTo>
                  <a:lnTo>
                    <a:pt x="3296963" y="1169266"/>
                  </a:lnTo>
                  <a:lnTo>
                    <a:pt x="3264766" y="1201463"/>
                  </a:lnTo>
                  <a:lnTo>
                    <a:pt x="3226164" y="1226006"/>
                  </a:lnTo>
                  <a:lnTo>
                    <a:pt x="3182406" y="1241648"/>
                  </a:lnTo>
                  <a:lnTo>
                    <a:pt x="3134741" y="1247140"/>
                  </a:lnTo>
                  <a:lnTo>
                    <a:pt x="207860" y="1247140"/>
                  </a:lnTo>
                  <a:lnTo>
                    <a:pt x="160201" y="1241648"/>
                  </a:lnTo>
                  <a:lnTo>
                    <a:pt x="116450" y="1226006"/>
                  </a:lnTo>
                  <a:lnTo>
                    <a:pt x="77855" y="1201463"/>
                  </a:lnTo>
                  <a:lnTo>
                    <a:pt x="45665" y="1169266"/>
                  </a:lnTo>
                  <a:lnTo>
                    <a:pt x="21127" y="1130664"/>
                  </a:lnTo>
                  <a:lnTo>
                    <a:pt x="5489" y="1086906"/>
                  </a:lnTo>
                  <a:lnTo>
                    <a:pt x="0" y="1039241"/>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739775" y="6410261"/>
            <a:ext cx="687705" cy="269875"/>
          </a:xfrm>
          <a:prstGeom prst="rect">
            <a:avLst/>
          </a:prstGeom>
        </p:spPr>
        <p:txBody>
          <a:bodyPr vert="horz" wrap="square" lIns="0" tIns="12700" rIns="0" bIns="0" rtlCol="0">
            <a:spAutoFit/>
          </a:bodyPr>
          <a:lstStyle/>
          <a:p>
            <a:pPr marL="12700">
              <a:lnSpc>
                <a:spcPct val="100000"/>
              </a:lnSpc>
              <a:spcBef>
                <a:spcPts val="100"/>
              </a:spcBef>
            </a:pPr>
            <a:r>
              <a:rPr sz="1600" b="1" spc="-400" dirty="0">
                <a:latin typeface="Arial"/>
                <a:cs typeface="Arial"/>
              </a:rPr>
              <a:t>L</a:t>
            </a:r>
            <a:r>
              <a:rPr sz="1600" b="1" spc="-80" dirty="0">
                <a:latin typeface="Arial"/>
                <a:cs typeface="Arial"/>
              </a:rPr>
              <a:t>o</a:t>
            </a:r>
            <a:r>
              <a:rPr sz="1600" b="1" spc="-35" dirty="0">
                <a:latin typeface="Arial"/>
                <a:cs typeface="Arial"/>
              </a:rPr>
              <a:t>gro</a:t>
            </a:r>
            <a:r>
              <a:rPr sz="1600" b="1" spc="-90" dirty="0">
                <a:latin typeface="Arial"/>
                <a:cs typeface="Arial"/>
              </a:rPr>
              <a:t>s:</a:t>
            </a:r>
            <a:endParaRPr sz="1600">
              <a:latin typeface="Arial"/>
              <a:cs typeface="Arial"/>
            </a:endParaRPr>
          </a:p>
        </p:txBody>
      </p:sp>
      <p:sp>
        <p:nvSpPr>
          <p:cNvPr id="14" name="object 14"/>
          <p:cNvSpPr txBox="1"/>
          <p:nvPr/>
        </p:nvSpPr>
        <p:spPr>
          <a:xfrm>
            <a:off x="4146550" y="6415023"/>
            <a:ext cx="3192780" cy="513715"/>
          </a:xfrm>
          <a:prstGeom prst="rect">
            <a:avLst/>
          </a:prstGeom>
        </p:spPr>
        <p:txBody>
          <a:bodyPr vert="horz" wrap="square" lIns="0" tIns="12700" rIns="0" bIns="0" rtlCol="0">
            <a:spAutoFit/>
          </a:bodyPr>
          <a:lstStyle/>
          <a:p>
            <a:pPr marL="154940">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581659" y="7784465"/>
            <a:ext cx="321564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Valoración </a:t>
            </a:r>
            <a:r>
              <a:rPr sz="1550" spc="-30" dirty="0">
                <a:latin typeface="Verdana"/>
                <a:cs typeface="Verdana"/>
              </a:rPr>
              <a:t>general </a:t>
            </a:r>
            <a:r>
              <a:rPr sz="1550" spc="-55" dirty="0">
                <a:latin typeface="Verdana"/>
                <a:cs typeface="Verdana"/>
              </a:rPr>
              <a:t>de </a:t>
            </a:r>
            <a:r>
              <a:rPr sz="1550" spc="-30" dirty="0">
                <a:latin typeface="Verdana"/>
                <a:cs typeface="Verdana"/>
              </a:rPr>
              <a:t>la</a:t>
            </a:r>
            <a:r>
              <a:rPr sz="1550" spc="-275" dirty="0">
                <a:latin typeface="Verdana"/>
                <a:cs typeface="Verdana"/>
              </a:rPr>
              <a:t> </a:t>
            </a:r>
            <a:r>
              <a:rPr sz="1550" spc="40" dirty="0">
                <a:latin typeface="Verdana"/>
                <a:cs typeface="Verdana"/>
              </a:rPr>
              <a:t>jornada</a:t>
            </a:r>
            <a:endParaRPr sz="1550">
              <a:latin typeface="Verdana"/>
              <a:cs typeface="Verdana"/>
            </a:endParaRPr>
          </a:p>
        </p:txBody>
      </p:sp>
      <p:sp>
        <p:nvSpPr>
          <p:cNvPr id="16" name="object 16"/>
          <p:cNvSpPr txBox="1"/>
          <p:nvPr/>
        </p:nvSpPr>
        <p:spPr>
          <a:xfrm>
            <a:off x="679767" y="8111490"/>
            <a:ext cx="3042285" cy="208279"/>
          </a:xfrm>
          <a:prstGeom prst="rect">
            <a:avLst/>
          </a:prstGeom>
        </p:spPr>
        <p:txBody>
          <a:bodyPr vert="horz" wrap="square" lIns="0" tIns="12700" rIns="0" bIns="0" rtlCol="0">
            <a:spAutoFit/>
          </a:bodyPr>
          <a:lstStyle/>
          <a:p>
            <a:pPr marL="12700">
              <a:lnSpc>
                <a:spcPct val="100000"/>
              </a:lnSpc>
              <a:spcBef>
                <a:spcPts val="100"/>
              </a:spcBef>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a:t>
            </a:r>
            <a:r>
              <a:rPr sz="1200" b="1" spc="-85" dirty="0">
                <a:latin typeface="Arial"/>
                <a:cs typeface="Arial"/>
              </a:rPr>
              <a:t> </a:t>
            </a:r>
            <a:r>
              <a:rPr sz="1200" b="1" spc="-90" dirty="0">
                <a:latin typeface="Arial"/>
                <a:cs typeface="Arial"/>
              </a:rPr>
              <a:t>no</a:t>
            </a:r>
            <a:endParaRPr sz="1200">
              <a:latin typeface="Arial"/>
              <a:cs typeface="Arial"/>
            </a:endParaRPr>
          </a:p>
        </p:txBody>
      </p:sp>
      <p:grpSp>
        <p:nvGrpSpPr>
          <p:cNvPr id="17" name="object 17"/>
          <p:cNvGrpSpPr/>
          <p:nvPr/>
        </p:nvGrpSpPr>
        <p:grpSpPr>
          <a:xfrm>
            <a:off x="714375" y="6740073"/>
            <a:ext cx="6612890" cy="817244"/>
            <a:chOff x="714375" y="6740073"/>
            <a:chExt cx="6612890" cy="817244"/>
          </a:xfrm>
        </p:grpSpPr>
        <p:sp>
          <p:nvSpPr>
            <p:cNvPr id="18" name="object 18"/>
            <p:cNvSpPr/>
            <p:nvPr/>
          </p:nvSpPr>
          <p:spPr>
            <a:xfrm>
              <a:off x="714375" y="6746191"/>
              <a:ext cx="6612255" cy="802640"/>
            </a:xfrm>
            <a:custGeom>
              <a:avLst/>
              <a:gdLst/>
              <a:ahLst/>
              <a:cxnLst/>
              <a:rect l="l" t="t" r="r" b="b"/>
              <a:pathLst>
                <a:path w="6612255" h="802640">
                  <a:moveTo>
                    <a:pt x="0" y="0"/>
                  </a:moveTo>
                  <a:lnTo>
                    <a:pt x="3167380" y="0"/>
                  </a:lnTo>
                </a:path>
                <a:path w="6612255" h="802640">
                  <a:moveTo>
                    <a:pt x="0" y="200533"/>
                  </a:moveTo>
                  <a:lnTo>
                    <a:pt x="3167380" y="200533"/>
                  </a:lnTo>
                </a:path>
                <a:path w="6612255" h="802640">
                  <a:moveTo>
                    <a:pt x="0" y="401193"/>
                  </a:moveTo>
                  <a:lnTo>
                    <a:pt x="3167380" y="401193"/>
                  </a:lnTo>
                </a:path>
                <a:path w="6612255" h="802640">
                  <a:moveTo>
                    <a:pt x="0" y="601853"/>
                  </a:moveTo>
                  <a:lnTo>
                    <a:pt x="3167380" y="601853"/>
                  </a:lnTo>
                </a:path>
                <a:path w="6612255" h="802640">
                  <a:moveTo>
                    <a:pt x="0" y="802640"/>
                  </a:moveTo>
                  <a:lnTo>
                    <a:pt x="3167380" y="802640"/>
                  </a:lnTo>
                </a:path>
                <a:path w="6612255" h="802640">
                  <a:moveTo>
                    <a:pt x="3444875" y="1905"/>
                  </a:moveTo>
                  <a:lnTo>
                    <a:pt x="6612255" y="1905"/>
                  </a:lnTo>
                </a:path>
                <a:path w="6612255" h="802640">
                  <a:moveTo>
                    <a:pt x="3444875" y="403225"/>
                  </a:moveTo>
                  <a:lnTo>
                    <a:pt x="6612255" y="403225"/>
                  </a:lnTo>
                </a:path>
              </a:pathLst>
            </a:custGeom>
            <a:ln w="12237">
              <a:solidFill>
                <a:srgbClr val="000000"/>
              </a:solidFill>
            </a:ln>
          </p:spPr>
          <p:txBody>
            <a:bodyPr wrap="square" lIns="0" tIns="0" rIns="0" bIns="0" rtlCol="0"/>
            <a:lstStyle/>
            <a:p>
              <a:endParaRPr/>
            </a:p>
          </p:txBody>
        </p:sp>
        <p:sp>
          <p:nvSpPr>
            <p:cNvPr id="19" name="object 19"/>
            <p:cNvSpPr/>
            <p:nvPr/>
          </p:nvSpPr>
          <p:spPr>
            <a:xfrm>
              <a:off x="4159250" y="734998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0" name="object 20"/>
            <p:cNvSpPr/>
            <p:nvPr/>
          </p:nvSpPr>
          <p:spPr>
            <a:xfrm>
              <a:off x="4159250" y="7550991"/>
              <a:ext cx="3167380" cy="0"/>
            </a:xfrm>
            <a:custGeom>
              <a:avLst/>
              <a:gdLst/>
              <a:ahLst/>
              <a:cxnLst/>
              <a:rect l="l" t="t" r="r" b="b"/>
              <a:pathLst>
                <a:path w="3167379">
                  <a:moveTo>
                    <a:pt x="0" y="0"/>
                  </a:moveTo>
                  <a:lnTo>
                    <a:pt x="3167380" y="0"/>
                  </a:lnTo>
                </a:path>
              </a:pathLst>
            </a:custGeom>
            <a:ln w="12237">
              <a:solidFill>
                <a:srgbClr val="000000"/>
              </a:solidFill>
            </a:ln>
          </p:spPr>
          <p:txBody>
            <a:bodyPr wrap="square" lIns="0" tIns="0" rIns="0" bIns="0" rtlCol="0"/>
            <a:lstStyle/>
            <a:p>
              <a:endParaRPr/>
            </a:p>
          </p:txBody>
        </p:sp>
      </p:grpSp>
      <p:sp>
        <p:nvSpPr>
          <p:cNvPr id="21" name="object 21"/>
          <p:cNvSpPr txBox="1"/>
          <p:nvPr/>
        </p:nvSpPr>
        <p:spPr>
          <a:xfrm>
            <a:off x="5004053" y="7790433"/>
            <a:ext cx="1521460" cy="260350"/>
          </a:xfrm>
          <a:prstGeom prst="rect">
            <a:avLst/>
          </a:prstGeom>
        </p:spPr>
        <p:txBody>
          <a:bodyPr vert="horz" wrap="square" lIns="0" tIns="11430" rIns="0" bIns="0" rtlCol="0">
            <a:spAutoFit/>
          </a:bodyPr>
          <a:lstStyle/>
          <a:p>
            <a:pPr marL="12700">
              <a:lnSpc>
                <a:spcPct val="100000"/>
              </a:lnSpc>
              <a:spcBef>
                <a:spcPts val="90"/>
              </a:spcBef>
            </a:pPr>
            <a:r>
              <a:rPr sz="1550" spc="-10" dirty="0">
                <a:latin typeface="Verdana"/>
                <a:cs typeface="Verdana"/>
              </a:rPr>
              <a:t>Autoevaluación</a:t>
            </a:r>
            <a:endParaRPr sz="1550">
              <a:latin typeface="Verdana"/>
              <a:cs typeface="Verdana"/>
            </a:endParaRPr>
          </a:p>
        </p:txBody>
      </p:sp>
      <p:sp>
        <p:nvSpPr>
          <p:cNvPr id="22" name="object 22"/>
          <p:cNvSpPr txBox="1"/>
          <p:nvPr/>
        </p:nvSpPr>
        <p:spPr>
          <a:xfrm>
            <a:off x="4063365" y="8106409"/>
            <a:ext cx="3298825" cy="208279"/>
          </a:xfrm>
          <a:prstGeom prst="rect">
            <a:avLst/>
          </a:prstGeom>
        </p:spPr>
        <p:txBody>
          <a:bodyPr vert="horz" wrap="square" lIns="0" tIns="12700" rIns="0" bIns="0" rtlCol="0">
            <a:spAutoFit/>
          </a:bodyPr>
          <a:lstStyle/>
          <a:p>
            <a:pPr marL="12700">
              <a:lnSpc>
                <a:spcPct val="100000"/>
              </a:lnSpc>
              <a:spcBef>
                <a:spcPts val="100"/>
              </a:spcBef>
              <a:tabLst>
                <a:tab pos="3285490"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3" name="object 23"/>
          <p:cNvSpPr txBox="1"/>
          <p:nvPr/>
        </p:nvSpPr>
        <p:spPr>
          <a:xfrm>
            <a:off x="679767" y="8289290"/>
            <a:ext cx="6683375" cy="1306195"/>
          </a:xfrm>
          <a:prstGeom prst="rect">
            <a:avLst/>
          </a:prstGeom>
        </p:spPr>
        <p:txBody>
          <a:bodyPr vert="horz" wrap="square" lIns="0" tIns="12700" rIns="0" bIns="0" rtlCol="0">
            <a:spAutoFit/>
          </a:bodyPr>
          <a:lstStyle/>
          <a:p>
            <a:pPr marL="12700">
              <a:lnSpc>
                <a:spcPct val="100000"/>
              </a:lnSpc>
              <a:spcBef>
                <a:spcPts val="100"/>
              </a:spcBef>
              <a:tabLst>
                <a:tab pos="3291204" algn="l"/>
                <a:tab pos="6669405" algn="l"/>
              </a:tabLst>
            </a:pPr>
            <a:r>
              <a:rPr sz="1200" b="1" spc="-55" dirty="0">
                <a:latin typeface="Arial"/>
                <a:cs typeface="Arial"/>
              </a:rPr>
              <a:t>debo</a:t>
            </a:r>
            <a:r>
              <a:rPr sz="1200" b="1" spc="50" dirty="0">
                <a:latin typeface="Arial"/>
                <a:cs typeface="Arial"/>
              </a:rPr>
              <a:t> </a:t>
            </a:r>
            <a:r>
              <a:rPr sz="1200" b="1" spc="-40" dirty="0">
                <a:latin typeface="Arial"/>
                <a:cs typeface="Arial"/>
              </a:rPr>
              <a:t>olvidar</a:t>
            </a:r>
            <a:r>
              <a:rPr sz="1200" spc="-40" dirty="0">
                <a:latin typeface="Arial"/>
                <a:cs typeface="Arial"/>
              </a:rPr>
              <a:t>?</a:t>
            </a:r>
            <a:r>
              <a:rPr sz="1200" u="sng" spc="-40" dirty="0">
                <a:uFill>
                  <a:solidFill>
                    <a:srgbClr val="000000"/>
                  </a:solidFill>
                </a:uFill>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 pos="6670040"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9620"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40"/>
              </a:spcBef>
              <a:tabLst>
                <a:tab pos="3395979" algn="l"/>
                <a:tab pos="6669405" algn="l"/>
              </a:tabLst>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a:t>
            </a:r>
            <a:r>
              <a:rPr sz="1200" b="1" spc="145" dirty="0">
                <a:latin typeface="Arial"/>
                <a:cs typeface="Arial"/>
              </a:rPr>
              <a:t> </a:t>
            </a:r>
            <a:r>
              <a:rPr sz="1200" b="1" spc="-25" dirty="0">
                <a:latin typeface="Arial"/>
                <a:cs typeface="Arial"/>
              </a:rPr>
              <a:t>intervenir?</a:t>
            </a:r>
            <a:r>
              <a:rPr sz="1200" b="1" spc="-15" dirty="0">
                <a:latin typeface="Arial"/>
                <a:cs typeface="Arial"/>
              </a:rPr>
              <a:t> </a:t>
            </a:r>
            <a:r>
              <a:rPr sz="1200" b="1" spc="-85" dirty="0">
                <a:latin typeface="Arial"/>
                <a:cs typeface="Arial"/>
              </a:rPr>
              <a:t>¿Qué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95979" algn="l"/>
                <a:tab pos="6669405" algn="l"/>
              </a:tabLst>
            </a:pPr>
            <a:r>
              <a:rPr sz="1200" b="1" spc="-40" dirty="0">
                <a:latin typeface="Arial"/>
                <a:cs typeface="Arial"/>
              </a:rPr>
              <a:t>necesito</a:t>
            </a:r>
            <a:r>
              <a:rPr sz="1200" b="1" spc="60" dirty="0">
                <a:latin typeface="Arial"/>
                <a:cs typeface="Arial"/>
              </a:rPr>
              <a:t> </a:t>
            </a:r>
            <a:r>
              <a:rPr sz="1200" b="1" spc="-35" dirty="0">
                <a:latin typeface="Arial"/>
                <a:cs typeface="Arial"/>
              </a:rPr>
              <a:t>modificar?</a:t>
            </a:r>
            <a:r>
              <a:rPr sz="1200" b="1" spc="40" dirty="0">
                <a:latin typeface="Arial"/>
                <a:cs typeface="Arial"/>
              </a:rPr>
              <a:t> </a:t>
            </a:r>
            <a:r>
              <a:rPr sz="1200" b="1" spc="-45" dirty="0">
                <a:latin typeface="Arial"/>
                <a:cs typeface="Arial"/>
              </a:rPr>
              <a:t>Imprevistos.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08985"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22954"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3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632955" y="2097532"/>
          <a:ext cx="3356609" cy="411619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0"/>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0"/>
                        </a:spcBef>
                      </a:pPr>
                      <a:r>
                        <a:rPr sz="1200" b="1" spc="-90" dirty="0">
                          <a:latin typeface="Arial"/>
                          <a:cs typeface="Arial"/>
                        </a:rPr>
                        <a:t>SI</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910">
                        <a:lnSpc>
                          <a:spcPct val="100000"/>
                        </a:lnSpc>
                        <a:spcBef>
                          <a:spcPts val="240"/>
                        </a:spcBef>
                      </a:pPr>
                      <a:r>
                        <a:rPr sz="1200" b="1" spc="-210" dirty="0">
                          <a:latin typeface="Arial"/>
                          <a:cs typeface="Arial"/>
                        </a:rPr>
                        <a:t>NO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a:lnSpc>
                          <a:spcPct val="100000"/>
                        </a:lnSpc>
                        <a:spcBef>
                          <a:spcPts val="244"/>
                        </a:spcBef>
                      </a:pPr>
                      <a:r>
                        <a:rPr sz="1200" b="1" spc="-60" dirty="0">
                          <a:latin typeface="Arial"/>
                          <a:cs typeface="Arial"/>
                        </a:rPr>
                        <a:t>Desarrollo </a:t>
                      </a:r>
                      <a:r>
                        <a:rPr sz="1200" b="1" spc="-30" dirty="0">
                          <a:latin typeface="Arial"/>
                          <a:cs typeface="Arial"/>
                        </a:rPr>
                        <a:t>de actividades</a:t>
                      </a:r>
                      <a:r>
                        <a:rPr sz="1200" b="1" spc="160" dirty="0">
                          <a:latin typeface="Arial"/>
                          <a:cs typeface="Arial"/>
                        </a:rPr>
                        <a:t> </a:t>
                      </a:r>
                      <a:r>
                        <a:rPr sz="1200" b="1" spc="-55" dirty="0">
                          <a:latin typeface="Arial"/>
                          <a:cs typeface="Arial"/>
                        </a:rPr>
                        <a:t>en</a:t>
                      </a:r>
                      <a:endParaRPr sz="1200">
                        <a:latin typeface="Arial"/>
                        <a:cs typeface="Arial"/>
                      </a:endParaRPr>
                    </a:p>
                    <a:p>
                      <a:pPr marL="91440">
                        <a:lnSpc>
                          <a:spcPct val="100000"/>
                        </a:lnSpc>
                      </a:pPr>
                      <a:r>
                        <a:rPr sz="1200" b="1" spc="-45" dirty="0">
                          <a:latin typeface="Arial"/>
                          <a:cs typeface="Arial"/>
                        </a:rPr>
                        <a:t>tiempo </a:t>
                      </a:r>
                      <a:r>
                        <a:rPr sz="1200" b="1" spc="-20" dirty="0">
                          <a:latin typeface="Arial"/>
                          <a:cs typeface="Arial"/>
                        </a:rPr>
                        <a:t>y</a:t>
                      </a:r>
                      <a:r>
                        <a:rPr sz="1200" b="1" spc="110" dirty="0">
                          <a:latin typeface="Arial"/>
                          <a:cs typeface="Arial"/>
                        </a:rPr>
                        <a:t> </a:t>
                      </a:r>
                      <a:r>
                        <a:rPr sz="1200" b="1" spc="-5" dirty="0">
                          <a:latin typeface="Arial"/>
                          <a:cs typeface="Arial"/>
                        </a:rPr>
                        <a:t>forma.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757">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50"/>
                        </a:spcBef>
                      </a:pPr>
                      <a:r>
                        <a:rPr sz="1200" b="1" spc="-45" dirty="0">
                          <a:latin typeface="Arial"/>
                          <a:cs typeface="Arial"/>
                        </a:rPr>
                        <a:t>Manifestaciones </a:t>
                      </a:r>
                      <a:r>
                        <a:rPr sz="1200" b="1" spc="-25" dirty="0">
                          <a:latin typeface="Arial"/>
                          <a:cs typeface="Arial"/>
                        </a:rPr>
                        <a:t>de </a:t>
                      </a:r>
                      <a:r>
                        <a:rPr sz="1200" b="1" spc="-85" dirty="0">
                          <a:latin typeface="Arial"/>
                          <a:cs typeface="Arial"/>
                        </a:rPr>
                        <a:t>los</a:t>
                      </a:r>
                      <a:r>
                        <a:rPr sz="1200" b="1" spc="140" dirty="0">
                          <a:latin typeface="Arial"/>
                          <a:cs typeface="Arial"/>
                        </a:rPr>
                        <a:t> </a:t>
                      </a:r>
                      <a:r>
                        <a:rPr sz="1200" b="1" spc="-100" dirty="0">
                          <a:latin typeface="Arial"/>
                          <a:cs typeface="Arial"/>
                        </a:rPr>
                        <a:t>niños: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50"/>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a:lnSpc>
                          <a:spcPct val="100000"/>
                        </a:lnSpc>
                        <a:spcBef>
                          <a:spcPts val="250"/>
                        </a:spcBef>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a:t>
                      </a:r>
                      <a:r>
                        <a:rPr sz="1200" b="1" spc="-40" dirty="0">
                          <a:latin typeface="Arial"/>
                          <a:cs typeface="Arial"/>
                        </a:rPr>
                        <a:t> actividades?</a:t>
                      </a:r>
                      <a:endParaRPr sz="1200">
                        <a:latin typeface="Arial"/>
                        <a:cs typeface="Arial"/>
                      </a:endParaRPr>
                    </a:p>
                    <a:p>
                      <a:pPr marL="91440">
                        <a:lnSpc>
                          <a:spcPct val="100000"/>
                        </a:lnSpc>
                        <a:tabLst>
                          <a:tab pos="1609725" algn="l"/>
                          <a:tab pos="2294890" algn="l"/>
                        </a:tabLst>
                      </a:pPr>
                      <a:r>
                        <a:rPr sz="1200" b="1" spc="-80" dirty="0">
                          <a:latin typeface="Arial"/>
                          <a:cs typeface="Arial"/>
                        </a:rPr>
                        <a:t>Todos  </a:t>
                      </a:r>
                      <a:r>
                        <a:rPr sz="1200" b="1" spc="35" dirty="0">
                          <a:latin typeface="Arial"/>
                          <a:cs typeface="Arial"/>
                        </a:rPr>
                        <a:t>(  )</a:t>
                      </a:r>
                      <a:r>
                        <a:rPr sz="1200" b="1" spc="275" dirty="0">
                          <a:latin typeface="Arial"/>
                          <a:cs typeface="Arial"/>
                        </a:rPr>
                        <a:t> </a:t>
                      </a:r>
                      <a:r>
                        <a:rPr sz="1200" b="1" spc="-100" dirty="0">
                          <a:latin typeface="Arial"/>
                          <a:cs typeface="Arial"/>
                        </a:rPr>
                        <a:t>Algunos</a:t>
                      </a:r>
                      <a:r>
                        <a:rPr sz="1200" b="1" spc="40" dirty="0">
                          <a:latin typeface="Arial"/>
                          <a:cs typeface="Arial"/>
                        </a:rPr>
                        <a:t> </a:t>
                      </a:r>
                      <a:r>
                        <a:rPr sz="1200" b="1" spc="35" dirty="0">
                          <a:latin typeface="Arial"/>
                          <a:cs typeface="Arial"/>
                        </a:rPr>
                        <a:t>(	) </a:t>
                      </a:r>
                      <a:r>
                        <a:rPr sz="1200" b="1" spc="40" dirty="0">
                          <a:latin typeface="Arial"/>
                          <a:cs typeface="Arial"/>
                        </a:rPr>
                        <a:t> </a:t>
                      </a:r>
                      <a:r>
                        <a:rPr sz="1200" b="1" dirty="0">
                          <a:latin typeface="Arial"/>
                          <a:cs typeface="Arial"/>
                        </a:rPr>
                        <a:t>otro</a:t>
                      </a:r>
                      <a:r>
                        <a:rPr sz="1200" b="1" spc="20" dirty="0">
                          <a:latin typeface="Arial"/>
                          <a:cs typeface="Arial"/>
                        </a:rPr>
                        <a:t> </a:t>
                      </a:r>
                      <a:r>
                        <a:rPr sz="1200" b="1" spc="35"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50"/>
                        </a:spcBef>
                        <a:tabLst>
                          <a:tab pos="1209675" algn="l"/>
                          <a:tab pos="1999614" algn="l"/>
                          <a:tab pos="2814320"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722">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65"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4084192" y="2101088"/>
          <a:ext cx="3322318" cy="3992877"/>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19">
                <a:tc>
                  <a:txBody>
                    <a:bodyPr/>
                    <a:lstStyle/>
                    <a:p>
                      <a:pPr marL="1270" algn="ctr">
                        <a:lnSpc>
                          <a:spcPct val="100000"/>
                        </a:lnSpc>
                        <a:spcBef>
                          <a:spcPts val="245"/>
                        </a:spcBef>
                      </a:pPr>
                      <a:r>
                        <a:rPr sz="1200" b="1" spc="-50" dirty="0">
                          <a:latin typeface="Arial"/>
                          <a:cs typeface="Arial"/>
                        </a:rPr>
                        <a:t>Educadora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3175" algn="ctr">
                        <a:lnSpc>
                          <a:spcPct val="100000"/>
                        </a:lnSpc>
                        <a:spcBef>
                          <a:spcPts val="245"/>
                        </a:spcBef>
                      </a:pPr>
                      <a:r>
                        <a:rPr sz="1200" b="1" spc="-90" dirty="0">
                          <a:latin typeface="Arial"/>
                          <a:cs typeface="Arial"/>
                        </a:rPr>
                        <a:t>SI</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5"/>
                        </a:spcBef>
                      </a:pPr>
                      <a:r>
                        <a:rPr sz="1200" b="1" spc="-210" dirty="0">
                          <a:latin typeface="Arial"/>
                          <a:cs typeface="Arial"/>
                        </a:rPr>
                        <a:t>NO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marR="235585">
                        <a:lnSpc>
                          <a:spcPct val="100000"/>
                        </a:lnSpc>
                        <a:spcBef>
                          <a:spcPts val="245"/>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 </a:t>
                      </a:r>
                      <a:r>
                        <a:rPr sz="1200" b="1" spc="65" dirty="0">
                          <a:latin typeface="Arial"/>
                          <a:cs typeface="Arial"/>
                        </a:rPr>
                        <a:t>fue  </a:t>
                      </a:r>
                      <a:r>
                        <a:rPr sz="1200" b="1" spc="-60" dirty="0">
                          <a:latin typeface="Arial"/>
                          <a:cs typeface="Arial"/>
                        </a:rPr>
                        <a:t>la</a:t>
                      </a:r>
                      <a:r>
                        <a:rPr sz="1200" b="1" spc="3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7695">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a:lnSpc>
                          <a:spcPct val="100000"/>
                        </a:lnSpc>
                        <a:spcBef>
                          <a:spcPts val="245"/>
                        </a:spcBef>
                      </a:pPr>
                      <a:r>
                        <a:rPr sz="1200" b="1" spc="-140" dirty="0">
                          <a:latin typeface="Arial"/>
                          <a:cs typeface="Arial"/>
                        </a:rPr>
                        <a:t>¿La </a:t>
                      </a:r>
                      <a:r>
                        <a:rPr sz="1200" b="1" spc="15" dirty="0">
                          <a:latin typeface="Arial"/>
                          <a:cs typeface="Arial"/>
                        </a:rPr>
                        <a:t>forma </a:t>
                      </a:r>
                      <a:r>
                        <a:rPr sz="1200" b="1" spc="-30" dirty="0">
                          <a:latin typeface="Arial"/>
                          <a:cs typeface="Arial"/>
                        </a:rPr>
                        <a:t>de </a:t>
                      </a:r>
                      <a:r>
                        <a:rPr sz="1200" b="1" spc="-35" dirty="0">
                          <a:latin typeface="Arial"/>
                          <a:cs typeface="Arial"/>
                        </a:rPr>
                        <a:t>relacionarme</a:t>
                      </a:r>
                      <a:r>
                        <a:rPr sz="1200" b="1" spc="40" dirty="0">
                          <a:latin typeface="Arial"/>
                          <a:cs typeface="Arial"/>
                        </a:rPr>
                        <a:t> </a:t>
                      </a:r>
                      <a:r>
                        <a:rPr sz="1200" b="1" spc="-75" dirty="0">
                          <a:latin typeface="Arial"/>
                          <a:cs typeface="Arial"/>
                        </a:rPr>
                        <a:t>con</a:t>
                      </a:r>
                      <a:endParaRPr sz="1200">
                        <a:latin typeface="Arial"/>
                        <a:cs typeface="Arial"/>
                      </a:endParaRPr>
                    </a:p>
                    <a:p>
                      <a:pPr marL="92710">
                        <a:lnSpc>
                          <a:spcPct val="100000"/>
                        </a:lnSpc>
                      </a:pP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a:t>
                      </a:r>
                      <a:r>
                        <a:rPr sz="1200" b="1" spc="-2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45"/>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85"/>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19">
                <a:tc gridSpan="3">
                  <a:txBody>
                    <a:bodyPr/>
                    <a:lstStyle/>
                    <a:p>
                      <a:pPr marL="1065530" marR="168910" indent="-894715">
                        <a:lnSpc>
                          <a:spcPct val="100000"/>
                        </a:lnSpc>
                        <a:spcBef>
                          <a:spcPts val="270"/>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a:latin typeface="Arial"/>
                        <a:cs typeface="Arial"/>
                      </a:endParaRPr>
                    </a:p>
                    <a:p>
                      <a:pPr marL="92710">
                        <a:lnSpc>
                          <a:spcPts val="13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spcBef>
                          <a:spcPts val="20"/>
                        </a:spcBef>
                        <a:tabLst>
                          <a:tab pos="320484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675254" y="1246505"/>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Estrella: 5 puntas 26">
            <a:extLst>
              <a:ext uri="{FF2B5EF4-FFF2-40B4-BE49-F238E27FC236}">
                <a16:creationId xmlns:a16="http://schemas.microsoft.com/office/drawing/2014/main" id="{BF5ED98F-F573-4DD6-9905-C8ED5F5B4FD0}"/>
              </a:ext>
            </a:extLst>
          </p:cNvPr>
          <p:cNvSpPr/>
          <p:nvPr/>
        </p:nvSpPr>
        <p:spPr>
          <a:xfrm>
            <a:off x="7039101" y="806969"/>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CuadroTexto 27">
            <a:extLst>
              <a:ext uri="{FF2B5EF4-FFF2-40B4-BE49-F238E27FC236}">
                <a16:creationId xmlns:a16="http://schemas.microsoft.com/office/drawing/2014/main" id="{2F4716DA-CB0C-4932-B840-3EBA997B54A8}"/>
              </a:ext>
            </a:extLst>
          </p:cNvPr>
          <p:cNvSpPr txBox="1"/>
          <p:nvPr/>
        </p:nvSpPr>
        <p:spPr>
          <a:xfrm>
            <a:off x="5044440" y="496426"/>
            <a:ext cx="698500" cy="366047"/>
          </a:xfrm>
          <a:prstGeom prst="rect">
            <a:avLst/>
          </a:prstGeom>
          <a:noFill/>
        </p:spPr>
        <p:txBody>
          <a:bodyPr wrap="square" rtlCol="0">
            <a:spAutoFit/>
          </a:bodyPr>
          <a:lstStyle/>
          <a:p>
            <a:pPr algn="ctr"/>
            <a:r>
              <a:rPr lang="es-MX" b="1" dirty="0">
                <a:solidFill>
                  <a:srgbClr val="C00000"/>
                </a:solidFill>
              </a:rPr>
              <a:t>03</a:t>
            </a:r>
          </a:p>
        </p:txBody>
      </p:sp>
      <p:sp>
        <p:nvSpPr>
          <p:cNvPr id="29" name="CuadroTexto 28">
            <a:extLst>
              <a:ext uri="{FF2B5EF4-FFF2-40B4-BE49-F238E27FC236}">
                <a16:creationId xmlns:a16="http://schemas.microsoft.com/office/drawing/2014/main" id="{FCAE7DBF-1C42-4BB6-9B6B-337C16238D1F}"/>
              </a:ext>
            </a:extLst>
          </p:cNvPr>
          <p:cNvSpPr txBox="1"/>
          <p:nvPr/>
        </p:nvSpPr>
        <p:spPr>
          <a:xfrm>
            <a:off x="5860794" y="515312"/>
            <a:ext cx="698500" cy="366047"/>
          </a:xfrm>
          <a:prstGeom prst="rect">
            <a:avLst/>
          </a:prstGeom>
          <a:noFill/>
        </p:spPr>
        <p:txBody>
          <a:bodyPr wrap="square" rtlCol="0">
            <a:spAutoFit/>
          </a:bodyPr>
          <a:lstStyle/>
          <a:p>
            <a:pPr algn="ctr"/>
            <a:r>
              <a:rPr lang="es-MX" b="1" dirty="0">
                <a:solidFill>
                  <a:srgbClr val="C00000"/>
                </a:solidFill>
              </a:rPr>
              <a:t>09</a:t>
            </a:r>
          </a:p>
        </p:txBody>
      </p:sp>
      <p:sp>
        <p:nvSpPr>
          <p:cNvPr id="30" name="CuadroTexto 29">
            <a:extLst>
              <a:ext uri="{FF2B5EF4-FFF2-40B4-BE49-F238E27FC236}">
                <a16:creationId xmlns:a16="http://schemas.microsoft.com/office/drawing/2014/main" id="{1D9D016F-0078-4393-B99E-195E0D0213C1}"/>
              </a:ext>
            </a:extLst>
          </p:cNvPr>
          <p:cNvSpPr txBox="1"/>
          <p:nvPr/>
        </p:nvSpPr>
        <p:spPr>
          <a:xfrm>
            <a:off x="6677148" y="515311"/>
            <a:ext cx="698500" cy="366047"/>
          </a:xfrm>
          <a:prstGeom prst="rect">
            <a:avLst/>
          </a:prstGeom>
          <a:noFill/>
        </p:spPr>
        <p:txBody>
          <a:bodyPr wrap="square" rtlCol="0">
            <a:spAutoFit/>
          </a:bodyPr>
          <a:lstStyle/>
          <a:p>
            <a:pPr algn="ctr"/>
            <a:r>
              <a:rPr lang="es-MX" b="1" dirty="0">
                <a:solidFill>
                  <a:srgbClr val="C00000"/>
                </a:solidFill>
              </a:rPr>
              <a:t>21</a:t>
            </a:r>
          </a:p>
        </p:txBody>
      </p:sp>
      <p:sp>
        <p:nvSpPr>
          <p:cNvPr id="31" name="Estrella: 5 puntas 30">
            <a:extLst>
              <a:ext uri="{FF2B5EF4-FFF2-40B4-BE49-F238E27FC236}">
                <a16:creationId xmlns:a16="http://schemas.microsoft.com/office/drawing/2014/main" id="{97BBDAD6-CDB9-40F7-A397-6B12C927C410}"/>
              </a:ext>
            </a:extLst>
          </p:cNvPr>
          <p:cNvSpPr/>
          <p:nvPr/>
        </p:nvSpPr>
        <p:spPr>
          <a:xfrm>
            <a:off x="568960" y="1395221"/>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strella: 5 puntas 31">
            <a:extLst>
              <a:ext uri="{FF2B5EF4-FFF2-40B4-BE49-F238E27FC236}">
                <a16:creationId xmlns:a16="http://schemas.microsoft.com/office/drawing/2014/main" id="{55DC2C98-B2D1-4499-8286-4B69CF9AB5E0}"/>
              </a:ext>
            </a:extLst>
          </p:cNvPr>
          <p:cNvSpPr/>
          <p:nvPr/>
        </p:nvSpPr>
        <p:spPr>
          <a:xfrm>
            <a:off x="1822449" y="1395220"/>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strella: 5 puntas 32">
            <a:extLst>
              <a:ext uri="{FF2B5EF4-FFF2-40B4-BE49-F238E27FC236}">
                <a16:creationId xmlns:a16="http://schemas.microsoft.com/office/drawing/2014/main" id="{8DC18F87-3530-4FEA-BB1A-C075BF0EFB0B}"/>
              </a:ext>
            </a:extLst>
          </p:cNvPr>
          <p:cNvSpPr/>
          <p:nvPr/>
        </p:nvSpPr>
        <p:spPr>
          <a:xfrm>
            <a:off x="4388737" y="1395219"/>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748A6602-D2CD-427B-AE0A-E4BDE6A15D04}"/>
              </a:ext>
            </a:extLst>
          </p:cNvPr>
          <p:cNvSpPr/>
          <p:nvPr/>
        </p:nvSpPr>
        <p:spPr>
          <a:xfrm>
            <a:off x="3048001" y="2363470"/>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strella: 5 puntas 34">
            <a:extLst>
              <a:ext uri="{FF2B5EF4-FFF2-40B4-BE49-F238E27FC236}">
                <a16:creationId xmlns:a16="http://schemas.microsoft.com/office/drawing/2014/main" id="{14A0FC9C-1EC6-4121-A4D9-739B2E355EE7}"/>
              </a:ext>
            </a:extLst>
          </p:cNvPr>
          <p:cNvSpPr/>
          <p:nvPr/>
        </p:nvSpPr>
        <p:spPr>
          <a:xfrm>
            <a:off x="2999094" y="2736216"/>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5DE14A2B-1CA3-437F-B563-43C4AC75FBC4}"/>
              </a:ext>
            </a:extLst>
          </p:cNvPr>
          <p:cNvSpPr/>
          <p:nvPr/>
        </p:nvSpPr>
        <p:spPr>
          <a:xfrm>
            <a:off x="2991539" y="3058668"/>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C6F2B03C-9DEF-40EB-A1B5-7400E9737F32}"/>
              </a:ext>
            </a:extLst>
          </p:cNvPr>
          <p:cNvSpPr/>
          <p:nvPr/>
        </p:nvSpPr>
        <p:spPr>
          <a:xfrm>
            <a:off x="6525513" y="2329434"/>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CE6DAA16-9E82-4391-AD3D-AF71C3396B0B}"/>
              </a:ext>
            </a:extLst>
          </p:cNvPr>
          <p:cNvSpPr/>
          <p:nvPr/>
        </p:nvSpPr>
        <p:spPr>
          <a:xfrm>
            <a:off x="6525513" y="2776727"/>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070FC172-15F6-48C3-9421-BE56EA4D146A}"/>
              </a:ext>
            </a:extLst>
          </p:cNvPr>
          <p:cNvSpPr/>
          <p:nvPr/>
        </p:nvSpPr>
        <p:spPr>
          <a:xfrm>
            <a:off x="6560820" y="3235531"/>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A19DB828-A9E7-4776-A91D-7DE4952F8C72}"/>
              </a:ext>
            </a:extLst>
          </p:cNvPr>
          <p:cNvSpPr/>
          <p:nvPr/>
        </p:nvSpPr>
        <p:spPr>
          <a:xfrm>
            <a:off x="6560820" y="3569159"/>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E5ACAD4D-AFD6-4244-892A-91F251D52589}"/>
              </a:ext>
            </a:extLst>
          </p:cNvPr>
          <p:cNvSpPr/>
          <p:nvPr/>
        </p:nvSpPr>
        <p:spPr>
          <a:xfrm>
            <a:off x="6535926" y="3856156"/>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470174BA-0EBD-4AAE-BA9C-91D052F3D77E}"/>
              </a:ext>
            </a:extLst>
          </p:cNvPr>
          <p:cNvSpPr/>
          <p:nvPr/>
        </p:nvSpPr>
        <p:spPr>
          <a:xfrm>
            <a:off x="1236980" y="3664791"/>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Estrella: 5 puntas 42">
            <a:extLst>
              <a:ext uri="{FF2B5EF4-FFF2-40B4-BE49-F238E27FC236}">
                <a16:creationId xmlns:a16="http://schemas.microsoft.com/office/drawing/2014/main" id="{DB5B6C8E-1375-4250-8DFB-9B4114876801}"/>
              </a:ext>
            </a:extLst>
          </p:cNvPr>
          <p:cNvSpPr/>
          <p:nvPr/>
        </p:nvSpPr>
        <p:spPr>
          <a:xfrm>
            <a:off x="2493644" y="4275907"/>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Estrella: 5 puntas 43">
            <a:extLst>
              <a:ext uri="{FF2B5EF4-FFF2-40B4-BE49-F238E27FC236}">
                <a16:creationId xmlns:a16="http://schemas.microsoft.com/office/drawing/2014/main" id="{EAD6276A-B8E3-4498-8DDB-C9302BE7160E}"/>
              </a:ext>
            </a:extLst>
          </p:cNvPr>
          <p:cNvSpPr/>
          <p:nvPr/>
        </p:nvSpPr>
        <p:spPr>
          <a:xfrm>
            <a:off x="1086491" y="5004158"/>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Estrella: 5 puntas 44">
            <a:extLst>
              <a:ext uri="{FF2B5EF4-FFF2-40B4-BE49-F238E27FC236}">
                <a16:creationId xmlns:a16="http://schemas.microsoft.com/office/drawing/2014/main" id="{B2A3B958-B38D-4627-8C5A-8C20DB5D0C27}"/>
              </a:ext>
            </a:extLst>
          </p:cNvPr>
          <p:cNvSpPr/>
          <p:nvPr/>
        </p:nvSpPr>
        <p:spPr>
          <a:xfrm>
            <a:off x="1574666" y="5416180"/>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CuadroTexto 45">
            <a:extLst>
              <a:ext uri="{FF2B5EF4-FFF2-40B4-BE49-F238E27FC236}">
                <a16:creationId xmlns:a16="http://schemas.microsoft.com/office/drawing/2014/main" id="{EAE324E5-A7F9-4258-B6E7-BB9C9E4DEFC9}"/>
              </a:ext>
            </a:extLst>
          </p:cNvPr>
          <p:cNvSpPr txBox="1"/>
          <p:nvPr/>
        </p:nvSpPr>
        <p:spPr>
          <a:xfrm>
            <a:off x="2259038" y="5856419"/>
            <a:ext cx="1695741" cy="261610"/>
          </a:xfrm>
          <a:prstGeom prst="rect">
            <a:avLst/>
          </a:prstGeom>
          <a:noFill/>
        </p:spPr>
        <p:txBody>
          <a:bodyPr wrap="square" rtlCol="0">
            <a:spAutoFit/>
          </a:bodyPr>
          <a:lstStyle/>
          <a:p>
            <a:pPr algn="just"/>
            <a:r>
              <a:rPr lang="es-MX" sz="1100" dirty="0"/>
              <a:t>Daniela, Fernanda, Dante. </a:t>
            </a:r>
          </a:p>
        </p:txBody>
      </p:sp>
      <p:sp>
        <p:nvSpPr>
          <p:cNvPr id="47" name="CuadroTexto 46">
            <a:extLst>
              <a:ext uri="{FF2B5EF4-FFF2-40B4-BE49-F238E27FC236}">
                <a16:creationId xmlns:a16="http://schemas.microsoft.com/office/drawing/2014/main" id="{19FF37CA-A1D2-426F-865B-7ED0B1EA8D23}"/>
              </a:ext>
            </a:extLst>
          </p:cNvPr>
          <p:cNvSpPr txBox="1"/>
          <p:nvPr/>
        </p:nvSpPr>
        <p:spPr>
          <a:xfrm>
            <a:off x="4717553" y="4409139"/>
            <a:ext cx="1550090" cy="338554"/>
          </a:xfrm>
          <a:prstGeom prst="rect">
            <a:avLst/>
          </a:prstGeom>
          <a:noFill/>
        </p:spPr>
        <p:txBody>
          <a:bodyPr wrap="square" rtlCol="0">
            <a:spAutoFit/>
          </a:bodyPr>
          <a:lstStyle/>
          <a:p>
            <a:pPr algn="just"/>
            <a:r>
              <a:rPr lang="es-MX" sz="1600" dirty="0" err="1"/>
              <a:t>Aidan</a:t>
            </a:r>
            <a:r>
              <a:rPr lang="es-MX" sz="1600" dirty="0"/>
              <a:t> </a:t>
            </a:r>
            <a:r>
              <a:rPr lang="es-MX" sz="1100" dirty="0"/>
              <a:t> </a:t>
            </a:r>
          </a:p>
        </p:txBody>
      </p:sp>
      <p:sp>
        <p:nvSpPr>
          <p:cNvPr id="48" name="CuadroTexto 47">
            <a:extLst>
              <a:ext uri="{FF2B5EF4-FFF2-40B4-BE49-F238E27FC236}">
                <a16:creationId xmlns:a16="http://schemas.microsoft.com/office/drawing/2014/main" id="{508D0798-0FE9-435A-B2B2-DDD732AD80D7}"/>
              </a:ext>
            </a:extLst>
          </p:cNvPr>
          <p:cNvSpPr txBox="1"/>
          <p:nvPr/>
        </p:nvSpPr>
        <p:spPr>
          <a:xfrm>
            <a:off x="4063365" y="4988819"/>
            <a:ext cx="3180080" cy="1077218"/>
          </a:xfrm>
          <a:prstGeom prst="rect">
            <a:avLst/>
          </a:prstGeom>
          <a:noFill/>
        </p:spPr>
        <p:txBody>
          <a:bodyPr wrap="square" rtlCol="0">
            <a:spAutoFit/>
          </a:bodyPr>
          <a:lstStyle/>
          <a:p>
            <a:pPr algn="just"/>
            <a:r>
              <a:rPr lang="es-MX" sz="1600" dirty="0"/>
              <a:t>Se abordaron actividades de diagnostico para obtener la expresión oral, así como el conteo y acciones socioemocionales. </a:t>
            </a:r>
          </a:p>
        </p:txBody>
      </p:sp>
      <p:sp>
        <p:nvSpPr>
          <p:cNvPr id="49" name="CuadroTexto 48">
            <a:extLst>
              <a:ext uri="{FF2B5EF4-FFF2-40B4-BE49-F238E27FC236}">
                <a16:creationId xmlns:a16="http://schemas.microsoft.com/office/drawing/2014/main" id="{E257AD55-8E0A-402F-B934-E1A66E164666}"/>
              </a:ext>
            </a:extLst>
          </p:cNvPr>
          <p:cNvSpPr txBox="1"/>
          <p:nvPr/>
        </p:nvSpPr>
        <p:spPr>
          <a:xfrm>
            <a:off x="695845" y="6649589"/>
            <a:ext cx="3200805" cy="584775"/>
          </a:xfrm>
          <a:prstGeom prst="rect">
            <a:avLst/>
          </a:prstGeom>
          <a:noFill/>
        </p:spPr>
        <p:txBody>
          <a:bodyPr wrap="square" rtlCol="0">
            <a:spAutoFit/>
          </a:bodyPr>
          <a:lstStyle/>
          <a:p>
            <a:pPr algn="just"/>
            <a:r>
              <a:rPr lang="es-MX" sz="1600" dirty="0"/>
              <a:t>Mejor interacción y dominio de los temas. </a:t>
            </a:r>
          </a:p>
        </p:txBody>
      </p:sp>
      <p:sp>
        <p:nvSpPr>
          <p:cNvPr id="50" name="CuadroTexto 49">
            <a:extLst>
              <a:ext uri="{FF2B5EF4-FFF2-40B4-BE49-F238E27FC236}">
                <a16:creationId xmlns:a16="http://schemas.microsoft.com/office/drawing/2014/main" id="{8CECB39B-6866-4AA5-9759-52870196C24B}"/>
              </a:ext>
            </a:extLst>
          </p:cNvPr>
          <p:cNvSpPr txBox="1"/>
          <p:nvPr/>
        </p:nvSpPr>
        <p:spPr>
          <a:xfrm>
            <a:off x="4146550" y="6643012"/>
            <a:ext cx="2979420" cy="861774"/>
          </a:xfrm>
          <a:prstGeom prst="rect">
            <a:avLst/>
          </a:prstGeom>
          <a:noFill/>
        </p:spPr>
        <p:txBody>
          <a:bodyPr wrap="square" rtlCol="0">
            <a:spAutoFit/>
          </a:bodyPr>
          <a:lstStyle/>
          <a:p>
            <a:pPr algn="just"/>
            <a:r>
              <a:rPr lang="es-MX" sz="1600" dirty="0"/>
              <a:t>El tiempo de la reunión se consumió rápido; por lo cual las actividades fueron breves. </a:t>
            </a:r>
            <a:r>
              <a:rPr lang="es-MX" dirty="0"/>
              <a:t> </a:t>
            </a:r>
          </a:p>
        </p:txBody>
      </p:sp>
      <p:sp>
        <p:nvSpPr>
          <p:cNvPr id="51" name="CuadroTexto 50">
            <a:extLst>
              <a:ext uri="{FF2B5EF4-FFF2-40B4-BE49-F238E27FC236}">
                <a16:creationId xmlns:a16="http://schemas.microsoft.com/office/drawing/2014/main" id="{6F606954-A9DB-40F3-A85F-9528F32AED34}"/>
              </a:ext>
            </a:extLst>
          </p:cNvPr>
          <p:cNvSpPr txBox="1"/>
          <p:nvPr/>
        </p:nvSpPr>
        <p:spPr>
          <a:xfrm>
            <a:off x="1756276" y="8198766"/>
            <a:ext cx="2006774" cy="338554"/>
          </a:xfrm>
          <a:prstGeom prst="rect">
            <a:avLst/>
          </a:prstGeom>
          <a:noFill/>
        </p:spPr>
        <p:txBody>
          <a:bodyPr wrap="square" rtlCol="0">
            <a:spAutoFit/>
          </a:bodyPr>
          <a:lstStyle/>
          <a:p>
            <a:r>
              <a:rPr lang="es-MX" sz="1600" dirty="0"/>
              <a:t>Fue exitosa. </a:t>
            </a:r>
          </a:p>
        </p:txBody>
      </p:sp>
      <p:sp>
        <p:nvSpPr>
          <p:cNvPr id="52" name="CuadroTexto 51">
            <a:extLst>
              <a:ext uri="{FF2B5EF4-FFF2-40B4-BE49-F238E27FC236}">
                <a16:creationId xmlns:a16="http://schemas.microsoft.com/office/drawing/2014/main" id="{21FBEC33-0E4F-49D0-AAD7-710DC45E5E69}"/>
              </a:ext>
            </a:extLst>
          </p:cNvPr>
          <p:cNvSpPr txBox="1"/>
          <p:nvPr/>
        </p:nvSpPr>
        <p:spPr>
          <a:xfrm>
            <a:off x="652239" y="9123075"/>
            <a:ext cx="3431953" cy="523220"/>
          </a:xfrm>
          <a:prstGeom prst="rect">
            <a:avLst/>
          </a:prstGeom>
          <a:noFill/>
        </p:spPr>
        <p:txBody>
          <a:bodyPr wrap="square" rtlCol="0">
            <a:spAutoFit/>
          </a:bodyPr>
          <a:lstStyle/>
          <a:p>
            <a:pPr algn="just"/>
            <a:r>
              <a:rPr lang="es-MX" sz="1400" dirty="0"/>
              <a:t>Buscar estrategias para abordar más rápido las participaciones . </a:t>
            </a:r>
          </a:p>
        </p:txBody>
      </p:sp>
      <p:sp>
        <p:nvSpPr>
          <p:cNvPr id="53" name="CuadroTexto 52">
            <a:extLst>
              <a:ext uri="{FF2B5EF4-FFF2-40B4-BE49-F238E27FC236}">
                <a16:creationId xmlns:a16="http://schemas.microsoft.com/office/drawing/2014/main" id="{A078F689-0403-4891-B021-4C1539102011}"/>
              </a:ext>
            </a:extLst>
          </p:cNvPr>
          <p:cNvSpPr txBox="1"/>
          <p:nvPr/>
        </p:nvSpPr>
        <p:spPr>
          <a:xfrm>
            <a:off x="4024946" y="8210548"/>
            <a:ext cx="3497578" cy="1107996"/>
          </a:xfrm>
          <a:prstGeom prst="rect">
            <a:avLst/>
          </a:prstGeom>
          <a:noFill/>
        </p:spPr>
        <p:txBody>
          <a:bodyPr wrap="square" rtlCol="0">
            <a:spAutoFit/>
          </a:bodyPr>
          <a:lstStyle/>
          <a:p>
            <a:pPr algn="just"/>
            <a:r>
              <a:rPr lang="es-MX" sz="1600" dirty="0"/>
              <a:t>La jornada con los infantes fue buen y productiva se logro rescatar los saberes previos de los infantes e interactuar de mejor manera. </a:t>
            </a:r>
            <a:endParaRPr lang="es-MX" dirty="0"/>
          </a:p>
        </p:txBody>
      </p:sp>
    </p:spTree>
    <p:extLst>
      <p:ext uri="{BB962C8B-B14F-4D97-AF65-F5344CB8AC3E}">
        <p14:creationId xmlns:p14="http://schemas.microsoft.com/office/powerpoint/2010/main" val="962322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277A1FB-B978-4192-98FE-1D5159321B63}"/>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46A4537E-51A9-49BB-B296-23AD156EA8B1}"/>
              </a:ext>
            </a:extLst>
          </p:cNvPr>
          <p:cNvSpPr txBox="1"/>
          <p:nvPr/>
        </p:nvSpPr>
        <p:spPr>
          <a:xfrm rot="21166100">
            <a:off x="-141486" y="2257953"/>
            <a:ext cx="4881677" cy="5940088"/>
          </a:xfrm>
          <a:prstGeom prst="rect">
            <a:avLst/>
          </a:prstGeom>
          <a:noFill/>
        </p:spPr>
        <p:txBody>
          <a:bodyPr wrap="square" rtlCol="0">
            <a:spAutoFit/>
          </a:bodyPr>
          <a:lstStyle/>
          <a:p>
            <a:pPr algn="just"/>
            <a:r>
              <a:rPr lang="es-MX" sz="2000" dirty="0">
                <a:latin typeface="Arial" panose="020B0604020202020204" pitchFamily="34" charset="0"/>
                <a:cs typeface="Arial" panose="020B0604020202020204" pitchFamily="34" charset="0"/>
              </a:rPr>
              <a:t>Mediante las nuevas plataformas se permite dar un seguimiento así como otorgar una atención a los estudiantes que se encuentran en su hogar, sin embargo, no se logra interactuar adecuadamente con los infantes, pues según </a:t>
            </a:r>
            <a:r>
              <a:rPr lang="es-MX" sz="2000" dirty="0" err="1">
                <a:latin typeface="Arial" panose="020B0604020202020204" pitchFamily="34" charset="0"/>
                <a:cs typeface="Arial" panose="020B0604020202020204" pitchFamily="34" charset="0"/>
              </a:rPr>
              <a:t>Cirigiliano</a:t>
            </a:r>
            <a:r>
              <a:rPr lang="es-MX" sz="2000" dirty="0">
                <a:latin typeface="Arial" panose="020B0604020202020204" pitchFamily="34" charset="0"/>
                <a:cs typeface="Arial" panose="020B0604020202020204" pitchFamily="34" charset="0"/>
              </a:rPr>
              <a:t>, (1983). Señala que la educación a distancia es el proceso en el cual alumno y profesor se mantienen alejados, ejerciendo el papel de guía pues aquellos alumnos no requieren una mayor intervención debido al alto grado de autonomía. sin embargo la etapa madurativa de los infantes no permite esta interacción ya que comienzan a forjar normas de convivencia, reglas, valores, intercambio de diálogos, personalidad, controlar sus emociones y a reconocerlas. </a:t>
            </a:r>
          </a:p>
        </p:txBody>
      </p:sp>
    </p:spTree>
    <p:extLst>
      <p:ext uri="{BB962C8B-B14F-4D97-AF65-F5344CB8AC3E}">
        <p14:creationId xmlns:p14="http://schemas.microsoft.com/office/powerpoint/2010/main" val="3169995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30979" y="7772400"/>
            <a:ext cx="3497579" cy="320039"/>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0" y="0"/>
            <a:ext cx="7772400" cy="10040620"/>
            <a:chOff x="0" y="0"/>
            <a:chExt cx="7772400" cy="10040620"/>
          </a:xfrm>
        </p:grpSpPr>
        <p:sp>
          <p:nvSpPr>
            <p:cNvPr id="4" name="object 4"/>
            <p:cNvSpPr/>
            <p:nvPr/>
          </p:nvSpPr>
          <p:spPr>
            <a:xfrm>
              <a:off x="457200" y="7764780"/>
              <a:ext cx="3497579" cy="3225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7772400" cy="1004061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08000" y="6144259"/>
              <a:ext cx="7007859" cy="238760"/>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508000" y="6144259"/>
            <a:ext cx="7007859" cy="238760"/>
          </a:xfrm>
          <a:prstGeom prst="rect">
            <a:avLst/>
          </a:prstGeom>
        </p:spPr>
        <p:txBody>
          <a:bodyPr vert="horz" wrap="square" lIns="0" tIns="0" rIns="0" bIns="0" rtlCol="0">
            <a:spAutoFit/>
          </a:bodyPr>
          <a:lstStyle/>
          <a:p>
            <a:pPr marL="93345" algn="ctr">
              <a:lnSpc>
                <a:spcPts val="1835"/>
              </a:lnSpc>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627380" y="6428740"/>
            <a:ext cx="6837680" cy="1259840"/>
            <a:chOff x="627380" y="6428740"/>
            <a:chExt cx="6837680" cy="1259840"/>
          </a:xfrm>
        </p:grpSpPr>
        <p:sp>
          <p:nvSpPr>
            <p:cNvPr id="9" name="object 9"/>
            <p:cNvSpPr/>
            <p:nvPr/>
          </p:nvSpPr>
          <p:spPr>
            <a:xfrm>
              <a:off x="4067809" y="6442710"/>
              <a:ext cx="3390900" cy="1239520"/>
            </a:xfrm>
            <a:custGeom>
              <a:avLst/>
              <a:gdLst/>
              <a:ahLst/>
              <a:cxnLst/>
              <a:rect l="l" t="t" r="r" b="b"/>
              <a:pathLst>
                <a:path w="3390900" h="1239520">
                  <a:moveTo>
                    <a:pt x="3184270" y="0"/>
                  </a:moveTo>
                  <a:lnTo>
                    <a:pt x="206628" y="0"/>
                  </a:lnTo>
                  <a:lnTo>
                    <a:pt x="159233" y="5454"/>
                  </a:lnTo>
                  <a:lnTo>
                    <a:pt x="115734" y="20992"/>
                  </a:lnTo>
                  <a:lnTo>
                    <a:pt x="77370" y="45376"/>
                  </a:lnTo>
                  <a:lnTo>
                    <a:pt x="45376" y="77370"/>
                  </a:lnTo>
                  <a:lnTo>
                    <a:pt x="20992" y="115734"/>
                  </a:lnTo>
                  <a:lnTo>
                    <a:pt x="5454" y="159233"/>
                  </a:lnTo>
                  <a:lnTo>
                    <a:pt x="0" y="206628"/>
                  </a:lnTo>
                  <a:lnTo>
                    <a:pt x="0" y="1032890"/>
                  </a:lnTo>
                  <a:lnTo>
                    <a:pt x="5454" y="1080286"/>
                  </a:lnTo>
                  <a:lnTo>
                    <a:pt x="20992" y="1123785"/>
                  </a:lnTo>
                  <a:lnTo>
                    <a:pt x="45376" y="1162149"/>
                  </a:lnTo>
                  <a:lnTo>
                    <a:pt x="77370" y="1194143"/>
                  </a:lnTo>
                  <a:lnTo>
                    <a:pt x="115734" y="1218527"/>
                  </a:lnTo>
                  <a:lnTo>
                    <a:pt x="159233" y="1234065"/>
                  </a:lnTo>
                  <a:lnTo>
                    <a:pt x="206628" y="1239520"/>
                  </a:lnTo>
                  <a:lnTo>
                    <a:pt x="3184270" y="1239520"/>
                  </a:lnTo>
                  <a:lnTo>
                    <a:pt x="3231666" y="1234065"/>
                  </a:lnTo>
                  <a:lnTo>
                    <a:pt x="3275165" y="1218527"/>
                  </a:lnTo>
                  <a:lnTo>
                    <a:pt x="3313529" y="1194143"/>
                  </a:lnTo>
                  <a:lnTo>
                    <a:pt x="3345523" y="1162149"/>
                  </a:lnTo>
                  <a:lnTo>
                    <a:pt x="3369907" y="1123785"/>
                  </a:lnTo>
                  <a:lnTo>
                    <a:pt x="3385445" y="1080286"/>
                  </a:lnTo>
                  <a:lnTo>
                    <a:pt x="3390899" y="1032890"/>
                  </a:lnTo>
                  <a:lnTo>
                    <a:pt x="3390899" y="206628"/>
                  </a:lnTo>
                  <a:lnTo>
                    <a:pt x="3385445" y="159233"/>
                  </a:lnTo>
                  <a:lnTo>
                    <a:pt x="3369907" y="115734"/>
                  </a:lnTo>
                  <a:lnTo>
                    <a:pt x="3345523" y="77370"/>
                  </a:lnTo>
                  <a:lnTo>
                    <a:pt x="3313529" y="45376"/>
                  </a:lnTo>
                  <a:lnTo>
                    <a:pt x="3275165" y="20992"/>
                  </a:lnTo>
                  <a:lnTo>
                    <a:pt x="3231666" y="5454"/>
                  </a:lnTo>
                  <a:lnTo>
                    <a:pt x="3184270" y="0"/>
                  </a:lnTo>
                  <a:close/>
                </a:path>
              </a:pathLst>
            </a:custGeom>
            <a:solidFill>
              <a:srgbClr val="FFFFFF"/>
            </a:solidFill>
          </p:spPr>
          <p:txBody>
            <a:bodyPr wrap="square" lIns="0" tIns="0" rIns="0" bIns="0" rtlCol="0"/>
            <a:lstStyle/>
            <a:p>
              <a:endParaRPr/>
            </a:p>
          </p:txBody>
        </p:sp>
        <p:sp>
          <p:nvSpPr>
            <p:cNvPr id="10" name="object 10"/>
            <p:cNvSpPr/>
            <p:nvPr/>
          </p:nvSpPr>
          <p:spPr>
            <a:xfrm>
              <a:off x="4067809" y="6442710"/>
              <a:ext cx="3390900" cy="1239520"/>
            </a:xfrm>
            <a:custGeom>
              <a:avLst/>
              <a:gdLst/>
              <a:ahLst/>
              <a:cxnLst/>
              <a:rect l="l" t="t" r="r" b="b"/>
              <a:pathLst>
                <a:path w="3390900" h="1239520">
                  <a:moveTo>
                    <a:pt x="0" y="206628"/>
                  </a:moveTo>
                  <a:lnTo>
                    <a:pt x="5454" y="159233"/>
                  </a:lnTo>
                  <a:lnTo>
                    <a:pt x="20992" y="115734"/>
                  </a:lnTo>
                  <a:lnTo>
                    <a:pt x="45376" y="77370"/>
                  </a:lnTo>
                  <a:lnTo>
                    <a:pt x="77370" y="45376"/>
                  </a:lnTo>
                  <a:lnTo>
                    <a:pt x="115734" y="20992"/>
                  </a:lnTo>
                  <a:lnTo>
                    <a:pt x="159233" y="5454"/>
                  </a:lnTo>
                  <a:lnTo>
                    <a:pt x="206628" y="0"/>
                  </a:lnTo>
                  <a:lnTo>
                    <a:pt x="3184270" y="0"/>
                  </a:lnTo>
                  <a:lnTo>
                    <a:pt x="3231666" y="5454"/>
                  </a:lnTo>
                  <a:lnTo>
                    <a:pt x="3275165" y="20992"/>
                  </a:lnTo>
                  <a:lnTo>
                    <a:pt x="3313529" y="45376"/>
                  </a:lnTo>
                  <a:lnTo>
                    <a:pt x="3345523" y="77370"/>
                  </a:lnTo>
                  <a:lnTo>
                    <a:pt x="3369907" y="115734"/>
                  </a:lnTo>
                  <a:lnTo>
                    <a:pt x="3385445" y="159233"/>
                  </a:lnTo>
                  <a:lnTo>
                    <a:pt x="3390899" y="206628"/>
                  </a:lnTo>
                  <a:lnTo>
                    <a:pt x="3390899" y="1032890"/>
                  </a:lnTo>
                  <a:lnTo>
                    <a:pt x="3385445" y="1080286"/>
                  </a:lnTo>
                  <a:lnTo>
                    <a:pt x="3369907" y="1123785"/>
                  </a:lnTo>
                  <a:lnTo>
                    <a:pt x="3345523" y="1162149"/>
                  </a:lnTo>
                  <a:lnTo>
                    <a:pt x="3313529" y="1194143"/>
                  </a:lnTo>
                  <a:lnTo>
                    <a:pt x="3275165" y="1218527"/>
                  </a:lnTo>
                  <a:lnTo>
                    <a:pt x="3231666" y="1234065"/>
                  </a:lnTo>
                  <a:lnTo>
                    <a:pt x="3184270" y="1239520"/>
                  </a:lnTo>
                  <a:lnTo>
                    <a:pt x="206628" y="1239520"/>
                  </a:lnTo>
                  <a:lnTo>
                    <a:pt x="159233" y="1234065"/>
                  </a:lnTo>
                  <a:lnTo>
                    <a:pt x="115734" y="1218527"/>
                  </a:lnTo>
                  <a:lnTo>
                    <a:pt x="77370" y="1194143"/>
                  </a:lnTo>
                  <a:lnTo>
                    <a:pt x="45376" y="1162149"/>
                  </a:lnTo>
                  <a:lnTo>
                    <a:pt x="20992" y="1123785"/>
                  </a:lnTo>
                  <a:lnTo>
                    <a:pt x="5454" y="1080286"/>
                  </a:lnTo>
                  <a:lnTo>
                    <a:pt x="0" y="1032890"/>
                  </a:lnTo>
                  <a:lnTo>
                    <a:pt x="0" y="206628"/>
                  </a:lnTo>
                  <a:close/>
                </a:path>
              </a:pathLst>
            </a:custGeom>
            <a:ln w="12700">
              <a:solidFill>
                <a:srgbClr val="000000"/>
              </a:solidFill>
            </a:ln>
          </p:spPr>
          <p:txBody>
            <a:bodyPr wrap="square" lIns="0" tIns="0" rIns="0" bIns="0" rtlCol="0"/>
            <a:lstStyle/>
            <a:p>
              <a:endParaRPr/>
            </a:p>
          </p:txBody>
        </p:sp>
        <p:sp>
          <p:nvSpPr>
            <p:cNvPr id="11" name="object 11"/>
            <p:cNvSpPr/>
            <p:nvPr/>
          </p:nvSpPr>
          <p:spPr>
            <a:xfrm>
              <a:off x="633730" y="6435090"/>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1"/>
                  </a:lnTo>
                  <a:lnTo>
                    <a:pt x="5489" y="1086906"/>
                  </a:lnTo>
                  <a:lnTo>
                    <a:pt x="21127" y="1130664"/>
                  </a:lnTo>
                  <a:lnTo>
                    <a:pt x="45665" y="1169266"/>
                  </a:lnTo>
                  <a:lnTo>
                    <a:pt x="77855" y="1201463"/>
                  </a:lnTo>
                  <a:lnTo>
                    <a:pt x="116450" y="1226006"/>
                  </a:lnTo>
                  <a:lnTo>
                    <a:pt x="160201" y="1241648"/>
                  </a:lnTo>
                  <a:lnTo>
                    <a:pt x="207860" y="1247140"/>
                  </a:lnTo>
                  <a:lnTo>
                    <a:pt x="3134741" y="1247140"/>
                  </a:lnTo>
                  <a:lnTo>
                    <a:pt x="3182406" y="1241648"/>
                  </a:lnTo>
                  <a:lnTo>
                    <a:pt x="3226164" y="1226006"/>
                  </a:lnTo>
                  <a:lnTo>
                    <a:pt x="3264766" y="1201463"/>
                  </a:lnTo>
                  <a:lnTo>
                    <a:pt x="3296963" y="1169266"/>
                  </a:lnTo>
                  <a:lnTo>
                    <a:pt x="3321506" y="1130664"/>
                  </a:lnTo>
                  <a:lnTo>
                    <a:pt x="3337148" y="1086906"/>
                  </a:lnTo>
                  <a:lnTo>
                    <a:pt x="3342640" y="1039241"/>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633730" y="6435090"/>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1"/>
                  </a:lnTo>
                  <a:lnTo>
                    <a:pt x="3337148" y="1086906"/>
                  </a:lnTo>
                  <a:lnTo>
                    <a:pt x="3321506" y="1130664"/>
                  </a:lnTo>
                  <a:lnTo>
                    <a:pt x="3296963" y="1169266"/>
                  </a:lnTo>
                  <a:lnTo>
                    <a:pt x="3264766" y="1201463"/>
                  </a:lnTo>
                  <a:lnTo>
                    <a:pt x="3226164" y="1226006"/>
                  </a:lnTo>
                  <a:lnTo>
                    <a:pt x="3182406" y="1241648"/>
                  </a:lnTo>
                  <a:lnTo>
                    <a:pt x="3134741" y="1247140"/>
                  </a:lnTo>
                  <a:lnTo>
                    <a:pt x="207860" y="1247140"/>
                  </a:lnTo>
                  <a:lnTo>
                    <a:pt x="160201" y="1241648"/>
                  </a:lnTo>
                  <a:lnTo>
                    <a:pt x="116450" y="1226006"/>
                  </a:lnTo>
                  <a:lnTo>
                    <a:pt x="77855" y="1201463"/>
                  </a:lnTo>
                  <a:lnTo>
                    <a:pt x="45665" y="1169266"/>
                  </a:lnTo>
                  <a:lnTo>
                    <a:pt x="21127" y="1130664"/>
                  </a:lnTo>
                  <a:lnTo>
                    <a:pt x="5489" y="1086906"/>
                  </a:lnTo>
                  <a:lnTo>
                    <a:pt x="0" y="1039241"/>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739775" y="6410261"/>
            <a:ext cx="687705" cy="269875"/>
          </a:xfrm>
          <a:prstGeom prst="rect">
            <a:avLst/>
          </a:prstGeom>
        </p:spPr>
        <p:txBody>
          <a:bodyPr vert="horz" wrap="square" lIns="0" tIns="12700" rIns="0" bIns="0" rtlCol="0">
            <a:spAutoFit/>
          </a:bodyPr>
          <a:lstStyle/>
          <a:p>
            <a:pPr marL="12700">
              <a:lnSpc>
                <a:spcPct val="100000"/>
              </a:lnSpc>
              <a:spcBef>
                <a:spcPts val="100"/>
              </a:spcBef>
            </a:pPr>
            <a:r>
              <a:rPr sz="1600" b="1" spc="-400" dirty="0">
                <a:latin typeface="Arial"/>
                <a:cs typeface="Arial"/>
              </a:rPr>
              <a:t>L</a:t>
            </a:r>
            <a:r>
              <a:rPr sz="1600" b="1" spc="-80" dirty="0">
                <a:latin typeface="Arial"/>
                <a:cs typeface="Arial"/>
              </a:rPr>
              <a:t>o</a:t>
            </a:r>
            <a:r>
              <a:rPr sz="1600" b="1" spc="-35" dirty="0">
                <a:latin typeface="Arial"/>
                <a:cs typeface="Arial"/>
              </a:rPr>
              <a:t>gro</a:t>
            </a:r>
            <a:r>
              <a:rPr sz="1600" b="1" spc="-90" dirty="0">
                <a:latin typeface="Arial"/>
                <a:cs typeface="Arial"/>
              </a:rPr>
              <a:t>s:</a:t>
            </a:r>
            <a:endParaRPr sz="1600">
              <a:latin typeface="Arial"/>
              <a:cs typeface="Arial"/>
            </a:endParaRPr>
          </a:p>
        </p:txBody>
      </p:sp>
      <p:sp>
        <p:nvSpPr>
          <p:cNvPr id="14" name="object 14"/>
          <p:cNvSpPr txBox="1"/>
          <p:nvPr/>
        </p:nvSpPr>
        <p:spPr>
          <a:xfrm>
            <a:off x="4146550" y="6415023"/>
            <a:ext cx="3192780" cy="513715"/>
          </a:xfrm>
          <a:prstGeom prst="rect">
            <a:avLst/>
          </a:prstGeom>
        </p:spPr>
        <p:txBody>
          <a:bodyPr vert="horz" wrap="square" lIns="0" tIns="12700" rIns="0" bIns="0" rtlCol="0">
            <a:spAutoFit/>
          </a:bodyPr>
          <a:lstStyle/>
          <a:p>
            <a:pPr marL="154940">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581659" y="7784465"/>
            <a:ext cx="321564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Valoración </a:t>
            </a:r>
            <a:r>
              <a:rPr sz="1550" spc="-30" dirty="0">
                <a:latin typeface="Verdana"/>
                <a:cs typeface="Verdana"/>
              </a:rPr>
              <a:t>general </a:t>
            </a:r>
            <a:r>
              <a:rPr sz="1550" spc="-55" dirty="0">
                <a:latin typeface="Verdana"/>
                <a:cs typeface="Verdana"/>
              </a:rPr>
              <a:t>de </a:t>
            </a:r>
            <a:r>
              <a:rPr sz="1550" spc="-30" dirty="0">
                <a:latin typeface="Verdana"/>
                <a:cs typeface="Verdana"/>
              </a:rPr>
              <a:t>la</a:t>
            </a:r>
            <a:r>
              <a:rPr sz="1550" spc="-275" dirty="0">
                <a:latin typeface="Verdana"/>
                <a:cs typeface="Verdana"/>
              </a:rPr>
              <a:t> </a:t>
            </a:r>
            <a:r>
              <a:rPr sz="1550" spc="40" dirty="0">
                <a:latin typeface="Verdana"/>
                <a:cs typeface="Verdana"/>
              </a:rPr>
              <a:t>jornada</a:t>
            </a:r>
            <a:endParaRPr sz="1550">
              <a:latin typeface="Verdana"/>
              <a:cs typeface="Verdana"/>
            </a:endParaRPr>
          </a:p>
        </p:txBody>
      </p:sp>
      <p:sp>
        <p:nvSpPr>
          <p:cNvPr id="16" name="object 16"/>
          <p:cNvSpPr txBox="1"/>
          <p:nvPr/>
        </p:nvSpPr>
        <p:spPr>
          <a:xfrm>
            <a:off x="679767" y="8111490"/>
            <a:ext cx="3042285" cy="208279"/>
          </a:xfrm>
          <a:prstGeom prst="rect">
            <a:avLst/>
          </a:prstGeom>
        </p:spPr>
        <p:txBody>
          <a:bodyPr vert="horz" wrap="square" lIns="0" tIns="12700" rIns="0" bIns="0" rtlCol="0">
            <a:spAutoFit/>
          </a:bodyPr>
          <a:lstStyle/>
          <a:p>
            <a:pPr marL="12700">
              <a:lnSpc>
                <a:spcPct val="100000"/>
              </a:lnSpc>
              <a:spcBef>
                <a:spcPts val="100"/>
              </a:spcBef>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a:t>
            </a:r>
            <a:r>
              <a:rPr sz="1200" b="1" spc="-85" dirty="0">
                <a:latin typeface="Arial"/>
                <a:cs typeface="Arial"/>
              </a:rPr>
              <a:t> </a:t>
            </a:r>
            <a:r>
              <a:rPr sz="1200" b="1" spc="-90" dirty="0">
                <a:latin typeface="Arial"/>
                <a:cs typeface="Arial"/>
              </a:rPr>
              <a:t>no</a:t>
            </a:r>
            <a:endParaRPr sz="1200">
              <a:latin typeface="Arial"/>
              <a:cs typeface="Arial"/>
            </a:endParaRPr>
          </a:p>
        </p:txBody>
      </p:sp>
      <p:grpSp>
        <p:nvGrpSpPr>
          <p:cNvPr id="17" name="object 17"/>
          <p:cNvGrpSpPr/>
          <p:nvPr/>
        </p:nvGrpSpPr>
        <p:grpSpPr>
          <a:xfrm>
            <a:off x="714375" y="6740073"/>
            <a:ext cx="6612890" cy="817244"/>
            <a:chOff x="714375" y="6740073"/>
            <a:chExt cx="6612890" cy="817244"/>
          </a:xfrm>
        </p:grpSpPr>
        <p:sp>
          <p:nvSpPr>
            <p:cNvPr id="18" name="object 18"/>
            <p:cNvSpPr/>
            <p:nvPr/>
          </p:nvSpPr>
          <p:spPr>
            <a:xfrm>
              <a:off x="714375" y="6746191"/>
              <a:ext cx="6612255" cy="802640"/>
            </a:xfrm>
            <a:custGeom>
              <a:avLst/>
              <a:gdLst/>
              <a:ahLst/>
              <a:cxnLst/>
              <a:rect l="l" t="t" r="r" b="b"/>
              <a:pathLst>
                <a:path w="6612255" h="802640">
                  <a:moveTo>
                    <a:pt x="0" y="0"/>
                  </a:moveTo>
                  <a:lnTo>
                    <a:pt x="3167380" y="0"/>
                  </a:lnTo>
                </a:path>
                <a:path w="6612255" h="802640">
                  <a:moveTo>
                    <a:pt x="0" y="200533"/>
                  </a:moveTo>
                  <a:lnTo>
                    <a:pt x="3167380" y="200533"/>
                  </a:lnTo>
                </a:path>
                <a:path w="6612255" h="802640">
                  <a:moveTo>
                    <a:pt x="0" y="401193"/>
                  </a:moveTo>
                  <a:lnTo>
                    <a:pt x="3167380" y="401193"/>
                  </a:lnTo>
                </a:path>
                <a:path w="6612255" h="802640">
                  <a:moveTo>
                    <a:pt x="0" y="601853"/>
                  </a:moveTo>
                  <a:lnTo>
                    <a:pt x="3167380" y="601853"/>
                  </a:lnTo>
                </a:path>
                <a:path w="6612255" h="802640">
                  <a:moveTo>
                    <a:pt x="0" y="802640"/>
                  </a:moveTo>
                  <a:lnTo>
                    <a:pt x="3167380" y="802640"/>
                  </a:lnTo>
                </a:path>
                <a:path w="6612255" h="802640">
                  <a:moveTo>
                    <a:pt x="3444875" y="1905"/>
                  </a:moveTo>
                  <a:lnTo>
                    <a:pt x="6612255" y="1905"/>
                  </a:lnTo>
                </a:path>
                <a:path w="6612255" h="802640">
                  <a:moveTo>
                    <a:pt x="3444875" y="403225"/>
                  </a:moveTo>
                  <a:lnTo>
                    <a:pt x="6612255" y="403225"/>
                  </a:lnTo>
                </a:path>
              </a:pathLst>
            </a:custGeom>
            <a:ln w="12237">
              <a:solidFill>
                <a:srgbClr val="000000"/>
              </a:solidFill>
            </a:ln>
          </p:spPr>
          <p:txBody>
            <a:bodyPr wrap="square" lIns="0" tIns="0" rIns="0" bIns="0" rtlCol="0"/>
            <a:lstStyle/>
            <a:p>
              <a:endParaRPr/>
            </a:p>
          </p:txBody>
        </p:sp>
        <p:sp>
          <p:nvSpPr>
            <p:cNvPr id="19" name="object 19"/>
            <p:cNvSpPr/>
            <p:nvPr/>
          </p:nvSpPr>
          <p:spPr>
            <a:xfrm>
              <a:off x="4159250" y="734998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0" name="object 20"/>
            <p:cNvSpPr/>
            <p:nvPr/>
          </p:nvSpPr>
          <p:spPr>
            <a:xfrm>
              <a:off x="4159250" y="7550991"/>
              <a:ext cx="3167380" cy="0"/>
            </a:xfrm>
            <a:custGeom>
              <a:avLst/>
              <a:gdLst/>
              <a:ahLst/>
              <a:cxnLst/>
              <a:rect l="l" t="t" r="r" b="b"/>
              <a:pathLst>
                <a:path w="3167379">
                  <a:moveTo>
                    <a:pt x="0" y="0"/>
                  </a:moveTo>
                  <a:lnTo>
                    <a:pt x="3167380" y="0"/>
                  </a:lnTo>
                </a:path>
              </a:pathLst>
            </a:custGeom>
            <a:ln w="12237">
              <a:solidFill>
                <a:srgbClr val="000000"/>
              </a:solidFill>
            </a:ln>
          </p:spPr>
          <p:txBody>
            <a:bodyPr wrap="square" lIns="0" tIns="0" rIns="0" bIns="0" rtlCol="0"/>
            <a:lstStyle/>
            <a:p>
              <a:endParaRPr/>
            </a:p>
          </p:txBody>
        </p:sp>
      </p:grpSp>
      <p:sp>
        <p:nvSpPr>
          <p:cNvPr id="21" name="object 21"/>
          <p:cNvSpPr txBox="1"/>
          <p:nvPr/>
        </p:nvSpPr>
        <p:spPr>
          <a:xfrm>
            <a:off x="5004053" y="7790433"/>
            <a:ext cx="1521460" cy="260350"/>
          </a:xfrm>
          <a:prstGeom prst="rect">
            <a:avLst/>
          </a:prstGeom>
        </p:spPr>
        <p:txBody>
          <a:bodyPr vert="horz" wrap="square" lIns="0" tIns="11430" rIns="0" bIns="0" rtlCol="0">
            <a:spAutoFit/>
          </a:bodyPr>
          <a:lstStyle/>
          <a:p>
            <a:pPr marL="12700">
              <a:lnSpc>
                <a:spcPct val="100000"/>
              </a:lnSpc>
              <a:spcBef>
                <a:spcPts val="90"/>
              </a:spcBef>
            </a:pPr>
            <a:r>
              <a:rPr sz="1550" spc="-10" dirty="0">
                <a:latin typeface="Verdana"/>
                <a:cs typeface="Verdana"/>
              </a:rPr>
              <a:t>Autoevaluación</a:t>
            </a:r>
            <a:endParaRPr sz="1550">
              <a:latin typeface="Verdana"/>
              <a:cs typeface="Verdana"/>
            </a:endParaRPr>
          </a:p>
        </p:txBody>
      </p:sp>
      <p:sp>
        <p:nvSpPr>
          <p:cNvPr id="22" name="object 22"/>
          <p:cNvSpPr txBox="1"/>
          <p:nvPr/>
        </p:nvSpPr>
        <p:spPr>
          <a:xfrm>
            <a:off x="4063365" y="8106409"/>
            <a:ext cx="3298825" cy="208279"/>
          </a:xfrm>
          <a:prstGeom prst="rect">
            <a:avLst/>
          </a:prstGeom>
        </p:spPr>
        <p:txBody>
          <a:bodyPr vert="horz" wrap="square" lIns="0" tIns="12700" rIns="0" bIns="0" rtlCol="0">
            <a:spAutoFit/>
          </a:bodyPr>
          <a:lstStyle/>
          <a:p>
            <a:pPr marL="12700">
              <a:lnSpc>
                <a:spcPct val="100000"/>
              </a:lnSpc>
              <a:spcBef>
                <a:spcPts val="100"/>
              </a:spcBef>
              <a:tabLst>
                <a:tab pos="3285490"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3" name="object 23"/>
          <p:cNvSpPr txBox="1"/>
          <p:nvPr/>
        </p:nvSpPr>
        <p:spPr>
          <a:xfrm>
            <a:off x="679767" y="8289290"/>
            <a:ext cx="6683375" cy="1306195"/>
          </a:xfrm>
          <a:prstGeom prst="rect">
            <a:avLst/>
          </a:prstGeom>
        </p:spPr>
        <p:txBody>
          <a:bodyPr vert="horz" wrap="square" lIns="0" tIns="12700" rIns="0" bIns="0" rtlCol="0">
            <a:spAutoFit/>
          </a:bodyPr>
          <a:lstStyle/>
          <a:p>
            <a:pPr marL="12700">
              <a:lnSpc>
                <a:spcPct val="100000"/>
              </a:lnSpc>
              <a:spcBef>
                <a:spcPts val="100"/>
              </a:spcBef>
              <a:tabLst>
                <a:tab pos="3291204" algn="l"/>
                <a:tab pos="6669405" algn="l"/>
              </a:tabLst>
            </a:pPr>
            <a:r>
              <a:rPr sz="1200" b="1" spc="-55" dirty="0">
                <a:latin typeface="Arial"/>
                <a:cs typeface="Arial"/>
              </a:rPr>
              <a:t>debo</a:t>
            </a:r>
            <a:r>
              <a:rPr sz="1200" b="1" spc="50" dirty="0">
                <a:latin typeface="Arial"/>
                <a:cs typeface="Arial"/>
              </a:rPr>
              <a:t> </a:t>
            </a:r>
            <a:r>
              <a:rPr sz="1200" b="1" spc="-40" dirty="0">
                <a:latin typeface="Arial"/>
                <a:cs typeface="Arial"/>
              </a:rPr>
              <a:t>olvidar</a:t>
            </a:r>
            <a:r>
              <a:rPr sz="1200" spc="-40" dirty="0">
                <a:latin typeface="Arial"/>
                <a:cs typeface="Arial"/>
              </a:rPr>
              <a:t>?</a:t>
            </a:r>
            <a:r>
              <a:rPr sz="1200" u="sng" spc="-40" dirty="0">
                <a:uFill>
                  <a:solidFill>
                    <a:srgbClr val="000000"/>
                  </a:solidFill>
                </a:uFill>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 pos="6670040"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9620"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40"/>
              </a:spcBef>
              <a:tabLst>
                <a:tab pos="3395979" algn="l"/>
                <a:tab pos="6669405" algn="l"/>
              </a:tabLst>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a:t>
            </a:r>
            <a:r>
              <a:rPr sz="1200" b="1" spc="145" dirty="0">
                <a:latin typeface="Arial"/>
                <a:cs typeface="Arial"/>
              </a:rPr>
              <a:t> </a:t>
            </a:r>
            <a:r>
              <a:rPr sz="1200" b="1" spc="-25" dirty="0">
                <a:latin typeface="Arial"/>
                <a:cs typeface="Arial"/>
              </a:rPr>
              <a:t>intervenir?</a:t>
            </a:r>
            <a:r>
              <a:rPr sz="1200" b="1" spc="-15" dirty="0">
                <a:latin typeface="Arial"/>
                <a:cs typeface="Arial"/>
              </a:rPr>
              <a:t> </a:t>
            </a:r>
            <a:r>
              <a:rPr sz="1200" b="1" spc="-85" dirty="0">
                <a:latin typeface="Arial"/>
                <a:cs typeface="Arial"/>
              </a:rPr>
              <a:t>¿Qué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95979" algn="l"/>
                <a:tab pos="6669405" algn="l"/>
              </a:tabLst>
            </a:pPr>
            <a:r>
              <a:rPr sz="1200" b="1" spc="-40" dirty="0">
                <a:latin typeface="Arial"/>
                <a:cs typeface="Arial"/>
              </a:rPr>
              <a:t>necesito</a:t>
            </a:r>
            <a:r>
              <a:rPr sz="1200" b="1" spc="60" dirty="0">
                <a:latin typeface="Arial"/>
                <a:cs typeface="Arial"/>
              </a:rPr>
              <a:t> </a:t>
            </a:r>
            <a:r>
              <a:rPr sz="1200" b="1" spc="-35" dirty="0">
                <a:latin typeface="Arial"/>
                <a:cs typeface="Arial"/>
              </a:rPr>
              <a:t>modificar?</a:t>
            </a:r>
            <a:r>
              <a:rPr sz="1200" b="1" spc="40" dirty="0">
                <a:latin typeface="Arial"/>
                <a:cs typeface="Arial"/>
              </a:rPr>
              <a:t> </a:t>
            </a:r>
            <a:r>
              <a:rPr sz="1200" b="1" spc="-45" dirty="0">
                <a:latin typeface="Arial"/>
                <a:cs typeface="Arial"/>
              </a:rPr>
              <a:t>Imprevistos.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08985"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22954"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3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632955" y="2097532"/>
          <a:ext cx="3356609" cy="411619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0"/>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0"/>
                        </a:spcBef>
                      </a:pPr>
                      <a:r>
                        <a:rPr sz="1200" b="1" spc="-90" dirty="0">
                          <a:latin typeface="Arial"/>
                          <a:cs typeface="Arial"/>
                        </a:rPr>
                        <a:t>SI</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910">
                        <a:lnSpc>
                          <a:spcPct val="100000"/>
                        </a:lnSpc>
                        <a:spcBef>
                          <a:spcPts val="240"/>
                        </a:spcBef>
                      </a:pPr>
                      <a:r>
                        <a:rPr sz="1200" b="1" spc="-210" dirty="0">
                          <a:latin typeface="Arial"/>
                          <a:cs typeface="Arial"/>
                        </a:rPr>
                        <a:t>NO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a:lnSpc>
                          <a:spcPct val="100000"/>
                        </a:lnSpc>
                        <a:spcBef>
                          <a:spcPts val="244"/>
                        </a:spcBef>
                      </a:pPr>
                      <a:r>
                        <a:rPr sz="1200" b="1" spc="-60" dirty="0">
                          <a:latin typeface="Arial"/>
                          <a:cs typeface="Arial"/>
                        </a:rPr>
                        <a:t>Desarrollo </a:t>
                      </a:r>
                      <a:r>
                        <a:rPr sz="1200" b="1" spc="-30" dirty="0">
                          <a:latin typeface="Arial"/>
                          <a:cs typeface="Arial"/>
                        </a:rPr>
                        <a:t>de actividades</a:t>
                      </a:r>
                      <a:r>
                        <a:rPr sz="1200" b="1" spc="160" dirty="0">
                          <a:latin typeface="Arial"/>
                          <a:cs typeface="Arial"/>
                        </a:rPr>
                        <a:t> </a:t>
                      </a:r>
                      <a:r>
                        <a:rPr sz="1200" b="1" spc="-55" dirty="0">
                          <a:latin typeface="Arial"/>
                          <a:cs typeface="Arial"/>
                        </a:rPr>
                        <a:t>en</a:t>
                      </a:r>
                      <a:endParaRPr sz="1200">
                        <a:latin typeface="Arial"/>
                        <a:cs typeface="Arial"/>
                      </a:endParaRPr>
                    </a:p>
                    <a:p>
                      <a:pPr marL="91440">
                        <a:lnSpc>
                          <a:spcPct val="100000"/>
                        </a:lnSpc>
                      </a:pPr>
                      <a:r>
                        <a:rPr sz="1200" b="1" spc="-45" dirty="0">
                          <a:latin typeface="Arial"/>
                          <a:cs typeface="Arial"/>
                        </a:rPr>
                        <a:t>tiempo </a:t>
                      </a:r>
                      <a:r>
                        <a:rPr sz="1200" b="1" spc="-20" dirty="0">
                          <a:latin typeface="Arial"/>
                          <a:cs typeface="Arial"/>
                        </a:rPr>
                        <a:t>y</a:t>
                      </a:r>
                      <a:r>
                        <a:rPr sz="1200" b="1" spc="110" dirty="0">
                          <a:latin typeface="Arial"/>
                          <a:cs typeface="Arial"/>
                        </a:rPr>
                        <a:t> </a:t>
                      </a:r>
                      <a:r>
                        <a:rPr sz="1200" b="1" spc="-5" dirty="0">
                          <a:latin typeface="Arial"/>
                          <a:cs typeface="Arial"/>
                        </a:rPr>
                        <a:t>forma.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757">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50"/>
                        </a:spcBef>
                      </a:pPr>
                      <a:r>
                        <a:rPr sz="1200" b="1" spc="-45" dirty="0">
                          <a:latin typeface="Arial"/>
                          <a:cs typeface="Arial"/>
                        </a:rPr>
                        <a:t>Manifestaciones </a:t>
                      </a:r>
                      <a:r>
                        <a:rPr sz="1200" b="1" spc="-25" dirty="0">
                          <a:latin typeface="Arial"/>
                          <a:cs typeface="Arial"/>
                        </a:rPr>
                        <a:t>de </a:t>
                      </a:r>
                      <a:r>
                        <a:rPr sz="1200" b="1" spc="-85" dirty="0">
                          <a:latin typeface="Arial"/>
                          <a:cs typeface="Arial"/>
                        </a:rPr>
                        <a:t>los</a:t>
                      </a:r>
                      <a:r>
                        <a:rPr sz="1200" b="1" spc="140" dirty="0">
                          <a:latin typeface="Arial"/>
                          <a:cs typeface="Arial"/>
                        </a:rPr>
                        <a:t> </a:t>
                      </a:r>
                      <a:r>
                        <a:rPr sz="1200" b="1" spc="-100" dirty="0">
                          <a:latin typeface="Arial"/>
                          <a:cs typeface="Arial"/>
                        </a:rPr>
                        <a:t>niños: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50"/>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a:lnSpc>
                          <a:spcPct val="100000"/>
                        </a:lnSpc>
                        <a:spcBef>
                          <a:spcPts val="250"/>
                        </a:spcBef>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a:t>
                      </a:r>
                      <a:r>
                        <a:rPr sz="1200" b="1" spc="-40" dirty="0">
                          <a:latin typeface="Arial"/>
                          <a:cs typeface="Arial"/>
                        </a:rPr>
                        <a:t> actividades?</a:t>
                      </a:r>
                      <a:endParaRPr sz="1200">
                        <a:latin typeface="Arial"/>
                        <a:cs typeface="Arial"/>
                      </a:endParaRPr>
                    </a:p>
                    <a:p>
                      <a:pPr marL="91440">
                        <a:lnSpc>
                          <a:spcPct val="100000"/>
                        </a:lnSpc>
                        <a:tabLst>
                          <a:tab pos="1609725" algn="l"/>
                          <a:tab pos="2294890" algn="l"/>
                        </a:tabLst>
                      </a:pPr>
                      <a:r>
                        <a:rPr sz="1200" b="1" spc="-80" dirty="0">
                          <a:latin typeface="Arial"/>
                          <a:cs typeface="Arial"/>
                        </a:rPr>
                        <a:t>Todos  </a:t>
                      </a:r>
                      <a:r>
                        <a:rPr sz="1200" b="1" spc="35" dirty="0">
                          <a:latin typeface="Arial"/>
                          <a:cs typeface="Arial"/>
                        </a:rPr>
                        <a:t>(  )</a:t>
                      </a:r>
                      <a:r>
                        <a:rPr sz="1200" b="1" spc="275" dirty="0">
                          <a:latin typeface="Arial"/>
                          <a:cs typeface="Arial"/>
                        </a:rPr>
                        <a:t> </a:t>
                      </a:r>
                      <a:r>
                        <a:rPr sz="1200" b="1" spc="-100" dirty="0">
                          <a:latin typeface="Arial"/>
                          <a:cs typeface="Arial"/>
                        </a:rPr>
                        <a:t>Algunos</a:t>
                      </a:r>
                      <a:r>
                        <a:rPr sz="1200" b="1" spc="40" dirty="0">
                          <a:latin typeface="Arial"/>
                          <a:cs typeface="Arial"/>
                        </a:rPr>
                        <a:t> </a:t>
                      </a:r>
                      <a:r>
                        <a:rPr sz="1200" b="1" spc="35" dirty="0">
                          <a:latin typeface="Arial"/>
                          <a:cs typeface="Arial"/>
                        </a:rPr>
                        <a:t>(	) </a:t>
                      </a:r>
                      <a:r>
                        <a:rPr sz="1200" b="1" spc="40" dirty="0">
                          <a:latin typeface="Arial"/>
                          <a:cs typeface="Arial"/>
                        </a:rPr>
                        <a:t> </a:t>
                      </a:r>
                      <a:r>
                        <a:rPr sz="1200" b="1" dirty="0">
                          <a:latin typeface="Arial"/>
                          <a:cs typeface="Arial"/>
                        </a:rPr>
                        <a:t>otro</a:t>
                      </a:r>
                      <a:r>
                        <a:rPr sz="1200" b="1" spc="20" dirty="0">
                          <a:latin typeface="Arial"/>
                          <a:cs typeface="Arial"/>
                        </a:rPr>
                        <a:t> </a:t>
                      </a:r>
                      <a:r>
                        <a:rPr sz="1200" b="1" spc="35"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50"/>
                        </a:spcBef>
                        <a:tabLst>
                          <a:tab pos="1209675" algn="l"/>
                          <a:tab pos="1999614" algn="l"/>
                          <a:tab pos="2814320"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722">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65"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4084192" y="2101088"/>
          <a:ext cx="3322318" cy="3992877"/>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19">
                <a:tc>
                  <a:txBody>
                    <a:bodyPr/>
                    <a:lstStyle/>
                    <a:p>
                      <a:pPr marL="1270" algn="ctr">
                        <a:lnSpc>
                          <a:spcPct val="100000"/>
                        </a:lnSpc>
                        <a:spcBef>
                          <a:spcPts val="245"/>
                        </a:spcBef>
                      </a:pPr>
                      <a:r>
                        <a:rPr sz="1200" b="1" spc="-50" dirty="0">
                          <a:latin typeface="Arial"/>
                          <a:cs typeface="Arial"/>
                        </a:rPr>
                        <a:t>Educadora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3175" algn="ctr">
                        <a:lnSpc>
                          <a:spcPct val="100000"/>
                        </a:lnSpc>
                        <a:spcBef>
                          <a:spcPts val="245"/>
                        </a:spcBef>
                      </a:pPr>
                      <a:r>
                        <a:rPr sz="1200" b="1" spc="-90" dirty="0">
                          <a:latin typeface="Arial"/>
                          <a:cs typeface="Arial"/>
                        </a:rPr>
                        <a:t>SI</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5"/>
                        </a:spcBef>
                      </a:pPr>
                      <a:r>
                        <a:rPr sz="1200" b="1" spc="-210" dirty="0">
                          <a:latin typeface="Arial"/>
                          <a:cs typeface="Arial"/>
                        </a:rPr>
                        <a:t>NO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marR="235585">
                        <a:lnSpc>
                          <a:spcPct val="100000"/>
                        </a:lnSpc>
                        <a:spcBef>
                          <a:spcPts val="245"/>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 </a:t>
                      </a:r>
                      <a:r>
                        <a:rPr sz="1200" b="1" spc="65" dirty="0">
                          <a:latin typeface="Arial"/>
                          <a:cs typeface="Arial"/>
                        </a:rPr>
                        <a:t>fue  </a:t>
                      </a:r>
                      <a:r>
                        <a:rPr sz="1200" b="1" spc="-60" dirty="0">
                          <a:latin typeface="Arial"/>
                          <a:cs typeface="Arial"/>
                        </a:rPr>
                        <a:t>la</a:t>
                      </a:r>
                      <a:r>
                        <a:rPr sz="1200" b="1" spc="3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7695">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a:lnSpc>
                          <a:spcPct val="100000"/>
                        </a:lnSpc>
                        <a:spcBef>
                          <a:spcPts val="245"/>
                        </a:spcBef>
                      </a:pPr>
                      <a:r>
                        <a:rPr sz="1200" b="1" spc="-140" dirty="0">
                          <a:latin typeface="Arial"/>
                          <a:cs typeface="Arial"/>
                        </a:rPr>
                        <a:t>¿La </a:t>
                      </a:r>
                      <a:r>
                        <a:rPr sz="1200" b="1" spc="15" dirty="0">
                          <a:latin typeface="Arial"/>
                          <a:cs typeface="Arial"/>
                        </a:rPr>
                        <a:t>forma </a:t>
                      </a:r>
                      <a:r>
                        <a:rPr sz="1200" b="1" spc="-30" dirty="0">
                          <a:latin typeface="Arial"/>
                          <a:cs typeface="Arial"/>
                        </a:rPr>
                        <a:t>de </a:t>
                      </a:r>
                      <a:r>
                        <a:rPr sz="1200" b="1" spc="-35" dirty="0">
                          <a:latin typeface="Arial"/>
                          <a:cs typeface="Arial"/>
                        </a:rPr>
                        <a:t>relacionarme</a:t>
                      </a:r>
                      <a:r>
                        <a:rPr sz="1200" b="1" spc="40" dirty="0">
                          <a:latin typeface="Arial"/>
                          <a:cs typeface="Arial"/>
                        </a:rPr>
                        <a:t> </a:t>
                      </a:r>
                      <a:r>
                        <a:rPr sz="1200" b="1" spc="-75" dirty="0">
                          <a:latin typeface="Arial"/>
                          <a:cs typeface="Arial"/>
                        </a:rPr>
                        <a:t>con</a:t>
                      </a:r>
                      <a:endParaRPr sz="1200">
                        <a:latin typeface="Arial"/>
                        <a:cs typeface="Arial"/>
                      </a:endParaRPr>
                    </a:p>
                    <a:p>
                      <a:pPr marL="92710">
                        <a:lnSpc>
                          <a:spcPct val="100000"/>
                        </a:lnSpc>
                      </a:pP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a:t>
                      </a:r>
                      <a:r>
                        <a:rPr sz="1200" b="1" spc="-2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45"/>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85"/>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19">
                <a:tc gridSpan="3">
                  <a:txBody>
                    <a:bodyPr/>
                    <a:lstStyle/>
                    <a:p>
                      <a:pPr marL="1065530" marR="168910" indent="-894715">
                        <a:lnSpc>
                          <a:spcPct val="100000"/>
                        </a:lnSpc>
                        <a:spcBef>
                          <a:spcPts val="270"/>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a:latin typeface="Arial"/>
                        <a:cs typeface="Arial"/>
                      </a:endParaRPr>
                    </a:p>
                    <a:p>
                      <a:pPr marL="92710">
                        <a:lnSpc>
                          <a:spcPts val="13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spcBef>
                          <a:spcPts val="20"/>
                        </a:spcBef>
                        <a:tabLst>
                          <a:tab pos="320484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675254" y="1246505"/>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Estrella: 5 puntas 26">
            <a:extLst>
              <a:ext uri="{FF2B5EF4-FFF2-40B4-BE49-F238E27FC236}">
                <a16:creationId xmlns:a16="http://schemas.microsoft.com/office/drawing/2014/main" id="{BF5ED98F-F573-4DD6-9905-C8ED5F5B4FD0}"/>
              </a:ext>
            </a:extLst>
          </p:cNvPr>
          <p:cNvSpPr/>
          <p:nvPr/>
        </p:nvSpPr>
        <p:spPr>
          <a:xfrm>
            <a:off x="5149719" y="785395"/>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CuadroTexto 27">
            <a:extLst>
              <a:ext uri="{FF2B5EF4-FFF2-40B4-BE49-F238E27FC236}">
                <a16:creationId xmlns:a16="http://schemas.microsoft.com/office/drawing/2014/main" id="{2F4716DA-CB0C-4932-B840-3EBA997B54A8}"/>
              </a:ext>
            </a:extLst>
          </p:cNvPr>
          <p:cNvSpPr txBox="1"/>
          <p:nvPr/>
        </p:nvSpPr>
        <p:spPr>
          <a:xfrm>
            <a:off x="5044440" y="496426"/>
            <a:ext cx="698500" cy="366047"/>
          </a:xfrm>
          <a:prstGeom prst="rect">
            <a:avLst/>
          </a:prstGeom>
          <a:noFill/>
        </p:spPr>
        <p:txBody>
          <a:bodyPr wrap="square" rtlCol="0">
            <a:spAutoFit/>
          </a:bodyPr>
          <a:lstStyle/>
          <a:p>
            <a:pPr algn="ctr"/>
            <a:r>
              <a:rPr lang="es-MX" b="1" dirty="0">
                <a:solidFill>
                  <a:srgbClr val="C00000"/>
                </a:solidFill>
              </a:rPr>
              <a:t>06</a:t>
            </a:r>
          </a:p>
        </p:txBody>
      </p:sp>
      <p:sp>
        <p:nvSpPr>
          <p:cNvPr id="29" name="CuadroTexto 28">
            <a:extLst>
              <a:ext uri="{FF2B5EF4-FFF2-40B4-BE49-F238E27FC236}">
                <a16:creationId xmlns:a16="http://schemas.microsoft.com/office/drawing/2014/main" id="{FCAE7DBF-1C42-4BB6-9B6B-337C16238D1F}"/>
              </a:ext>
            </a:extLst>
          </p:cNvPr>
          <p:cNvSpPr txBox="1"/>
          <p:nvPr/>
        </p:nvSpPr>
        <p:spPr>
          <a:xfrm>
            <a:off x="5860794" y="515312"/>
            <a:ext cx="698500" cy="366047"/>
          </a:xfrm>
          <a:prstGeom prst="rect">
            <a:avLst/>
          </a:prstGeom>
          <a:noFill/>
        </p:spPr>
        <p:txBody>
          <a:bodyPr wrap="square" rtlCol="0">
            <a:spAutoFit/>
          </a:bodyPr>
          <a:lstStyle/>
          <a:p>
            <a:pPr algn="ctr"/>
            <a:r>
              <a:rPr lang="es-MX" b="1" dirty="0">
                <a:solidFill>
                  <a:srgbClr val="C00000"/>
                </a:solidFill>
              </a:rPr>
              <a:t>09</a:t>
            </a:r>
          </a:p>
        </p:txBody>
      </p:sp>
      <p:sp>
        <p:nvSpPr>
          <p:cNvPr id="30" name="CuadroTexto 29">
            <a:extLst>
              <a:ext uri="{FF2B5EF4-FFF2-40B4-BE49-F238E27FC236}">
                <a16:creationId xmlns:a16="http://schemas.microsoft.com/office/drawing/2014/main" id="{1D9D016F-0078-4393-B99E-195E0D0213C1}"/>
              </a:ext>
            </a:extLst>
          </p:cNvPr>
          <p:cNvSpPr txBox="1"/>
          <p:nvPr/>
        </p:nvSpPr>
        <p:spPr>
          <a:xfrm>
            <a:off x="6677148" y="515311"/>
            <a:ext cx="698500" cy="366047"/>
          </a:xfrm>
          <a:prstGeom prst="rect">
            <a:avLst/>
          </a:prstGeom>
          <a:noFill/>
        </p:spPr>
        <p:txBody>
          <a:bodyPr wrap="square" rtlCol="0">
            <a:spAutoFit/>
          </a:bodyPr>
          <a:lstStyle/>
          <a:p>
            <a:pPr algn="ctr"/>
            <a:r>
              <a:rPr lang="es-MX" b="1" dirty="0">
                <a:solidFill>
                  <a:srgbClr val="C00000"/>
                </a:solidFill>
              </a:rPr>
              <a:t>21</a:t>
            </a:r>
          </a:p>
        </p:txBody>
      </p:sp>
      <p:sp>
        <p:nvSpPr>
          <p:cNvPr id="31" name="Estrella: 5 puntas 30">
            <a:extLst>
              <a:ext uri="{FF2B5EF4-FFF2-40B4-BE49-F238E27FC236}">
                <a16:creationId xmlns:a16="http://schemas.microsoft.com/office/drawing/2014/main" id="{97BBDAD6-CDB9-40F7-A397-6B12C927C410}"/>
              </a:ext>
            </a:extLst>
          </p:cNvPr>
          <p:cNvSpPr/>
          <p:nvPr/>
        </p:nvSpPr>
        <p:spPr>
          <a:xfrm>
            <a:off x="568960" y="1395221"/>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strella: 5 puntas 31">
            <a:extLst>
              <a:ext uri="{FF2B5EF4-FFF2-40B4-BE49-F238E27FC236}">
                <a16:creationId xmlns:a16="http://schemas.microsoft.com/office/drawing/2014/main" id="{55DC2C98-B2D1-4499-8286-4B69CF9AB5E0}"/>
              </a:ext>
            </a:extLst>
          </p:cNvPr>
          <p:cNvSpPr/>
          <p:nvPr/>
        </p:nvSpPr>
        <p:spPr>
          <a:xfrm>
            <a:off x="1822449" y="1395220"/>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strella: 5 puntas 32">
            <a:extLst>
              <a:ext uri="{FF2B5EF4-FFF2-40B4-BE49-F238E27FC236}">
                <a16:creationId xmlns:a16="http://schemas.microsoft.com/office/drawing/2014/main" id="{8DC18F87-3530-4FEA-BB1A-C075BF0EFB0B}"/>
              </a:ext>
            </a:extLst>
          </p:cNvPr>
          <p:cNvSpPr/>
          <p:nvPr/>
        </p:nvSpPr>
        <p:spPr>
          <a:xfrm>
            <a:off x="4388737" y="1395219"/>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748A6602-D2CD-427B-AE0A-E4BDE6A15D04}"/>
              </a:ext>
            </a:extLst>
          </p:cNvPr>
          <p:cNvSpPr/>
          <p:nvPr/>
        </p:nvSpPr>
        <p:spPr>
          <a:xfrm>
            <a:off x="3048001" y="2363470"/>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strella: 5 puntas 34">
            <a:extLst>
              <a:ext uri="{FF2B5EF4-FFF2-40B4-BE49-F238E27FC236}">
                <a16:creationId xmlns:a16="http://schemas.microsoft.com/office/drawing/2014/main" id="{14A0FC9C-1EC6-4121-A4D9-739B2E355EE7}"/>
              </a:ext>
            </a:extLst>
          </p:cNvPr>
          <p:cNvSpPr/>
          <p:nvPr/>
        </p:nvSpPr>
        <p:spPr>
          <a:xfrm>
            <a:off x="2999094" y="2736216"/>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5DE14A2B-1CA3-437F-B563-43C4AC75FBC4}"/>
              </a:ext>
            </a:extLst>
          </p:cNvPr>
          <p:cNvSpPr/>
          <p:nvPr/>
        </p:nvSpPr>
        <p:spPr>
          <a:xfrm>
            <a:off x="2991539" y="3058668"/>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C6F2B03C-9DEF-40EB-A1B5-7400E9737F32}"/>
              </a:ext>
            </a:extLst>
          </p:cNvPr>
          <p:cNvSpPr/>
          <p:nvPr/>
        </p:nvSpPr>
        <p:spPr>
          <a:xfrm>
            <a:off x="6525513" y="2329434"/>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CE6DAA16-9E82-4391-AD3D-AF71C3396B0B}"/>
              </a:ext>
            </a:extLst>
          </p:cNvPr>
          <p:cNvSpPr/>
          <p:nvPr/>
        </p:nvSpPr>
        <p:spPr>
          <a:xfrm>
            <a:off x="6525513" y="2776727"/>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070FC172-15F6-48C3-9421-BE56EA4D146A}"/>
              </a:ext>
            </a:extLst>
          </p:cNvPr>
          <p:cNvSpPr/>
          <p:nvPr/>
        </p:nvSpPr>
        <p:spPr>
          <a:xfrm>
            <a:off x="6560820" y="3235531"/>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A19DB828-A9E7-4776-A91D-7DE4952F8C72}"/>
              </a:ext>
            </a:extLst>
          </p:cNvPr>
          <p:cNvSpPr/>
          <p:nvPr/>
        </p:nvSpPr>
        <p:spPr>
          <a:xfrm>
            <a:off x="6560820" y="3569159"/>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E5ACAD4D-AFD6-4244-892A-91F251D52589}"/>
              </a:ext>
            </a:extLst>
          </p:cNvPr>
          <p:cNvSpPr/>
          <p:nvPr/>
        </p:nvSpPr>
        <p:spPr>
          <a:xfrm>
            <a:off x="6535926" y="3856156"/>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470174BA-0EBD-4AAE-BA9C-91D052F3D77E}"/>
              </a:ext>
            </a:extLst>
          </p:cNvPr>
          <p:cNvSpPr/>
          <p:nvPr/>
        </p:nvSpPr>
        <p:spPr>
          <a:xfrm>
            <a:off x="1236980" y="3664791"/>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Estrella: 5 puntas 42">
            <a:extLst>
              <a:ext uri="{FF2B5EF4-FFF2-40B4-BE49-F238E27FC236}">
                <a16:creationId xmlns:a16="http://schemas.microsoft.com/office/drawing/2014/main" id="{DB5B6C8E-1375-4250-8DFB-9B4114876801}"/>
              </a:ext>
            </a:extLst>
          </p:cNvPr>
          <p:cNvSpPr/>
          <p:nvPr/>
        </p:nvSpPr>
        <p:spPr>
          <a:xfrm>
            <a:off x="2493644" y="4275907"/>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Estrella: 5 puntas 43">
            <a:extLst>
              <a:ext uri="{FF2B5EF4-FFF2-40B4-BE49-F238E27FC236}">
                <a16:creationId xmlns:a16="http://schemas.microsoft.com/office/drawing/2014/main" id="{EAD6276A-B8E3-4498-8DDB-C9302BE7160E}"/>
              </a:ext>
            </a:extLst>
          </p:cNvPr>
          <p:cNvSpPr/>
          <p:nvPr/>
        </p:nvSpPr>
        <p:spPr>
          <a:xfrm>
            <a:off x="1086491" y="5004158"/>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Estrella: 5 puntas 44">
            <a:extLst>
              <a:ext uri="{FF2B5EF4-FFF2-40B4-BE49-F238E27FC236}">
                <a16:creationId xmlns:a16="http://schemas.microsoft.com/office/drawing/2014/main" id="{B2A3B958-B38D-4627-8C5A-8C20DB5D0C27}"/>
              </a:ext>
            </a:extLst>
          </p:cNvPr>
          <p:cNvSpPr/>
          <p:nvPr/>
        </p:nvSpPr>
        <p:spPr>
          <a:xfrm>
            <a:off x="1574666" y="5416180"/>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CuadroTexto 45">
            <a:extLst>
              <a:ext uri="{FF2B5EF4-FFF2-40B4-BE49-F238E27FC236}">
                <a16:creationId xmlns:a16="http://schemas.microsoft.com/office/drawing/2014/main" id="{EAE324E5-A7F9-4258-B6E7-BB9C9E4DEFC9}"/>
              </a:ext>
            </a:extLst>
          </p:cNvPr>
          <p:cNvSpPr txBox="1"/>
          <p:nvPr/>
        </p:nvSpPr>
        <p:spPr>
          <a:xfrm>
            <a:off x="2259038" y="5856419"/>
            <a:ext cx="1695741" cy="261610"/>
          </a:xfrm>
          <a:prstGeom prst="rect">
            <a:avLst/>
          </a:prstGeom>
          <a:noFill/>
        </p:spPr>
        <p:txBody>
          <a:bodyPr wrap="square" rtlCol="0">
            <a:spAutoFit/>
          </a:bodyPr>
          <a:lstStyle/>
          <a:p>
            <a:pPr algn="just"/>
            <a:r>
              <a:rPr lang="es-MX" sz="1100" dirty="0"/>
              <a:t>Isaac, </a:t>
            </a:r>
            <a:r>
              <a:rPr lang="es-MX" sz="1100" dirty="0" err="1"/>
              <a:t>Ashanty</a:t>
            </a:r>
            <a:r>
              <a:rPr lang="es-MX" sz="1100" dirty="0"/>
              <a:t>, Sofia. </a:t>
            </a:r>
          </a:p>
        </p:txBody>
      </p:sp>
      <p:sp>
        <p:nvSpPr>
          <p:cNvPr id="47" name="CuadroTexto 46">
            <a:extLst>
              <a:ext uri="{FF2B5EF4-FFF2-40B4-BE49-F238E27FC236}">
                <a16:creationId xmlns:a16="http://schemas.microsoft.com/office/drawing/2014/main" id="{19FF37CA-A1D2-426F-865B-7ED0B1EA8D23}"/>
              </a:ext>
            </a:extLst>
          </p:cNvPr>
          <p:cNvSpPr txBox="1"/>
          <p:nvPr/>
        </p:nvSpPr>
        <p:spPr>
          <a:xfrm>
            <a:off x="4717552" y="4409139"/>
            <a:ext cx="2064247" cy="338554"/>
          </a:xfrm>
          <a:prstGeom prst="rect">
            <a:avLst/>
          </a:prstGeom>
          <a:noFill/>
        </p:spPr>
        <p:txBody>
          <a:bodyPr wrap="square" rtlCol="0">
            <a:spAutoFit/>
          </a:bodyPr>
          <a:lstStyle/>
          <a:p>
            <a:pPr algn="just"/>
            <a:r>
              <a:rPr lang="es-MX" sz="1600" dirty="0"/>
              <a:t>Valentina y </a:t>
            </a:r>
            <a:r>
              <a:rPr lang="es-MX" sz="1600" dirty="0" err="1"/>
              <a:t>Kitzia</a:t>
            </a:r>
            <a:r>
              <a:rPr lang="es-MX" sz="1600" dirty="0"/>
              <a:t> </a:t>
            </a:r>
            <a:r>
              <a:rPr lang="es-MX" sz="1100" dirty="0"/>
              <a:t> </a:t>
            </a:r>
          </a:p>
        </p:txBody>
      </p:sp>
      <p:sp>
        <p:nvSpPr>
          <p:cNvPr id="48" name="CuadroTexto 47">
            <a:extLst>
              <a:ext uri="{FF2B5EF4-FFF2-40B4-BE49-F238E27FC236}">
                <a16:creationId xmlns:a16="http://schemas.microsoft.com/office/drawing/2014/main" id="{508D0798-0FE9-435A-B2B2-DDD732AD80D7}"/>
              </a:ext>
            </a:extLst>
          </p:cNvPr>
          <p:cNvSpPr txBox="1"/>
          <p:nvPr/>
        </p:nvSpPr>
        <p:spPr>
          <a:xfrm>
            <a:off x="4063365" y="4988819"/>
            <a:ext cx="3180080" cy="1077218"/>
          </a:xfrm>
          <a:prstGeom prst="rect">
            <a:avLst/>
          </a:prstGeom>
          <a:noFill/>
        </p:spPr>
        <p:txBody>
          <a:bodyPr wrap="square" rtlCol="0">
            <a:spAutoFit/>
          </a:bodyPr>
          <a:lstStyle/>
          <a:p>
            <a:pPr algn="just"/>
            <a:r>
              <a:rPr lang="es-MX" sz="1600" dirty="0"/>
              <a:t>Se abordaron actividades de diagnostico para obtener la expresión oral, así como el conteo y acciones socioemocionales. </a:t>
            </a:r>
          </a:p>
        </p:txBody>
      </p:sp>
      <p:sp>
        <p:nvSpPr>
          <p:cNvPr id="49" name="CuadroTexto 48">
            <a:extLst>
              <a:ext uri="{FF2B5EF4-FFF2-40B4-BE49-F238E27FC236}">
                <a16:creationId xmlns:a16="http://schemas.microsoft.com/office/drawing/2014/main" id="{E257AD55-8E0A-402F-B934-E1A66E164666}"/>
              </a:ext>
            </a:extLst>
          </p:cNvPr>
          <p:cNvSpPr txBox="1"/>
          <p:nvPr/>
        </p:nvSpPr>
        <p:spPr>
          <a:xfrm>
            <a:off x="695845" y="6649589"/>
            <a:ext cx="3200805" cy="1077218"/>
          </a:xfrm>
          <a:prstGeom prst="rect">
            <a:avLst/>
          </a:prstGeom>
          <a:noFill/>
        </p:spPr>
        <p:txBody>
          <a:bodyPr wrap="square" rtlCol="0">
            <a:spAutoFit/>
          </a:bodyPr>
          <a:lstStyle/>
          <a:p>
            <a:pPr algn="just"/>
            <a:r>
              <a:rPr lang="es-MX" sz="1600" dirty="0"/>
              <a:t>Mejor interacción y dominio de los temas. </a:t>
            </a:r>
          </a:p>
          <a:p>
            <a:pPr algn="just"/>
            <a:r>
              <a:rPr lang="es-MX" sz="1600" dirty="0"/>
              <a:t>Una comunicación activa con los alumnos</a:t>
            </a:r>
          </a:p>
        </p:txBody>
      </p:sp>
      <p:sp>
        <p:nvSpPr>
          <p:cNvPr id="50" name="CuadroTexto 49">
            <a:extLst>
              <a:ext uri="{FF2B5EF4-FFF2-40B4-BE49-F238E27FC236}">
                <a16:creationId xmlns:a16="http://schemas.microsoft.com/office/drawing/2014/main" id="{8CECB39B-6866-4AA5-9759-52870196C24B}"/>
              </a:ext>
            </a:extLst>
          </p:cNvPr>
          <p:cNvSpPr txBox="1"/>
          <p:nvPr/>
        </p:nvSpPr>
        <p:spPr>
          <a:xfrm>
            <a:off x="4183380" y="6643012"/>
            <a:ext cx="2979420" cy="584775"/>
          </a:xfrm>
          <a:prstGeom prst="rect">
            <a:avLst/>
          </a:prstGeom>
          <a:noFill/>
        </p:spPr>
        <p:txBody>
          <a:bodyPr wrap="square" rtlCol="0">
            <a:spAutoFit/>
          </a:bodyPr>
          <a:lstStyle/>
          <a:p>
            <a:pPr algn="just"/>
            <a:r>
              <a:rPr lang="es-MX" sz="1600" dirty="0"/>
              <a:t>Algunos alumnos no acatan indicaciones.</a:t>
            </a:r>
            <a:endParaRPr lang="es-MX" dirty="0"/>
          </a:p>
        </p:txBody>
      </p:sp>
      <p:sp>
        <p:nvSpPr>
          <p:cNvPr id="51" name="CuadroTexto 50">
            <a:extLst>
              <a:ext uri="{FF2B5EF4-FFF2-40B4-BE49-F238E27FC236}">
                <a16:creationId xmlns:a16="http://schemas.microsoft.com/office/drawing/2014/main" id="{6F606954-A9DB-40F3-A85F-9528F32AED34}"/>
              </a:ext>
            </a:extLst>
          </p:cNvPr>
          <p:cNvSpPr txBox="1"/>
          <p:nvPr/>
        </p:nvSpPr>
        <p:spPr>
          <a:xfrm>
            <a:off x="1756276" y="8198766"/>
            <a:ext cx="2006774" cy="338554"/>
          </a:xfrm>
          <a:prstGeom prst="rect">
            <a:avLst/>
          </a:prstGeom>
          <a:noFill/>
        </p:spPr>
        <p:txBody>
          <a:bodyPr wrap="square" rtlCol="0">
            <a:spAutoFit/>
          </a:bodyPr>
          <a:lstStyle/>
          <a:p>
            <a:r>
              <a:rPr lang="es-MX" sz="1600" dirty="0"/>
              <a:t>Fue exitosa. </a:t>
            </a:r>
          </a:p>
        </p:txBody>
      </p:sp>
      <p:sp>
        <p:nvSpPr>
          <p:cNvPr id="52" name="CuadroTexto 51">
            <a:extLst>
              <a:ext uri="{FF2B5EF4-FFF2-40B4-BE49-F238E27FC236}">
                <a16:creationId xmlns:a16="http://schemas.microsoft.com/office/drawing/2014/main" id="{21FBEC33-0E4F-49D0-AAD7-710DC45E5E69}"/>
              </a:ext>
            </a:extLst>
          </p:cNvPr>
          <p:cNvSpPr txBox="1"/>
          <p:nvPr/>
        </p:nvSpPr>
        <p:spPr>
          <a:xfrm>
            <a:off x="652239" y="9123075"/>
            <a:ext cx="3431953" cy="523220"/>
          </a:xfrm>
          <a:prstGeom prst="rect">
            <a:avLst/>
          </a:prstGeom>
          <a:noFill/>
        </p:spPr>
        <p:txBody>
          <a:bodyPr wrap="square" rtlCol="0">
            <a:spAutoFit/>
          </a:bodyPr>
          <a:lstStyle/>
          <a:p>
            <a:pPr algn="just"/>
            <a:r>
              <a:rPr lang="es-MX" sz="1400" dirty="0"/>
              <a:t>Buscar estrategias para mantener en sus lugares a los alumnos.</a:t>
            </a:r>
          </a:p>
        </p:txBody>
      </p:sp>
      <p:sp>
        <p:nvSpPr>
          <p:cNvPr id="53" name="CuadroTexto 52">
            <a:extLst>
              <a:ext uri="{FF2B5EF4-FFF2-40B4-BE49-F238E27FC236}">
                <a16:creationId xmlns:a16="http://schemas.microsoft.com/office/drawing/2014/main" id="{A078F689-0403-4891-B021-4C1539102011}"/>
              </a:ext>
            </a:extLst>
          </p:cNvPr>
          <p:cNvSpPr txBox="1"/>
          <p:nvPr/>
        </p:nvSpPr>
        <p:spPr>
          <a:xfrm>
            <a:off x="4024946" y="8210548"/>
            <a:ext cx="3497578" cy="1107996"/>
          </a:xfrm>
          <a:prstGeom prst="rect">
            <a:avLst/>
          </a:prstGeom>
          <a:noFill/>
        </p:spPr>
        <p:txBody>
          <a:bodyPr wrap="square" rtlCol="0">
            <a:spAutoFit/>
          </a:bodyPr>
          <a:lstStyle/>
          <a:p>
            <a:pPr algn="just"/>
            <a:r>
              <a:rPr lang="es-MX" sz="1600" dirty="0"/>
              <a:t>La jornada con los infantes fue buen y productiva se logro rescatar los saberes previos de los infantes e interactuar de mejor manera. </a:t>
            </a:r>
            <a:endParaRPr lang="es-MX" dirty="0"/>
          </a:p>
        </p:txBody>
      </p:sp>
    </p:spTree>
    <p:extLst>
      <p:ext uri="{BB962C8B-B14F-4D97-AF65-F5344CB8AC3E}">
        <p14:creationId xmlns:p14="http://schemas.microsoft.com/office/powerpoint/2010/main" val="21258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277A1FB-B978-4192-98FE-1D5159321B63}"/>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46A4537E-51A9-49BB-B296-23AD156EA8B1}"/>
              </a:ext>
            </a:extLst>
          </p:cNvPr>
          <p:cNvSpPr txBox="1"/>
          <p:nvPr/>
        </p:nvSpPr>
        <p:spPr>
          <a:xfrm rot="21166100">
            <a:off x="-141486" y="2565733"/>
            <a:ext cx="4881677" cy="5324535"/>
          </a:xfrm>
          <a:prstGeom prst="rect">
            <a:avLst/>
          </a:prstGeom>
          <a:noFill/>
        </p:spPr>
        <p:txBody>
          <a:bodyPr wrap="square" rtlCol="0">
            <a:spAutoFit/>
          </a:bodyPr>
          <a:lstStyle/>
          <a:p>
            <a:pPr algn="just"/>
            <a:r>
              <a:rPr lang="es-MX" sz="2000" dirty="0">
                <a:latin typeface="Arial" panose="020B0604020202020204" pitchFamily="34" charset="0"/>
                <a:cs typeface="Arial" panose="020B0604020202020204" pitchFamily="34" charset="0"/>
              </a:rPr>
              <a:t>Durante las semanas de trabajo los alumnos han mostrado un cambio en la regulación de su comportamiento como el apego a su primer circulo social, sin embargo poca población no acata las indicaciones; según </a:t>
            </a:r>
            <a:r>
              <a:rPr lang="es-ES" sz="2000" dirty="0">
                <a:latin typeface="Arial" panose="020B0604020202020204" pitchFamily="34" charset="0"/>
                <a:cs typeface="Arial" panose="020B0604020202020204" pitchFamily="34" charset="0"/>
              </a:rPr>
              <a:t>a Abarca (1996), quien expresa que la disciplina se origina en tres fuentes: el centro educativo, el ambiente familiar y social y el estudiante.</a:t>
            </a:r>
          </a:p>
          <a:p>
            <a:pPr algn="just"/>
            <a:r>
              <a:rPr lang="es-ES" sz="2000" dirty="0">
                <a:latin typeface="Arial" panose="020B0604020202020204" pitchFamily="34" charset="0"/>
                <a:cs typeface="Arial" panose="020B0604020202020204" pitchFamily="34" charset="0"/>
              </a:rPr>
              <a:t>Por lo cual se puede determinar que los estudiantes que mejor se adaptan a las reglas dentro y fuera del aula, viven en un ecosistema en el cual padres de familia aportan reforzamiento continuo.</a:t>
            </a:r>
          </a:p>
          <a:p>
            <a:pPr algn="just"/>
            <a:r>
              <a:rPr lang="es-ES" sz="2000" dirty="0">
                <a:latin typeface="Arial" panose="020B0604020202020204" pitchFamily="34" charset="0"/>
                <a:cs typeface="Arial" panose="020B0604020202020204" pitchFamily="34" charset="0"/>
              </a:rPr>
              <a:t>Formando así un vinculo entre escuela y hogar permitiendo impactar de mejor manera el aprendizaje del alumno.</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5250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1EC7095-B6E5-4B03-A1A4-876BA9C4A200}"/>
              </a:ext>
            </a:extLst>
          </p:cNvPr>
          <p:cNvSpPr/>
          <p:nvPr/>
        </p:nvSpPr>
        <p:spPr>
          <a:xfrm>
            <a:off x="4030979" y="7772400"/>
            <a:ext cx="3497579" cy="320039"/>
          </a:xfrm>
          <a:prstGeom prst="rect">
            <a:avLst/>
          </a:prstGeom>
          <a:blipFill>
            <a:blip r:embed="rId2" cstate="print"/>
            <a:stretch>
              <a:fillRect/>
            </a:stretch>
          </a:blipFill>
        </p:spPr>
        <p:txBody>
          <a:bodyPr wrap="square" lIns="0" tIns="0" rIns="0" bIns="0" rtlCol="0"/>
          <a:lstStyle/>
          <a:p>
            <a:endParaRPr/>
          </a:p>
        </p:txBody>
      </p:sp>
      <p:grpSp>
        <p:nvGrpSpPr>
          <p:cNvPr id="3" name="object 3">
            <a:extLst>
              <a:ext uri="{FF2B5EF4-FFF2-40B4-BE49-F238E27FC236}">
                <a16:creationId xmlns:a16="http://schemas.microsoft.com/office/drawing/2014/main" id="{B7D5243C-C7A7-4955-B7E2-A0C5B2139697}"/>
              </a:ext>
            </a:extLst>
          </p:cNvPr>
          <p:cNvGrpSpPr/>
          <p:nvPr/>
        </p:nvGrpSpPr>
        <p:grpSpPr>
          <a:xfrm>
            <a:off x="0" y="0"/>
            <a:ext cx="7772400" cy="10040620"/>
            <a:chOff x="0" y="0"/>
            <a:chExt cx="7772400" cy="10040620"/>
          </a:xfrm>
        </p:grpSpPr>
        <p:sp>
          <p:nvSpPr>
            <p:cNvPr id="4" name="object 4">
              <a:extLst>
                <a:ext uri="{FF2B5EF4-FFF2-40B4-BE49-F238E27FC236}">
                  <a16:creationId xmlns:a16="http://schemas.microsoft.com/office/drawing/2014/main" id="{240F7FC5-7F44-4D09-9B09-498D70212862}"/>
                </a:ext>
              </a:extLst>
            </p:cNvPr>
            <p:cNvSpPr/>
            <p:nvPr/>
          </p:nvSpPr>
          <p:spPr>
            <a:xfrm>
              <a:off x="457200" y="7764780"/>
              <a:ext cx="3497579" cy="322580"/>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9AEA31AB-4B2E-4F68-8643-4C1339D1334D}"/>
                </a:ext>
              </a:extLst>
            </p:cNvPr>
            <p:cNvSpPr/>
            <p:nvPr/>
          </p:nvSpPr>
          <p:spPr>
            <a:xfrm>
              <a:off x="0" y="0"/>
              <a:ext cx="7772400" cy="10040618"/>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146D40AE-AD31-4375-AA3B-6E024541C012}"/>
                </a:ext>
              </a:extLst>
            </p:cNvPr>
            <p:cNvSpPr/>
            <p:nvPr/>
          </p:nvSpPr>
          <p:spPr>
            <a:xfrm>
              <a:off x="508000" y="6144259"/>
              <a:ext cx="7007859" cy="238760"/>
            </a:xfrm>
            <a:prstGeom prst="rect">
              <a:avLst/>
            </a:prstGeom>
            <a:blipFill>
              <a:blip r:embed="rId5" cstate="print"/>
              <a:stretch>
                <a:fillRect/>
              </a:stretch>
            </a:blipFill>
          </p:spPr>
          <p:txBody>
            <a:bodyPr wrap="square" lIns="0" tIns="0" rIns="0" bIns="0" rtlCol="0"/>
            <a:lstStyle/>
            <a:p>
              <a:endParaRPr/>
            </a:p>
          </p:txBody>
        </p:sp>
      </p:grpSp>
      <p:sp>
        <p:nvSpPr>
          <p:cNvPr id="7" name="object 7">
            <a:extLst>
              <a:ext uri="{FF2B5EF4-FFF2-40B4-BE49-F238E27FC236}">
                <a16:creationId xmlns:a16="http://schemas.microsoft.com/office/drawing/2014/main" id="{2DAA3BE3-5A65-46CE-A733-DC0BB7F11695}"/>
              </a:ext>
            </a:extLst>
          </p:cNvPr>
          <p:cNvSpPr txBox="1"/>
          <p:nvPr/>
        </p:nvSpPr>
        <p:spPr>
          <a:xfrm>
            <a:off x="508000" y="6144259"/>
            <a:ext cx="7007859" cy="238760"/>
          </a:xfrm>
          <a:prstGeom prst="rect">
            <a:avLst/>
          </a:prstGeom>
        </p:spPr>
        <p:txBody>
          <a:bodyPr vert="horz" wrap="square" lIns="0" tIns="0" rIns="0" bIns="0" rtlCol="0">
            <a:spAutoFit/>
          </a:bodyPr>
          <a:lstStyle/>
          <a:p>
            <a:pPr marL="93345" algn="ctr">
              <a:lnSpc>
                <a:spcPts val="1835"/>
              </a:lnSpc>
            </a:pPr>
            <a:r>
              <a:rPr sz="1550" spc="-5" dirty="0">
                <a:latin typeface="Verdana"/>
                <a:cs typeface="Verdana"/>
              </a:rPr>
              <a:t>Observaciones</a:t>
            </a:r>
            <a:endParaRPr sz="1550">
              <a:latin typeface="Verdana"/>
              <a:cs typeface="Verdana"/>
            </a:endParaRPr>
          </a:p>
        </p:txBody>
      </p:sp>
      <p:grpSp>
        <p:nvGrpSpPr>
          <p:cNvPr id="8" name="object 8">
            <a:extLst>
              <a:ext uri="{FF2B5EF4-FFF2-40B4-BE49-F238E27FC236}">
                <a16:creationId xmlns:a16="http://schemas.microsoft.com/office/drawing/2014/main" id="{F589BD93-FCEF-449D-B4BA-26F13800B515}"/>
              </a:ext>
            </a:extLst>
          </p:cNvPr>
          <p:cNvGrpSpPr/>
          <p:nvPr/>
        </p:nvGrpSpPr>
        <p:grpSpPr>
          <a:xfrm>
            <a:off x="627380" y="6428740"/>
            <a:ext cx="6837680" cy="1259840"/>
            <a:chOff x="627380" y="6428740"/>
            <a:chExt cx="6837680" cy="1259840"/>
          </a:xfrm>
        </p:grpSpPr>
        <p:sp>
          <p:nvSpPr>
            <p:cNvPr id="9" name="object 9">
              <a:extLst>
                <a:ext uri="{FF2B5EF4-FFF2-40B4-BE49-F238E27FC236}">
                  <a16:creationId xmlns:a16="http://schemas.microsoft.com/office/drawing/2014/main" id="{0906823C-6D5A-4E00-9ED5-00AF6F43C5DC}"/>
                </a:ext>
              </a:extLst>
            </p:cNvPr>
            <p:cNvSpPr/>
            <p:nvPr/>
          </p:nvSpPr>
          <p:spPr>
            <a:xfrm>
              <a:off x="4067809" y="6442710"/>
              <a:ext cx="3390900" cy="1239520"/>
            </a:xfrm>
            <a:custGeom>
              <a:avLst/>
              <a:gdLst/>
              <a:ahLst/>
              <a:cxnLst/>
              <a:rect l="l" t="t" r="r" b="b"/>
              <a:pathLst>
                <a:path w="3390900" h="1239520">
                  <a:moveTo>
                    <a:pt x="3184270" y="0"/>
                  </a:moveTo>
                  <a:lnTo>
                    <a:pt x="206628" y="0"/>
                  </a:lnTo>
                  <a:lnTo>
                    <a:pt x="159233" y="5454"/>
                  </a:lnTo>
                  <a:lnTo>
                    <a:pt x="115734" y="20992"/>
                  </a:lnTo>
                  <a:lnTo>
                    <a:pt x="77370" y="45376"/>
                  </a:lnTo>
                  <a:lnTo>
                    <a:pt x="45376" y="77370"/>
                  </a:lnTo>
                  <a:lnTo>
                    <a:pt x="20992" y="115734"/>
                  </a:lnTo>
                  <a:lnTo>
                    <a:pt x="5454" y="159233"/>
                  </a:lnTo>
                  <a:lnTo>
                    <a:pt x="0" y="206628"/>
                  </a:lnTo>
                  <a:lnTo>
                    <a:pt x="0" y="1032890"/>
                  </a:lnTo>
                  <a:lnTo>
                    <a:pt x="5454" y="1080286"/>
                  </a:lnTo>
                  <a:lnTo>
                    <a:pt x="20992" y="1123785"/>
                  </a:lnTo>
                  <a:lnTo>
                    <a:pt x="45376" y="1162149"/>
                  </a:lnTo>
                  <a:lnTo>
                    <a:pt x="77370" y="1194143"/>
                  </a:lnTo>
                  <a:lnTo>
                    <a:pt x="115734" y="1218527"/>
                  </a:lnTo>
                  <a:lnTo>
                    <a:pt x="159233" y="1234065"/>
                  </a:lnTo>
                  <a:lnTo>
                    <a:pt x="206628" y="1239520"/>
                  </a:lnTo>
                  <a:lnTo>
                    <a:pt x="3184270" y="1239520"/>
                  </a:lnTo>
                  <a:lnTo>
                    <a:pt x="3231666" y="1234065"/>
                  </a:lnTo>
                  <a:lnTo>
                    <a:pt x="3275165" y="1218527"/>
                  </a:lnTo>
                  <a:lnTo>
                    <a:pt x="3313529" y="1194143"/>
                  </a:lnTo>
                  <a:lnTo>
                    <a:pt x="3345523" y="1162149"/>
                  </a:lnTo>
                  <a:lnTo>
                    <a:pt x="3369907" y="1123785"/>
                  </a:lnTo>
                  <a:lnTo>
                    <a:pt x="3385445" y="1080286"/>
                  </a:lnTo>
                  <a:lnTo>
                    <a:pt x="3390899" y="1032890"/>
                  </a:lnTo>
                  <a:lnTo>
                    <a:pt x="3390899" y="206628"/>
                  </a:lnTo>
                  <a:lnTo>
                    <a:pt x="3385445" y="159233"/>
                  </a:lnTo>
                  <a:lnTo>
                    <a:pt x="3369907" y="115734"/>
                  </a:lnTo>
                  <a:lnTo>
                    <a:pt x="3345523" y="77370"/>
                  </a:lnTo>
                  <a:lnTo>
                    <a:pt x="3313529" y="45376"/>
                  </a:lnTo>
                  <a:lnTo>
                    <a:pt x="3275165" y="20992"/>
                  </a:lnTo>
                  <a:lnTo>
                    <a:pt x="3231666" y="5454"/>
                  </a:lnTo>
                  <a:lnTo>
                    <a:pt x="3184270" y="0"/>
                  </a:lnTo>
                  <a:close/>
                </a:path>
              </a:pathLst>
            </a:custGeom>
            <a:solidFill>
              <a:srgbClr val="FFFFFF"/>
            </a:solidFill>
          </p:spPr>
          <p:txBody>
            <a:bodyPr wrap="square" lIns="0" tIns="0" rIns="0" bIns="0" rtlCol="0"/>
            <a:lstStyle/>
            <a:p>
              <a:endParaRPr/>
            </a:p>
          </p:txBody>
        </p:sp>
        <p:sp>
          <p:nvSpPr>
            <p:cNvPr id="10" name="object 10">
              <a:extLst>
                <a:ext uri="{FF2B5EF4-FFF2-40B4-BE49-F238E27FC236}">
                  <a16:creationId xmlns:a16="http://schemas.microsoft.com/office/drawing/2014/main" id="{F65401A5-CC62-4875-BF92-4E71A3BF6323}"/>
                </a:ext>
              </a:extLst>
            </p:cNvPr>
            <p:cNvSpPr/>
            <p:nvPr/>
          </p:nvSpPr>
          <p:spPr>
            <a:xfrm>
              <a:off x="4067809" y="6442710"/>
              <a:ext cx="3390900" cy="1239520"/>
            </a:xfrm>
            <a:custGeom>
              <a:avLst/>
              <a:gdLst/>
              <a:ahLst/>
              <a:cxnLst/>
              <a:rect l="l" t="t" r="r" b="b"/>
              <a:pathLst>
                <a:path w="3390900" h="1239520">
                  <a:moveTo>
                    <a:pt x="0" y="206628"/>
                  </a:moveTo>
                  <a:lnTo>
                    <a:pt x="5454" y="159233"/>
                  </a:lnTo>
                  <a:lnTo>
                    <a:pt x="20992" y="115734"/>
                  </a:lnTo>
                  <a:lnTo>
                    <a:pt x="45376" y="77370"/>
                  </a:lnTo>
                  <a:lnTo>
                    <a:pt x="77370" y="45376"/>
                  </a:lnTo>
                  <a:lnTo>
                    <a:pt x="115734" y="20992"/>
                  </a:lnTo>
                  <a:lnTo>
                    <a:pt x="159233" y="5454"/>
                  </a:lnTo>
                  <a:lnTo>
                    <a:pt x="206628" y="0"/>
                  </a:lnTo>
                  <a:lnTo>
                    <a:pt x="3184270" y="0"/>
                  </a:lnTo>
                  <a:lnTo>
                    <a:pt x="3231666" y="5454"/>
                  </a:lnTo>
                  <a:lnTo>
                    <a:pt x="3275165" y="20992"/>
                  </a:lnTo>
                  <a:lnTo>
                    <a:pt x="3313529" y="45376"/>
                  </a:lnTo>
                  <a:lnTo>
                    <a:pt x="3345523" y="77370"/>
                  </a:lnTo>
                  <a:lnTo>
                    <a:pt x="3369907" y="115734"/>
                  </a:lnTo>
                  <a:lnTo>
                    <a:pt x="3385445" y="159233"/>
                  </a:lnTo>
                  <a:lnTo>
                    <a:pt x="3390899" y="206628"/>
                  </a:lnTo>
                  <a:lnTo>
                    <a:pt x="3390899" y="1032890"/>
                  </a:lnTo>
                  <a:lnTo>
                    <a:pt x="3385445" y="1080286"/>
                  </a:lnTo>
                  <a:lnTo>
                    <a:pt x="3369907" y="1123785"/>
                  </a:lnTo>
                  <a:lnTo>
                    <a:pt x="3345523" y="1162149"/>
                  </a:lnTo>
                  <a:lnTo>
                    <a:pt x="3313529" y="1194143"/>
                  </a:lnTo>
                  <a:lnTo>
                    <a:pt x="3275165" y="1218527"/>
                  </a:lnTo>
                  <a:lnTo>
                    <a:pt x="3231666" y="1234065"/>
                  </a:lnTo>
                  <a:lnTo>
                    <a:pt x="3184270" y="1239520"/>
                  </a:lnTo>
                  <a:lnTo>
                    <a:pt x="206628" y="1239520"/>
                  </a:lnTo>
                  <a:lnTo>
                    <a:pt x="159233" y="1234065"/>
                  </a:lnTo>
                  <a:lnTo>
                    <a:pt x="115734" y="1218527"/>
                  </a:lnTo>
                  <a:lnTo>
                    <a:pt x="77370" y="1194143"/>
                  </a:lnTo>
                  <a:lnTo>
                    <a:pt x="45376" y="1162149"/>
                  </a:lnTo>
                  <a:lnTo>
                    <a:pt x="20992" y="1123785"/>
                  </a:lnTo>
                  <a:lnTo>
                    <a:pt x="5454" y="1080286"/>
                  </a:lnTo>
                  <a:lnTo>
                    <a:pt x="0" y="1032890"/>
                  </a:lnTo>
                  <a:lnTo>
                    <a:pt x="0" y="206628"/>
                  </a:lnTo>
                  <a:close/>
                </a:path>
              </a:pathLst>
            </a:custGeom>
            <a:ln w="12700">
              <a:solidFill>
                <a:srgbClr val="000000"/>
              </a:solidFill>
            </a:ln>
          </p:spPr>
          <p:txBody>
            <a:bodyPr wrap="square" lIns="0" tIns="0" rIns="0" bIns="0" rtlCol="0"/>
            <a:lstStyle/>
            <a:p>
              <a:endParaRPr/>
            </a:p>
          </p:txBody>
        </p:sp>
        <p:sp>
          <p:nvSpPr>
            <p:cNvPr id="11" name="object 11">
              <a:extLst>
                <a:ext uri="{FF2B5EF4-FFF2-40B4-BE49-F238E27FC236}">
                  <a16:creationId xmlns:a16="http://schemas.microsoft.com/office/drawing/2014/main" id="{B84EF08E-5BA7-4BF9-A4F8-E3510BC127A8}"/>
                </a:ext>
              </a:extLst>
            </p:cNvPr>
            <p:cNvSpPr/>
            <p:nvPr/>
          </p:nvSpPr>
          <p:spPr>
            <a:xfrm>
              <a:off x="633730" y="6435090"/>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1"/>
                  </a:lnTo>
                  <a:lnTo>
                    <a:pt x="5489" y="1086906"/>
                  </a:lnTo>
                  <a:lnTo>
                    <a:pt x="21127" y="1130664"/>
                  </a:lnTo>
                  <a:lnTo>
                    <a:pt x="45665" y="1169266"/>
                  </a:lnTo>
                  <a:lnTo>
                    <a:pt x="77855" y="1201463"/>
                  </a:lnTo>
                  <a:lnTo>
                    <a:pt x="116450" y="1226006"/>
                  </a:lnTo>
                  <a:lnTo>
                    <a:pt x="160201" y="1241648"/>
                  </a:lnTo>
                  <a:lnTo>
                    <a:pt x="207860" y="1247140"/>
                  </a:lnTo>
                  <a:lnTo>
                    <a:pt x="3134741" y="1247140"/>
                  </a:lnTo>
                  <a:lnTo>
                    <a:pt x="3182406" y="1241648"/>
                  </a:lnTo>
                  <a:lnTo>
                    <a:pt x="3226164" y="1226006"/>
                  </a:lnTo>
                  <a:lnTo>
                    <a:pt x="3264766" y="1201463"/>
                  </a:lnTo>
                  <a:lnTo>
                    <a:pt x="3296963" y="1169266"/>
                  </a:lnTo>
                  <a:lnTo>
                    <a:pt x="3321506" y="1130664"/>
                  </a:lnTo>
                  <a:lnTo>
                    <a:pt x="3337148" y="1086906"/>
                  </a:lnTo>
                  <a:lnTo>
                    <a:pt x="3342640" y="1039241"/>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a:extLst>
                <a:ext uri="{FF2B5EF4-FFF2-40B4-BE49-F238E27FC236}">
                  <a16:creationId xmlns:a16="http://schemas.microsoft.com/office/drawing/2014/main" id="{49D5CEFB-07F9-4259-AC18-D2E001C5B245}"/>
                </a:ext>
              </a:extLst>
            </p:cNvPr>
            <p:cNvSpPr/>
            <p:nvPr/>
          </p:nvSpPr>
          <p:spPr>
            <a:xfrm>
              <a:off x="633730" y="6435090"/>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1"/>
                  </a:lnTo>
                  <a:lnTo>
                    <a:pt x="3337148" y="1086906"/>
                  </a:lnTo>
                  <a:lnTo>
                    <a:pt x="3321506" y="1130664"/>
                  </a:lnTo>
                  <a:lnTo>
                    <a:pt x="3296963" y="1169266"/>
                  </a:lnTo>
                  <a:lnTo>
                    <a:pt x="3264766" y="1201463"/>
                  </a:lnTo>
                  <a:lnTo>
                    <a:pt x="3226164" y="1226006"/>
                  </a:lnTo>
                  <a:lnTo>
                    <a:pt x="3182406" y="1241648"/>
                  </a:lnTo>
                  <a:lnTo>
                    <a:pt x="3134741" y="1247140"/>
                  </a:lnTo>
                  <a:lnTo>
                    <a:pt x="207860" y="1247140"/>
                  </a:lnTo>
                  <a:lnTo>
                    <a:pt x="160201" y="1241648"/>
                  </a:lnTo>
                  <a:lnTo>
                    <a:pt x="116450" y="1226006"/>
                  </a:lnTo>
                  <a:lnTo>
                    <a:pt x="77855" y="1201463"/>
                  </a:lnTo>
                  <a:lnTo>
                    <a:pt x="45665" y="1169266"/>
                  </a:lnTo>
                  <a:lnTo>
                    <a:pt x="21127" y="1130664"/>
                  </a:lnTo>
                  <a:lnTo>
                    <a:pt x="5489" y="1086906"/>
                  </a:lnTo>
                  <a:lnTo>
                    <a:pt x="0" y="1039241"/>
                  </a:lnTo>
                  <a:lnTo>
                    <a:pt x="0" y="207899"/>
                  </a:lnTo>
                  <a:close/>
                </a:path>
              </a:pathLst>
            </a:custGeom>
            <a:ln w="12700">
              <a:solidFill>
                <a:srgbClr val="000000"/>
              </a:solidFill>
            </a:ln>
          </p:spPr>
          <p:txBody>
            <a:bodyPr wrap="square" lIns="0" tIns="0" rIns="0" bIns="0" rtlCol="0"/>
            <a:lstStyle/>
            <a:p>
              <a:endParaRPr/>
            </a:p>
          </p:txBody>
        </p:sp>
      </p:grpSp>
      <p:sp>
        <p:nvSpPr>
          <p:cNvPr id="13" name="object 13">
            <a:extLst>
              <a:ext uri="{FF2B5EF4-FFF2-40B4-BE49-F238E27FC236}">
                <a16:creationId xmlns:a16="http://schemas.microsoft.com/office/drawing/2014/main" id="{62AC2424-C552-47DE-8CEC-9C45F4B25823}"/>
              </a:ext>
            </a:extLst>
          </p:cNvPr>
          <p:cNvSpPr txBox="1"/>
          <p:nvPr/>
        </p:nvSpPr>
        <p:spPr>
          <a:xfrm>
            <a:off x="739775" y="6410261"/>
            <a:ext cx="687705" cy="269875"/>
          </a:xfrm>
          <a:prstGeom prst="rect">
            <a:avLst/>
          </a:prstGeom>
        </p:spPr>
        <p:txBody>
          <a:bodyPr vert="horz" wrap="square" lIns="0" tIns="12700" rIns="0" bIns="0" rtlCol="0">
            <a:spAutoFit/>
          </a:bodyPr>
          <a:lstStyle/>
          <a:p>
            <a:pPr marL="12700">
              <a:lnSpc>
                <a:spcPct val="100000"/>
              </a:lnSpc>
              <a:spcBef>
                <a:spcPts val="100"/>
              </a:spcBef>
            </a:pPr>
            <a:r>
              <a:rPr sz="1600" b="1" spc="-400" dirty="0">
                <a:latin typeface="Arial"/>
                <a:cs typeface="Arial"/>
              </a:rPr>
              <a:t>L</a:t>
            </a:r>
            <a:r>
              <a:rPr sz="1600" b="1" spc="-80" dirty="0">
                <a:latin typeface="Arial"/>
                <a:cs typeface="Arial"/>
              </a:rPr>
              <a:t>o</a:t>
            </a:r>
            <a:r>
              <a:rPr sz="1600" b="1" spc="-35" dirty="0">
                <a:latin typeface="Arial"/>
                <a:cs typeface="Arial"/>
              </a:rPr>
              <a:t>gro</a:t>
            </a:r>
            <a:r>
              <a:rPr sz="1600" b="1" spc="-90" dirty="0">
                <a:latin typeface="Arial"/>
                <a:cs typeface="Arial"/>
              </a:rPr>
              <a:t>s:</a:t>
            </a:r>
            <a:endParaRPr sz="1600">
              <a:latin typeface="Arial"/>
              <a:cs typeface="Arial"/>
            </a:endParaRPr>
          </a:p>
        </p:txBody>
      </p:sp>
      <p:sp>
        <p:nvSpPr>
          <p:cNvPr id="14" name="object 14">
            <a:extLst>
              <a:ext uri="{FF2B5EF4-FFF2-40B4-BE49-F238E27FC236}">
                <a16:creationId xmlns:a16="http://schemas.microsoft.com/office/drawing/2014/main" id="{1C89AF47-D363-4C2E-A1CD-2C6093147813}"/>
              </a:ext>
            </a:extLst>
          </p:cNvPr>
          <p:cNvSpPr txBox="1"/>
          <p:nvPr/>
        </p:nvSpPr>
        <p:spPr>
          <a:xfrm>
            <a:off x="4146550" y="6415023"/>
            <a:ext cx="3192780" cy="513715"/>
          </a:xfrm>
          <a:prstGeom prst="rect">
            <a:avLst/>
          </a:prstGeom>
        </p:spPr>
        <p:txBody>
          <a:bodyPr vert="horz" wrap="square" lIns="0" tIns="12700" rIns="0" bIns="0" rtlCol="0">
            <a:spAutoFit/>
          </a:bodyPr>
          <a:lstStyle/>
          <a:p>
            <a:pPr marL="154940">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a:extLst>
              <a:ext uri="{FF2B5EF4-FFF2-40B4-BE49-F238E27FC236}">
                <a16:creationId xmlns:a16="http://schemas.microsoft.com/office/drawing/2014/main" id="{89ACC958-B429-4B59-B6CF-073F54EAD39E}"/>
              </a:ext>
            </a:extLst>
          </p:cNvPr>
          <p:cNvSpPr txBox="1"/>
          <p:nvPr/>
        </p:nvSpPr>
        <p:spPr>
          <a:xfrm>
            <a:off x="581659" y="7784465"/>
            <a:ext cx="321564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Valoración </a:t>
            </a:r>
            <a:r>
              <a:rPr sz="1550" spc="-30" dirty="0">
                <a:latin typeface="Verdana"/>
                <a:cs typeface="Verdana"/>
              </a:rPr>
              <a:t>general </a:t>
            </a:r>
            <a:r>
              <a:rPr sz="1550" spc="-55" dirty="0">
                <a:latin typeface="Verdana"/>
                <a:cs typeface="Verdana"/>
              </a:rPr>
              <a:t>de </a:t>
            </a:r>
            <a:r>
              <a:rPr sz="1550" spc="-30" dirty="0">
                <a:latin typeface="Verdana"/>
                <a:cs typeface="Verdana"/>
              </a:rPr>
              <a:t>la</a:t>
            </a:r>
            <a:r>
              <a:rPr sz="1550" spc="-275" dirty="0">
                <a:latin typeface="Verdana"/>
                <a:cs typeface="Verdana"/>
              </a:rPr>
              <a:t> </a:t>
            </a:r>
            <a:r>
              <a:rPr sz="1550" spc="40" dirty="0">
                <a:latin typeface="Verdana"/>
                <a:cs typeface="Verdana"/>
              </a:rPr>
              <a:t>jornada</a:t>
            </a:r>
            <a:endParaRPr sz="1550">
              <a:latin typeface="Verdana"/>
              <a:cs typeface="Verdana"/>
            </a:endParaRPr>
          </a:p>
        </p:txBody>
      </p:sp>
      <p:sp>
        <p:nvSpPr>
          <p:cNvPr id="16" name="object 16">
            <a:extLst>
              <a:ext uri="{FF2B5EF4-FFF2-40B4-BE49-F238E27FC236}">
                <a16:creationId xmlns:a16="http://schemas.microsoft.com/office/drawing/2014/main" id="{8F380304-5A5A-409F-AC1C-0E8CD5A20BBE}"/>
              </a:ext>
            </a:extLst>
          </p:cNvPr>
          <p:cNvSpPr txBox="1"/>
          <p:nvPr/>
        </p:nvSpPr>
        <p:spPr>
          <a:xfrm>
            <a:off x="679767" y="8111490"/>
            <a:ext cx="3042285" cy="208279"/>
          </a:xfrm>
          <a:prstGeom prst="rect">
            <a:avLst/>
          </a:prstGeom>
        </p:spPr>
        <p:txBody>
          <a:bodyPr vert="horz" wrap="square" lIns="0" tIns="12700" rIns="0" bIns="0" rtlCol="0">
            <a:spAutoFit/>
          </a:bodyPr>
          <a:lstStyle/>
          <a:p>
            <a:pPr marL="12700">
              <a:lnSpc>
                <a:spcPct val="100000"/>
              </a:lnSpc>
              <a:spcBef>
                <a:spcPts val="100"/>
              </a:spcBef>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a:t>
            </a:r>
            <a:r>
              <a:rPr sz="1200" b="1" spc="-85" dirty="0">
                <a:latin typeface="Arial"/>
                <a:cs typeface="Arial"/>
              </a:rPr>
              <a:t> </a:t>
            </a:r>
            <a:r>
              <a:rPr sz="1200" b="1" spc="-90" dirty="0">
                <a:latin typeface="Arial"/>
                <a:cs typeface="Arial"/>
              </a:rPr>
              <a:t>no</a:t>
            </a:r>
            <a:endParaRPr sz="1200">
              <a:latin typeface="Arial"/>
              <a:cs typeface="Arial"/>
            </a:endParaRPr>
          </a:p>
        </p:txBody>
      </p:sp>
      <p:grpSp>
        <p:nvGrpSpPr>
          <p:cNvPr id="17" name="object 17">
            <a:extLst>
              <a:ext uri="{FF2B5EF4-FFF2-40B4-BE49-F238E27FC236}">
                <a16:creationId xmlns:a16="http://schemas.microsoft.com/office/drawing/2014/main" id="{3574ACC1-2109-479C-9004-AA343C4E2880}"/>
              </a:ext>
            </a:extLst>
          </p:cNvPr>
          <p:cNvGrpSpPr/>
          <p:nvPr/>
        </p:nvGrpSpPr>
        <p:grpSpPr>
          <a:xfrm>
            <a:off x="714375" y="6740073"/>
            <a:ext cx="6612890" cy="817244"/>
            <a:chOff x="714375" y="6740073"/>
            <a:chExt cx="6612890" cy="817244"/>
          </a:xfrm>
        </p:grpSpPr>
        <p:sp>
          <p:nvSpPr>
            <p:cNvPr id="18" name="object 18">
              <a:extLst>
                <a:ext uri="{FF2B5EF4-FFF2-40B4-BE49-F238E27FC236}">
                  <a16:creationId xmlns:a16="http://schemas.microsoft.com/office/drawing/2014/main" id="{B2EDA7CB-0617-48D7-B3ED-2350DF0F9EFD}"/>
                </a:ext>
              </a:extLst>
            </p:cNvPr>
            <p:cNvSpPr/>
            <p:nvPr/>
          </p:nvSpPr>
          <p:spPr>
            <a:xfrm>
              <a:off x="714375" y="6746191"/>
              <a:ext cx="6612255" cy="802640"/>
            </a:xfrm>
            <a:custGeom>
              <a:avLst/>
              <a:gdLst/>
              <a:ahLst/>
              <a:cxnLst/>
              <a:rect l="l" t="t" r="r" b="b"/>
              <a:pathLst>
                <a:path w="6612255" h="802640">
                  <a:moveTo>
                    <a:pt x="0" y="0"/>
                  </a:moveTo>
                  <a:lnTo>
                    <a:pt x="3167380" y="0"/>
                  </a:lnTo>
                </a:path>
                <a:path w="6612255" h="802640">
                  <a:moveTo>
                    <a:pt x="0" y="200533"/>
                  </a:moveTo>
                  <a:lnTo>
                    <a:pt x="3167380" y="200533"/>
                  </a:lnTo>
                </a:path>
                <a:path w="6612255" h="802640">
                  <a:moveTo>
                    <a:pt x="0" y="401193"/>
                  </a:moveTo>
                  <a:lnTo>
                    <a:pt x="3167380" y="401193"/>
                  </a:lnTo>
                </a:path>
                <a:path w="6612255" h="802640">
                  <a:moveTo>
                    <a:pt x="0" y="601853"/>
                  </a:moveTo>
                  <a:lnTo>
                    <a:pt x="3167380" y="601853"/>
                  </a:lnTo>
                </a:path>
                <a:path w="6612255" h="802640">
                  <a:moveTo>
                    <a:pt x="0" y="802640"/>
                  </a:moveTo>
                  <a:lnTo>
                    <a:pt x="3167380" y="802640"/>
                  </a:lnTo>
                </a:path>
                <a:path w="6612255" h="802640">
                  <a:moveTo>
                    <a:pt x="3444875" y="1905"/>
                  </a:moveTo>
                  <a:lnTo>
                    <a:pt x="6612255" y="1905"/>
                  </a:lnTo>
                </a:path>
                <a:path w="6612255" h="802640">
                  <a:moveTo>
                    <a:pt x="3444875" y="403225"/>
                  </a:moveTo>
                  <a:lnTo>
                    <a:pt x="6612255" y="403225"/>
                  </a:lnTo>
                </a:path>
              </a:pathLst>
            </a:custGeom>
            <a:ln w="12237">
              <a:solidFill>
                <a:srgbClr val="000000"/>
              </a:solidFill>
            </a:ln>
          </p:spPr>
          <p:txBody>
            <a:bodyPr wrap="square" lIns="0" tIns="0" rIns="0" bIns="0" rtlCol="0"/>
            <a:lstStyle/>
            <a:p>
              <a:endParaRPr/>
            </a:p>
          </p:txBody>
        </p:sp>
        <p:sp>
          <p:nvSpPr>
            <p:cNvPr id="19" name="object 19">
              <a:extLst>
                <a:ext uri="{FF2B5EF4-FFF2-40B4-BE49-F238E27FC236}">
                  <a16:creationId xmlns:a16="http://schemas.microsoft.com/office/drawing/2014/main" id="{2F8B5123-5490-4BC4-8C79-449A558343B4}"/>
                </a:ext>
              </a:extLst>
            </p:cNvPr>
            <p:cNvSpPr/>
            <p:nvPr/>
          </p:nvSpPr>
          <p:spPr>
            <a:xfrm>
              <a:off x="4159250" y="734998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0" name="object 20">
              <a:extLst>
                <a:ext uri="{FF2B5EF4-FFF2-40B4-BE49-F238E27FC236}">
                  <a16:creationId xmlns:a16="http://schemas.microsoft.com/office/drawing/2014/main" id="{263A22D8-2F9A-421A-950E-7435A4DDD2DB}"/>
                </a:ext>
              </a:extLst>
            </p:cNvPr>
            <p:cNvSpPr/>
            <p:nvPr/>
          </p:nvSpPr>
          <p:spPr>
            <a:xfrm>
              <a:off x="4159250" y="7550991"/>
              <a:ext cx="3167380" cy="0"/>
            </a:xfrm>
            <a:custGeom>
              <a:avLst/>
              <a:gdLst/>
              <a:ahLst/>
              <a:cxnLst/>
              <a:rect l="l" t="t" r="r" b="b"/>
              <a:pathLst>
                <a:path w="3167379">
                  <a:moveTo>
                    <a:pt x="0" y="0"/>
                  </a:moveTo>
                  <a:lnTo>
                    <a:pt x="3167380" y="0"/>
                  </a:lnTo>
                </a:path>
              </a:pathLst>
            </a:custGeom>
            <a:ln w="12237">
              <a:solidFill>
                <a:srgbClr val="000000"/>
              </a:solidFill>
            </a:ln>
          </p:spPr>
          <p:txBody>
            <a:bodyPr wrap="square" lIns="0" tIns="0" rIns="0" bIns="0" rtlCol="0"/>
            <a:lstStyle/>
            <a:p>
              <a:endParaRPr/>
            </a:p>
          </p:txBody>
        </p:sp>
      </p:grpSp>
      <p:sp>
        <p:nvSpPr>
          <p:cNvPr id="21" name="object 21">
            <a:extLst>
              <a:ext uri="{FF2B5EF4-FFF2-40B4-BE49-F238E27FC236}">
                <a16:creationId xmlns:a16="http://schemas.microsoft.com/office/drawing/2014/main" id="{E73E7BAC-E353-44AB-B38B-D8DFA3854C88}"/>
              </a:ext>
            </a:extLst>
          </p:cNvPr>
          <p:cNvSpPr txBox="1"/>
          <p:nvPr/>
        </p:nvSpPr>
        <p:spPr>
          <a:xfrm>
            <a:off x="5004053" y="7790433"/>
            <a:ext cx="1521460" cy="260350"/>
          </a:xfrm>
          <a:prstGeom prst="rect">
            <a:avLst/>
          </a:prstGeom>
        </p:spPr>
        <p:txBody>
          <a:bodyPr vert="horz" wrap="square" lIns="0" tIns="11430" rIns="0" bIns="0" rtlCol="0">
            <a:spAutoFit/>
          </a:bodyPr>
          <a:lstStyle/>
          <a:p>
            <a:pPr marL="12700">
              <a:lnSpc>
                <a:spcPct val="100000"/>
              </a:lnSpc>
              <a:spcBef>
                <a:spcPts val="90"/>
              </a:spcBef>
            </a:pPr>
            <a:r>
              <a:rPr sz="1550" spc="-10" dirty="0">
                <a:latin typeface="Verdana"/>
                <a:cs typeface="Verdana"/>
              </a:rPr>
              <a:t>Autoevaluación</a:t>
            </a:r>
            <a:endParaRPr sz="1550">
              <a:latin typeface="Verdana"/>
              <a:cs typeface="Verdana"/>
            </a:endParaRPr>
          </a:p>
        </p:txBody>
      </p:sp>
      <p:sp>
        <p:nvSpPr>
          <p:cNvPr id="22" name="object 22">
            <a:extLst>
              <a:ext uri="{FF2B5EF4-FFF2-40B4-BE49-F238E27FC236}">
                <a16:creationId xmlns:a16="http://schemas.microsoft.com/office/drawing/2014/main" id="{35CEEB24-FD97-4A63-A878-530E9590B3D3}"/>
              </a:ext>
            </a:extLst>
          </p:cNvPr>
          <p:cNvSpPr txBox="1"/>
          <p:nvPr/>
        </p:nvSpPr>
        <p:spPr>
          <a:xfrm>
            <a:off x="4063365" y="8106409"/>
            <a:ext cx="3298825" cy="208279"/>
          </a:xfrm>
          <a:prstGeom prst="rect">
            <a:avLst/>
          </a:prstGeom>
        </p:spPr>
        <p:txBody>
          <a:bodyPr vert="horz" wrap="square" lIns="0" tIns="12700" rIns="0" bIns="0" rtlCol="0">
            <a:spAutoFit/>
          </a:bodyPr>
          <a:lstStyle/>
          <a:p>
            <a:pPr marL="12700">
              <a:lnSpc>
                <a:spcPct val="100000"/>
              </a:lnSpc>
              <a:spcBef>
                <a:spcPts val="100"/>
              </a:spcBef>
              <a:tabLst>
                <a:tab pos="3285490"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3" name="object 23">
            <a:extLst>
              <a:ext uri="{FF2B5EF4-FFF2-40B4-BE49-F238E27FC236}">
                <a16:creationId xmlns:a16="http://schemas.microsoft.com/office/drawing/2014/main" id="{C192F466-8F57-476E-A034-48E5AE9DE435}"/>
              </a:ext>
            </a:extLst>
          </p:cNvPr>
          <p:cNvSpPr txBox="1"/>
          <p:nvPr/>
        </p:nvSpPr>
        <p:spPr>
          <a:xfrm>
            <a:off x="679767" y="8289290"/>
            <a:ext cx="6683375" cy="1306195"/>
          </a:xfrm>
          <a:prstGeom prst="rect">
            <a:avLst/>
          </a:prstGeom>
        </p:spPr>
        <p:txBody>
          <a:bodyPr vert="horz" wrap="square" lIns="0" tIns="12700" rIns="0" bIns="0" rtlCol="0">
            <a:spAutoFit/>
          </a:bodyPr>
          <a:lstStyle/>
          <a:p>
            <a:pPr marL="12700">
              <a:lnSpc>
                <a:spcPct val="100000"/>
              </a:lnSpc>
              <a:spcBef>
                <a:spcPts val="100"/>
              </a:spcBef>
              <a:tabLst>
                <a:tab pos="3291204" algn="l"/>
                <a:tab pos="6669405" algn="l"/>
              </a:tabLst>
            </a:pPr>
            <a:r>
              <a:rPr sz="1200" b="1" spc="-55" dirty="0">
                <a:latin typeface="Arial"/>
                <a:cs typeface="Arial"/>
              </a:rPr>
              <a:t>debo</a:t>
            </a:r>
            <a:r>
              <a:rPr sz="1200" b="1" spc="50" dirty="0">
                <a:latin typeface="Arial"/>
                <a:cs typeface="Arial"/>
              </a:rPr>
              <a:t> </a:t>
            </a:r>
            <a:r>
              <a:rPr sz="1200" b="1" spc="-40" dirty="0">
                <a:latin typeface="Arial"/>
                <a:cs typeface="Arial"/>
              </a:rPr>
              <a:t>olvidar</a:t>
            </a:r>
            <a:r>
              <a:rPr sz="1200" spc="-40" dirty="0">
                <a:latin typeface="Arial"/>
                <a:cs typeface="Arial"/>
              </a:rPr>
              <a:t>?</a:t>
            </a:r>
            <a:r>
              <a:rPr sz="1200" u="sng" spc="-40" dirty="0">
                <a:uFill>
                  <a:solidFill>
                    <a:srgbClr val="000000"/>
                  </a:solidFill>
                </a:uFill>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 pos="6670040"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9620"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40"/>
              </a:spcBef>
              <a:tabLst>
                <a:tab pos="3395979" algn="l"/>
                <a:tab pos="6669405" algn="l"/>
              </a:tabLst>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a:t>
            </a:r>
            <a:r>
              <a:rPr sz="1200" b="1" spc="145" dirty="0">
                <a:latin typeface="Arial"/>
                <a:cs typeface="Arial"/>
              </a:rPr>
              <a:t> </a:t>
            </a:r>
            <a:r>
              <a:rPr sz="1200" b="1" spc="-25" dirty="0">
                <a:latin typeface="Arial"/>
                <a:cs typeface="Arial"/>
              </a:rPr>
              <a:t>intervenir?</a:t>
            </a:r>
            <a:r>
              <a:rPr sz="1200" b="1" spc="-15" dirty="0">
                <a:latin typeface="Arial"/>
                <a:cs typeface="Arial"/>
              </a:rPr>
              <a:t> </a:t>
            </a:r>
            <a:r>
              <a:rPr sz="1200" b="1" spc="-85" dirty="0">
                <a:latin typeface="Arial"/>
                <a:cs typeface="Arial"/>
              </a:rPr>
              <a:t>¿Qué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95979" algn="l"/>
                <a:tab pos="6669405" algn="l"/>
              </a:tabLst>
            </a:pPr>
            <a:r>
              <a:rPr sz="1200" b="1" spc="-40" dirty="0">
                <a:latin typeface="Arial"/>
                <a:cs typeface="Arial"/>
              </a:rPr>
              <a:t>necesito</a:t>
            </a:r>
            <a:r>
              <a:rPr sz="1200" b="1" spc="60" dirty="0">
                <a:latin typeface="Arial"/>
                <a:cs typeface="Arial"/>
              </a:rPr>
              <a:t> </a:t>
            </a:r>
            <a:r>
              <a:rPr sz="1200" b="1" spc="-35" dirty="0">
                <a:latin typeface="Arial"/>
                <a:cs typeface="Arial"/>
              </a:rPr>
              <a:t>modificar?</a:t>
            </a:r>
            <a:r>
              <a:rPr sz="1200" b="1" spc="40" dirty="0">
                <a:latin typeface="Arial"/>
                <a:cs typeface="Arial"/>
              </a:rPr>
              <a:t> </a:t>
            </a:r>
            <a:r>
              <a:rPr sz="1200" b="1" spc="-45" dirty="0">
                <a:latin typeface="Arial"/>
                <a:cs typeface="Arial"/>
              </a:rPr>
              <a:t>Imprevistos.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08985"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22954"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3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a:extLst>
              <a:ext uri="{FF2B5EF4-FFF2-40B4-BE49-F238E27FC236}">
                <a16:creationId xmlns:a16="http://schemas.microsoft.com/office/drawing/2014/main" id="{4FAC9626-C33E-4947-812E-84C5FC0C409B}"/>
              </a:ext>
            </a:extLst>
          </p:cNvPr>
          <p:cNvGraphicFramePr>
            <a:graphicFrameLocks noGrp="1"/>
          </p:cNvGraphicFramePr>
          <p:nvPr/>
        </p:nvGraphicFramePr>
        <p:xfrm>
          <a:off x="632955" y="2097532"/>
          <a:ext cx="3356609" cy="411619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0"/>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0"/>
                        </a:spcBef>
                      </a:pPr>
                      <a:r>
                        <a:rPr sz="1200" b="1" spc="-90" dirty="0">
                          <a:latin typeface="Arial"/>
                          <a:cs typeface="Arial"/>
                        </a:rPr>
                        <a:t>SI</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910">
                        <a:lnSpc>
                          <a:spcPct val="100000"/>
                        </a:lnSpc>
                        <a:spcBef>
                          <a:spcPts val="240"/>
                        </a:spcBef>
                      </a:pPr>
                      <a:r>
                        <a:rPr sz="1200" b="1" spc="-210" dirty="0">
                          <a:latin typeface="Arial"/>
                          <a:cs typeface="Arial"/>
                        </a:rPr>
                        <a:t>NO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a:lnSpc>
                          <a:spcPct val="100000"/>
                        </a:lnSpc>
                        <a:spcBef>
                          <a:spcPts val="244"/>
                        </a:spcBef>
                      </a:pPr>
                      <a:r>
                        <a:rPr sz="1200" b="1" spc="-60" dirty="0">
                          <a:latin typeface="Arial"/>
                          <a:cs typeface="Arial"/>
                        </a:rPr>
                        <a:t>Desarrollo </a:t>
                      </a:r>
                      <a:r>
                        <a:rPr sz="1200" b="1" spc="-30" dirty="0">
                          <a:latin typeface="Arial"/>
                          <a:cs typeface="Arial"/>
                        </a:rPr>
                        <a:t>de actividades</a:t>
                      </a:r>
                      <a:r>
                        <a:rPr sz="1200" b="1" spc="160" dirty="0">
                          <a:latin typeface="Arial"/>
                          <a:cs typeface="Arial"/>
                        </a:rPr>
                        <a:t> </a:t>
                      </a:r>
                      <a:r>
                        <a:rPr sz="1200" b="1" spc="-55" dirty="0">
                          <a:latin typeface="Arial"/>
                          <a:cs typeface="Arial"/>
                        </a:rPr>
                        <a:t>en</a:t>
                      </a:r>
                      <a:endParaRPr sz="1200">
                        <a:latin typeface="Arial"/>
                        <a:cs typeface="Arial"/>
                      </a:endParaRPr>
                    </a:p>
                    <a:p>
                      <a:pPr marL="91440">
                        <a:lnSpc>
                          <a:spcPct val="100000"/>
                        </a:lnSpc>
                      </a:pPr>
                      <a:r>
                        <a:rPr sz="1200" b="1" spc="-45" dirty="0">
                          <a:latin typeface="Arial"/>
                          <a:cs typeface="Arial"/>
                        </a:rPr>
                        <a:t>tiempo </a:t>
                      </a:r>
                      <a:r>
                        <a:rPr sz="1200" b="1" spc="-20" dirty="0">
                          <a:latin typeface="Arial"/>
                          <a:cs typeface="Arial"/>
                        </a:rPr>
                        <a:t>y</a:t>
                      </a:r>
                      <a:r>
                        <a:rPr sz="1200" b="1" spc="110" dirty="0">
                          <a:latin typeface="Arial"/>
                          <a:cs typeface="Arial"/>
                        </a:rPr>
                        <a:t> </a:t>
                      </a:r>
                      <a:r>
                        <a:rPr sz="1200" b="1" spc="-5" dirty="0">
                          <a:latin typeface="Arial"/>
                          <a:cs typeface="Arial"/>
                        </a:rPr>
                        <a:t>forma.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757">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50"/>
                        </a:spcBef>
                      </a:pPr>
                      <a:r>
                        <a:rPr sz="1200" b="1" spc="-45" dirty="0">
                          <a:latin typeface="Arial"/>
                          <a:cs typeface="Arial"/>
                        </a:rPr>
                        <a:t>Manifestaciones </a:t>
                      </a:r>
                      <a:r>
                        <a:rPr sz="1200" b="1" spc="-25" dirty="0">
                          <a:latin typeface="Arial"/>
                          <a:cs typeface="Arial"/>
                        </a:rPr>
                        <a:t>de </a:t>
                      </a:r>
                      <a:r>
                        <a:rPr sz="1200" b="1" spc="-85" dirty="0">
                          <a:latin typeface="Arial"/>
                          <a:cs typeface="Arial"/>
                        </a:rPr>
                        <a:t>los</a:t>
                      </a:r>
                      <a:r>
                        <a:rPr sz="1200" b="1" spc="140" dirty="0">
                          <a:latin typeface="Arial"/>
                          <a:cs typeface="Arial"/>
                        </a:rPr>
                        <a:t> </a:t>
                      </a:r>
                      <a:r>
                        <a:rPr sz="1200" b="1" spc="-100" dirty="0">
                          <a:latin typeface="Arial"/>
                          <a:cs typeface="Arial"/>
                        </a:rPr>
                        <a:t>niños: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50"/>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a:lnSpc>
                          <a:spcPct val="100000"/>
                        </a:lnSpc>
                        <a:spcBef>
                          <a:spcPts val="250"/>
                        </a:spcBef>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a:t>
                      </a:r>
                      <a:r>
                        <a:rPr sz="1200" b="1" spc="-40" dirty="0">
                          <a:latin typeface="Arial"/>
                          <a:cs typeface="Arial"/>
                        </a:rPr>
                        <a:t> actividades?</a:t>
                      </a:r>
                      <a:endParaRPr sz="1200">
                        <a:latin typeface="Arial"/>
                        <a:cs typeface="Arial"/>
                      </a:endParaRPr>
                    </a:p>
                    <a:p>
                      <a:pPr marL="91440">
                        <a:lnSpc>
                          <a:spcPct val="100000"/>
                        </a:lnSpc>
                        <a:tabLst>
                          <a:tab pos="1609725" algn="l"/>
                          <a:tab pos="2294890" algn="l"/>
                        </a:tabLst>
                      </a:pPr>
                      <a:r>
                        <a:rPr sz="1200" b="1" spc="-80" dirty="0">
                          <a:latin typeface="Arial"/>
                          <a:cs typeface="Arial"/>
                        </a:rPr>
                        <a:t>Todos  </a:t>
                      </a:r>
                      <a:r>
                        <a:rPr sz="1200" b="1" spc="35" dirty="0">
                          <a:latin typeface="Arial"/>
                          <a:cs typeface="Arial"/>
                        </a:rPr>
                        <a:t>(  )</a:t>
                      </a:r>
                      <a:r>
                        <a:rPr sz="1200" b="1" spc="275" dirty="0">
                          <a:latin typeface="Arial"/>
                          <a:cs typeface="Arial"/>
                        </a:rPr>
                        <a:t> </a:t>
                      </a:r>
                      <a:r>
                        <a:rPr sz="1200" b="1" spc="-100" dirty="0">
                          <a:latin typeface="Arial"/>
                          <a:cs typeface="Arial"/>
                        </a:rPr>
                        <a:t>Algunos</a:t>
                      </a:r>
                      <a:r>
                        <a:rPr sz="1200" b="1" spc="40" dirty="0">
                          <a:latin typeface="Arial"/>
                          <a:cs typeface="Arial"/>
                        </a:rPr>
                        <a:t> </a:t>
                      </a:r>
                      <a:r>
                        <a:rPr sz="1200" b="1" spc="35" dirty="0">
                          <a:latin typeface="Arial"/>
                          <a:cs typeface="Arial"/>
                        </a:rPr>
                        <a:t>(	) </a:t>
                      </a:r>
                      <a:r>
                        <a:rPr sz="1200" b="1" spc="40" dirty="0">
                          <a:latin typeface="Arial"/>
                          <a:cs typeface="Arial"/>
                        </a:rPr>
                        <a:t> </a:t>
                      </a:r>
                      <a:r>
                        <a:rPr sz="1200" b="1" dirty="0">
                          <a:latin typeface="Arial"/>
                          <a:cs typeface="Arial"/>
                        </a:rPr>
                        <a:t>otro</a:t>
                      </a:r>
                      <a:r>
                        <a:rPr sz="1200" b="1" spc="20" dirty="0">
                          <a:latin typeface="Arial"/>
                          <a:cs typeface="Arial"/>
                        </a:rPr>
                        <a:t> </a:t>
                      </a:r>
                      <a:r>
                        <a:rPr sz="1200" b="1" spc="35"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50"/>
                        </a:spcBef>
                        <a:tabLst>
                          <a:tab pos="1209675" algn="l"/>
                          <a:tab pos="1999614" algn="l"/>
                          <a:tab pos="2814320"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722">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65"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a:extLst>
              <a:ext uri="{FF2B5EF4-FFF2-40B4-BE49-F238E27FC236}">
                <a16:creationId xmlns:a16="http://schemas.microsoft.com/office/drawing/2014/main" id="{D37302E3-14FD-49DB-BF0F-60725F4CD711}"/>
              </a:ext>
            </a:extLst>
          </p:cNvPr>
          <p:cNvGraphicFramePr>
            <a:graphicFrameLocks noGrp="1"/>
          </p:cNvGraphicFramePr>
          <p:nvPr/>
        </p:nvGraphicFramePr>
        <p:xfrm>
          <a:off x="4084192" y="2101088"/>
          <a:ext cx="3322318" cy="3992877"/>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19">
                <a:tc>
                  <a:txBody>
                    <a:bodyPr/>
                    <a:lstStyle/>
                    <a:p>
                      <a:pPr marL="1270" algn="ctr">
                        <a:lnSpc>
                          <a:spcPct val="100000"/>
                        </a:lnSpc>
                        <a:spcBef>
                          <a:spcPts val="245"/>
                        </a:spcBef>
                      </a:pPr>
                      <a:r>
                        <a:rPr sz="1200" b="1" spc="-50" dirty="0">
                          <a:latin typeface="Arial"/>
                          <a:cs typeface="Arial"/>
                        </a:rPr>
                        <a:t>Educadora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3175" algn="ctr">
                        <a:lnSpc>
                          <a:spcPct val="100000"/>
                        </a:lnSpc>
                        <a:spcBef>
                          <a:spcPts val="245"/>
                        </a:spcBef>
                      </a:pPr>
                      <a:r>
                        <a:rPr sz="1200" b="1" spc="-90" dirty="0">
                          <a:latin typeface="Arial"/>
                          <a:cs typeface="Arial"/>
                        </a:rPr>
                        <a:t>SI</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5"/>
                        </a:spcBef>
                      </a:pPr>
                      <a:r>
                        <a:rPr sz="1200" b="1" spc="-210" dirty="0">
                          <a:latin typeface="Arial"/>
                          <a:cs typeface="Arial"/>
                        </a:rPr>
                        <a:t>NO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marR="235585">
                        <a:lnSpc>
                          <a:spcPct val="100000"/>
                        </a:lnSpc>
                        <a:spcBef>
                          <a:spcPts val="245"/>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 </a:t>
                      </a:r>
                      <a:r>
                        <a:rPr sz="1200" b="1" spc="65" dirty="0">
                          <a:latin typeface="Arial"/>
                          <a:cs typeface="Arial"/>
                        </a:rPr>
                        <a:t>fue  </a:t>
                      </a:r>
                      <a:r>
                        <a:rPr sz="1200" b="1" spc="-60" dirty="0">
                          <a:latin typeface="Arial"/>
                          <a:cs typeface="Arial"/>
                        </a:rPr>
                        <a:t>la</a:t>
                      </a:r>
                      <a:r>
                        <a:rPr sz="1200" b="1" spc="3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7695">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a:lnSpc>
                          <a:spcPct val="100000"/>
                        </a:lnSpc>
                        <a:spcBef>
                          <a:spcPts val="245"/>
                        </a:spcBef>
                      </a:pPr>
                      <a:r>
                        <a:rPr sz="1200" b="1" spc="-140" dirty="0">
                          <a:latin typeface="Arial"/>
                          <a:cs typeface="Arial"/>
                        </a:rPr>
                        <a:t>¿La </a:t>
                      </a:r>
                      <a:r>
                        <a:rPr sz="1200" b="1" spc="15" dirty="0">
                          <a:latin typeface="Arial"/>
                          <a:cs typeface="Arial"/>
                        </a:rPr>
                        <a:t>forma </a:t>
                      </a:r>
                      <a:r>
                        <a:rPr sz="1200" b="1" spc="-30" dirty="0">
                          <a:latin typeface="Arial"/>
                          <a:cs typeface="Arial"/>
                        </a:rPr>
                        <a:t>de </a:t>
                      </a:r>
                      <a:r>
                        <a:rPr sz="1200" b="1" spc="-35" dirty="0">
                          <a:latin typeface="Arial"/>
                          <a:cs typeface="Arial"/>
                        </a:rPr>
                        <a:t>relacionarme</a:t>
                      </a:r>
                      <a:r>
                        <a:rPr sz="1200" b="1" spc="40" dirty="0">
                          <a:latin typeface="Arial"/>
                          <a:cs typeface="Arial"/>
                        </a:rPr>
                        <a:t> </a:t>
                      </a:r>
                      <a:r>
                        <a:rPr sz="1200" b="1" spc="-75" dirty="0">
                          <a:latin typeface="Arial"/>
                          <a:cs typeface="Arial"/>
                        </a:rPr>
                        <a:t>con</a:t>
                      </a:r>
                      <a:endParaRPr sz="1200">
                        <a:latin typeface="Arial"/>
                        <a:cs typeface="Arial"/>
                      </a:endParaRPr>
                    </a:p>
                    <a:p>
                      <a:pPr marL="92710">
                        <a:lnSpc>
                          <a:spcPct val="100000"/>
                        </a:lnSpc>
                      </a:pP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a:t>
                      </a:r>
                      <a:r>
                        <a:rPr sz="1200" b="1" spc="-2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45"/>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85"/>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19">
                <a:tc gridSpan="3">
                  <a:txBody>
                    <a:bodyPr/>
                    <a:lstStyle/>
                    <a:p>
                      <a:pPr marL="1065530" marR="168910" indent="-894715">
                        <a:lnSpc>
                          <a:spcPct val="100000"/>
                        </a:lnSpc>
                        <a:spcBef>
                          <a:spcPts val="270"/>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a:latin typeface="Arial"/>
                        <a:cs typeface="Arial"/>
                      </a:endParaRPr>
                    </a:p>
                    <a:p>
                      <a:pPr marL="92710">
                        <a:lnSpc>
                          <a:spcPts val="13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spcBef>
                          <a:spcPts val="20"/>
                        </a:spcBef>
                        <a:tabLst>
                          <a:tab pos="320484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a:extLst>
              <a:ext uri="{FF2B5EF4-FFF2-40B4-BE49-F238E27FC236}">
                <a16:creationId xmlns:a16="http://schemas.microsoft.com/office/drawing/2014/main" id="{23C2F3DA-78DC-42F9-9B37-CF8001B58493}"/>
              </a:ext>
            </a:extLst>
          </p:cNvPr>
          <p:cNvSpPr txBox="1"/>
          <p:nvPr/>
        </p:nvSpPr>
        <p:spPr>
          <a:xfrm>
            <a:off x="2675254" y="1246505"/>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Tree>
    <p:extLst>
      <p:ext uri="{BB962C8B-B14F-4D97-AF65-F5344CB8AC3E}">
        <p14:creationId xmlns:p14="http://schemas.microsoft.com/office/powerpoint/2010/main" val="2643401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1EC7095-B6E5-4B03-A1A4-876BA9C4A200}"/>
              </a:ext>
            </a:extLst>
          </p:cNvPr>
          <p:cNvSpPr/>
          <p:nvPr/>
        </p:nvSpPr>
        <p:spPr>
          <a:xfrm>
            <a:off x="4030979" y="7772400"/>
            <a:ext cx="3497579" cy="320039"/>
          </a:xfrm>
          <a:prstGeom prst="rect">
            <a:avLst/>
          </a:prstGeom>
          <a:blipFill>
            <a:blip r:embed="rId2" cstate="print"/>
            <a:stretch>
              <a:fillRect/>
            </a:stretch>
          </a:blipFill>
        </p:spPr>
        <p:txBody>
          <a:bodyPr wrap="square" lIns="0" tIns="0" rIns="0" bIns="0" rtlCol="0"/>
          <a:lstStyle/>
          <a:p>
            <a:endParaRPr/>
          </a:p>
        </p:txBody>
      </p:sp>
      <p:grpSp>
        <p:nvGrpSpPr>
          <p:cNvPr id="3" name="object 3">
            <a:extLst>
              <a:ext uri="{FF2B5EF4-FFF2-40B4-BE49-F238E27FC236}">
                <a16:creationId xmlns:a16="http://schemas.microsoft.com/office/drawing/2014/main" id="{B7D5243C-C7A7-4955-B7E2-A0C5B2139697}"/>
              </a:ext>
            </a:extLst>
          </p:cNvPr>
          <p:cNvGrpSpPr/>
          <p:nvPr/>
        </p:nvGrpSpPr>
        <p:grpSpPr>
          <a:xfrm>
            <a:off x="0" y="0"/>
            <a:ext cx="7772400" cy="10040620"/>
            <a:chOff x="0" y="0"/>
            <a:chExt cx="7772400" cy="10040620"/>
          </a:xfrm>
        </p:grpSpPr>
        <p:sp>
          <p:nvSpPr>
            <p:cNvPr id="4" name="object 4">
              <a:extLst>
                <a:ext uri="{FF2B5EF4-FFF2-40B4-BE49-F238E27FC236}">
                  <a16:creationId xmlns:a16="http://schemas.microsoft.com/office/drawing/2014/main" id="{240F7FC5-7F44-4D09-9B09-498D70212862}"/>
                </a:ext>
              </a:extLst>
            </p:cNvPr>
            <p:cNvSpPr/>
            <p:nvPr/>
          </p:nvSpPr>
          <p:spPr>
            <a:xfrm>
              <a:off x="457200" y="7764780"/>
              <a:ext cx="3497579" cy="322580"/>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9AEA31AB-4B2E-4F68-8643-4C1339D1334D}"/>
                </a:ext>
              </a:extLst>
            </p:cNvPr>
            <p:cNvSpPr/>
            <p:nvPr/>
          </p:nvSpPr>
          <p:spPr>
            <a:xfrm>
              <a:off x="0" y="0"/>
              <a:ext cx="7772400" cy="10040618"/>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146D40AE-AD31-4375-AA3B-6E024541C012}"/>
                </a:ext>
              </a:extLst>
            </p:cNvPr>
            <p:cNvSpPr/>
            <p:nvPr/>
          </p:nvSpPr>
          <p:spPr>
            <a:xfrm>
              <a:off x="508000" y="6144259"/>
              <a:ext cx="7007859" cy="238760"/>
            </a:xfrm>
            <a:prstGeom prst="rect">
              <a:avLst/>
            </a:prstGeom>
            <a:blipFill>
              <a:blip r:embed="rId5" cstate="print"/>
              <a:stretch>
                <a:fillRect/>
              </a:stretch>
            </a:blipFill>
          </p:spPr>
          <p:txBody>
            <a:bodyPr wrap="square" lIns="0" tIns="0" rIns="0" bIns="0" rtlCol="0"/>
            <a:lstStyle/>
            <a:p>
              <a:endParaRPr/>
            </a:p>
          </p:txBody>
        </p:sp>
      </p:grpSp>
      <p:sp>
        <p:nvSpPr>
          <p:cNvPr id="7" name="object 7">
            <a:extLst>
              <a:ext uri="{FF2B5EF4-FFF2-40B4-BE49-F238E27FC236}">
                <a16:creationId xmlns:a16="http://schemas.microsoft.com/office/drawing/2014/main" id="{2DAA3BE3-5A65-46CE-A733-DC0BB7F11695}"/>
              </a:ext>
            </a:extLst>
          </p:cNvPr>
          <p:cNvSpPr txBox="1"/>
          <p:nvPr/>
        </p:nvSpPr>
        <p:spPr>
          <a:xfrm>
            <a:off x="508000" y="6144259"/>
            <a:ext cx="7007859" cy="238760"/>
          </a:xfrm>
          <a:prstGeom prst="rect">
            <a:avLst/>
          </a:prstGeom>
        </p:spPr>
        <p:txBody>
          <a:bodyPr vert="horz" wrap="square" lIns="0" tIns="0" rIns="0" bIns="0" rtlCol="0">
            <a:spAutoFit/>
          </a:bodyPr>
          <a:lstStyle/>
          <a:p>
            <a:pPr marL="93345" algn="ctr">
              <a:lnSpc>
                <a:spcPts val="1835"/>
              </a:lnSpc>
            </a:pPr>
            <a:r>
              <a:rPr sz="1550" spc="-5" dirty="0">
                <a:latin typeface="Verdana"/>
                <a:cs typeface="Verdana"/>
              </a:rPr>
              <a:t>Observaciones</a:t>
            </a:r>
            <a:endParaRPr sz="1550">
              <a:latin typeface="Verdana"/>
              <a:cs typeface="Verdana"/>
            </a:endParaRPr>
          </a:p>
        </p:txBody>
      </p:sp>
      <p:grpSp>
        <p:nvGrpSpPr>
          <p:cNvPr id="8" name="object 8">
            <a:extLst>
              <a:ext uri="{FF2B5EF4-FFF2-40B4-BE49-F238E27FC236}">
                <a16:creationId xmlns:a16="http://schemas.microsoft.com/office/drawing/2014/main" id="{F589BD93-FCEF-449D-B4BA-26F13800B515}"/>
              </a:ext>
            </a:extLst>
          </p:cNvPr>
          <p:cNvGrpSpPr/>
          <p:nvPr/>
        </p:nvGrpSpPr>
        <p:grpSpPr>
          <a:xfrm>
            <a:off x="627380" y="6428740"/>
            <a:ext cx="6837680" cy="1259840"/>
            <a:chOff x="627380" y="6428740"/>
            <a:chExt cx="6837680" cy="1259840"/>
          </a:xfrm>
        </p:grpSpPr>
        <p:sp>
          <p:nvSpPr>
            <p:cNvPr id="9" name="object 9">
              <a:extLst>
                <a:ext uri="{FF2B5EF4-FFF2-40B4-BE49-F238E27FC236}">
                  <a16:creationId xmlns:a16="http://schemas.microsoft.com/office/drawing/2014/main" id="{0906823C-6D5A-4E00-9ED5-00AF6F43C5DC}"/>
                </a:ext>
              </a:extLst>
            </p:cNvPr>
            <p:cNvSpPr/>
            <p:nvPr/>
          </p:nvSpPr>
          <p:spPr>
            <a:xfrm>
              <a:off x="4067809" y="6442710"/>
              <a:ext cx="3390900" cy="1239520"/>
            </a:xfrm>
            <a:custGeom>
              <a:avLst/>
              <a:gdLst/>
              <a:ahLst/>
              <a:cxnLst/>
              <a:rect l="l" t="t" r="r" b="b"/>
              <a:pathLst>
                <a:path w="3390900" h="1239520">
                  <a:moveTo>
                    <a:pt x="3184270" y="0"/>
                  </a:moveTo>
                  <a:lnTo>
                    <a:pt x="206628" y="0"/>
                  </a:lnTo>
                  <a:lnTo>
                    <a:pt x="159233" y="5454"/>
                  </a:lnTo>
                  <a:lnTo>
                    <a:pt x="115734" y="20992"/>
                  </a:lnTo>
                  <a:lnTo>
                    <a:pt x="77370" y="45376"/>
                  </a:lnTo>
                  <a:lnTo>
                    <a:pt x="45376" y="77370"/>
                  </a:lnTo>
                  <a:lnTo>
                    <a:pt x="20992" y="115734"/>
                  </a:lnTo>
                  <a:lnTo>
                    <a:pt x="5454" y="159233"/>
                  </a:lnTo>
                  <a:lnTo>
                    <a:pt x="0" y="206628"/>
                  </a:lnTo>
                  <a:lnTo>
                    <a:pt x="0" y="1032890"/>
                  </a:lnTo>
                  <a:lnTo>
                    <a:pt x="5454" y="1080286"/>
                  </a:lnTo>
                  <a:lnTo>
                    <a:pt x="20992" y="1123785"/>
                  </a:lnTo>
                  <a:lnTo>
                    <a:pt x="45376" y="1162149"/>
                  </a:lnTo>
                  <a:lnTo>
                    <a:pt x="77370" y="1194143"/>
                  </a:lnTo>
                  <a:lnTo>
                    <a:pt x="115734" y="1218527"/>
                  </a:lnTo>
                  <a:lnTo>
                    <a:pt x="159233" y="1234065"/>
                  </a:lnTo>
                  <a:lnTo>
                    <a:pt x="206628" y="1239520"/>
                  </a:lnTo>
                  <a:lnTo>
                    <a:pt x="3184270" y="1239520"/>
                  </a:lnTo>
                  <a:lnTo>
                    <a:pt x="3231666" y="1234065"/>
                  </a:lnTo>
                  <a:lnTo>
                    <a:pt x="3275165" y="1218527"/>
                  </a:lnTo>
                  <a:lnTo>
                    <a:pt x="3313529" y="1194143"/>
                  </a:lnTo>
                  <a:lnTo>
                    <a:pt x="3345523" y="1162149"/>
                  </a:lnTo>
                  <a:lnTo>
                    <a:pt x="3369907" y="1123785"/>
                  </a:lnTo>
                  <a:lnTo>
                    <a:pt x="3385445" y="1080286"/>
                  </a:lnTo>
                  <a:lnTo>
                    <a:pt x="3390899" y="1032890"/>
                  </a:lnTo>
                  <a:lnTo>
                    <a:pt x="3390899" y="206628"/>
                  </a:lnTo>
                  <a:lnTo>
                    <a:pt x="3385445" y="159233"/>
                  </a:lnTo>
                  <a:lnTo>
                    <a:pt x="3369907" y="115734"/>
                  </a:lnTo>
                  <a:lnTo>
                    <a:pt x="3345523" y="77370"/>
                  </a:lnTo>
                  <a:lnTo>
                    <a:pt x="3313529" y="45376"/>
                  </a:lnTo>
                  <a:lnTo>
                    <a:pt x="3275165" y="20992"/>
                  </a:lnTo>
                  <a:lnTo>
                    <a:pt x="3231666" y="5454"/>
                  </a:lnTo>
                  <a:lnTo>
                    <a:pt x="3184270" y="0"/>
                  </a:lnTo>
                  <a:close/>
                </a:path>
              </a:pathLst>
            </a:custGeom>
            <a:solidFill>
              <a:srgbClr val="FFFFFF"/>
            </a:solidFill>
          </p:spPr>
          <p:txBody>
            <a:bodyPr wrap="square" lIns="0" tIns="0" rIns="0" bIns="0" rtlCol="0"/>
            <a:lstStyle/>
            <a:p>
              <a:endParaRPr/>
            </a:p>
          </p:txBody>
        </p:sp>
        <p:sp>
          <p:nvSpPr>
            <p:cNvPr id="10" name="object 10">
              <a:extLst>
                <a:ext uri="{FF2B5EF4-FFF2-40B4-BE49-F238E27FC236}">
                  <a16:creationId xmlns:a16="http://schemas.microsoft.com/office/drawing/2014/main" id="{F65401A5-CC62-4875-BF92-4E71A3BF6323}"/>
                </a:ext>
              </a:extLst>
            </p:cNvPr>
            <p:cNvSpPr/>
            <p:nvPr/>
          </p:nvSpPr>
          <p:spPr>
            <a:xfrm>
              <a:off x="4067809" y="6442710"/>
              <a:ext cx="3390900" cy="1239520"/>
            </a:xfrm>
            <a:custGeom>
              <a:avLst/>
              <a:gdLst/>
              <a:ahLst/>
              <a:cxnLst/>
              <a:rect l="l" t="t" r="r" b="b"/>
              <a:pathLst>
                <a:path w="3390900" h="1239520">
                  <a:moveTo>
                    <a:pt x="0" y="206628"/>
                  </a:moveTo>
                  <a:lnTo>
                    <a:pt x="5454" y="159233"/>
                  </a:lnTo>
                  <a:lnTo>
                    <a:pt x="20992" y="115734"/>
                  </a:lnTo>
                  <a:lnTo>
                    <a:pt x="45376" y="77370"/>
                  </a:lnTo>
                  <a:lnTo>
                    <a:pt x="77370" y="45376"/>
                  </a:lnTo>
                  <a:lnTo>
                    <a:pt x="115734" y="20992"/>
                  </a:lnTo>
                  <a:lnTo>
                    <a:pt x="159233" y="5454"/>
                  </a:lnTo>
                  <a:lnTo>
                    <a:pt x="206628" y="0"/>
                  </a:lnTo>
                  <a:lnTo>
                    <a:pt x="3184270" y="0"/>
                  </a:lnTo>
                  <a:lnTo>
                    <a:pt x="3231666" y="5454"/>
                  </a:lnTo>
                  <a:lnTo>
                    <a:pt x="3275165" y="20992"/>
                  </a:lnTo>
                  <a:lnTo>
                    <a:pt x="3313529" y="45376"/>
                  </a:lnTo>
                  <a:lnTo>
                    <a:pt x="3345523" y="77370"/>
                  </a:lnTo>
                  <a:lnTo>
                    <a:pt x="3369907" y="115734"/>
                  </a:lnTo>
                  <a:lnTo>
                    <a:pt x="3385445" y="159233"/>
                  </a:lnTo>
                  <a:lnTo>
                    <a:pt x="3390899" y="206628"/>
                  </a:lnTo>
                  <a:lnTo>
                    <a:pt x="3390899" y="1032890"/>
                  </a:lnTo>
                  <a:lnTo>
                    <a:pt x="3385445" y="1080286"/>
                  </a:lnTo>
                  <a:lnTo>
                    <a:pt x="3369907" y="1123785"/>
                  </a:lnTo>
                  <a:lnTo>
                    <a:pt x="3345523" y="1162149"/>
                  </a:lnTo>
                  <a:lnTo>
                    <a:pt x="3313529" y="1194143"/>
                  </a:lnTo>
                  <a:lnTo>
                    <a:pt x="3275165" y="1218527"/>
                  </a:lnTo>
                  <a:lnTo>
                    <a:pt x="3231666" y="1234065"/>
                  </a:lnTo>
                  <a:lnTo>
                    <a:pt x="3184270" y="1239520"/>
                  </a:lnTo>
                  <a:lnTo>
                    <a:pt x="206628" y="1239520"/>
                  </a:lnTo>
                  <a:lnTo>
                    <a:pt x="159233" y="1234065"/>
                  </a:lnTo>
                  <a:lnTo>
                    <a:pt x="115734" y="1218527"/>
                  </a:lnTo>
                  <a:lnTo>
                    <a:pt x="77370" y="1194143"/>
                  </a:lnTo>
                  <a:lnTo>
                    <a:pt x="45376" y="1162149"/>
                  </a:lnTo>
                  <a:lnTo>
                    <a:pt x="20992" y="1123785"/>
                  </a:lnTo>
                  <a:lnTo>
                    <a:pt x="5454" y="1080286"/>
                  </a:lnTo>
                  <a:lnTo>
                    <a:pt x="0" y="1032890"/>
                  </a:lnTo>
                  <a:lnTo>
                    <a:pt x="0" y="206628"/>
                  </a:lnTo>
                  <a:close/>
                </a:path>
              </a:pathLst>
            </a:custGeom>
            <a:ln w="12700">
              <a:solidFill>
                <a:srgbClr val="000000"/>
              </a:solidFill>
            </a:ln>
          </p:spPr>
          <p:txBody>
            <a:bodyPr wrap="square" lIns="0" tIns="0" rIns="0" bIns="0" rtlCol="0"/>
            <a:lstStyle/>
            <a:p>
              <a:endParaRPr/>
            </a:p>
          </p:txBody>
        </p:sp>
        <p:sp>
          <p:nvSpPr>
            <p:cNvPr id="11" name="object 11">
              <a:extLst>
                <a:ext uri="{FF2B5EF4-FFF2-40B4-BE49-F238E27FC236}">
                  <a16:creationId xmlns:a16="http://schemas.microsoft.com/office/drawing/2014/main" id="{B84EF08E-5BA7-4BF9-A4F8-E3510BC127A8}"/>
                </a:ext>
              </a:extLst>
            </p:cNvPr>
            <p:cNvSpPr/>
            <p:nvPr/>
          </p:nvSpPr>
          <p:spPr>
            <a:xfrm>
              <a:off x="633730" y="6435090"/>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1"/>
                  </a:lnTo>
                  <a:lnTo>
                    <a:pt x="5489" y="1086906"/>
                  </a:lnTo>
                  <a:lnTo>
                    <a:pt x="21127" y="1130664"/>
                  </a:lnTo>
                  <a:lnTo>
                    <a:pt x="45665" y="1169266"/>
                  </a:lnTo>
                  <a:lnTo>
                    <a:pt x="77855" y="1201463"/>
                  </a:lnTo>
                  <a:lnTo>
                    <a:pt x="116450" y="1226006"/>
                  </a:lnTo>
                  <a:lnTo>
                    <a:pt x="160201" y="1241648"/>
                  </a:lnTo>
                  <a:lnTo>
                    <a:pt x="207860" y="1247140"/>
                  </a:lnTo>
                  <a:lnTo>
                    <a:pt x="3134741" y="1247140"/>
                  </a:lnTo>
                  <a:lnTo>
                    <a:pt x="3182406" y="1241648"/>
                  </a:lnTo>
                  <a:lnTo>
                    <a:pt x="3226164" y="1226006"/>
                  </a:lnTo>
                  <a:lnTo>
                    <a:pt x="3264766" y="1201463"/>
                  </a:lnTo>
                  <a:lnTo>
                    <a:pt x="3296963" y="1169266"/>
                  </a:lnTo>
                  <a:lnTo>
                    <a:pt x="3321506" y="1130664"/>
                  </a:lnTo>
                  <a:lnTo>
                    <a:pt x="3337148" y="1086906"/>
                  </a:lnTo>
                  <a:lnTo>
                    <a:pt x="3342640" y="1039241"/>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a:extLst>
                <a:ext uri="{FF2B5EF4-FFF2-40B4-BE49-F238E27FC236}">
                  <a16:creationId xmlns:a16="http://schemas.microsoft.com/office/drawing/2014/main" id="{49D5CEFB-07F9-4259-AC18-D2E001C5B245}"/>
                </a:ext>
              </a:extLst>
            </p:cNvPr>
            <p:cNvSpPr/>
            <p:nvPr/>
          </p:nvSpPr>
          <p:spPr>
            <a:xfrm>
              <a:off x="633730" y="6435090"/>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1"/>
                  </a:lnTo>
                  <a:lnTo>
                    <a:pt x="3337148" y="1086906"/>
                  </a:lnTo>
                  <a:lnTo>
                    <a:pt x="3321506" y="1130664"/>
                  </a:lnTo>
                  <a:lnTo>
                    <a:pt x="3296963" y="1169266"/>
                  </a:lnTo>
                  <a:lnTo>
                    <a:pt x="3264766" y="1201463"/>
                  </a:lnTo>
                  <a:lnTo>
                    <a:pt x="3226164" y="1226006"/>
                  </a:lnTo>
                  <a:lnTo>
                    <a:pt x="3182406" y="1241648"/>
                  </a:lnTo>
                  <a:lnTo>
                    <a:pt x="3134741" y="1247140"/>
                  </a:lnTo>
                  <a:lnTo>
                    <a:pt x="207860" y="1247140"/>
                  </a:lnTo>
                  <a:lnTo>
                    <a:pt x="160201" y="1241648"/>
                  </a:lnTo>
                  <a:lnTo>
                    <a:pt x="116450" y="1226006"/>
                  </a:lnTo>
                  <a:lnTo>
                    <a:pt x="77855" y="1201463"/>
                  </a:lnTo>
                  <a:lnTo>
                    <a:pt x="45665" y="1169266"/>
                  </a:lnTo>
                  <a:lnTo>
                    <a:pt x="21127" y="1130664"/>
                  </a:lnTo>
                  <a:lnTo>
                    <a:pt x="5489" y="1086906"/>
                  </a:lnTo>
                  <a:lnTo>
                    <a:pt x="0" y="1039241"/>
                  </a:lnTo>
                  <a:lnTo>
                    <a:pt x="0" y="207899"/>
                  </a:lnTo>
                  <a:close/>
                </a:path>
              </a:pathLst>
            </a:custGeom>
            <a:ln w="12700">
              <a:solidFill>
                <a:srgbClr val="000000"/>
              </a:solidFill>
            </a:ln>
          </p:spPr>
          <p:txBody>
            <a:bodyPr wrap="square" lIns="0" tIns="0" rIns="0" bIns="0" rtlCol="0"/>
            <a:lstStyle/>
            <a:p>
              <a:endParaRPr/>
            </a:p>
          </p:txBody>
        </p:sp>
      </p:grpSp>
      <p:sp>
        <p:nvSpPr>
          <p:cNvPr id="13" name="object 13">
            <a:extLst>
              <a:ext uri="{FF2B5EF4-FFF2-40B4-BE49-F238E27FC236}">
                <a16:creationId xmlns:a16="http://schemas.microsoft.com/office/drawing/2014/main" id="{62AC2424-C552-47DE-8CEC-9C45F4B25823}"/>
              </a:ext>
            </a:extLst>
          </p:cNvPr>
          <p:cNvSpPr txBox="1"/>
          <p:nvPr/>
        </p:nvSpPr>
        <p:spPr>
          <a:xfrm>
            <a:off x="739775" y="6410261"/>
            <a:ext cx="687705" cy="269875"/>
          </a:xfrm>
          <a:prstGeom prst="rect">
            <a:avLst/>
          </a:prstGeom>
        </p:spPr>
        <p:txBody>
          <a:bodyPr vert="horz" wrap="square" lIns="0" tIns="12700" rIns="0" bIns="0" rtlCol="0">
            <a:spAutoFit/>
          </a:bodyPr>
          <a:lstStyle/>
          <a:p>
            <a:pPr marL="12700">
              <a:lnSpc>
                <a:spcPct val="100000"/>
              </a:lnSpc>
              <a:spcBef>
                <a:spcPts val="100"/>
              </a:spcBef>
            </a:pPr>
            <a:r>
              <a:rPr sz="1600" b="1" spc="-400" dirty="0">
                <a:latin typeface="Arial"/>
                <a:cs typeface="Arial"/>
              </a:rPr>
              <a:t>L</a:t>
            </a:r>
            <a:r>
              <a:rPr sz="1600" b="1" spc="-80" dirty="0">
                <a:latin typeface="Arial"/>
                <a:cs typeface="Arial"/>
              </a:rPr>
              <a:t>o</a:t>
            </a:r>
            <a:r>
              <a:rPr sz="1600" b="1" spc="-35" dirty="0">
                <a:latin typeface="Arial"/>
                <a:cs typeface="Arial"/>
              </a:rPr>
              <a:t>gro</a:t>
            </a:r>
            <a:r>
              <a:rPr sz="1600" b="1" spc="-90" dirty="0">
                <a:latin typeface="Arial"/>
                <a:cs typeface="Arial"/>
              </a:rPr>
              <a:t>s:</a:t>
            </a:r>
            <a:endParaRPr sz="1600">
              <a:latin typeface="Arial"/>
              <a:cs typeface="Arial"/>
            </a:endParaRPr>
          </a:p>
        </p:txBody>
      </p:sp>
      <p:sp>
        <p:nvSpPr>
          <p:cNvPr id="14" name="object 14">
            <a:extLst>
              <a:ext uri="{FF2B5EF4-FFF2-40B4-BE49-F238E27FC236}">
                <a16:creationId xmlns:a16="http://schemas.microsoft.com/office/drawing/2014/main" id="{1C89AF47-D363-4C2E-A1CD-2C6093147813}"/>
              </a:ext>
            </a:extLst>
          </p:cNvPr>
          <p:cNvSpPr txBox="1"/>
          <p:nvPr/>
        </p:nvSpPr>
        <p:spPr>
          <a:xfrm>
            <a:off x="4146550" y="6415023"/>
            <a:ext cx="3192780" cy="513715"/>
          </a:xfrm>
          <a:prstGeom prst="rect">
            <a:avLst/>
          </a:prstGeom>
        </p:spPr>
        <p:txBody>
          <a:bodyPr vert="horz" wrap="square" lIns="0" tIns="12700" rIns="0" bIns="0" rtlCol="0">
            <a:spAutoFit/>
          </a:bodyPr>
          <a:lstStyle/>
          <a:p>
            <a:pPr marL="154940">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a:extLst>
              <a:ext uri="{FF2B5EF4-FFF2-40B4-BE49-F238E27FC236}">
                <a16:creationId xmlns:a16="http://schemas.microsoft.com/office/drawing/2014/main" id="{89ACC958-B429-4B59-B6CF-073F54EAD39E}"/>
              </a:ext>
            </a:extLst>
          </p:cNvPr>
          <p:cNvSpPr txBox="1"/>
          <p:nvPr/>
        </p:nvSpPr>
        <p:spPr>
          <a:xfrm>
            <a:off x="581659" y="7784465"/>
            <a:ext cx="321564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Valoración </a:t>
            </a:r>
            <a:r>
              <a:rPr sz="1550" spc="-30" dirty="0">
                <a:latin typeface="Verdana"/>
                <a:cs typeface="Verdana"/>
              </a:rPr>
              <a:t>general </a:t>
            </a:r>
            <a:r>
              <a:rPr sz="1550" spc="-55" dirty="0">
                <a:latin typeface="Verdana"/>
                <a:cs typeface="Verdana"/>
              </a:rPr>
              <a:t>de </a:t>
            </a:r>
            <a:r>
              <a:rPr sz="1550" spc="-30" dirty="0">
                <a:latin typeface="Verdana"/>
                <a:cs typeface="Verdana"/>
              </a:rPr>
              <a:t>la</a:t>
            </a:r>
            <a:r>
              <a:rPr sz="1550" spc="-275" dirty="0">
                <a:latin typeface="Verdana"/>
                <a:cs typeface="Verdana"/>
              </a:rPr>
              <a:t> </a:t>
            </a:r>
            <a:r>
              <a:rPr sz="1550" spc="40" dirty="0">
                <a:latin typeface="Verdana"/>
                <a:cs typeface="Verdana"/>
              </a:rPr>
              <a:t>jornada</a:t>
            </a:r>
            <a:endParaRPr sz="1550">
              <a:latin typeface="Verdana"/>
              <a:cs typeface="Verdana"/>
            </a:endParaRPr>
          </a:p>
        </p:txBody>
      </p:sp>
      <p:sp>
        <p:nvSpPr>
          <p:cNvPr id="16" name="object 16">
            <a:extLst>
              <a:ext uri="{FF2B5EF4-FFF2-40B4-BE49-F238E27FC236}">
                <a16:creationId xmlns:a16="http://schemas.microsoft.com/office/drawing/2014/main" id="{8F380304-5A5A-409F-AC1C-0E8CD5A20BBE}"/>
              </a:ext>
            </a:extLst>
          </p:cNvPr>
          <p:cNvSpPr txBox="1"/>
          <p:nvPr/>
        </p:nvSpPr>
        <p:spPr>
          <a:xfrm>
            <a:off x="679767" y="8111490"/>
            <a:ext cx="3042285" cy="208279"/>
          </a:xfrm>
          <a:prstGeom prst="rect">
            <a:avLst/>
          </a:prstGeom>
        </p:spPr>
        <p:txBody>
          <a:bodyPr vert="horz" wrap="square" lIns="0" tIns="12700" rIns="0" bIns="0" rtlCol="0">
            <a:spAutoFit/>
          </a:bodyPr>
          <a:lstStyle/>
          <a:p>
            <a:pPr marL="12700">
              <a:lnSpc>
                <a:spcPct val="100000"/>
              </a:lnSpc>
              <a:spcBef>
                <a:spcPts val="100"/>
              </a:spcBef>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a:t>
            </a:r>
            <a:r>
              <a:rPr sz="1200" b="1" spc="-85" dirty="0">
                <a:latin typeface="Arial"/>
                <a:cs typeface="Arial"/>
              </a:rPr>
              <a:t> </a:t>
            </a:r>
            <a:r>
              <a:rPr sz="1200" b="1" spc="-90" dirty="0">
                <a:latin typeface="Arial"/>
                <a:cs typeface="Arial"/>
              </a:rPr>
              <a:t>no</a:t>
            </a:r>
            <a:endParaRPr sz="1200">
              <a:latin typeface="Arial"/>
              <a:cs typeface="Arial"/>
            </a:endParaRPr>
          </a:p>
        </p:txBody>
      </p:sp>
      <p:grpSp>
        <p:nvGrpSpPr>
          <p:cNvPr id="17" name="object 17">
            <a:extLst>
              <a:ext uri="{FF2B5EF4-FFF2-40B4-BE49-F238E27FC236}">
                <a16:creationId xmlns:a16="http://schemas.microsoft.com/office/drawing/2014/main" id="{3574ACC1-2109-479C-9004-AA343C4E2880}"/>
              </a:ext>
            </a:extLst>
          </p:cNvPr>
          <p:cNvGrpSpPr/>
          <p:nvPr/>
        </p:nvGrpSpPr>
        <p:grpSpPr>
          <a:xfrm>
            <a:off x="714375" y="6740073"/>
            <a:ext cx="6612890" cy="817244"/>
            <a:chOff x="714375" y="6740073"/>
            <a:chExt cx="6612890" cy="817244"/>
          </a:xfrm>
        </p:grpSpPr>
        <p:sp>
          <p:nvSpPr>
            <p:cNvPr id="18" name="object 18">
              <a:extLst>
                <a:ext uri="{FF2B5EF4-FFF2-40B4-BE49-F238E27FC236}">
                  <a16:creationId xmlns:a16="http://schemas.microsoft.com/office/drawing/2014/main" id="{B2EDA7CB-0617-48D7-B3ED-2350DF0F9EFD}"/>
                </a:ext>
              </a:extLst>
            </p:cNvPr>
            <p:cNvSpPr/>
            <p:nvPr/>
          </p:nvSpPr>
          <p:spPr>
            <a:xfrm>
              <a:off x="714375" y="6746191"/>
              <a:ext cx="6612255" cy="802640"/>
            </a:xfrm>
            <a:custGeom>
              <a:avLst/>
              <a:gdLst/>
              <a:ahLst/>
              <a:cxnLst/>
              <a:rect l="l" t="t" r="r" b="b"/>
              <a:pathLst>
                <a:path w="6612255" h="802640">
                  <a:moveTo>
                    <a:pt x="0" y="0"/>
                  </a:moveTo>
                  <a:lnTo>
                    <a:pt x="3167380" y="0"/>
                  </a:lnTo>
                </a:path>
                <a:path w="6612255" h="802640">
                  <a:moveTo>
                    <a:pt x="0" y="200533"/>
                  </a:moveTo>
                  <a:lnTo>
                    <a:pt x="3167380" y="200533"/>
                  </a:lnTo>
                </a:path>
                <a:path w="6612255" h="802640">
                  <a:moveTo>
                    <a:pt x="0" y="401193"/>
                  </a:moveTo>
                  <a:lnTo>
                    <a:pt x="3167380" y="401193"/>
                  </a:lnTo>
                </a:path>
                <a:path w="6612255" h="802640">
                  <a:moveTo>
                    <a:pt x="0" y="601853"/>
                  </a:moveTo>
                  <a:lnTo>
                    <a:pt x="3167380" y="601853"/>
                  </a:lnTo>
                </a:path>
                <a:path w="6612255" h="802640">
                  <a:moveTo>
                    <a:pt x="0" y="802640"/>
                  </a:moveTo>
                  <a:lnTo>
                    <a:pt x="3167380" y="802640"/>
                  </a:lnTo>
                </a:path>
                <a:path w="6612255" h="802640">
                  <a:moveTo>
                    <a:pt x="3444875" y="1905"/>
                  </a:moveTo>
                  <a:lnTo>
                    <a:pt x="6612255" y="1905"/>
                  </a:lnTo>
                </a:path>
                <a:path w="6612255" h="802640">
                  <a:moveTo>
                    <a:pt x="3444875" y="403225"/>
                  </a:moveTo>
                  <a:lnTo>
                    <a:pt x="6612255" y="403225"/>
                  </a:lnTo>
                </a:path>
              </a:pathLst>
            </a:custGeom>
            <a:ln w="12237">
              <a:solidFill>
                <a:srgbClr val="000000"/>
              </a:solidFill>
            </a:ln>
          </p:spPr>
          <p:txBody>
            <a:bodyPr wrap="square" lIns="0" tIns="0" rIns="0" bIns="0" rtlCol="0"/>
            <a:lstStyle/>
            <a:p>
              <a:endParaRPr/>
            </a:p>
          </p:txBody>
        </p:sp>
        <p:sp>
          <p:nvSpPr>
            <p:cNvPr id="19" name="object 19">
              <a:extLst>
                <a:ext uri="{FF2B5EF4-FFF2-40B4-BE49-F238E27FC236}">
                  <a16:creationId xmlns:a16="http://schemas.microsoft.com/office/drawing/2014/main" id="{2F8B5123-5490-4BC4-8C79-449A558343B4}"/>
                </a:ext>
              </a:extLst>
            </p:cNvPr>
            <p:cNvSpPr/>
            <p:nvPr/>
          </p:nvSpPr>
          <p:spPr>
            <a:xfrm>
              <a:off x="4159250" y="734998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0" name="object 20">
              <a:extLst>
                <a:ext uri="{FF2B5EF4-FFF2-40B4-BE49-F238E27FC236}">
                  <a16:creationId xmlns:a16="http://schemas.microsoft.com/office/drawing/2014/main" id="{263A22D8-2F9A-421A-950E-7435A4DDD2DB}"/>
                </a:ext>
              </a:extLst>
            </p:cNvPr>
            <p:cNvSpPr/>
            <p:nvPr/>
          </p:nvSpPr>
          <p:spPr>
            <a:xfrm>
              <a:off x="4159250" y="7550991"/>
              <a:ext cx="3167380" cy="0"/>
            </a:xfrm>
            <a:custGeom>
              <a:avLst/>
              <a:gdLst/>
              <a:ahLst/>
              <a:cxnLst/>
              <a:rect l="l" t="t" r="r" b="b"/>
              <a:pathLst>
                <a:path w="3167379">
                  <a:moveTo>
                    <a:pt x="0" y="0"/>
                  </a:moveTo>
                  <a:lnTo>
                    <a:pt x="3167380" y="0"/>
                  </a:lnTo>
                </a:path>
              </a:pathLst>
            </a:custGeom>
            <a:ln w="12237">
              <a:solidFill>
                <a:srgbClr val="000000"/>
              </a:solidFill>
            </a:ln>
          </p:spPr>
          <p:txBody>
            <a:bodyPr wrap="square" lIns="0" tIns="0" rIns="0" bIns="0" rtlCol="0"/>
            <a:lstStyle/>
            <a:p>
              <a:endParaRPr/>
            </a:p>
          </p:txBody>
        </p:sp>
      </p:grpSp>
      <p:sp>
        <p:nvSpPr>
          <p:cNvPr id="21" name="object 21">
            <a:extLst>
              <a:ext uri="{FF2B5EF4-FFF2-40B4-BE49-F238E27FC236}">
                <a16:creationId xmlns:a16="http://schemas.microsoft.com/office/drawing/2014/main" id="{E73E7BAC-E353-44AB-B38B-D8DFA3854C88}"/>
              </a:ext>
            </a:extLst>
          </p:cNvPr>
          <p:cNvSpPr txBox="1"/>
          <p:nvPr/>
        </p:nvSpPr>
        <p:spPr>
          <a:xfrm>
            <a:off x="5004053" y="7790433"/>
            <a:ext cx="1521460" cy="260350"/>
          </a:xfrm>
          <a:prstGeom prst="rect">
            <a:avLst/>
          </a:prstGeom>
        </p:spPr>
        <p:txBody>
          <a:bodyPr vert="horz" wrap="square" lIns="0" tIns="11430" rIns="0" bIns="0" rtlCol="0">
            <a:spAutoFit/>
          </a:bodyPr>
          <a:lstStyle/>
          <a:p>
            <a:pPr marL="12700">
              <a:lnSpc>
                <a:spcPct val="100000"/>
              </a:lnSpc>
              <a:spcBef>
                <a:spcPts val="90"/>
              </a:spcBef>
            </a:pPr>
            <a:r>
              <a:rPr sz="1550" spc="-10" dirty="0">
                <a:latin typeface="Verdana"/>
                <a:cs typeface="Verdana"/>
              </a:rPr>
              <a:t>Autoevaluación</a:t>
            </a:r>
            <a:endParaRPr sz="1550">
              <a:latin typeface="Verdana"/>
              <a:cs typeface="Verdana"/>
            </a:endParaRPr>
          </a:p>
        </p:txBody>
      </p:sp>
      <p:sp>
        <p:nvSpPr>
          <p:cNvPr id="22" name="object 22">
            <a:extLst>
              <a:ext uri="{FF2B5EF4-FFF2-40B4-BE49-F238E27FC236}">
                <a16:creationId xmlns:a16="http://schemas.microsoft.com/office/drawing/2014/main" id="{35CEEB24-FD97-4A63-A878-530E9590B3D3}"/>
              </a:ext>
            </a:extLst>
          </p:cNvPr>
          <p:cNvSpPr txBox="1"/>
          <p:nvPr/>
        </p:nvSpPr>
        <p:spPr>
          <a:xfrm>
            <a:off x="4063365" y="8106409"/>
            <a:ext cx="3298825" cy="208279"/>
          </a:xfrm>
          <a:prstGeom prst="rect">
            <a:avLst/>
          </a:prstGeom>
        </p:spPr>
        <p:txBody>
          <a:bodyPr vert="horz" wrap="square" lIns="0" tIns="12700" rIns="0" bIns="0" rtlCol="0">
            <a:spAutoFit/>
          </a:bodyPr>
          <a:lstStyle/>
          <a:p>
            <a:pPr marL="12700">
              <a:lnSpc>
                <a:spcPct val="100000"/>
              </a:lnSpc>
              <a:spcBef>
                <a:spcPts val="100"/>
              </a:spcBef>
              <a:tabLst>
                <a:tab pos="3285490"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3" name="object 23">
            <a:extLst>
              <a:ext uri="{FF2B5EF4-FFF2-40B4-BE49-F238E27FC236}">
                <a16:creationId xmlns:a16="http://schemas.microsoft.com/office/drawing/2014/main" id="{C192F466-8F57-476E-A034-48E5AE9DE435}"/>
              </a:ext>
            </a:extLst>
          </p:cNvPr>
          <p:cNvSpPr txBox="1"/>
          <p:nvPr/>
        </p:nvSpPr>
        <p:spPr>
          <a:xfrm>
            <a:off x="679767" y="8289290"/>
            <a:ext cx="6683375" cy="1306195"/>
          </a:xfrm>
          <a:prstGeom prst="rect">
            <a:avLst/>
          </a:prstGeom>
        </p:spPr>
        <p:txBody>
          <a:bodyPr vert="horz" wrap="square" lIns="0" tIns="12700" rIns="0" bIns="0" rtlCol="0">
            <a:spAutoFit/>
          </a:bodyPr>
          <a:lstStyle/>
          <a:p>
            <a:pPr marL="12700">
              <a:lnSpc>
                <a:spcPct val="100000"/>
              </a:lnSpc>
              <a:spcBef>
                <a:spcPts val="100"/>
              </a:spcBef>
              <a:tabLst>
                <a:tab pos="3291204" algn="l"/>
                <a:tab pos="6669405" algn="l"/>
              </a:tabLst>
            </a:pPr>
            <a:r>
              <a:rPr sz="1200" b="1" spc="-55" dirty="0">
                <a:latin typeface="Arial"/>
                <a:cs typeface="Arial"/>
              </a:rPr>
              <a:t>debo</a:t>
            </a:r>
            <a:r>
              <a:rPr sz="1200" b="1" spc="50" dirty="0">
                <a:latin typeface="Arial"/>
                <a:cs typeface="Arial"/>
              </a:rPr>
              <a:t> </a:t>
            </a:r>
            <a:r>
              <a:rPr sz="1200" b="1" spc="-40" dirty="0">
                <a:latin typeface="Arial"/>
                <a:cs typeface="Arial"/>
              </a:rPr>
              <a:t>olvidar</a:t>
            </a:r>
            <a:r>
              <a:rPr sz="1200" spc="-40" dirty="0">
                <a:latin typeface="Arial"/>
                <a:cs typeface="Arial"/>
              </a:rPr>
              <a:t>?</a:t>
            </a:r>
            <a:r>
              <a:rPr sz="1200" u="sng" spc="-40" dirty="0">
                <a:uFill>
                  <a:solidFill>
                    <a:srgbClr val="000000"/>
                  </a:solidFill>
                </a:uFill>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 pos="6670040"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9620"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40"/>
              </a:spcBef>
              <a:tabLst>
                <a:tab pos="3395979" algn="l"/>
                <a:tab pos="6669405" algn="l"/>
              </a:tabLst>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a:t>
            </a:r>
            <a:r>
              <a:rPr sz="1200" b="1" spc="145" dirty="0">
                <a:latin typeface="Arial"/>
                <a:cs typeface="Arial"/>
              </a:rPr>
              <a:t> </a:t>
            </a:r>
            <a:r>
              <a:rPr sz="1200" b="1" spc="-25" dirty="0">
                <a:latin typeface="Arial"/>
                <a:cs typeface="Arial"/>
              </a:rPr>
              <a:t>intervenir?</a:t>
            </a:r>
            <a:r>
              <a:rPr sz="1200" b="1" spc="-15" dirty="0">
                <a:latin typeface="Arial"/>
                <a:cs typeface="Arial"/>
              </a:rPr>
              <a:t> </a:t>
            </a:r>
            <a:r>
              <a:rPr sz="1200" b="1" spc="-85" dirty="0">
                <a:latin typeface="Arial"/>
                <a:cs typeface="Arial"/>
              </a:rPr>
              <a:t>¿Qué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95979" algn="l"/>
                <a:tab pos="6669405" algn="l"/>
              </a:tabLst>
            </a:pPr>
            <a:r>
              <a:rPr sz="1200" b="1" spc="-40" dirty="0">
                <a:latin typeface="Arial"/>
                <a:cs typeface="Arial"/>
              </a:rPr>
              <a:t>necesito</a:t>
            </a:r>
            <a:r>
              <a:rPr sz="1200" b="1" spc="60" dirty="0">
                <a:latin typeface="Arial"/>
                <a:cs typeface="Arial"/>
              </a:rPr>
              <a:t> </a:t>
            </a:r>
            <a:r>
              <a:rPr sz="1200" b="1" spc="-35" dirty="0">
                <a:latin typeface="Arial"/>
                <a:cs typeface="Arial"/>
              </a:rPr>
              <a:t>modificar?</a:t>
            </a:r>
            <a:r>
              <a:rPr sz="1200" b="1" spc="40" dirty="0">
                <a:latin typeface="Arial"/>
                <a:cs typeface="Arial"/>
              </a:rPr>
              <a:t> </a:t>
            </a:r>
            <a:r>
              <a:rPr sz="1200" b="1" spc="-45" dirty="0">
                <a:latin typeface="Arial"/>
                <a:cs typeface="Arial"/>
              </a:rPr>
              <a:t>Imprevistos.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08985"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22954"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3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a:extLst>
              <a:ext uri="{FF2B5EF4-FFF2-40B4-BE49-F238E27FC236}">
                <a16:creationId xmlns:a16="http://schemas.microsoft.com/office/drawing/2014/main" id="{4FAC9626-C33E-4947-812E-84C5FC0C409B}"/>
              </a:ext>
            </a:extLst>
          </p:cNvPr>
          <p:cNvGraphicFramePr>
            <a:graphicFrameLocks noGrp="1"/>
          </p:cNvGraphicFramePr>
          <p:nvPr/>
        </p:nvGraphicFramePr>
        <p:xfrm>
          <a:off x="632955" y="2097532"/>
          <a:ext cx="3356609" cy="411619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0"/>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0"/>
                        </a:spcBef>
                      </a:pPr>
                      <a:r>
                        <a:rPr sz="1200" b="1" spc="-90" dirty="0">
                          <a:latin typeface="Arial"/>
                          <a:cs typeface="Arial"/>
                        </a:rPr>
                        <a:t>SI</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910">
                        <a:lnSpc>
                          <a:spcPct val="100000"/>
                        </a:lnSpc>
                        <a:spcBef>
                          <a:spcPts val="240"/>
                        </a:spcBef>
                      </a:pPr>
                      <a:r>
                        <a:rPr sz="1200" b="1" spc="-210" dirty="0">
                          <a:latin typeface="Arial"/>
                          <a:cs typeface="Arial"/>
                        </a:rPr>
                        <a:t>NO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a:lnSpc>
                          <a:spcPct val="100000"/>
                        </a:lnSpc>
                        <a:spcBef>
                          <a:spcPts val="244"/>
                        </a:spcBef>
                      </a:pPr>
                      <a:r>
                        <a:rPr sz="1200" b="1" spc="-60" dirty="0">
                          <a:latin typeface="Arial"/>
                          <a:cs typeface="Arial"/>
                        </a:rPr>
                        <a:t>Desarrollo </a:t>
                      </a:r>
                      <a:r>
                        <a:rPr sz="1200" b="1" spc="-30" dirty="0">
                          <a:latin typeface="Arial"/>
                          <a:cs typeface="Arial"/>
                        </a:rPr>
                        <a:t>de actividades</a:t>
                      </a:r>
                      <a:r>
                        <a:rPr sz="1200" b="1" spc="160" dirty="0">
                          <a:latin typeface="Arial"/>
                          <a:cs typeface="Arial"/>
                        </a:rPr>
                        <a:t> </a:t>
                      </a:r>
                      <a:r>
                        <a:rPr sz="1200" b="1" spc="-55" dirty="0">
                          <a:latin typeface="Arial"/>
                          <a:cs typeface="Arial"/>
                        </a:rPr>
                        <a:t>en</a:t>
                      </a:r>
                      <a:endParaRPr sz="1200">
                        <a:latin typeface="Arial"/>
                        <a:cs typeface="Arial"/>
                      </a:endParaRPr>
                    </a:p>
                    <a:p>
                      <a:pPr marL="91440">
                        <a:lnSpc>
                          <a:spcPct val="100000"/>
                        </a:lnSpc>
                      </a:pPr>
                      <a:r>
                        <a:rPr sz="1200" b="1" spc="-45" dirty="0">
                          <a:latin typeface="Arial"/>
                          <a:cs typeface="Arial"/>
                        </a:rPr>
                        <a:t>tiempo </a:t>
                      </a:r>
                      <a:r>
                        <a:rPr sz="1200" b="1" spc="-20" dirty="0">
                          <a:latin typeface="Arial"/>
                          <a:cs typeface="Arial"/>
                        </a:rPr>
                        <a:t>y</a:t>
                      </a:r>
                      <a:r>
                        <a:rPr sz="1200" b="1" spc="110" dirty="0">
                          <a:latin typeface="Arial"/>
                          <a:cs typeface="Arial"/>
                        </a:rPr>
                        <a:t> </a:t>
                      </a:r>
                      <a:r>
                        <a:rPr sz="1200" b="1" spc="-5" dirty="0">
                          <a:latin typeface="Arial"/>
                          <a:cs typeface="Arial"/>
                        </a:rPr>
                        <a:t>forma.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757">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50"/>
                        </a:spcBef>
                      </a:pPr>
                      <a:r>
                        <a:rPr sz="1200" b="1" spc="-45" dirty="0">
                          <a:latin typeface="Arial"/>
                          <a:cs typeface="Arial"/>
                        </a:rPr>
                        <a:t>Manifestaciones </a:t>
                      </a:r>
                      <a:r>
                        <a:rPr sz="1200" b="1" spc="-25" dirty="0">
                          <a:latin typeface="Arial"/>
                          <a:cs typeface="Arial"/>
                        </a:rPr>
                        <a:t>de </a:t>
                      </a:r>
                      <a:r>
                        <a:rPr sz="1200" b="1" spc="-85" dirty="0">
                          <a:latin typeface="Arial"/>
                          <a:cs typeface="Arial"/>
                        </a:rPr>
                        <a:t>los</a:t>
                      </a:r>
                      <a:r>
                        <a:rPr sz="1200" b="1" spc="140" dirty="0">
                          <a:latin typeface="Arial"/>
                          <a:cs typeface="Arial"/>
                        </a:rPr>
                        <a:t> </a:t>
                      </a:r>
                      <a:r>
                        <a:rPr sz="1200" b="1" spc="-100" dirty="0">
                          <a:latin typeface="Arial"/>
                          <a:cs typeface="Arial"/>
                        </a:rPr>
                        <a:t>niños: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50"/>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a:lnSpc>
                          <a:spcPct val="100000"/>
                        </a:lnSpc>
                        <a:spcBef>
                          <a:spcPts val="250"/>
                        </a:spcBef>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a:t>
                      </a:r>
                      <a:r>
                        <a:rPr sz="1200" b="1" spc="-40" dirty="0">
                          <a:latin typeface="Arial"/>
                          <a:cs typeface="Arial"/>
                        </a:rPr>
                        <a:t> actividades?</a:t>
                      </a:r>
                      <a:endParaRPr sz="1200">
                        <a:latin typeface="Arial"/>
                        <a:cs typeface="Arial"/>
                      </a:endParaRPr>
                    </a:p>
                    <a:p>
                      <a:pPr marL="91440">
                        <a:lnSpc>
                          <a:spcPct val="100000"/>
                        </a:lnSpc>
                        <a:tabLst>
                          <a:tab pos="1609725" algn="l"/>
                          <a:tab pos="2294890" algn="l"/>
                        </a:tabLst>
                      </a:pPr>
                      <a:r>
                        <a:rPr sz="1200" b="1" spc="-80" dirty="0">
                          <a:latin typeface="Arial"/>
                          <a:cs typeface="Arial"/>
                        </a:rPr>
                        <a:t>Todos  </a:t>
                      </a:r>
                      <a:r>
                        <a:rPr sz="1200" b="1" spc="35" dirty="0">
                          <a:latin typeface="Arial"/>
                          <a:cs typeface="Arial"/>
                        </a:rPr>
                        <a:t>(  )</a:t>
                      </a:r>
                      <a:r>
                        <a:rPr sz="1200" b="1" spc="275" dirty="0">
                          <a:latin typeface="Arial"/>
                          <a:cs typeface="Arial"/>
                        </a:rPr>
                        <a:t> </a:t>
                      </a:r>
                      <a:r>
                        <a:rPr sz="1200" b="1" spc="-100" dirty="0">
                          <a:latin typeface="Arial"/>
                          <a:cs typeface="Arial"/>
                        </a:rPr>
                        <a:t>Algunos</a:t>
                      </a:r>
                      <a:r>
                        <a:rPr sz="1200" b="1" spc="40" dirty="0">
                          <a:latin typeface="Arial"/>
                          <a:cs typeface="Arial"/>
                        </a:rPr>
                        <a:t> </a:t>
                      </a:r>
                      <a:r>
                        <a:rPr sz="1200" b="1" spc="35" dirty="0">
                          <a:latin typeface="Arial"/>
                          <a:cs typeface="Arial"/>
                        </a:rPr>
                        <a:t>(	) </a:t>
                      </a:r>
                      <a:r>
                        <a:rPr sz="1200" b="1" spc="40" dirty="0">
                          <a:latin typeface="Arial"/>
                          <a:cs typeface="Arial"/>
                        </a:rPr>
                        <a:t> </a:t>
                      </a:r>
                      <a:r>
                        <a:rPr sz="1200" b="1" dirty="0">
                          <a:latin typeface="Arial"/>
                          <a:cs typeface="Arial"/>
                        </a:rPr>
                        <a:t>otro</a:t>
                      </a:r>
                      <a:r>
                        <a:rPr sz="1200" b="1" spc="20" dirty="0">
                          <a:latin typeface="Arial"/>
                          <a:cs typeface="Arial"/>
                        </a:rPr>
                        <a:t> </a:t>
                      </a:r>
                      <a:r>
                        <a:rPr sz="1200" b="1" spc="35"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50"/>
                        </a:spcBef>
                        <a:tabLst>
                          <a:tab pos="1209675" algn="l"/>
                          <a:tab pos="1999614" algn="l"/>
                          <a:tab pos="2814320"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722">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65"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a:extLst>
              <a:ext uri="{FF2B5EF4-FFF2-40B4-BE49-F238E27FC236}">
                <a16:creationId xmlns:a16="http://schemas.microsoft.com/office/drawing/2014/main" id="{D37302E3-14FD-49DB-BF0F-60725F4CD711}"/>
              </a:ext>
            </a:extLst>
          </p:cNvPr>
          <p:cNvGraphicFramePr>
            <a:graphicFrameLocks noGrp="1"/>
          </p:cNvGraphicFramePr>
          <p:nvPr/>
        </p:nvGraphicFramePr>
        <p:xfrm>
          <a:off x="4084192" y="2101088"/>
          <a:ext cx="3322318" cy="3992877"/>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19">
                <a:tc>
                  <a:txBody>
                    <a:bodyPr/>
                    <a:lstStyle/>
                    <a:p>
                      <a:pPr marL="1270" algn="ctr">
                        <a:lnSpc>
                          <a:spcPct val="100000"/>
                        </a:lnSpc>
                        <a:spcBef>
                          <a:spcPts val="245"/>
                        </a:spcBef>
                      </a:pPr>
                      <a:r>
                        <a:rPr sz="1200" b="1" spc="-50" dirty="0">
                          <a:latin typeface="Arial"/>
                          <a:cs typeface="Arial"/>
                        </a:rPr>
                        <a:t>Educadora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3175" algn="ctr">
                        <a:lnSpc>
                          <a:spcPct val="100000"/>
                        </a:lnSpc>
                        <a:spcBef>
                          <a:spcPts val="245"/>
                        </a:spcBef>
                      </a:pPr>
                      <a:r>
                        <a:rPr sz="1200" b="1" spc="-90" dirty="0">
                          <a:latin typeface="Arial"/>
                          <a:cs typeface="Arial"/>
                        </a:rPr>
                        <a:t>SI</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5"/>
                        </a:spcBef>
                      </a:pPr>
                      <a:r>
                        <a:rPr sz="1200" b="1" spc="-210" dirty="0">
                          <a:latin typeface="Arial"/>
                          <a:cs typeface="Arial"/>
                        </a:rPr>
                        <a:t>NO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marR="235585">
                        <a:lnSpc>
                          <a:spcPct val="100000"/>
                        </a:lnSpc>
                        <a:spcBef>
                          <a:spcPts val="245"/>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 </a:t>
                      </a:r>
                      <a:r>
                        <a:rPr sz="1200" b="1" spc="65" dirty="0">
                          <a:latin typeface="Arial"/>
                          <a:cs typeface="Arial"/>
                        </a:rPr>
                        <a:t>fue  </a:t>
                      </a:r>
                      <a:r>
                        <a:rPr sz="1200" b="1" spc="-60" dirty="0">
                          <a:latin typeface="Arial"/>
                          <a:cs typeface="Arial"/>
                        </a:rPr>
                        <a:t>la</a:t>
                      </a:r>
                      <a:r>
                        <a:rPr sz="1200" b="1" spc="3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7695">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a:lnSpc>
                          <a:spcPct val="100000"/>
                        </a:lnSpc>
                        <a:spcBef>
                          <a:spcPts val="245"/>
                        </a:spcBef>
                      </a:pPr>
                      <a:r>
                        <a:rPr sz="1200" b="1" spc="-140" dirty="0">
                          <a:latin typeface="Arial"/>
                          <a:cs typeface="Arial"/>
                        </a:rPr>
                        <a:t>¿La </a:t>
                      </a:r>
                      <a:r>
                        <a:rPr sz="1200" b="1" spc="15" dirty="0">
                          <a:latin typeface="Arial"/>
                          <a:cs typeface="Arial"/>
                        </a:rPr>
                        <a:t>forma </a:t>
                      </a:r>
                      <a:r>
                        <a:rPr sz="1200" b="1" spc="-30" dirty="0">
                          <a:latin typeface="Arial"/>
                          <a:cs typeface="Arial"/>
                        </a:rPr>
                        <a:t>de </a:t>
                      </a:r>
                      <a:r>
                        <a:rPr sz="1200" b="1" spc="-35" dirty="0">
                          <a:latin typeface="Arial"/>
                          <a:cs typeface="Arial"/>
                        </a:rPr>
                        <a:t>relacionarme</a:t>
                      </a:r>
                      <a:r>
                        <a:rPr sz="1200" b="1" spc="40" dirty="0">
                          <a:latin typeface="Arial"/>
                          <a:cs typeface="Arial"/>
                        </a:rPr>
                        <a:t> </a:t>
                      </a:r>
                      <a:r>
                        <a:rPr sz="1200" b="1" spc="-75" dirty="0">
                          <a:latin typeface="Arial"/>
                          <a:cs typeface="Arial"/>
                        </a:rPr>
                        <a:t>con</a:t>
                      </a:r>
                      <a:endParaRPr sz="1200">
                        <a:latin typeface="Arial"/>
                        <a:cs typeface="Arial"/>
                      </a:endParaRPr>
                    </a:p>
                    <a:p>
                      <a:pPr marL="92710">
                        <a:lnSpc>
                          <a:spcPct val="100000"/>
                        </a:lnSpc>
                      </a:pP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a:t>
                      </a:r>
                      <a:r>
                        <a:rPr sz="1200" b="1" spc="-2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45"/>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85"/>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19">
                <a:tc gridSpan="3">
                  <a:txBody>
                    <a:bodyPr/>
                    <a:lstStyle/>
                    <a:p>
                      <a:pPr marL="1065530" marR="168910" indent="-894715">
                        <a:lnSpc>
                          <a:spcPct val="100000"/>
                        </a:lnSpc>
                        <a:spcBef>
                          <a:spcPts val="270"/>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a:latin typeface="Arial"/>
                        <a:cs typeface="Arial"/>
                      </a:endParaRPr>
                    </a:p>
                    <a:p>
                      <a:pPr marL="92710">
                        <a:lnSpc>
                          <a:spcPts val="13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spcBef>
                          <a:spcPts val="20"/>
                        </a:spcBef>
                        <a:tabLst>
                          <a:tab pos="320484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a:extLst>
              <a:ext uri="{FF2B5EF4-FFF2-40B4-BE49-F238E27FC236}">
                <a16:creationId xmlns:a16="http://schemas.microsoft.com/office/drawing/2014/main" id="{23C2F3DA-78DC-42F9-9B37-CF8001B58493}"/>
              </a:ext>
            </a:extLst>
          </p:cNvPr>
          <p:cNvSpPr txBox="1"/>
          <p:nvPr/>
        </p:nvSpPr>
        <p:spPr>
          <a:xfrm>
            <a:off x="2675254" y="1246505"/>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Tree>
    <p:extLst>
      <p:ext uri="{BB962C8B-B14F-4D97-AF65-F5344CB8AC3E}">
        <p14:creationId xmlns:p14="http://schemas.microsoft.com/office/powerpoint/2010/main" val="365937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1EC7095-B6E5-4B03-A1A4-876BA9C4A200}"/>
              </a:ext>
            </a:extLst>
          </p:cNvPr>
          <p:cNvSpPr/>
          <p:nvPr/>
        </p:nvSpPr>
        <p:spPr>
          <a:xfrm>
            <a:off x="4030979" y="7772400"/>
            <a:ext cx="3497579" cy="320039"/>
          </a:xfrm>
          <a:prstGeom prst="rect">
            <a:avLst/>
          </a:prstGeom>
          <a:blipFill>
            <a:blip r:embed="rId2" cstate="print"/>
            <a:stretch>
              <a:fillRect/>
            </a:stretch>
          </a:blipFill>
        </p:spPr>
        <p:txBody>
          <a:bodyPr wrap="square" lIns="0" tIns="0" rIns="0" bIns="0" rtlCol="0"/>
          <a:lstStyle/>
          <a:p>
            <a:endParaRPr/>
          </a:p>
        </p:txBody>
      </p:sp>
      <p:grpSp>
        <p:nvGrpSpPr>
          <p:cNvPr id="3" name="object 3">
            <a:extLst>
              <a:ext uri="{FF2B5EF4-FFF2-40B4-BE49-F238E27FC236}">
                <a16:creationId xmlns:a16="http://schemas.microsoft.com/office/drawing/2014/main" id="{B7D5243C-C7A7-4955-B7E2-A0C5B2139697}"/>
              </a:ext>
            </a:extLst>
          </p:cNvPr>
          <p:cNvGrpSpPr/>
          <p:nvPr/>
        </p:nvGrpSpPr>
        <p:grpSpPr>
          <a:xfrm>
            <a:off x="0" y="0"/>
            <a:ext cx="7772400" cy="10040620"/>
            <a:chOff x="0" y="0"/>
            <a:chExt cx="7772400" cy="10040620"/>
          </a:xfrm>
        </p:grpSpPr>
        <p:sp>
          <p:nvSpPr>
            <p:cNvPr id="4" name="object 4">
              <a:extLst>
                <a:ext uri="{FF2B5EF4-FFF2-40B4-BE49-F238E27FC236}">
                  <a16:creationId xmlns:a16="http://schemas.microsoft.com/office/drawing/2014/main" id="{240F7FC5-7F44-4D09-9B09-498D70212862}"/>
                </a:ext>
              </a:extLst>
            </p:cNvPr>
            <p:cNvSpPr/>
            <p:nvPr/>
          </p:nvSpPr>
          <p:spPr>
            <a:xfrm>
              <a:off x="457200" y="7764780"/>
              <a:ext cx="3497579" cy="322580"/>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9AEA31AB-4B2E-4F68-8643-4C1339D1334D}"/>
                </a:ext>
              </a:extLst>
            </p:cNvPr>
            <p:cNvSpPr/>
            <p:nvPr/>
          </p:nvSpPr>
          <p:spPr>
            <a:xfrm>
              <a:off x="0" y="0"/>
              <a:ext cx="7772400" cy="10040618"/>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146D40AE-AD31-4375-AA3B-6E024541C012}"/>
                </a:ext>
              </a:extLst>
            </p:cNvPr>
            <p:cNvSpPr/>
            <p:nvPr/>
          </p:nvSpPr>
          <p:spPr>
            <a:xfrm>
              <a:off x="508000" y="6144259"/>
              <a:ext cx="7007859" cy="238760"/>
            </a:xfrm>
            <a:prstGeom prst="rect">
              <a:avLst/>
            </a:prstGeom>
            <a:blipFill>
              <a:blip r:embed="rId5" cstate="print"/>
              <a:stretch>
                <a:fillRect/>
              </a:stretch>
            </a:blipFill>
          </p:spPr>
          <p:txBody>
            <a:bodyPr wrap="square" lIns="0" tIns="0" rIns="0" bIns="0" rtlCol="0"/>
            <a:lstStyle/>
            <a:p>
              <a:endParaRPr/>
            </a:p>
          </p:txBody>
        </p:sp>
      </p:grpSp>
      <p:sp>
        <p:nvSpPr>
          <p:cNvPr id="7" name="object 7">
            <a:extLst>
              <a:ext uri="{FF2B5EF4-FFF2-40B4-BE49-F238E27FC236}">
                <a16:creationId xmlns:a16="http://schemas.microsoft.com/office/drawing/2014/main" id="{2DAA3BE3-5A65-46CE-A733-DC0BB7F11695}"/>
              </a:ext>
            </a:extLst>
          </p:cNvPr>
          <p:cNvSpPr txBox="1"/>
          <p:nvPr/>
        </p:nvSpPr>
        <p:spPr>
          <a:xfrm>
            <a:off x="508000" y="6144259"/>
            <a:ext cx="7007859" cy="238760"/>
          </a:xfrm>
          <a:prstGeom prst="rect">
            <a:avLst/>
          </a:prstGeom>
        </p:spPr>
        <p:txBody>
          <a:bodyPr vert="horz" wrap="square" lIns="0" tIns="0" rIns="0" bIns="0" rtlCol="0">
            <a:spAutoFit/>
          </a:bodyPr>
          <a:lstStyle/>
          <a:p>
            <a:pPr marL="93345" algn="ctr">
              <a:lnSpc>
                <a:spcPts val="1835"/>
              </a:lnSpc>
            </a:pPr>
            <a:r>
              <a:rPr sz="1550" spc="-5" dirty="0">
                <a:latin typeface="Verdana"/>
                <a:cs typeface="Verdana"/>
              </a:rPr>
              <a:t>Observaciones</a:t>
            </a:r>
            <a:endParaRPr sz="1550">
              <a:latin typeface="Verdana"/>
              <a:cs typeface="Verdana"/>
            </a:endParaRPr>
          </a:p>
        </p:txBody>
      </p:sp>
      <p:grpSp>
        <p:nvGrpSpPr>
          <p:cNvPr id="8" name="object 8">
            <a:extLst>
              <a:ext uri="{FF2B5EF4-FFF2-40B4-BE49-F238E27FC236}">
                <a16:creationId xmlns:a16="http://schemas.microsoft.com/office/drawing/2014/main" id="{F589BD93-FCEF-449D-B4BA-26F13800B515}"/>
              </a:ext>
            </a:extLst>
          </p:cNvPr>
          <p:cNvGrpSpPr/>
          <p:nvPr/>
        </p:nvGrpSpPr>
        <p:grpSpPr>
          <a:xfrm>
            <a:off x="627380" y="6428740"/>
            <a:ext cx="6837680" cy="1259840"/>
            <a:chOff x="627380" y="6428740"/>
            <a:chExt cx="6837680" cy="1259840"/>
          </a:xfrm>
        </p:grpSpPr>
        <p:sp>
          <p:nvSpPr>
            <p:cNvPr id="9" name="object 9">
              <a:extLst>
                <a:ext uri="{FF2B5EF4-FFF2-40B4-BE49-F238E27FC236}">
                  <a16:creationId xmlns:a16="http://schemas.microsoft.com/office/drawing/2014/main" id="{0906823C-6D5A-4E00-9ED5-00AF6F43C5DC}"/>
                </a:ext>
              </a:extLst>
            </p:cNvPr>
            <p:cNvSpPr/>
            <p:nvPr/>
          </p:nvSpPr>
          <p:spPr>
            <a:xfrm>
              <a:off x="4067809" y="6442710"/>
              <a:ext cx="3390900" cy="1239520"/>
            </a:xfrm>
            <a:custGeom>
              <a:avLst/>
              <a:gdLst/>
              <a:ahLst/>
              <a:cxnLst/>
              <a:rect l="l" t="t" r="r" b="b"/>
              <a:pathLst>
                <a:path w="3390900" h="1239520">
                  <a:moveTo>
                    <a:pt x="3184270" y="0"/>
                  </a:moveTo>
                  <a:lnTo>
                    <a:pt x="206628" y="0"/>
                  </a:lnTo>
                  <a:lnTo>
                    <a:pt x="159233" y="5454"/>
                  </a:lnTo>
                  <a:lnTo>
                    <a:pt x="115734" y="20992"/>
                  </a:lnTo>
                  <a:lnTo>
                    <a:pt x="77370" y="45376"/>
                  </a:lnTo>
                  <a:lnTo>
                    <a:pt x="45376" y="77370"/>
                  </a:lnTo>
                  <a:lnTo>
                    <a:pt x="20992" y="115734"/>
                  </a:lnTo>
                  <a:lnTo>
                    <a:pt x="5454" y="159233"/>
                  </a:lnTo>
                  <a:lnTo>
                    <a:pt x="0" y="206628"/>
                  </a:lnTo>
                  <a:lnTo>
                    <a:pt x="0" y="1032890"/>
                  </a:lnTo>
                  <a:lnTo>
                    <a:pt x="5454" y="1080286"/>
                  </a:lnTo>
                  <a:lnTo>
                    <a:pt x="20992" y="1123785"/>
                  </a:lnTo>
                  <a:lnTo>
                    <a:pt x="45376" y="1162149"/>
                  </a:lnTo>
                  <a:lnTo>
                    <a:pt x="77370" y="1194143"/>
                  </a:lnTo>
                  <a:lnTo>
                    <a:pt x="115734" y="1218527"/>
                  </a:lnTo>
                  <a:lnTo>
                    <a:pt x="159233" y="1234065"/>
                  </a:lnTo>
                  <a:lnTo>
                    <a:pt x="206628" y="1239520"/>
                  </a:lnTo>
                  <a:lnTo>
                    <a:pt x="3184270" y="1239520"/>
                  </a:lnTo>
                  <a:lnTo>
                    <a:pt x="3231666" y="1234065"/>
                  </a:lnTo>
                  <a:lnTo>
                    <a:pt x="3275165" y="1218527"/>
                  </a:lnTo>
                  <a:lnTo>
                    <a:pt x="3313529" y="1194143"/>
                  </a:lnTo>
                  <a:lnTo>
                    <a:pt x="3345523" y="1162149"/>
                  </a:lnTo>
                  <a:lnTo>
                    <a:pt x="3369907" y="1123785"/>
                  </a:lnTo>
                  <a:lnTo>
                    <a:pt x="3385445" y="1080286"/>
                  </a:lnTo>
                  <a:lnTo>
                    <a:pt x="3390899" y="1032890"/>
                  </a:lnTo>
                  <a:lnTo>
                    <a:pt x="3390899" y="206628"/>
                  </a:lnTo>
                  <a:lnTo>
                    <a:pt x="3385445" y="159233"/>
                  </a:lnTo>
                  <a:lnTo>
                    <a:pt x="3369907" y="115734"/>
                  </a:lnTo>
                  <a:lnTo>
                    <a:pt x="3345523" y="77370"/>
                  </a:lnTo>
                  <a:lnTo>
                    <a:pt x="3313529" y="45376"/>
                  </a:lnTo>
                  <a:lnTo>
                    <a:pt x="3275165" y="20992"/>
                  </a:lnTo>
                  <a:lnTo>
                    <a:pt x="3231666" y="5454"/>
                  </a:lnTo>
                  <a:lnTo>
                    <a:pt x="3184270" y="0"/>
                  </a:lnTo>
                  <a:close/>
                </a:path>
              </a:pathLst>
            </a:custGeom>
            <a:solidFill>
              <a:srgbClr val="FFFFFF"/>
            </a:solidFill>
          </p:spPr>
          <p:txBody>
            <a:bodyPr wrap="square" lIns="0" tIns="0" rIns="0" bIns="0" rtlCol="0"/>
            <a:lstStyle/>
            <a:p>
              <a:endParaRPr/>
            </a:p>
          </p:txBody>
        </p:sp>
        <p:sp>
          <p:nvSpPr>
            <p:cNvPr id="10" name="object 10">
              <a:extLst>
                <a:ext uri="{FF2B5EF4-FFF2-40B4-BE49-F238E27FC236}">
                  <a16:creationId xmlns:a16="http://schemas.microsoft.com/office/drawing/2014/main" id="{F65401A5-CC62-4875-BF92-4E71A3BF6323}"/>
                </a:ext>
              </a:extLst>
            </p:cNvPr>
            <p:cNvSpPr/>
            <p:nvPr/>
          </p:nvSpPr>
          <p:spPr>
            <a:xfrm>
              <a:off x="4067809" y="6442710"/>
              <a:ext cx="3390900" cy="1239520"/>
            </a:xfrm>
            <a:custGeom>
              <a:avLst/>
              <a:gdLst/>
              <a:ahLst/>
              <a:cxnLst/>
              <a:rect l="l" t="t" r="r" b="b"/>
              <a:pathLst>
                <a:path w="3390900" h="1239520">
                  <a:moveTo>
                    <a:pt x="0" y="206628"/>
                  </a:moveTo>
                  <a:lnTo>
                    <a:pt x="5454" y="159233"/>
                  </a:lnTo>
                  <a:lnTo>
                    <a:pt x="20992" y="115734"/>
                  </a:lnTo>
                  <a:lnTo>
                    <a:pt x="45376" y="77370"/>
                  </a:lnTo>
                  <a:lnTo>
                    <a:pt x="77370" y="45376"/>
                  </a:lnTo>
                  <a:lnTo>
                    <a:pt x="115734" y="20992"/>
                  </a:lnTo>
                  <a:lnTo>
                    <a:pt x="159233" y="5454"/>
                  </a:lnTo>
                  <a:lnTo>
                    <a:pt x="206628" y="0"/>
                  </a:lnTo>
                  <a:lnTo>
                    <a:pt x="3184270" y="0"/>
                  </a:lnTo>
                  <a:lnTo>
                    <a:pt x="3231666" y="5454"/>
                  </a:lnTo>
                  <a:lnTo>
                    <a:pt x="3275165" y="20992"/>
                  </a:lnTo>
                  <a:lnTo>
                    <a:pt x="3313529" y="45376"/>
                  </a:lnTo>
                  <a:lnTo>
                    <a:pt x="3345523" y="77370"/>
                  </a:lnTo>
                  <a:lnTo>
                    <a:pt x="3369907" y="115734"/>
                  </a:lnTo>
                  <a:lnTo>
                    <a:pt x="3385445" y="159233"/>
                  </a:lnTo>
                  <a:lnTo>
                    <a:pt x="3390899" y="206628"/>
                  </a:lnTo>
                  <a:lnTo>
                    <a:pt x="3390899" y="1032890"/>
                  </a:lnTo>
                  <a:lnTo>
                    <a:pt x="3385445" y="1080286"/>
                  </a:lnTo>
                  <a:lnTo>
                    <a:pt x="3369907" y="1123785"/>
                  </a:lnTo>
                  <a:lnTo>
                    <a:pt x="3345523" y="1162149"/>
                  </a:lnTo>
                  <a:lnTo>
                    <a:pt x="3313529" y="1194143"/>
                  </a:lnTo>
                  <a:lnTo>
                    <a:pt x="3275165" y="1218527"/>
                  </a:lnTo>
                  <a:lnTo>
                    <a:pt x="3231666" y="1234065"/>
                  </a:lnTo>
                  <a:lnTo>
                    <a:pt x="3184270" y="1239520"/>
                  </a:lnTo>
                  <a:lnTo>
                    <a:pt x="206628" y="1239520"/>
                  </a:lnTo>
                  <a:lnTo>
                    <a:pt x="159233" y="1234065"/>
                  </a:lnTo>
                  <a:lnTo>
                    <a:pt x="115734" y="1218527"/>
                  </a:lnTo>
                  <a:lnTo>
                    <a:pt x="77370" y="1194143"/>
                  </a:lnTo>
                  <a:lnTo>
                    <a:pt x="45376" y="1162149"/>
                  </a:lnTo>
                  <a:lnTo>
                    <a:pt x="20992" y="1123785"/>
                  </a:lnTo>
                  <a:lnTo>
                    <a:pt x="5454" y="1080286"/>
                  </a:lnTo>
                  <a:lnTo>
                    <a:pt x="0" y="1032890"/>
                  </a:lnTo>
                  <a:lnTo>
                    <a:pt x="0" y="206628"/>
                  </a:lnTo>
                  <a:close/>
                </a:path>
              </a:pathLst>
            </a:custGeom>
            <a:ln w="12700">
              <a:solidFill>
                <a:srgbClr val="000000"/>
              </a:solidFill>
            </a:ln>
          </p:spPr>
          <p:txBody>
            <a:bodyPr wrap="square" lIns="0" tIns="0" rIns="0" bIns="0" rtlCol="0"/>
            <a:lstStyle/>
            <a:p>
              <a:endParaRPr/>
            </a:p>
          </p:txBody>
        </p:sp>
        <p:sp>
          <p:nvSpPr>
            <p:cNvPr id="11" name="object 11">
              <a:extLst>
                <a:ext uri="{FF2B5EF4-FFF2-40B4-BE49-F238E27FC236}">
                  <a16:creationId xmlns:a16="http://schemas.microsoft.com/office/drawing/2014/main" id="{B84EF08E-5BA7-4BF9-A4F8-E3510BC127A8}"/>
                </a:ext>
              </a:extLst>
            </p:cNvPr>
            <p:cNvSpPr/>
            <p:nvPr/>
          </p:nvSpPr>
          <p:spPr>
            <a:xfrm>
              <a:off x="633730" y="6435090"/>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1"/>
                  </a:lnTo>
                  <a:lnTo>
                    <a:pt x="5489" y="1086906"/>
                  </a:lnTo>
                  <a:lnTo>
                    <a:pt x="21127" y="1130664"/>
                  </a:lnTo>
                  <a:lnTo>
                    <a:pt x="45665" y="1169266"/>
                  </a:lnTo>
                  <a:lnTo>
                    <a:pt x="77855" y="1201463"/>
                  </a:lnTo>
                  <a:lnTo>
                    <a:pt x="116450" y="1226006"/>
                  </a:lnTo>
                  <a:lnTo>
                    <a:pt x="160201" y="1241648"/>
                  </a:lnTo>
                  <a:lnTo>
                    <a:pt x="207860" y="1247140"/>
                  </a:lnTo>
                  <a:lnTo>
                    <a:pt x="3134741" y="1247140"/>
                  </a:lnTo>
                  <a:lnTo>
                    <a:pt x="3182406" y="1241648"/>
                  </a:lnTo>
                  <a:lnTo>
                    <a:pt x="3226164" y="1226006"/>
                  </a:lnTo>
                  <a:lnTo>
                    <a:pt x="3264766" y="1201463"/>
                  </a:lnTo>
                  <a:lnTo>
                    <a:pt x="3296963" y="1169266"/>
                  </a:lnTo>
                  <a:lnTo>
                    <a:pt x="3321506" y="1130664"/>
                  </a:lnTo>
                  <a:lnTo>
                    <a:pt x="3337148" y="1086906"/>
                  </a:lnTo>
                  <a:lnTo>
                    <a:pt x="3342640" y="1039241"/>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a:extLst>
                <a:ext uri="{FF2B5EF4-FFF2-40B4-BE49-F238E27FC236}">
                  <a16:creationId xmlns:a16="http://schemas.microsoft.com/office/drawing/2014/main" id="{49D5CEFB-07F9-4259-AC18-D2E001C5B245}"/>
                </a:ext>
              </a:extLst>
            </p:cNvPr>
            <p:cNvSpPr/>
            <p:nvPr/>
          </p:nvSpPr>
          <p:spPr>
            <a:xfrm>
              <a:off x="633730" y="6435090"/>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1"/>
                  </a:lnTo>
                  <a:lnTo>
                    <a:pt x="3337148" y="1086906"/>
                  </a:lnTo>
                  <a:lnTo>
                    <a:pt x="3321506" y="1130664"/>
                  </a:lnTo>
                  <a:lnTo>
                    <a:pt x="3296963" y="1169266"/>
                  </a:lnTo>
                  <a:lnTo>
                    <a:pt x="3264766" y="1201463"/>
                  </a:lnTo>
                  <a:lnTo>
                    <a:pt x="3226164" y="1226006"/>
                  </a:lnTo>
                  <a:lnTo>
                    <a:pt x="3182406" y="1241648"/>
                  </a:lnTo>
                  <a:lnTo>
                    <a:pt x="3134741" y="1247140"/>
                  </a:lnTo>
                  <a:lnTo>
                    <a:pt x="207860" y="1247140"/>
                  </a:lnTo>
                  <a:lnTo>
                    <a:pt x="160201" y="1241648"/>
                  </a:lnTo>
                  <a:lnTo>
                    <a:pt x="116450" y="1226006"/>
                  </a:lnTo>
                  <a:lnTo>
                    <a:pt x="77855" y="1201463"/>
                  </a:lnTo>
                  <a:lnTo>
                    <a:pt x="45665" y="1169266"/>
                  </a:lnTo>
                  <a:lnTo>
                    <a:pt x="21127" y="1130664"/>
                  </a:lnTo>
                  <a:lnTo>
                    <a:pt x="5489" y="1086906"/>
                  </a:lnTo>
                  <a:lnTo>
                    <a:pt x="0" y="1039241"/>
                  </a:lnTo>
                  <a:lnTo>
                    <a:pt x="0" y="207899"/>
                  </a:lnTo>
                  <a:close/>
                </a:path>
              </a:pathLst>
            </a:custGeom>
            <a:ln w="12700">
              <a:solidFill>
                <a:srgbClr val="000000"/>
              </a:solidFill>
            </a:ln>
          </p:spPr>
          <p:txBody>
            <a:bodyPr wrap="square" lIns="0" tIns="0" rIns="0" bIns="0" rtlCol="0"/>
            <a:lstStyle/>
            <a:p>
              <a:endParaRPr/>
            </a:p>
          </p:txBody>
        </p:sp>
      </p:grpSp>
      <p:sp>
        <p:nvSpPr>
          <p:cNvPr id="13" name="object 13">
            <a:extLst>
              <a:ext uri="{FF2B5EF4-FFF2-40B4-BE49-F238E27FC236}">
                <a16:creationId xmlns:a16="http://schemas.microsoft.com/office/drawing/2014/main" id="{62AC2424-C552-47DE-8CEC-9C45F4B25823}"/>
              </a:ext>
            </a:extLst>
          </p:cNvPr>
          <p:cNvSpPr txBox="1"/>
          <p:nvPr/>
        </p:nvSpPr>
        <p:spPr>
          <a:xfrm>
            <a:off x="739775" y="6410261"/>
            <a:ext cx="687705" cy="269875"/>
          </a:xfrm>
          <a:prstGeom prst="rect">
            <a:avLst/>
          </a:prstGeom>
        </p:spPr>
        <p:txBody>
          <a:bodyPr vert="horz" wrap="square" lIns="0" tIns="12700" rIns="0" bIns="0" rtlCol="0">
            <a:spAutoFit/>
          </a:bodyPr>
          <a:lstStyle/>
          <a:p>
            <a:pPr marL="12700">
              <a:lnSpc>
                <a:spcPct val="100000"/>
              </a:lnSpc>
              <a:spcBef>
                <a:spcPts val="100"/>
              </a:spcBef>
            </a:pPr>
            <a:r>
              <a:rPr sz="1600" b="1" spc="-400" dirty="0">
                <a:latin typeface="Arial"/>
                <a:cs typeface="Arial"/>
              </a:rPr>
              <a:t>L</a:t>
            </a:r>
            <a:r>
              <a:rPr sz="1600" b="1" spc="-80" dirty="0">
                <a:latin typeface="Arial"/>
                <a:cs typeface="Arial"/>
              </a:rPr>
              <a:t>o</a:t>
            </a:r>
            <a:r>
              <a:rPr sz="1600" b="1" spc="-35" dirty="0">
                <a:latin typeface="Arial"/>
                <a:cs typeface="Arial"/>
              </a:rPr>
              <a:t>gro</a:t>
            </a:r>
            <a:r>
              <a:rPr sz="1600" b="1" spc="-90" dirty="0">
                <a:latin typeface="Arial"/>
                <a:cs typeface="Arial"/>
              </a:rPr>
              <a:t>s:</a:t>
            </a:r>
            <a:endParaRPr sz="1600">
              <a:latin typeface="Arial"/>
              <a:cs typeface="Arial"/>
            </a:endParaRPr>
          </a:p>
        </p:txBody>
      </p:sp>
      <p:sp>
        <p:nvSpPr>
          <p:cNvPr id="14" name="object 14">
            <a:extLst>
              <a:ext uri="{FF2B5EF4-FFF2-40B4-BE49-F238E27FC236}">
                <a16:creationId xmlns:a16="http://schemas.microsoft.com/office/drawing/2014/main" id="{1C89AF47-D363-4C2E-A1CD-2C6093147813}"/>
              </a:ext>
            </a:extLst>
          </p:cNvPr>
          <p:cNvSpPr txBox="1"/>
          <p:nvPr/>
        </p:nvSpPr>
        <p:spPr>
          <a:xfrm>
            <a:off x="4146550" y="6415023"/>
            <a:ext cx="3192780" cy="513715"/>
          </a:xfrm>
          <a:prstGeom prst="rect">
            <a:avLst/>
          </a:prstGeom>
        </p:spPr>
        <p:txBody>
          <a:bodyPr vert="horz" wrap="square" lIns="0" tIns="12700" rIns="0" bIns="0" rtlCol="0">
            <a:spAutoFit/>
          </a:bodyPr>
          <a:lstStyle/>
          <a:p>
            <a:pPr marL="154940">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a:extLst>
              <a:ext uri="{FF2B5EF4-FFF2-40B4-BE49-F238E27FC236}">
                <a16:creationId xmlns:a16="http://schemas.microsoft.com/office/drawing/2014/main" id="{89ACC958-B429-4B59-B6CF-073F54EAD39E}"/>
              </a:ext>
            </a:extLst>
          </p:cNvPr>
          <p:cNvSpPr txBox="1"/>
          <p:nvPr/>
        </p:nvSpPr>
        <p:spPr>
          <a:xfrm>
            <a:off x="581659" y="7784465"/>
            <a:ext cx="321564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Valoración </a:t>
            </a:r>
            <a:r>
              <a:rPr sz="1550" spc="-30" dirty="0">
                <a:latin typeface="Verdana"/>
                <a:cs typeface="Verdana"/>
              </a:rPr>
              <a:t>general </a:t>
            </a:r>
            <a:r>
              <a:rPr sz="1550" spc="-55" dirty="0">
                <a:latin typeface="Verdana"/>
                <a:cs typeface="Verdana"/>
              </a:rPr>
              <a:t>de </a:t>
            </a:r>
            <a:r>
              <a:rPr sz="1550" spc="-30" dirty="0">
                <a:latin typeface="Verdana"/>
                <a:cs typeface="Verdana"/>
              </a:rPr>
              <a:t>la</a:t>
            </a:r>
            <a:r>
              <a:rPr sz="1550" spc="-275" dirty="0">
                <a:latin typeface="Verdana"/>
                <a:cs typeface="Verdana"/>
              </a:rPr>
              <a:t> </a:t>
            </a:r>
            <a:r>
              <a:rPr sz="1550" spc="40" dirty="0">
                <a:latin typeface="Verdana"/>
                <a:cs typeface="Verdana"/>
              </a:rPr>
              <a:t>jornada</a:t>
            </a:r>
            <a:endParaRPr sz="1550">
              <a:latin typeface="Verdana"/>
              <a:cs typeface="Verdana"/>
            </a:endParaRPr>
          </a:p>
        </p:txBody>
      </p:sp>
      <p:sp>
        <p:nvSpPr>
          <p:cNvPr id="16" name="object 16">
            <a:extLst>
              <a:ext uri="{FF2B5EF4-FFF2-40B4-BE49-F238E27FC236}">
                <a16:creationId xmlns:a16="http://schemas.microsoft.com/office/drawing/2014/main" id="{8F380304-5A5A-409F-AC1C-0E8CD5A20BBE}"/>
              </a:ext>
            </a:extLst>
          </p:cNvPr>
          <p:cNvSpPr txBox="1"/>
          <p:nvPr/>
        </p:nvSpPr>
        <p:spPr>
          <a:xfrm>
            <a:off x="679767" y="8111490"/>
            <a:ext cx="3042285" cy="208279"/>
          </a:xfrm>
          <a:prstGeom prst="rect">
            <a:avLst/>
          </a:prstGeom>
        </p:spPr>
        <p:txBody>
          <a:bodyPr vert="horz" wrap="square" lIns="0" tIns="12700" rIns="0" bIns="0" rtlCol="0">
            <a:spAutoFit/>
          </a:bodyPr>
          <a:lstStyle/>
          <a:p>
            <a:pPr marL="12700">
              <a:lnSpc>
                <a:spcPct val="100000"/>
              </a:lnSpc>
              <a:spcBef>
                <a:spcPts val="100"/>
              </a:spcBef>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a:t>
            </a:r>
            <a:r>
              <a:rPr sz="1200" b="1" spc="-85" dirty="0">
                <a:latin typeface="Arial"/>
                <a:cs typeface="Arial"/>
              </a:rPr>
              <a:t> </a:t>
            </a:r>
            <a:r>
              <a:rPr sz="1200" b="1" spc="-90" dirty="0">
                <a:latin typeface="Arial"/>
                <a:cs typeface="Arial"/>
              </a:rPr>
              <a:t>no</a:t>
            </a:r>
            <a:endParaRPr sz="1200">
              <a:latin typeface="Arial"/>
              <a:cs typeface="Arial"/>
            </a:endParaRPr>
          </a:p>
        </p:txBody>
      </p:sp>
      <p:grpSp>
        <p:nvGrpSpPr>
          <p:cNvPr id="17" name="object 17">
            <a:extLst>
              <a:ext uri="{FF2B5EF4-FFF2-40B4-BE49-F238E27FC236}">
                <a16:creationId xmlns:a16="http://schemas.microsoft.com/office/drawing/2014/main" id="{3574ACC1-2109-479C-9004-AA343C4E2880}"/>
              </a:ext>
            </a:extLst>
          </p:cNvPr>
          <p:cNvGrpSpPr/>
          <p:nvPr/>
        </p:nvGrpSpPr>
        <p:grpSpPr>
          <a:xfrm>
            <a:off x="714375" y="6740073"/>
            <a:ext cx="6612890" cy="817244"/>
            <a:chOff x="714375" y="6740073"/>
            <a:chExt cx="6612890" cy="817244"/>
          </a:xfrm>
        </p:grpSpPr>
        <p:sp>
          <p:nvSpPr>
            <p:cNvPr id="18" name="object 18">
              <a:extLst>
                <a:ext uri="{FF2B5EF4-FFF2-40B4-BE49-F238E27FC236}">
                  <a16:creationId xmlns:a16="http://schemas.microsoft.com/office/drawing/2014/main" id="{B2EDA7CB-0617-48D7-B3ED-2350DF0F9EFD}"/>
                </a:ext>
              </a:extLst>
            </p:cNvPr>
            <p:cNvSpPr/>
            <p:nvPr/>
          </p:nvSpPr>
          <p:spPr>
            <a:xfrm>
              <a:off x="714375" y="6746191"/>
              <a:ext cx="6612255" cy="802640"/>
            </a:xfrm>
            <a:custGeom>
              <a:avLst/>
              <a:gdLst/>
              <a:ahLst/>
              <a:cxnLst/>
              <a:rect l="l" t="t" r="r" b="b"/>
              <a:pathLst>
                <a:path w="6612255" h="802640">
                  <a:moveTo>
                    <a:pt x="0" y="0"/>
                  </a:moveTo>
                  <a:lnTo>
                    <a:pt x="3167380" y="0"/>
                  </a:lnTo>
                </a:path>
                <a:path w="6612255" h="802640">
                  <a:moveTo>
                    <a:pt x="0" y="200533"/>
                  </a:moveTo>
                  <a:lnTo>
                    <a:pt x="3167380" y="200533"/>
                  </a:lnTo>
                </a:path>
                <a:path w="6612255" h="802640">
                  <a:moveTo>
                    <a:pt x="0" y="401193"/>
                  </a:moveTo>
                  <a:lnTo>
                    <a:pt x="3167380" y="401193"/>
                  </a:lnTo>
                </a:path>
                <a:path w="6612255" h="802640">
                  <a:moveTo>
                    <a:pt x="0" y="601853"/>
                  </a:moveTo>
                  <a:lnTo>
                    <a:pt x="3167380" y="601853"/>
                  </a:lnTo>
                </a:path>
                <a:path w="6612255" h="802640">
                  <a:moveTo>
                    <a:pt x="0" y="802640"/>
                  </a:moveTo>
                  <a:lnTo>
                    <a:pt x="3167380" y="802640"/>
                  </a:lnTo>
                </a:path>
                <a:path w="6612255" h="802640">
                  <a:moveTo>
                    <a:pt x="3444875" y="1905"/>
                  </a:moveTo>
                  <a:lnTo>
                    <a:pt x="6612255" y="1905"/>
                  </a:lnTo>
                </a:path>
                <a:path w="6612255" h="802640">
                  <a:moveTo>
                    <a:pt x="3444875" y="403225"/>
                  </a:moveTo>
                  <a:lnTo>
                    <a:pt x="6612255" y="403225"/>
                  </a:lnTo>
                </a:path>
              </a:pathLst>
            </a:custGeom>
            <a:ln w="12237">
              <a:solidFill>
                <a:srgbClr val="000000"/>
              </a:solidFill>
            </a:ln>
          </p:spPr>
          <p:txBody>
            <a:bodyPr wrap="square" lIns="0" tIns="0" rIns="0" bIns="0" rtlCol="0"/>
            <a:lstStyle/>
            <a:p>
              <a:endParaRPr/>
            </a:p>
          </p:txBody>
        </p:sp>
        <p:sp>
          <p:nvSpPr>
            <p:cNvPr id="19" name="object 19">
              <a:extLst>
                <a:ext uri="{FF2B5EF4-FFF2-40B4-BE49-F238E27FC236}">
                  <a16:creationId xmlns:a16="http://schemas.microsoft.com/office/drawing/2014/main" id="{2F8B5123-5490-4BC4-8C79-449A558343B4}"/>
                </a:ext>
              </a:extLst>
            </p:cNvPr>
            <p:cNvSpPr/>
            <p:nvPr/>
          </p:nvSpPr>
          <p:spPr>
            <a:xfrm>
              <a:off x="4159250" y="734998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0" name="object 20">
              <a:extLst>
                <a:ext uri="{FF2B5EF4-FFF2-40B4-BE49-F238E27FC236}">
                  <a16:creationId xmlns:a16="http://schemas.microsoft.com/office/drawing/2014/main" id="{263A22D8-2F9A-421A-950E-7435A4DDD2DB}"/>
                </a:ext>
              </a:extLst>
            </p:cNvPr>
            <p:cNvSpPr/>
            <p:nvPr/>
          </p:nvSpPr>
          <p:spPr>
            <a:xfrm>
              <a:off x="4159250" y="7550991"/>
              <a:ext cx="3167380" cy="0"/>
            </a:xfrm>
            <a:custGeom>
              <a:avLst/>
              <a:gdLst/>
              <a:ahLst/>
              <a:cxnLst/>
              <a:rect l="l" t="t" r="r" b="b"/>
              <a:pathLst>
                <a:path w="3167379">
                  <a:moveTo>
                    <a:pt x="0" y="0"/>
                  </a:moveTo>
                  <a:lnTo>
                    <a:pt x="3167380" y="0"/>
                  </a:lnTo>
                </a:path>
              </a:pathLst>
            </a:custGeom>
            <a:ln w="12237">
              <a:solidFill>
                <a:srgbClr val="000000"/>
              </a:solidFill>
            </a:ln>
          </p:spPr>
          <p:txBody>
            <a:bodyPr wrap="square" lIns="0" tIns="0" rIns="0" bIns="0" rtlCol="0"/>
            <a:lstStyle/>
            <a:p>
              <a:endParaRPr/>
            </a:p>
          </p:txBody>
        </p:sp>
      </p:grpSp>
      <p:sp>
        <p:nvSpPr>
          <p:cNvPr id="21" name="object 21">
            <a:extLst>
              <a:ext uri="{FF2B5EF4-FFF2-40B4-BE49-F238E27FC236}">
                <a16:creationId xmlns:a16="http://schemas.microsoft.com/office/drawing/2014/main" id="{E73E7BAC-E353-44AB-B38B-D8DFA3854C88}"/>
              </a:ext>
            </a:extLst>
          </p:cNvPr>
          <p:cNvSpPr txBox="1"/>
          <p:nvPr/>
        </p:nvSpPr>
        <p:spPr>
          <a:xfrm>
            <a:off x="5004053" y="7790433"/>
            <a:ext cx="1521460" cy="260350"/>
          </a:xfrm>
          <a:prstGeom prst="rect">
            <a:avLst/>
          </a:prstGeom>
        </p:spPr>
        <p:txBody>
          <a:bodyPr vert="horz" wrap="square" lIns="0" tIns="11430" rIns="0" bIns="0" rtlCol="0">
            <a:spAutoFit/>
          </a:bodyPr>
          <a:lstStyle/>
          <a:p>
            <a:pPr marL="12700">
              <a:lnSpc>
                <a:spcPct val="100000"/>
              </a:lnSpc>
              <a:spcBef>
                <a:spcPts val="90"/>
              </a:spcBef>
            </a:pPr>
            <a:r>
              <a:rPr sz="1550" spc="-10" dirty="0">
                <a:latin typeface="Verdana"/>
                <a:cs typeface="Verdana"/>
              </a:rPr>
              <a:t>Autoevaluación</a:t>
            </a:r>
            <a:endParaRPr sz="1550">
              <a:latin typeface="Verdana"/>
              <a:cs typeface="Verdana"/>
            </a:endParaRPr>
          </a:p>
        </p:txBody>
      </p:sp>
      <p:sp>
        <p:nvSpPr>
          <p:cNvPr id="22" name="object 22">
            <a:extLst>
              <a:ext uri="{FF2B5EF4-FFF2-40B4-BE49-F238E27FC236}">
                <a16:creationId xmlns:a16="http://schemas.microsoft.com/office/drawing/2014/main" id="{35CEEB24-FD97-4A63-A878-530E9590B3D3}"/>
              </a:ext>
            </a:extLst>
          </p:cNvPr>
          <p:cNvSpPr txBox="1"/>
          <p:nvPr/>
        </p:nvSpPr>
        <p:spPr>
          <a:xfrm>
            <a:off x="4063365" y="8106409"/>
            <a:ext cx="3298825" cy="208279"/>
          </a:xfrm>
          <a:prstGeom prst="rect">
            <a:avLst/>
          </a:prstGeom>
        </p:spPr>
        <p:txBody>
          <a:bodyPr vert="horz" wrap="square" lIns="0" tIns="12700" rIns="0" bIns="0" rtlCol="0">
            <a:spAutoFit/>
          </a:bodyPr>
          <a:lstStyle/>
          <a:p>
            <a:pPr marL="12700">
              <a:lnSpc>
                <a:spcPct val="100000"/>
              </a:lnSpc>
              <a:spcBef>
                <a:spcPts val="100"/>
              </a:spcBef>
              <a:tabLst>
                <a:tab pos="3285490"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3" name="object 23">
            <a:extLst>
              <a:ext uri="{FF2B5EF4-FFF2-40B4-BE49-F238E27FC236}">
                <a16:creationId xmlns:a16="http://schemas.microsoft.com/office/drawing/2014/main" id="{C192F466-8F57-476E-A034-48E5AE9DE435}"/>
              </a:ext>
            </a:extLst>
          </p:cNvPr>
          <p:cNvSpPr txBox="1"/>
          <p:nvPr/>
        </p:nvSpPr>
        <p:spPr>
          <a:xfrm>
            <a:off x="679767" y="8289290"/>
            <a:ext cx="6683375" cy="1306195"/>
          </a:xfrm>
          <a:prstGeom prst="rect">
            <a:avLst/>
          </a:prstGeom>
        </p:spPr>
        <p:txBody>
          <a:bodyPr vert="horz" wrap="square" lIns="0" tIns="12700" rIns="0" bIns="0" rtlCol="0">
            <a:spAutoFit/>
          </a:bodyPr>
          <a:lstStyle/>
          <a:p>
            <a:pPr marL="12700">
              <a:lnSpc>
                <a:spcPct val="100000"/>
              </a:lnSpc>
              <a:spcBef>
                <a:spcPts val="100"/>
              </a:spcBef>
              <a:tabLst>
                <a:tab pos="3291204" algn="l"/>
                <a:tab pos="6669405" algn="l"/>
              </a:tabLst>
            </a:pPr>
            <a:r>
              <a:rPr sz="1200" b="1" spc="-55" dirty="0">
                <a:latin typeface="Arial"/>
                <a:cs typeface="Arial"/>
              </a:rPr>
              <a:t>debo</a:t>
            </a:r>
            <a:r>
              <a:rPr sz="1200" b="1" spc="50" dirty="0">
                <a:latin typeface="Arial"/>
                <a:cs typeface="Arial"/>
              </a:rPr>
              <a:t> </a:t>
            </a:r>
            <a:r>
              <a:rPr sz="1200" b="1" spc="-40" dirty="0">
                <a:latin typeface="Arial"/>
                <a:cs typeface="Arial"/>
              </a:rPr>
              <a:t>olvidar</a:t>
            </a:r>
            <a:r>
              <a:rPr sz="1200" spc="-40" dirty="0">
                <a:latin typeface="Arial"/>
                <a:cs typeface="Arial"/>
              </a:rPr>
              <a:t>?</a:t>
            </a:r>
            <a:r>
              <a:rPr sz="1200" u="sng" spc="-40" dirty="0">
                <a:uFill>
                  <a:solidFill>
                    <a:srgbClr val="000000"/>
                  </a:solidFill>
                </a:uFill>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 pos="6670040"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9620"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40"/>
              </a:spcBef>
              <a:tabLst>
                <a:tab pos="3395979" algn="l"/>
                <a:tab pos="6669405" algn="l"/>
              </a:tabLst>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a:t>
            </a:r>
            <a:r>
              <a:rPr sz="1200" b="1" spc="145" dirty="0">
                <a:latin typeface="Arial"/>
                <a:cs typeface="Arial"/>
              </a:rPr>
              <a:t> </a:t>
            </a:r>
            <a:r>
              <a:rPr sz="1200" b="1" spc="-25" dirty="0">
                <a:latin typeface="Arial"/>
                <a:cs typeface="Arial"/>
              </a:rPr>
              <a:t>intervenir?</a:t>
            </a:r>
            <a:r>
              <a:rPr sz="1200" b="1" spc="-15" dirty="0">
                <a:latin typeface="Arial"/>
                <a:cs typeface="Arial"/>
              </a:rPr>
              <a:t> </a:t>
            </a:r>
            <a:r>
              <a:rPr sz="1200" b="1" spc="-85" dirty="0">
                <a:latin typeface="Arial"/>
                <a:cs typeface="Arial"/>
              </a:rPr>
              <a:t>¿Qué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95979" algn="l"/>
                <a:tab pos="6669405" algn="l"/>
              </a:tabLst>
            </a:pPr>
            <a:r>
              <a:rPr sz="1200" b="1" spc="-40" dirty="0">
                <a:latin typeface="Arial"/>
                <a:cs typeface="Arial"/>
              </a:rPr>
              <a:t>necesito</a:t>
            </a:r>
            <a:r>
              <a:rPr sz="1200" b="1" spc="60" dirty="0">
                <a:latin typeface="Arial"/>
                <a:cs typeface="Arial"/>
              </a:rPr>
              <a:t> </a:t>
            </a:r>
            <a:r>
              <a:rPr sz="1200" b="1" spc="-35" dirty="0">
                <a:latin typeface="Arial"/>
                <a:cs typeface="Arial"/>
              </a:rPr>
              <a:t>modificar?</a:t>
            </a:r>
            <a:r>
              <a:rPr sz="1200" b="1" spc="40" dirty="0">
                <a:latin typeface="Arial"/>
                <a:cs typeface="Arial"/>
              </a:rPr>
              <a:t> </a:t>
            </a:r>
            <a:r>
              <a:rPr sz="1200" b="1" spc="-45" dirty="0">
                <a:latin typeface="Arial"/>
                <a:cs typeface="Arial"/>
              </a:rPr>
              <a:t>Imprevistos.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08985"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22954"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3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a:extLst>
              <a:ext uri="{FF2B5EF4-FFF2-40B4-BE49-F238E27FC236}">
                <a16:creationId xmlns:a16="http://schemas.microsoft.com/office/drawing/2014/main" id="{4FAC9626-C33E-4947-812E-84C5FC0C409B}"/>
              </a:ext>
            </a:extLst>
          </p:cNvPr>
          <p:cNvGraphicFramePr>
            <a:graphicFrameLocks noGrp="1"/>
          </p:cNvGraphicFramePr>
          <p:nvPr/>
        </p:nvGraphicFramePr>
        <p:xfrm>
          <a:off x="632955" y="2097532"/>
          <a:ext cx="3356609" cy="411619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0"/>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0"/>
                        </a:spcBef>
                      </a:pPr>
                      <a:r>
                        <a:rPr sz="1200" b="1" spc="-90" dirty="0">
                          <a:latin typeface="Arial"/>
                          <a:cs typeface="Arial"/>
                        </a:rPr>
                        <a:t>SI</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910">
                        <a:lnSpc>
                          <a:spcPct val="100000"/>
                        </a:lnSpc>
                        <a:spcBef>
                          <a:spcPts val="240"/>
                        </a:spcBef>
                      </a:pPr>
                      <a:r>
                        <a:rPr sz="1200" b="1" spc="-210" dirty="0">
                          <a:latin typeface="Arial"/>
                          <a:cs typeface="Arial"/>
                        </a:rPr>
                        <a:t>NO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a:lnSpc>
                          <a:spcPct val="100000"/>
                        </a:lnSpc>
                        <a:spcBef>
                          <a:spcPts val="244"/>
                        </a:spcBef>
                      </a:pPr>
                      <a:r>
                        <a:rPr sz="1200" b="1" spc="-60" dirty="0">
                          <a:latin typeface="Arial"/>
                          <a:cs typeface="Arial"/>
                        </a:rPr>
                        <a:t>Desarrollo </a:t>
                      </a:r>
                      <a:r>
                        <a:rPr sz="1200" b="1" spc="-30" dirty="0">
                          <a:latin typeface="Arial"/>
                          <a:cs typeface="Arial"/>
                        </a:rPr>
                        <a:t>de actividades</a:t>
                      </a:r>
                      <a:r>
                        <a:rPr sz="1200" b="1" spc="160" dirty="0">
                          <a:latin typeface="Arial"/>
                          <a:cs typeface="Arial"/>
                        </a:rPr>
                        <a:t> </a:t>
                      </a:r>
                      <a:r>
                        <a:rPr sz="1200" b="1" spc="-55" dirty="0">
                          <a:latin typeface="Arial"/>
                          <a:cs typeface="Arial"/>
                        </a:rPr>
                        <a:t>en</a:t>
                      </a:r>
                      <a:endParaRPr sz="1200">
                        <a:latin typeface="Arial"/>
                        <a:cs typeface="Arial"/>
                      </a:endParaRPr>
                    </a:p>
                    <a:p>
                      <a:pPr marL="91440">
                        <a:lnSpc>
                          <a:spcPct val="100000"/>
                        </a:lnSpc>
                      </a:pPr>
                      <a:r>
                        <a:rPr sz="1200" b="1" spc="-45" dirty="0">
                          <a:latin typeface="Arial"/>
                          <a:cs typeface="Arial"/>
                        </a:rPr>
                        <a:t>tiempo </a:t>
                      </a:r>
                      <a:r>
                        <a:rPr sz="1200" b="1" spc="-20" dirty="0">
                          <a:latin typeface="Arial"/>
                          <a:cs typeface="Arial"/>
                        </a:rPr>
                        <a:t>y</a:t>
                      </a:r>
                      <a:r>
                        <a:rPr sz="1200" b="1" spc="110" dirty="0">
                          <a:latin typeface="Arial"/>
                          <a:cs typeface="Arial"/>
                        </a:rPr>
                        <a:t> </a:t>
                      </a:r>
                      <a:r>
                        <a:rPr sz="1200" b="1" spc="-5" dirty="0">
                          <a:latin typeface="Arial"/>
                          <a:cs typeface="Arial"/>
                        </a:rPr>
                        <a:t>forma.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757">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50"/>
                        </a:spcBef>
                      </a:pPr>
                      <a:r>
                        <a:rPr sz="1200" b="1" spc="-45" dirty="0">
                          <a:latin typeface="Arial"/>
                          <a:cs typeface="Arial"/>
                        </a:rPr>
                        <a:t>Manifestaciones </a:t>
                      </a:r>
                      <a:r>
                        <a:rPr sz="1200" b="1" spc="-25" dirty="0">
                          <a:latin typeface="Arial"/>
                          <a:cs typeface="Arial"/>
                        </a:rPr>
                        <a:t>de </a:t>
                      </a:r>
                      <a:r>
                        <a:rPr sz="1200" b="1" spc="-85" dirty="0">
                          <a:latin typeface="Arial"/>
                          <a:cs typeface="Arial"/>
                        </a:rPr>
                        <a:t>los</a:t>
                      </a:r>
                      <a:r>
                        <a:rPr sz="1200" b="1" spc="140" dirty="0">
                          <a:latin typeface="Arial"/>
                          <a:cs typeface="Arial"/>
                        </a:rPr>
                        <a:t> </a:t>
                      </a:r>
                      <a:r>
                        <a:rPr sz="1200" b="1" spc="-100" dirty="0">
                          <a:latin typeface="Arial"/>
                          <a:cs typeface="Arial"/>
                        </a:rPr>
                        <a:t>niños: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50"/>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a:lnSpc>
                          <a:spcPct val="100000"/>
                        </a:lnSpc>
                        <a:spcBef>
                          <a:spcPts val="250"/>
                        </a:spcBef>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a:t>
                      </a:r>
                      <a:r>
                        <a:rPr sz="1200" b="1" spc="-40" dirty="0">
                          <a:latin typeface="Arial"/>
                          <a:cs typeface="Arial"/>
                        </a:rPr>
                        <a:t> actividades?</a:t>
                      </a:r>
                      <a:endParaRPr sz="1200">
                        <a:latin typeface="Arial"/>
                        <a:cs typeface="Arial"/>
                      </a:endParaRPr>
                    </a:p>
                    <a:p>
                      <a:pPr marL="91440">
                        <a:lnSpc>
                          <a:spcPct val="100000"/>
                        </a:lnSpc>
                        <a:tabLst>
                          <a:tab pos="1609725" algn="l"/>
                          <a:tab pos="2294890" algn="l"/>
                        </a:tabLst>
                      </a:pPr>
                      <a:r>
                        <a:rPr sz="1200" b="1" spc="-80" dirty="0">
                          <a:latin typeface="Arial"/>
                          <a:cs typeface="Arial"/>
                        </a:rPr>
                        <a:t>Todos  </a:t>
                      </a:r>
                      <a:r>
                        <a:rPr sz="1200" b="1" spc="35" dirty="0">
                          <a:latin typeface="Arial"/>
                          <a:cs typeface="Arial"/>
                        </a:rPr>
                        <a:t>(  )</a:t>
                      </a:r>
                      <a:r>
                        <a:rPr sz="1200" b="1" spc="275" dirty="0">
                          <a:latin typeface="Arial"/>
                          <a:cs typeface="Arial"/>
                        </a:rPr>
                        <a:t> </a:t>
                      </a:r>
                      <a:r>
                        <a:rPr sz="1200" b="1" spc="-100" dirty="0">
                          <a:latin typeface="Arial"/>
                          <a:cs typeface="Arial"/>
                        </a:rPr>
                        <a:t>Algunos</a:t>
                      </a:r>
                      <a:r>
                        <a:rPr sz="1200" b="1" spc="40" dirty="0">
                          <a:latin typeface="Arial"/>
                          <a:cs typeface="Arial"/>
                        </a:rPr>
                        <a:t> </a:t>
                      </a:r>
                      <a:r>
                        <a:rPr sz="1200" b="1" spc="35" dirty="0">
                          <a:latin typeface="Arial"/>
                          <a:cs typeface="Arial"/>
                        </a:rPr>
                        <a:t>(	) </a:t>
                      </a:r>
                      <a:r>
                        <a:rPr sz="1200" b="1" spc="40" dirty="0">
                          <a:latin typeface="Arial"/>
                          <a:cs typeface="Arial"/>
                        </a:rPr>
                        <a:t> </a:t>
                      </a:r>
                      <a:r>
                        <a:rPr sz="1200" b="1" dirty="0">
                          <a:latin typeface="Arial"/>
                          <a:cs typeface="Arial"/>
                        </a:rPr>
                        <a:t>otro</a:t>
                      </a:r>
                      <a:r>
                        <a:rPr sz="1200" b="1" spc="20" dirty="0">
                          <a:latin typeface="Arial"/>
                          <a:cs typeface="Arial"/>
                        </a:rPr>
                        <a:t> </a:t>
                      </a:r>
                      <a:r>
                        <a:rPr sz="1200" b="1" spc="35"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50"/>
                        </a:spcBef>
                        <a:tabLst>
                          <a:tab pos="1209675" algn="l"/>
                          <a:tab pos="1999614" algn="l"/>
                          <a:tab pos="2814320"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722">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65"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a:extLst>
              <a:ext uri="{FF2B5EF4-FFF2-40B4-BE49-F238E27FC236}">
                <a16:creationId xmlns:a16="http://schemas.microsoft.com/office/drawing/2014/main" id="{D37302E3-14FD-49DB-BF0F-60725F4CD711}"/>
              </a:ext>
            </a:extLst>
          </p:cNvPr>
          <p:cNvGraphicFramePr>
            <a:graphicFrameLocks noGrp="1"/>
          </p:cNvGraphicFramePr>
          <p:nvPr/>
        </p:nvGraphicFramePr>
        <p:xfrm>
          <a:off x="4084192" y="2101088"/>
          <a:ext cx="3322318" cy="3992877"/>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19">
                <a:tc>
                  <a:txBody>
                    <a:bodyPr/>
                    <a:lstStyle/>
                    <a:p>
                      <a:pPr marL="1270" algn="ctr">
                        <a:lnSpc>
                          <a:spcPct val="100000"/>
                        </a:lnSpc>
                        <a:spcBef>
                          <a:spcPts val="245"/>
                        </a:spcBef>
                      </a:pPr>
                      <a:r>
                        <a:rPr sz="1200" b="1" spc="-50" dirty="0">
                          <a:latin typeface="Arial"/>
                          <a:cs typeface="Arial"/>
                        </a:rPr>
                        <a:t>Educadora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3175" algn="ctr">
                        <a:lnSpc>
                          <a:spcPct val="100000"/>
                        </a:lnSpc>
                        <a:spcBef>
                          <a:spcPts val="245"/>
                        </a:spcBef>
                      </a:pPr>
                      <a:r>
                        <a:rPr sz="1200" b="1" spc="-90" dirty="0">
                          <a:latin typeface="Arial"/>
                          <a:cs typeface="Arial"/>
                        </a:rPr>
                        <a:t>SI</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5"/>
                        </a:spcBef>
                      </a:pPr>
                      <a:r>
                        <a:rPr sz="1200" b="1" spc="-210" dirty="0">
                          <a:latin typeface="Arial"/>
                          <a:cs typeface="Arial"/>
                        </a:rPr>
                        <a:t>NO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marR="235585">
                        <a:lnSpc>
                          <a:spcPct val="100000"/>
                        </a:lnSpc>
                        <a:spcBef>
                          <a:spcPts val="245"/>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 </a:t>
                      </a:r>
                      <a:r>
                        <a:rPr sz="1200" b="1" spc="65" dirty="0">
                          <a:latin typeface="Arial"/>
                          <a:cs typeface="Arial"/>
                        </a:rPr>
                        <a:t>fue  </a:t>
                      </a:r>
                      <a:r>
                        <a:rPr sz="1200" b="1" spc="-60" dirty="0">
                          <a:latin typeface="Arial"/>
                          <a:cs typeface="Arial"/>
                        </a:rPr>
                        <a:t>la</a:t>
                      </a:r>
                      <a:r>
                        <a:rPr sz="1200" b="1" spc="3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7695">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a:lnSpc>
                          <a:spcPct val="100000"/>
                        </a:lnSpc>
                        <a:spcBef>
                          <a:spcPts val="245"/>
                        </a:spcBef>
                      </a:pPr>
                      <a:r>
                        <a:rPr sz="1200" b="1" spc="-140" dirty="0">
                          <a:latin typeface="Arial"/>
                          <a:cs typeface="Arial"/>
                        </a:rPr>
                        <a:t>¿La </a:t>
                      </a:r>
                      <a:r>
                        <a:rPr sz="1200" b="1" spc="15" dirty="0">
                          <a:latin typeface="Arial"/>
                          <a:cs typeface="Arial"/>
                        </a:rPr>
                        <a:t>forma </a:t>
                      </a:r>
                      <a:r>
                        <a:rPr sz="1200" b="1" spc="-30" dirty="0">
                          <a:latin typeface="Arial"/>
                          <a:cs typeface="Arial"/>
                        </a:rPr>
                        <a:t>de </a:t>
                      </a:r>
                      <a:r>
                        <a:rPr sz="1200" b="1" spc="-35" dirty="0">
                          <a:latin typeface="Arial"/>
                          <a:cs typeface="Arial"/>
                        </a:rPr>
                        <a:t>relacionarme</a:t>
                      </a:r>
                      <a:r>
                        <a:rPr sz="1200" b="1" spc="40" dirty="0">
                          <a:latin typeface="Arial"/>
                          <a:cs typeface="Arial"/>
                        </a:rPr>
                        <a:t> </a:t>
                      </a:r>
                      <a:r>
                        <a:rPr sz="1200" b="1" spc="-75" dirty="0">
                          <a:latin typeface="Arial"/>
                          <a:cs typeface="Arial"/>
                        </a:rPr>
                        <a:t>con</a:t>
                      </a:r>
                      <a:endParaRPr sz="1200">
                        <a:latin typeface="Arial"/>
                        <a:cs typeface="Arial"/>
                      </a:endParaRPr>
                    </a:p>
                    <a:p>
                      <a:pPr marL="92710">
                        <a:lnSpc>
                          <a:spcPct val="100000"/>
                        </a:lnSpc>
                      </a:pP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a:t>
                      </a:r>
                      <a:r>
                        <a:rPr sz="1200" b="1" spc="-2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45"/>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85"/>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19">
                <a:tc gridSpan="3">
                  <a:txBody>
                    <a:bodyPr/>
                    <a:lstStyle/>
                    <a:p>
                      <a:pPr marL="1065530" marR="168910" indent="-894715">
                        <a:lnSpc>
                          <a:spcPct val="100000"/>
                        </a:lnSpc>
                        <a:spcBef>
                          <a:spcPts val="270"/>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a:latin typeface="Arial"/>
                        <a:cs typeface="Arial"/>
                      </a:endParaRPr>
                    </a:p>
                    <a:p>
                      <a:pPr marL="92710">
                        <a:lnSpc>
                          <a:spcPts val="13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spcBef>
                          <a:spcPts val="20"/>
                        </a:spcBef>
                        <a:tabLst>
                          <a:tab pos="320484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a:extLst>
              <a:ext uri="{FF2B5EF4-FFF2-40B4-BE49-F238E27FC236}">
                <a16:creationId xmlns:a16="http://schemas.microsoft.com/office/drawing/2014/main" id="{23C2F3DA-78DC-42F9-9B37-CF8001B58493}"/>
              </a:ext>
            </a:extLst>
          </p:cNvPr>
          <p:cNvSpPr txBox="1"/>
          <p:nvPr/>
        </p:nvSpPr>
        <p:spPr>
          <a:xfrm>
            <a:off x="2675254" y="1246505"/>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Tree>
    <p:extLst>
      <p:ext uri="{BB962C8B-B14F-4D97-AF65-F5344CB8AC3E}">
        <p14:creationId xmlns:p14="http://schemas.microsoft.com/office/powerpoint/2010/main" val="2128294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1459" y="6111240"/>
            <a:ext cx="7007859" cy="241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1459" y="7734300"/>
            <a:ext cx="3446779" cy="322580"/>
          </a:xfrm>
          <a:prstGeom prst="rect">
            <a:avLst/>
          </a:prstGeom>
          <a:blipFill>
            <a:blip r:embed="rId3" cstate="print"/>
            <a:stretch>
              <a:fillRect/>
            </a:stretch>
          </a:blipFill>
        </p:spPr>
        <p:txBody>
          <a:bodyPr wrap="square" lIns="0" tIns="0" rIns="0" bIns="0" rtlCol="0"/>
          <a:lstStyle/>
          <a:p>
            <a:endParaRPr/>
          </a:p>
        </p:txBody>
      </p:sp>
      <p:grpSp>
        <p:nvGrpSpPr>
          <p:cNvPr id="4" name="object 4"/>
          <p:cNvGrpSpPr/>
          <p:nvPr/>
        </p:nvGrpSpPr>
        <p:grpSpPr>
          <a:xfrm>
            <a:off x="22859" y="0"/>
            <a:ext cx="7731759" cy="10045700"/>
            <a:chOff x="22859" y="0"/>
            <a:chExt cx="7731759" cy="10045700"/>
          </a:xfrm>
        </p:grpSpPr>
        <p:sp>
          <p:nvSpPr>
            <p:cNvPr id="5" name="object 5"/>
            <p:cNvSpPr/>
            <p:nvPr/>
          </p:nvSpPr>
          <p:spPr>
            <a:xfrm>
              <a:off x="3774439" y="7739380"/>
              <a:ext cx="3462019" cy="32258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2859" y="0"/>
              <a:ext cx="7731759" cy="10045699"/>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3074035" y="6098540"/>
            <a:ext cx="1461135" cy="260350"/>
          </a:xfrm>
          <a:prstGeom prst="rect">
            <a:avLst/>
          </a:prstGeom>
        </p:spPr>
        <p:txBody>
          <a:bodyPr vert="horz" wrap="square" lIns="0" tIns="11430" rIns="0" bIns="0" rtlCol="0">
            <a:spAutoFit/>
          </a:bodyPr>
          <a:lstStyle/>
          <a:p>
            <a:pPr marL="12700">
              <a:lnSpc>
                <a:spcPct val="100000"/>
              </a:lnSpc>
              <a:spcBef>
                <a:spcPts val="90"/>
              </a:spcBef>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370840" y="6398259"/>
            <a:ext cx="6837680" cy="1259840"/>
            <a:chOff x="370840" y="6398259"/>
            <a:chExt cx="6837680" cy="1259840"/>
          </a:xfrm>
        </p:grpSpPr>
        <p:sp>
          <p:nvSpPr>
            <p:cNvPr id="9" name="object 9"/>
            <p:cNvSpPr/>
            <p:nvPr/>
          </p:nvSpPr>
          <p:spPr>
            <a:xfrm>
              <a:off x="3811269" y="6412229"/>
              <a:ext cx="3390900" cy="1239520"/>
            </a:xfrm>
            <a:custGeom>
              <a:avLst/>
              <a:gdLst/>
              <a:ahLst/>
              <a:cxnLst/>
              <a:rect l="l" t="t" r="r" b="b"/>
              <a:pathLst>
                <a:path w="3390900" h="1239520">
                  <a:moveTo>
                    <a:pt x="3184271" y="0"/>
                  </a:moveTo>
                  <a:lnTo>
                    <a:pt x="206628" y="0"/>
                  </a:lnTo>
                  <a:lnTo>
                    <a:pt x="159233" y="5454"/>
                  </a:lnTo>
                  <a:lnTo>
                    <a:pt x="115734" y="20992"/>
                  </a:lnTo>
                  <a:lnTo>
                    <a:pt x="77370" y="45376"/>
                  </a:lnTo>
                  <a:lnTo>
                    <a:pt x="45376" y="77370"/>
                  </a:lnTo>
                  <a:lnTo>
                    <a:pt x="20992" y="115734"/>
                  </a:lnTo>
                  <a:lnTo>
                    <a:pt x="5454" y="159233"/>
                  </a:lnTo>
                  <a:lnTo>
                    <a:pt x="0" y="206629"/>
                  </a:lnTo>
                  <a:lnTo>
                    <a:pt x="0" y="1032891"/>
                  </a:lnTo>
                  <a:lnTo>
                    <a:pt x="5454" y="1080286"/>
                  </a:lnTo>
                  <a:lnTo>
                    <a:pt x="20992" y="1123785"/>
                  </a:lnTo>
                  <a:lnTo>
                    <a:pt x="45376" y="1162149"/>
                  </a:lnTo>
                  <a:lnTo>
                    <a:pt x="77370" y="1194143"/>
                  </a:lnTo>
                  <a:lnTo>
                    <a:pt x="115734" y="1218527"/>
                  </a:lnTo>
                  <a:lnTo>
                    <a:pt x="159233" y="1234065"/>
                  </a:lnTo>
                  <a:lnTo>
                    <a:pt x="206628" y="1239520"/>
                  </a:lnTo>
                  <a:lnTo>
                    <a:pt x="3184271" y="1239520"/>
                  </a:lnTo>
                  <a:lnTo>
                    <a:pt x="3231666" y="1234065"/>
                  </a:lnTo>
                  <a:lnTo>
                    <a:pt x="3275165" y="1218527"/>
                  </a:lnTo>
                  <a:lnTo>
                    <a:pt x="3313529" y="1194143"/>
                  </a:lnTo>
                  <a:lnTo>
                    <a:pt x="3345523" y="1162149"/>
                  </a:lnTo>
                  <a:lnTo>
                    <a:pt x="3369907" y="1123785"/>
                  </a:lnTo>
                  <a:lnTo>
                    <a:pt x="3385445" y="1080286"/>
                  </a:lnTo>
                  <a:lnTo>
                    <a:pt x="3390900" y="1032891"/>
                  </a:lnTo>
                  <a:lnTo>
                    <a:pt x="3390900" y="206629"/>
                  </a:lnTo>
                  <a:lnTo>
                    <a:pt x="3385445" y="159233"/>
                  </a:lnTo>
                  <a:lnTo>
                    <a:pt x="3369907" y="115734"/>
                  </a:lnTo>
                  <a:lnTo>
                    <a:pt x="3345523" y="77370"/>
                  </a:lnTo>
                  <a:lnTo>
                    <a:pt x="3313529" y="45376"/>
                  </a:lnTo>
                  <a:lnTo>
                    <a:pt x="3275165" y="20992"/>
                  </a:lnTo>
                  <a:lnTo>
                    <a:pt x="3231666" y="5454"/>
                  </a:lnTo>
                  <a:lnTo>
                    <a:pt x="3184271" y="0"/>
                  </a:lnTo>
                  <a:close/>
                </a:path>
              </a:pathLst>
            </a:custGeom>
            <a:solidFill>
              <a:srgbClr val="FFFFFF"/>
            </a:solidFill>
          </p:spPr>
          <p:txBody>
            <a:bodyPr wrap="square" lIns="0" tIns="0" rIns="0" bIns="0" rtlCol="0"/>
            <a:lstStyle/>
            <a:p>
              <a:endParaRPr/>
            </a:p>
          </p:txBody>
        </p:sp>
        <p:sp>
          <p:nvSpPr>
            <p:cNvPr id="10" name="object 10"/>
            <p:cNvSpPr/>
            <p:nvPr/>
          </p:nvSpPr>
          <p:spPr>
            <a:xfrm>
              <a:off x="3811269" y="6412229"/>
              <a:ext cx="3390900" cy="1239520"/>
            </a:xfrm>
            <a:custGeom>
              <a:avLst/>
              <a:gdLst/>
              <a:ahLst/>
              <a:cxnLst/>
              <a:rect l="l" t="t" r="r" b="b"/>
              <a:pathLst>
                <a:path w="3390900" h="1239520">
                  <a:moveTo>
                    <a:pt x="0" y="206629"/>
                  </a:moveTo>
                  <a:lnTo>
                    <a:pt x="5454" y="159233"/>
                  </a:lnTo>
                  <a:lnTo>
                    <a:pt x="20992" y="115734"/>
                  </a:lnTo>
                  <a:lnTo>
                    <a:pt x="45376" y="77370"/>
                  </a:lnTo>
                  <a:lnTo>
                    <a:pt x="77370" y="45376"/>
                  </a:lnTo>
                  <a:lnTo>
                    <a:pt x="115734" y="20992"/>
                  </a:lnTo>
                  <a:lnTo>
                    <a:pt x="159233" y="5454"/>
                  </a:lnTo>
                  <a:lnTo>
                    <a:pt x="206628" y="0"/>
                  </a:lnTo>
                  <a:lnTo>
                    <a:pt x="3184271" y="0"/>
                  </a:lnTo>
                  <a:lnTo>
                    <a:pt x="3231666" y="5454"/>
                  </a:lnTo>
                  <a:lnTo>
                    <a:pt x="3275165" y="20992"/>
                  </a:lnTo>
                  <a:lnTo>
                    <a:pt x="3313529" y="45376"/>
                  </a:lnTo>
                  <a:lnTo>
                    <a:pt x="3345523" y="77370"/>
                  </a:lnTo>
                  <a:lnTo>
                    <a:pt x="3369907" y="115734"/>
                  </a:lnTo>
                  <a:lnTo>
                    <a:pt x="3385445" y="159233"/>
                  </a:lnTo>
                  <a:lnTo>
                    <a:pt x="3390900" y="206629"/>
                  </a:lnTo>
                  <a:lnTo>
                    <a:pt x="3390900" y="1032891"/>
                  </a:lnTo>
                  <a:lnTo>
                    <a:pt x="3385445" y="1080286"/>
                  </a:lnTo>
                  <a:lnTo>
                    <a:pt x="3369907" y="1123785"/>
                  </a:lnTo>
                  <a:lnTo>
                    <a:pt x="3345523" y="1162149"/>
                  </a:lnTo>
                  <a:lnTo>
                    <a:pt x="3313529" y="1194143"/>
                  </a:lnTo>
                  <a:lnTo>
                    <a:pt x="3275165" y="1218527"/>
                  </a:lnTo>
                  <a:lnTo>
                    <a:pt x="3231666" y="1234065"/>
                  </a:lnTo>
                  <a:lnTo>
                    <a:pt x="3184271" y="1239520"/>
                  </a:lnTo>
                  <a:lnTo>
                    <a:pt x="206628" y="1239520"/>
                  </a:lnTo>
                  <a:lnTo>
                    <a:pt x="159233" y="1234065"/>
                  </a:lnTo>
                  <a:lnTo>
                    <a:pt x="115734" y="1218527"/>
                  </a:lnTo>
                  <a:lnTo>
                    <a:pt x="77370" y="1194143"/>
                  </a:lnTo>
                  <a:lnTo>
                    <a:pt x="45376" y="1162149"/>
                  </a:lnTo>
                  <a:lnTo>
                    <a:pt x="20992" y="1123785"/>
                  </a:lnTo>
                  <a:lnTo>
                    <a:pt x="5454" y="1080286"/>
                  </a:lnTo>
                  <a:lnTo>
                    <a:pt x="0" y="1032891"/>
                  </a:lnTo>
                  <a:lnTo>
                    <a:pt x="0" y="206629"/>
                  </a:lnTo>
                  <a:close/>
                </a:path>
              </a:pathLst>
            </a:custGeom>
            <a:ln w="12700">
              <a:solidFill>
                <a:srgbClr val="000000"/>
              </a:solidFill>
            </a:ln>
          </p:spPr>
          <p:txBody>
            <a:bodyPr wrap="square" lIns="0" tIns="0" rIns="0" bIns="0" rtlCol="0"/>
            <a:lstStyle/>
            <a:p>
              <a:endParaRPr/>
            </a:p>
          </p:txBody>
        </p:sp>
        <p:sp>
          <p:nvSpPr>
            <p:cNvPr id="11" name="object 11"/>
            <p:cNvSpPr/>
            <p:nvPr/>
          </p:nvSpPr>
          <p:spPr>
            <a:xfrm>
              <a:off x="377190" y="6404609"/>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0"/>
                  </a:lnTo>
                  <a:lnTo>
                    <a:pt x="5489" y="1086906"/>
                  </a:lnTo>
                  <a:lnTo>
                    <a:pt x="21127" y="1130664"/>
                  </a:lnTo>
                  <a:lnTo>
                    <a:pt x="45665" y="1169266"/>
                  </a:lnTo>
                  <a:lnTo>
                    <a:pt x="77855" y="1201463"/>
                  </a:lnTo>
                  <a:lnTo>
                    <a:pt x="116450" y="1226006"/>
                  </a:lnTo>
                  <a:lnTo>
                    <a:pt x="160201" y="1241648"/>
                  </a:lnTo>
                  <a:lnTo>
                    <a:pt x="207860" y="1247139"/>
                  </a:lnTo>
                  <a:lnTo>
                    <a:pt x="3134741" y="1247139"/>
                  </a:lnTo>
                  <a:lnTo>
                    <a:pt x="3182406" y="1241648"/>
                  </a:lnTo>
                  <a:lnTo>
                    <a:pt x="3226164" y="1226006"/>
                  </a:lnTo>
                  <a:lnTo>
                    <a:pt x="3264766" y="1201463"/>
                  </a:lnTo>
                  <a:lnTo>
                    <a:pt x="3296963" y="1169266"/>
                  </a:lnTo>
                  <a:lnTo>
                    <a:pt x="3321506" y="1130664"/>
                  </a:lnTo>
                  <a:lnTo>
                    <a:pt x="3337148" y="1086906"/>
                  </a:lnTo>
                  <a:lnTo>
                    <a:pt x="3342640" y="1039240"/>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377190" y="6404609"/>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0"/>
                  </a:lnTo>
                  <a:lnTo>
                    <a:pt x="3337148" y="1086906"/>
                  </a:lnTo>
                  <a:lnTo>
                    <a:pt x="3321506" y="1130664"/>
                  </a:lnTo>
                  <a:lnTo>
                    <a:pt x="3296963" y="1169266"/>
                  </a:lnTo>
                  <a:lnTo>
                    <a:pt x="3264766" y="1201463"/>
                  </a:lnTo>
                  <a:lnTo>
                    <a:pt x="3226164" y="1226006"/>
                  </a:lnTo>
                  <a:lnTo>
                    <a:pt x="3182406" y="1241648"/>
                  </a:lnTo>
                  <a:lnTo>
                    <a:pt x="3134741" y="1247139"/>
                  </a:lnTo>
                  <a:lnTo>
                    <a:pt x="207860" y="1247139"/>
                  </a:lnTo>
                  <a:lnTo>
                    <a:pt x="160201" y="1241648"/>
                  </a:lnTo>
                  <a:lnTo>
                    <a:pt x="116450" y="1226006"/>
                  </a:lnTo>
                  <a:lnTo>
                    <a:pt x="77855" y="1201463"/>
                  </a:lnTo>
                  <a:lnTo>
                    <a:pt x="45665" y="1169266"/>
                  </a:lnTo>
                  <a:lnTo>
                    <a:pt x="21127" y="1130664"/>
                  </a:lnTo>
                  <a:lnTo>
                    <a:pt x="5489" y="1086906"/>
                  </a:lnTo>
                  <a:lnTo>
                    <a:pt x="0" y="1039240"/>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483552" y="6379845"/>
            <a:ext cx="685165" cy="269240"/>
          </a:xfrm>
          <a:prstGeom prst="rect">
            <a:avLst/>
          </a:prstGeom>
        </p:spPr>
        <p:txBody>
          <a:bodyPr vert="horz" wrap="square" lIns="0" tIns="12700" rIns="0" bIns="0" rtlCol="0">
            <a:spAutoFit/>
          </a:bodyPr>
          <a:lstStyle/>
          <a:p>
            <a:pPr marL="12700">
              <a:lnSpc>
                <a:spcPct val="100000"/>
              </a:lnSpc>
              <a:spcBef>
                <a:spcPts val="100"/>
              </a:spcBef>
            </a:pPr>
            <a:r>
              <a:rPr sz="1600" b="1" spc="-114" dirty="0">
                <a:latin typeface="Arial"/>
                <a:cs typeface="Arial"/>
              </a:rPr>
              <a:t>Logros:</a:t>
            </a:r>
            <a:endParaRPr sz="1600">
              <a:latin typeface="Arial"/>
              <a:cs typeface="Arial"/>
            </a:endParaRPr>
          </a:p>
        </p:txBody>
      </p:sp>
      <p:sp>
        <p:nvSpPr>
          <p:cNvPr id="14" name="object 14"/>
          <p:cNvSpPr txBox="1"/>
          <p:nvPr/>
        </p:nvSpPr>
        <p:spPr>
          <a:xfrm>
            <a:off x="3890009" y="6384290"/>
            <a:ext cx="3192780" cy="513080"/>
          </a:xfrm>
          <a:prstGeom prst="rect">
            <a:avLst/>
          </a:prstGeom>
        </p:spPr>
        <p:txBody>
          <a:bodyPr vert="horz" wrap="square" lIns="0" tIns="12700" rIns="0" bIns="0" rtlCol="0">
            <a:spAutoFit/>
          </a:bodyPr>
          <a:lstStyle/>
          <a:p>
            <a:pPr marL="155575">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341312" y="7753604"/>
            <a:ext cx="3224530" cy="260350"/>
          </a:xfrm>
          <a:prstGeom prst="rect">
            <a:avLst/>
          </a:prstGeom>
        </p:spPr>
        <p:txBody>
          <a:bodyPr vert="horz" wrap="square" lIns="0" tIns="11430" rIns="0" bIns="0" rtlCol="0">
            <a:spAutoFit/>
          </a:bodyPr>
          <a:lstStyle/>
          <a:p>
            <a:pPr marL="12700">
              <a:lnSpc>
                <a:spcPct val="100000"/>
              </a:lnSpc>
              <a:spcBef>
                <a:spcPts val="90"/>
              </a:spcBef>
            </a:pPr>
            <a:r>
              <a:rPr sz="1550" spc="20" dirty="0">
                <a:latin typeface="Verdana"/>
                <a:cs typeface="Verdana"/>
              </a:rPr>
              <a:t>Valoración </a:t>
            </a:r>
            <a:r>
              <a:rPr sz="1550" spc="-30" dirty="0">
                <a:latin typeface="Verdana"/>
                <a:cs typeface="Verdana"/>
              </a:rPr>
              <a:t>general </a:t>
            </a:r>
            <a:r>
              <a:rPr sz="1550" spc="-50" dirty="0">
                <a:latin typeface="Verdana"/>
                <a:cs typeface="Verdana"/>
              </a:rPr>
              <a:t>de </a:t>
            </a:r>
            <a:r>
              <a:rPr sz="1550" spc="-30" dirty="0">
                <a:latin typeface="Verdana"/>
                <a:cs typeface="Verdana"/>
              </a:rPr>
              <a:t>la</a:t>
            </a:r>
            <a:r>
              <a:rPr sz="1550" spc="-320" dirty="0">
                <a:latin typeface="Verdana"/>
                <a:cs typeface="Verdana"/>
              </a:rPr>
              <a:t> </a:t>
            </a:r>
            <a:r>
              <a:rPr sz="1550" spc="45" dirty="0">
                <a:latin typeface="Verdana"/>
                <a:cs typeface="Verdana"/>
              </a:rPr>
              <a:t>jornada</a:t>
            </a:r>
            <a:endParaRPr sz="1550">
              <a:latin typeface="Verdana"/>
              <a:cs typeface="Verdana"/>
            </a:endParaRPr>
          </a:p>
        </p:txBody>
      </p:sp>
      <p:grpSp>
        <p:nvGrpSpPr>
          <p:cNvPr id="16" name="object 16"/>
          <p:cNvGrpSpPr/>
          <p:nvPr/>
        </p:nvGrpSpPr>
        <p:grpSpPr>
          <a:xfrm>
            <a:off x="457834" y="6708830"/>
            <a:ext cx="6612890" cy="817244"/>
            <a:chOff x="457834" y="6708830"/>
            <a:chExt cx="6612890" cy="817244"/>
          </a:xfrm>
        </p:grpSpPr>
        <p:sp>
          <p:nvSpPr>
            <p:cNvPr id="17" name="object 17"/>
            <p:cNvSpPr/>
            <p:nvPr/>
          </p:nvSpPr>
          <p:spPr>
            <a:xfrm>
              <a:off x="457834" y="6714949"/>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18" name="object 18"/>
            <p:cNvSpPr/>
            <p:nvPr/>
          </p:nvSpPr>
          <p:spPr>
            <a:xfrm>
              <a:off x="457834" y="711630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19" name="object 19"/>
            <p:cNvSpPr/>
            <p:nvPr/>
          </p:nvSpPr>
          <p:spPr>
            <a:xfrm>
              <a:off x="457834" y="7317310"/>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20" name="object 20"/>
            <p:cNvSpPr/>
            <p:nvPr/>
          </p:nvSpPr>
          <p:spPr>
            <a:xfrm>
              <a:off x="3902709" y="6716887"/>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1" name="object 21"/>
            <p:cNvSpPr/>
            <p:nvPr/>
          </p:nvSpPr>
          <p:spPr>
            <a:xfrm>
              <a:off x="3902709" y="7118555"/>
              <a:ext cx="3167380" cy="401320"/>
            </a:xfrm>
            <a:custGeom>
              <a:avLst/>
              <a:gdLst/>
              <a:ahLst/>
              <a:cxnLst/>
              <a:rect l="l" t="t" r="r" b="b"/>
              <a:pathLst>
                <a:path w="3167379" h="401320">
                  <a:moveTo>
                    <a:pt x="0" y="0"/>
                  </a:moveTo>
                  <a:lnTo>
                    <a:pt x="3167380" y="0"/>
                  </a:lnTo>
                </a:path>
                <a:path w="3167379" h="401320">
                  <a:moveTo>
                    <a:pt x="0" y="200660"/>
                  </a:moveTo>
                  <a:lnTo>
                    <a:pt x="3167380" y="200660"/>
                  </a:lnTo>
                </a:path>
                <a:path w="3167379" h="401320">
                  <a:moveTo>
                    <a:pt x="0" y="401320"/>
                  </a:moveTo>
                  <a:lnTo>
                    <a:pt x="3167380" y="401320"/>
                  </a:lnTo>
                </a:path>
              </a:pathLst>
            </a:custGeom>
            <a:ln w="12237">
              <a:solidFill>
                <a:srgbClr val="000000"/>
              </a:solidFill>
            </a:ln>
          </p:spPr>
          <p:txBody>
            <a:bodyPr wrap="square" lIns="0" tIns="0" rIns="0" bIns="0" rtlCol="0"/>
            <a:lstStyle/>
            <a:p>
              <a:endParaRPr/>
            </a:p>
          </p:txBody>
        </p:sp>
      </p:grpSp>
      <p:sp>
        <p:nvSpPr>
          <p:cNvPr id="22" name="object 22"/>
          <p:cNvSpPr txBox="1"/>
          <p:nvPr/>
        </p:nvSpPr>
        <p:spPr>
          <a:xfrm>
            <a:off x="4747514" y="7759700"/>
            <a:ext cx="152527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A</a:t>
            </a:r>
            <a:r>
              <a:rPr sz="1550" spc="-5" dirty="0">
                <a:latin typeface="Verdana"/>
                <a:cs typeface="Verdana"/>
              </a:rPr>
              <a:t>utoe</a:t>
            </a:r>
            <a:r>
              <a:rPr sz="1550" dirty="0">
                <a:latin typeface="Verdana"/>
                <a:cs typeface="Verdana"/>
              </a:rPr>
              <a:t>v</a:t>
            </a:r>
            <a:r>
              <a:rPr sz="1550" spc="-35" dirty="0">
                <a:latin typeface="Verdana"/>
                <a:cs typeface="Verdana"/>
              </a:rPr>
              <a:t>alu</a:t>
            </a:r>
            <a:r>
              <a:rPr sz="1550" spc="30" dirty="0">
                <a:latin typeface="Verdana"/>
                <a:cs typeface="Verdana"/>
              </a:rPr>
              <a:t>ac</a:t>
            </a:r>
            <a:r>
              <a:rPr sz="1550" spc="-5" dirty="0">
                <a:latin typeface="Verdana"/>
                <a:cs typeface="Verdana"/>
              </a:rPr>
              <a:t>i</a:t>
            </a:r>
            <a:r>
              <a:rPr sz="1550" spc="-25" dirty="0">
                <a:latin typeface="Verdana"/>
                <a:cs typeface="Verdana"/>
              </a:rPr>
              <a:t>ó</a:t>
            </a:r>
            <a:r>
              <a:rPr sz="1550" spc="20" dirty="0">
                <a:latin typeface="Verdana"/>
                <a:cs typeface="Verdana"/>
              </a:rPr>
              <a:t>n</a:t>
            </a:r>
            <a:endParaRPr sz="1550">
              <a:latin typeface="Verdana"/>
              <a:cs typeface="Verdana"/>
            </a:endParaRPr>
          </a:p>
        </p:txBody>
      </p:sp>
      <p:sp>
        <p:nvSpPr>
          <p:cNvPr id="23" name="object 23"/>
          <p:cNvSpPr txBox="1"/>
          <p:nvPr/>
        </p:nvSpPr>
        <p:spPr>
          <a:xfrm>
            <a:off x="3806825" y="8075548"/>
            <a:ext cx="3312160" cy="1489075"/>
          </a:xfrm>
          <a:prstGeom prst="rect">
            <a:avLst/>
          </a:prstGeom>
        </p:spPr>
        <p:txBody>
          <a:bodyPr vert="horz" wrap="square" lIns="0" tIns="12700" rIns="0" bIns="0" rtlCol="0">
            <a:spAutoFit/>
          </a:bodyPr>
          <a:lstStyle/>
          <a:p>
            <a:pPr marL="12700">
              <a:lnSpc>
                <a:spcPct val="100000"/>
              </a:lnSpc>
              <a:spcBef>
                <a:spcPts val="100"/>
              </a:spcBef>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882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376567" y="2066544"/>
          <a:ext cx="3356609" cy="4115559"/>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4"/>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275">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marR="314325">
                        <a:lnSpc>
                          <a:spcPct val="100000"/>
                        </a:lnSpc>
                        <a:spcBef>
                          <a:spcPts val="245"/>
                        </a:spcBef>
                      </a:pPr>
                      <a:r>
                        <a:rPr sz="1200" b="1" spc="-60" dirty="0">
                          <a:latin typeface="Arial"/>
                          <a:cs typeface="Arial"/>
                        </a:rPr>
                        <a:t>Desarrollo </a:t>
                      </a:r>
                      <a:r>
                        <a:rPr sz="1200" b="1" spc="-25" dirty="0">
                          <a:latin typeface="Arial"/>
                          <a:cs typeface="Arial"/>
                        </a:rPr>
                        <a:t>de </a:t>
                      </a:r>
                      <a:r>
                        <a:rPr sz="1200" b="1" spc="-35" dirty="0">
                          <a:latin typeface="Arial"/>
                          <a:cs typeface="Arial"/>
                        </a:rPr>
                        <a:t>actividades </a:t>
                      </a:r>
                      <a:r>
                        <a:rPr sz="1200" b="1" spc="-55" dirty="0">
                          <a:latin typeface="Arial"/>
                          <a:cs typeface="Arial"/>
                        </a:rPr>
                        <a:t>en  </a:t>
                      </a:r>
                      <a:r>
                        <a:rPr sz="1200" b="1" spc="-45" dirty="0">
                          <a:latin typeface="Arial"/>
                          <a:cs typeface="Arial"/>
                        </a:rPr>
                        <a:t>tiempo </a:t>
                      </a:r>
                      <a:r>
                        <a:rPr sz="1200" b="1" spc="-20" dirty="0">
                          <a:latin typeface="Arial"/>
                          <a:cs typeface="Arial"/>
                        </a:rPr>
                        <a:t>y</a:t>
                      </a:r>
                      <a:r>
                        <a:rPr sz="1200" b="1" spc="105" dirty="0">
                          <a:latin typeface="Arial"/>
                          <a:cs typeface="Arial"/>
                        </a:rPr>
                        <a:t> </a:t>
                      </a:r>
                      <a:r>
                        <a:rPr sz="1200" b="1" spc="-5" dirty="0">
                          <a:latin typeface="Arial"/>
                          <a:cs typeface="Arial"/>
                        </a:rPr>
                        <a:t>forma.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883">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45"/>
                        </a:spcBef>
                      </a:pPr>
                      <a:r>
                        <a:rPr sz="1200" b="1" spc="-40" dirty="0">
                          <a:latin typeface="Arial"/>
                          <a:cs typeface="Arial"/>
                        </a:rPr>
                        <a:t>Manifestaciones </a:t>
                      </a:r>
                      <a:r>
                        <a:rPr sz="1200" b="1" spc="-25" dirty="0">
                          <a:latin typeface="Arial"/>
                          <a:cs typeface="Arial"/>
                        </a:rPr>
                        <a:t>de </a:t>
                      </a:r>
                      <a:r>
                        <a:rPr sz="1200" b="1" spc="-85" dirty="0">
                          <a:latin typeface="Arial"/>
                          <a:cs typeface="Arial"/>
                        </a:rPr>
                        <a:t>los</a:t>
                      </a:r>
                      <a:r>
                        <a:rPr sz="1200" b="1" spc="145" dirty="0">
                          <a:latin typeface="Arial"/>
                          <a:cs typeface="Arial"/>
                        </a:rPr>
                        <a:t> </a:t>
                      </a:r>
                      <a:r>
                        <a:rPr sz="1200" b="1" spc="-100" dirty="0">
                          <a:latin typeface="Arial"/>
                          <a:cs typeface="Arial"/>
                        </a:rPr>
                        <a:t>niños: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45"/>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marR="789940">
                        <a:lnSpc>
                          <a:spcPct val="100000"/>
                        </a:lnSpc>
                        <a:spcBef>
                          <a:spcPts val="245"/>
                        </a:spcBef>
                        <a:tabLst>
                          <a:tab pos="1609725" algn="l"/>
                          <a:tab pos="2294890" algn="l"/>
                        </a:tabLst>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 </a:t>
                      </a:r>
                      <a:r>
                        <a:rPr sz="1200" b="1" spc="-40" dirty="0">
                          <a:latin typeface="Arial"/>
                          <a:cs typeface="Arial"/>
                        </a:rPr>
                        <a:t>actividades?  </a:t>
                      </a:r>
                      <a:r>
                        <a:rPr sz="1200" b="1" spc="-80" dirty="0">
                          <a:latin typeface="Arial"/>
                          <a:cs typeface="Arial"/>
                        </a:rPr>
                        <a:t>Todos  </a:t>
                      </a:r>
                      <a:r>
                        <a:rPr sz="1200" b="1" spc="30" dirty="0">
                          <a:latin typeface="Arial"/>
                          <a:cs typeface="Arial"/>
                        </a:rPr>
                        <a:t>(  </a:t>
                      </a:r>
                      <a:r>
                        <a:rPr sz="1200" b="1" spc="35" dirty="0">
                          <a:latin typeface="Arial"/>
                          <a:cs typeface="Arial"/>
                        </a:rPr>
                        <a:t>)</a:t>
                      </a:r>
                      <a:r>
                        <a:rPr sz="1200" b="1" spc="295" dirty="0">
                          <a:latin typeface="Arial"/>
                          <a:cs typeface="Arial"/>
                        </a:rPr>
                        <a:t> </a:t>
                      </a:r>
                      <a:r>
                        <a:rPr sz="1200" b="1" spc="-100" dirty="0">
                          <a:latin typeface="Arial"/>
                          <a:cs typeface="Arial"/>
                        </a:rPr>
                        <a:t>Algunos</a:t>
                      </a:r>
                      <a:r>
                        <a:rPr sz="1200" b="1" spc="45" dirty="0">
                          <a:latin typeface="Arial"/>
                          <a:cs typeface="Arial"/>
                        </a:rPr>
                        <a:t> </a:t>
                      </a:r>
                      <a:r>
                        <a:rPr sz="1200" b="1" spc="30" dirty="0">
                          <a:latin typeface="Arial"/>
                          <a:cs typeface="Arial"/>
                        </a:rPr>
                        <a:t>(	</a:t>
                      </a:r>
                      <a:r>
                        <a:rPr sz="1200" b="1" spc="35" dirty="0">
                          <a:latin typeface="Arial"/>
                          <a:cs typeface="Arial"/>
                        </a:rPr>
                        <a:t>) </a:t>
                      </a:r>
                      <a:r>
                        <a:rPr sz="1200" b="1" spc="40" dirty="0">
                          <a:latin typeface="Arial"/>
                          <a:cs typeface="Arial"/>
                        </a:rPr>
                        <a:t> </a:t>
                      </a:r>
                      <a:r>
                        <a:rPr sz="1200" b="1" dirty="0">
                          <a:latin typeface="Arial"/>
                          <a:cs typeface="Arial"/>
                        </a:rPr>
                        <a:t>otro</a:t>
                      </a:r>
                      <a:r>
                        <a:rPr sz="1200" b="1" spc="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45"/>
                        </a:spcBef>
                        <a:tabLst>
                          <a:tab pos="1210310" algn="l"/>
                          <a:tab pos="1999614" algn="l"/>
                          <a:tab pos="2814955"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595">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70"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3827779" y="2070226"/>
          <a:ext cx="3322318" cy="3992879"/>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20">
                <a:tc>
                  <a:txBody>
                    <a:bodyPr/>
                    <a:lstStyle/>
                    <a:p>
                      <a:pPr marL="1270" algn="ctr">
                        <a:lnSpc>
                          <a:spcPct val="100000"/>
                        </a:lnSpc>
                        <a:spcBef>
                          <a:spcPts val="244"/>
                        </a:spcBef>
                      </a:pPr>
                      <a:r>
                        <a:rPr sz="1200" b="1" spc="-50" dirty="0">
                          <a:latin typeface="Arial"/>
                          <a:cs typeface="Arial"/>
                        </a:rPr>
                        <a:t>Educadora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2540"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a:lnSpc>
                          <a:spcPct val="100000"/>
                        </a:lnSpc>
                        <a:spcBef>
                          <a:spcPts val="240"/>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a:t>
                      </a:r>
                      <a:r>
                        <a:rPr sz="1200" b="1" spc="-20" dirty="0">
                          <a:latin typeface="Arial"/>
                          <a:cs typeface="Arial"/>
                        </a:rPr>
                        <a:t> </a:t>
                      </a:r>
                      <a:r>
                        <a:rPr sz="1200" b="1" spc="65" dirty="0">
                          <a:latin typeface="Arial"/>
                          <a:cs typeface="Arial"/>
                        </a:rPr>
                        <a:t>fue</a:t>
                      </a:r>
                      <a:endParaRPr sz="1200">
                        <a:latin typeface="Arial"/>
                        <a:cs typeface="Arial"/>
                      </a:endParaRPr>
                    </a:p>
                    <a:p>
                      <a:pPr marL="92710">
                        <a:lnSpc>
                          <a:spcPct val="100000"/>
                        </a:lnSpc>
                        <a:spcBef>
                          <a:spcPts val="5"/>
                        </a:spcBef>
                      </a:pPr>
                      <a:r>
                        <a:rPr sz="1200" b="1" spc="-60" dirty="0">
                          <a:latin typeface="Arial"/>
                          <a:cs typeface="Arial"/>
                        </a:rPr>
                        <a:t>la</a:t>
                      </a:r>
                      <a:r>
                        <a:rPr sz="1200" b="1" spc="30" dirty="0">
                          <a:latin typeface="Arial"/>
                          <a:cs typeface="Arial"/>
                        </a:rPr>
                        <a:t> </a:t>
                      </a:r>
                      <a:r>
                        <a:rPr sz="1200" b="1" spc="-35" dirty="0">
                          <a:latin typeface="Arial"/>
                          <a:cs typeface="Arial"/>
                        </a:rPr>
                        <a:t>adecuada?</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8330">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marR="180340">
                        <a:lnSpc>
                          <a:spcPct val="100000"/>
                        </a:lnSpc>
                        <a:spcBef>
                          <a:spcPts val="245"/>
                        </a:spcBef>
                      </a:pPr>
                      <a:r>
                        <a:rPr sz="1200" b="1" spc="-140" dirty="0">
                          <a:latin typeface="Arial"/>
                          <a:cs typeface="Arial"/>
                        </a:rPr>
                        <a:t>¿La </a:t>
                      </a:r>
                      <a:r>
                        <a:rPr sz="1200" b="1" spc="20" dirty="0">
                          <a:latin typeface="Arial"/>
                          <a:cs typeface="Arial"/>
                        </a:rPr>
                        <a:t>forma </a:t>
                      </a:r>
                      <a:r>
                        <a:rPr sz="1200" b="1" spc="-25" dirty="0">
                          <a:latin typeface="Arial"/>
                          <a:cs typeface="Arial"/>
                        </a:rPr>
                        <a:t>de </a:t>
                      </a:r>
                      <a:r>
                        <a:rPr sz="1200" b="1" spc="-35" dirty="0">
                          <a:latin typeface="Arial"/>
                          <a:cs typeface="Arial"/>
                        </a:rPr>
                        <a:t>relacionarme </a:t>
                      </a:r>
                      <a:r>
                        <a:rPr sz="1200" b="1" spc="-75" dirty="0">
                          <a:latin typeface="Arial"/>
                          <a:cs typeface="Arial"/>
                        </a:rPr>
                        <a:t>con  </a:t>
                      </a: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50"/>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90"/>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20">
                <a:tc gridSpan="3">
                  <a:txBody>
                    <a:bodyPr/>
                    <a:lstStyle/>
                    <a:p>
                      <a:pPr marL="1065530" marR="168910" indent="-894715">
                        <a:lnSpc>
                          <a:spcPct val="100000"/>
                        </a:lnSpc>
                        <a:spcBef>
                          <a:spcPts val="265"/>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dirty="0">
                        <a:latin typeface="Arial"/>
                        <a:cs typeface="Arial"/>
                      </a:endParaRPr>
                    </a:p>
                    <a:p>
                      <a:pPr marL="92710">
                        <a:lnSpc>
                          <a:spcPts val="1340"/>
                        </a:lnSpc>
                        <a:spcBef>
                          <a:spcPts val="5"/>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4210"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ts val="14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spcBef>
                          <a:spcPts val="20"/>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494660" y="1178941"/>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object 27"/>
          <p:cNvSpPr txBox="1"/>
          <p:nvPr/>
        </p:nvSpPr>
        <p:spPr>
          <a:xfrm>
            <a:off x="390525" y="8085073"/>
            <a:ext cx="3322320" cy="1479550"/>
          </a:xfrm>
          <a:prstGeom prst="rect">
            <a:avLst/>
          </a:prstGeom>
        </p:spPr>
        <p:txBody>
          <a:bodyPr vert="horz" wrap="square" lIns="0" tIns="24765" rIns="0" bIns="0" rtlCol="0">
            <a:spAutoFit/>
          </a:bodyPr>
          <a:lstStyle/>
          <a:p>
            <a:pPr marL="12700" marR="22225">
              <a:lnSpc>
                <a:spcPts val="1380"/>
              </a:lnSpc>
              <a:spcBef>
                <a:spcPts val="195"/>
              </a:spcBef>
              <a:tabLst>
                <a:tab pos="3291204" algn="l"/>
              </a:tabLst>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 </a:t>
            </a:r>
            <a:r>
              <a:rPr sz="1200" b="1" spc="-90" dirty="0">
                <a:latin typeface="Arial"/>
                <a:cs typeface="Arial"/>
              </a:rPr>
              <a:t>no  </a:t>
            </a:r>
            <a:r>
              <a:rPr sz="1200" b="1" spc="-55" dirty="0">
                <a:latin typeface="Arial"/>
                <a:cs typeface="Arial"/>
              </a:rPr>
              <a:t>debo</a:t>
            </a:r>
            <a:r>
              <a:rPr sz="1200" b="1" spc="-20" dirty="0">
                <a:latin typeface="Arial"/>
                <a:cs typeface="Arial"/>
              </a:rPr>
              <a:t> </a:t>
            </a:r>
            <a:r>
              <a:rPr sz="1200" b="1" spc="-40" dirty="0">
                <a:latin typeface="Arial"/>
                <a:cs typeface="Arial"/>
              </a:rPr>
              <a:t>olvidar</a:t>
            </a:r>
            <a:r>
              <a:rPr sz="1200" spc="-40" dirty="0">
                <a:latin typeface="Arial"/>
                <a:cs typeface="Arial"/>
              </a:rPr>
              <a:t>?</a:t>
            </a:r>
            <a:r>
              <a:rPr sz="1200" u="sng" dirty="0">
                <a:uFill>
                  <a:solidFill>
                    <a:srgbClr val="000000"/>
                  </a:solidFill>
                </a:uFill>
                <a:latin typeface="Times New Roman"/>
                <a:cs typeface="Times New Roman"/>
              </a:rPr>
              <a:t> 	</a:t>
            </a:r>
            <a:endParaRPr sz="1200">
              <a:latin typeface="Times New Roman"/>
              <a:cs typeface="Times New Roman"/>
            </a:endParaRPr>
          </a:p>
          <a:p>
            <a:pPr marL="12700">
              <a:lnSpc>
                <a:spcPts val="139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75"/>
              </a:spcBef>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 </a:t>
            </a:r>
            <a:r>
              <a:rPr sz="1200" b="1" spc="-25" dirty="0">
                <a:latin typeface="Arial"/>
                <a:cs typeface="Arial"/>
              </a:rPr>
              <a:t>intervenir?</a:t>
            </a:r>
            <a:r>
              <a:rPr sz="1200" b="1" spc="100" dirty="0">
                <a:latin typeface="Arial"/>
                <a:cs typeface="Arial"/>
              </a:rPr>
              <a:t> </a:t>
            </a:r>
            <a:r>
              <a:rPr sz="1200" b="1" spc="-85" dirty="0">
                <a:latin typeface="Arial"/>
                <a:cs typeface="Arial"/>
              </a:rPr>
              <a:t>¿Qué</a:t>
            </a:r>
            <a:endParaRPr sz="1200">
              <a:latin typeface="Arial"/>
              <a:cs typeface="Arial"/>
            </a:endParaRPr>
          </a:p>
          <a:p>
            <a:pPr marL="12700">
              <a:lnSpc>
                <a:spcPts val="1405"/>
              </a:lnSpc>
            </a:pPr>
            <a:r>
              <a:rPr sz="1200" b="1" spc="-40" dirty="0">
                <a:latin typeface="Arial"/>
                <a:cs typeface="Arial"/>
              </a:rPr>
              <a:t>necesito </a:t>
            </a:r>
            <a:r>
              <a:rPr sz="1200" b="1" spc="-35" dirty="0">
                <a:latin typeface="Arial"/>
                <a:cs typeface="Arial"/>
              </a:rPr>
              <a:t>modificar?</a:t>
            </a:r>
            <a:r>
              <a:rPr sz="1200" b="1" spc="85" dirty="0">
                <a:latin typeface="Arial"/>
                <a:cs typeface="Arial"/>
              </a:rPr>
              <a:t> </a:t>
            </a:r>
            <a:r>
              <a:rPr sz="1200" b="1" spc="-45" dirty="0">
                <a:latin typeface="Arial"/>
                <a:cs typeface="Arial"/>
              </a:rPr>
              <a:t>Imprevistos.</a:t>
            </a:r>
            <a:endParaRPr sz="1200">
              <a:latin typeface="Arial"/>
              <a:cs typeface="Arial"/>
            </a:endParaRPr>
          </a:p>
          <a:p>
            <a:pPr marL="12700">
              <a:lnSpc>
                <a:spcPts val="1405"/>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30" name="CuadroTexto 29">
            <a:extLst>
              <a:ext uri="{FF2B5EF4-FFF2-40B4-BE49-F238E27FC236}">
                <a16:creationId xmlns:a16="http://schemas.microsoft.com/office/drawing/2014/main" id="{1487C2A8-24D2-4E84-B5CC-76BA25296A93}"/>
              </a:ext>
            </a:extLst>
          </p:cNvPr>
          <p:cNvSpPr txBox="1"/>
          <p:nvPr/>
        </p:nvSpPr>
        <p:spPr>
          <a:xfrm>
            <a:off x="4959745" y="425956"/>
            <a:ext cx="659385" cy="400110"/>
          </a:xfrm>
          <a:prstGeom prst="rect">
            <a:avLst/>
          </a:prstGeom>
          <a:noFill/>
        </p:spPr>
        <p:txBody>
          <a:bodyPr wrap="square" rtlCol="0">
            <a:spAutoFit/>
          </a:bodyPr>
          <a:lstStyle/>
          <a:p>
            <a:pPr algn="ctr"/>
            <a:r>
              <a:rPr lang="es-MX" sz="2000" b="1" dirty="0">
                <a:solidFill>
                  <a:srgbClr val="FF0000"/>
                </a:solidFill>
                <a:latin typeface="Arial" panose="020B0604020202020204" pitchFamily="34" charset="0"/>
                <a:cs typeface="Arial" panose="020B0604020202020204" pitchFamily="34" charset="0"/>
              </a:rPr>
              <a:t>22</a:t>
            </a:r>
          </a:p>
        </p:txBody>
      </p:sp>
      <p:sp>
        <p:nvSpPr>
          <p:cNvPr id="31" name="CuadroTexto 30">
            <a:extLst>
              <a:ext uri="{FF2B5EF4-FFF2-40B4-BE49-F238E27FC236}">
                <a16:creationId xmlns:a16="http://schemas.microsoft.com/office/drawing/2014/main" id="{D073DB2A-8DDE-47D3-A85E-0EB231A3F863}"/>
              </a:ext>
            </a:extLst>
          </p:cNvPr>
          <p:cNvSpPr txBox="1"/>
          <p:nvPr/>
        </p:nvSpPr>
        <p:spPr>
          <a:xfrm>
            <a:off x="5588064" y="478025"/>
            <a:ext cx="659385" cy="400110"/>
          </a:xfrm>
          <a:prstGeom prst="rect">
            <a:avLst/>
          </a:prstGeom>
          <a:noFill/>
        </p:spPr>
        <p:txBody>
          <a:bodyPr wrap="square" rtlCol="0">
            <a:spAutoFit/>
          </a:bodyPr>
          <a:lstStyle/>
          <a:p>
            <a:pPr algn="ctr"/>
            <a:r>
              <a:rPr lang="es-MX" sz="2000" b="1" dirty="0">
                <a:solidFill>
                  <a:srgbClr val="FF0000"/>
                </a:solidFill>
                <a:latin typeface="Arial" panose="020B0604020202020204" pitchFamily="34" charset="0"/>
                <a:cs typeface="Arial" panose="020B0604020202020204" pitchFamily="34" charset="0"/>
              </a:rPr>
              <a:t>08</a:t>
            </a:r>
          </a:p>
        </p:txBody>
      </p:sp>
      <p:sp>
        <p:nvSpPr>
          <p:cNvPr id="32" name="CuadroTexto 31">
            <a:extLst>
              <a:ext uri="{FF2B5EF4-FFF2-40B4-BE49-F238E27FC236}">
                <a16:creationId xmlns:a16="http://schemas.microsoft.com/office/drawing/2014/main" id="{1795C62A-BE79-4442-89FD-AB0B4B7AA22F}"/>
              </a:ext>
            </a:extLst>
          </p:cNvPr>
          <p:cNvSpPr txBox="1"/>
          <p:nvPr/>
        </p:nvSpPr>
        <p:spPr>
          <a:xfrm>
            <a:off x="6437611" y="456734"/>
            <a:ext cx="659385" cy="369332"/>
          </a:xfrm>
          <a:prstGeom prst="rect">
            <a:avLst/>
          </a:prstGeom>
          <a:noFill/>
        </p:spPr>
        <p:txBody>
          <a:bodyPr wrap="square" rtlCol="0">
            <a:spAutoFit/>
          </a:bodyPr>
          <a:lstStyle/>
          <a:p>
            <a:pPr algn="ctr"/>
            <a:r>
              <a:rPr lang="es-MX" b="1" dirty="0">
                <a:solidFill>
                  <a:srgbClr val="FF0000"/>
                </a:solidFill>
                <a:latin typeface="Arial" panose="020B0604020202020204" pitchFamily="34" charset="0"/>
                <a:cs typeface="Arial" panose="020B0604020202020204" pitchFamily="34" charset="0"/>
              </a:rPr>
              <a:t>21</a:t>
            </a:r>
          </a:p>
        </p:txBody>
      </p:sp>
      <p:sp>
        <p:nvSpPr>
          <p:cNvPr id="33" name="Estrella: 5 puntas 32">
            <a:extLst>
              <a:ext uri="{FF2B5EF4-FFF2-40B4-BE49-F238E27FC236}">
                <a16:creationId xmlns:a16="http://schemas.microsoft.com/office/drawing/2014/main" id="{AED363CC-CD70-492F-A63D-AF4FE983B57E}"/>
              </a:ext>
            </a:extLst>
          </p:cNvPr>
          <p:cNvSpPr/>
          <p:nvPr/>
        </p:nvSpPr>
        <p:spPr>
          <a:xfrm>
            <a:off x="4870527" y="81844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57DDACE9-56C2-43B3-8C68-173ABAD664A2}"/>
              </a:ext>
            </a:extLst>
          </p:cNvPr>
          <p:cNvSpPr/>
          <p:nvPr/>
        </p:nvSpPr>
        <p:spPr>
          <a:xfrm>
            <a:off x="4018688" y="1404398"/>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1CF5E9BA-9599-4CCC-8FA3-59FAD25B2538}"/>
              </a:ext>
            </a:extLst>
          </p:cNvPr>
          <p:cNvSpPr/>
          <p:nvPr/>
        </p:nvSpPr>
        <p:spPr>
          <a:xfrm>
            <a:off x="2659743" y="238781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C2898E23-394C-4631-9158-40152E263813}"/>
              </a:ext>
            </a:extLst>
          </p:cNvPr>
          <p:cNvSpPr/>
          <p:nvPr/>
        </p:nvSpPr>
        <p:spPr>
          <a:xfrm>
            <a:off x="2653272" y="269815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6FDC1812-B6A6-4809-9A99-425626CA3D2D}"/>
              </a:ext>
            </a:extLst>
          </p:cNvPr>
          <p:cNvSpPr/>
          <p:nvPr/>
        </p:nvSpPr>
        <p:spPr>
          <a:xfrm>
            <a:off x="2653271" y="309826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EF521B5E-5163-4E36-BEA2-AF075177AC65}"/>
              </a:ext>
            </a:extLst>
          </p:cNvPr>
          <p:cNvSpPr/>
          <p:nvPr/>
        </p:nvSpPr>
        <p:spPr>
          <a:xfrm>
            <a:off x="1022006" y="3717290"/>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7927C25A-57D1-4EE8-B9DD-321713C31FBE}"/>
              </a:ext>
            </a:extLst>
          </p:cNvPr>
          <p:cNvSpPr/>
          <p:nvPr/>
        </p:nvSpPr>
        <p:spPr>
          <a:xfrm>
            <a:off x="3208585" y="4367432"/>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F5085A02-11DC-4C5D-AA9B-131E95F6C76F}"/>
              </a:ext>
            </a:extLst>
          </p:cNvPr>
          <p:cNvSpPr/>
          <p:nvPr/>
        </p:nvSpPr>
        <p:spPr>
          <a:xfrm>
            <a:off x="1773113" y="5126991"/>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7440B45D-4E8D-46A7-8046-B100F209B6F1}"/>
              </a:ext>
            </a:extLst>
          </p:cNvPr>
          <p:cNvSpPr/>
          <p:nvPr/>
        </p:nvSpPr>
        <p:spPr>
          <a:xfrm>
            <a:off x="2081638" y="5567045"/>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A9F2D570-7225-4083-B252-A2E7966D4046}"/>
              </a:ext>
            </a:extLst>
          </p:cNvPr>
          <p:cNvSpPr txBox="1"/>
          <p:nvPr/>
        </p:nvSpPr>
        <p:spPr>
          <a:xfrm>
            <a:off x="1976163" y="5778992"/>
            <a:ext cx="2105688" cy="369332"/>
          </a:xfrm>
          <a:prstGeom prst="rect">
            <a:avLst/>
          </a:prstGeom>
          <a:noFill/>
        </p:spPr>
        <p:txBody>
          <a:bodyPr wrap="square" rtlCol="0">
            <a:spAutoFit/>
          </a:bodyPr>
          <a:lstStyle/>
          <a:p>
            <a:r>
              <a:rPr lang="es-MX" b="1" dirty="0"/>
              <a:t>María  e Isaac. </a:t>
            </a:r>
          </a:p>
        </p:txBody>
      </p:sp>
      <p:sp>
        <p:nvSpPr>
          <p:cNvPr id="44" name="Estrella: 5 puntas 43">
            <a:extLst>
              <a:ext uri="{FF2B5EF4-FFF2-40B4-BE49-F238E27FC236}">
                <a16:creationId xmlns:a16="http://schemas.microsoft.com/office/drawing/2014/main" id="{BC6B7D5B-E86A-40FE-974D-C54C7FBAE5C7}"/>
              </a:ext>
            </a:extLst>
          </p:cNvPr>
          <p:cNvSpPr/>
          <p:nvPr/>
        </p:nvSpPr>
        <p:spPr>
          <a:xfrm>
            <a:off x="6191421" y="238338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Estrella: 5 puntas 44">
            <a:extLst>
              <a:ext uri="{FF2B5EF4-FFF2-40B4-BE49-F238E27FC236}">
                <a16:creationId xmlns:a16="http://schemas.microsoft.com/office/drawing/2014/main" id="{7657EC8D-9002-4CD7-BEF5-F932DDF96FE4}"/>
              </a:ext>
            </a:extLst>
          </p:cNvPr>
          <p:cNvSpPr/>
          <p:nvPr/>
        </p:nvSpPr>
        <p:spPr>
          <a:xfrm>
            <a:off x="6169859" y="284097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Estrella: 5 puntas 45">
            <a:extLst>
              <a:ext uri="{FF2B5EF4-FFF2-40B4-BE49-F238E27FC236}">
                <a16:creationId xmlns:a16="http://schemas.microsoft.com/office/drawing/2014/main" id="{0BC09B5B-E968-4E05-BD02-58DA3E63C607}"/>
              </a:ext>
            </a:extLst>
          </p:cNvPr>
          <p:cNvSpPr/>
          <p:nvPr/>
        </p:nvSpPr>
        <p:spPr>
          <a:xfrm>
            <a:off x="6191421" y="325378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Estrella: 5 puntas 46">
            <a:extLst>
              <a:ext uri="{FF2B5EF4-FFF2-40B4-BE49-F238E27FC236}">
                <a16:creationId xmlns:a16="http://schemas.microsoft.com/office/drawing/2014/main" id="{DD328B57-3791-473C-93A1-15A957388517}"/>
              </a:ext>
            </a:extLst>
          </p:cNvPr>
          <p:cNvSpPr/>
          <p:nvPr/>
        </p:nvSpPr>
        <p:spPr>
          <a:xfrm>
            <a:off x="6155853" y="361054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Estrella: 5 puntas 47">
            <a:extLst>
              <a:ext uri="{FF2B5EF4-FFF2-40B4-BE49-F238E27FC236}">
                <a16:creationId xmlns:a16="http://schemas.microsoft.com/office/drawing/2014/main" id="{DDAAD9AD-134B-4B15-B14F-6BC06EBABD2E}"/>
              </a:ext>
            </a:extLst>
          </p:cNvPr>
          <p:cNvSpPr/>
          <p:nvPr/>
        </p:nvSpPr>
        <p:spPr>
          <a:xfrm>
            <a:off x="6191421" y="3952517"/>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CuadroTexto 48">
            <a:extLst>
              <a:ext uri="{FF2B5EF4-FFF2-40B4-BE49-F238E27FC236}">
                <a16:creationId xmlns:a16="http://schemas.microsoft.com/office/drawing/2014/main" id="{F85BC6E6-AB90-4C55-B9A7-A740EC74142E}"/>
              </a:ext>
            </a:extLst>
          </p:cNvPr>
          <p:cNvSpPr txBox="1"/>
          <p:nvPr/>
        </p:nvSpPr>
        <p:spPr>
          <a:xfrm>
            <a:off x="4410061" y="4360484"/>
            <a:ext cx="2105688" cy="369332"/>
          </a:xfrm>
          <a:prstGeom prst="rect">
            <a:avLst/>
          </a:prstGeom>
          <a:noFill/>
        </p:spPr>
        <p:txBody>
          <a:bodyPr wrap="square" rtlCol="0">
            <a:spAutoFit/>
          </a:bodyPr>
          <a:lstStyle/>
          <a:p>
            <a:r>
              <a:rPr lang="es-MX" b="1" dirty="0"/>
              <a:t>Mateo y Valentina. </a:t>
            </a:r>
          </a:p>
        </p:txBody>
      </p:sp>
      <p:sp>
        <p:nvSpPr>
          <p:cNvPr id="50" name="CuadroTexto 49">
            <a:extLst>
              <a:ext uri="{FF2B5EF4-FFF2-40B4-BE49-F238E27FC236}">
                <a16:creationId xmlns:a16="http://schemas.microsoft.com/office/drawing/2014/main" id="{29EA3994-D06D-465D-B2B4-083A4F984A9D}"/>
              </a:ext>
            </a:extLst>
          </p:cNvPr>
          <p:cNvSpPr txBox="1"/>
          <p:nvPr/>
        </p:nvSpPr>
        <p:spPr>
          <a:xfrm>
            <a:off x="3761036" y="5017971"/>
            <a:ext cx="3454398" cy="954107"/>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Se realizo una presentación grupal reconociendo gustos, datos personales. Se realizo un cuento, explicación de las normas y reglas y un cubo de retos.</a:t>
            </a:r>
          </a:p>
        </p:txBody>
      </p:sp>
      <p:sp>
        <p:nvSpPr>
          <p:cNvPr id="51" name="CuadroTexto 50">
            <a:extLst>
              <a:ext uri="{FF2B5EF4-FFF2-40B4-BE49-F238E27FC236}">
                <a16:creationId xmlns:a16="http://schemas.microsoft.com/office/drawing/2014/main" id="{55D8E77A-1529-4BBB-87DF-5E99AC3B307F}"/>
              </a:ext>
            </a:extLst>
          </p:cNvPr>
          <p:cNvSpPr txBox="1"/>
          <p:nvPr/>
        </p:nvSpPr>
        <p:spPr>
          <a:xfrm>
            <a:off x="317501" y="6632514"/>
            <a:ext cx="3454398" cy="738664"/>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Se logro intervenir de manera adecuada según los nuevos protocolos de convivencia y regreso a clases.</a:t>
            </a:r>
          </a:p>
        </p:txBody>
      </p:sp>
      <p:sp>
        <p:nvSpPr>
          <p:cNvPr id="52" name="CuadroTexto 51">
            <a:extLst>
              <a:ext uri="{FF2B5EF4-FFF2-40B4-BE49-F238E27FC236}">
                <a16:creationId xmlns:a16="http://schemas.microsoft.com/office/drawing/2014/main" id="{DEEF4C0B-F3A1-4BFF-9E94-9A2721B46E6B}"/>
              </a:ext>
            </a:extLst>
          </p:cNvPr>
          <p:cNvSpPr txBox="1"/>
          <p:nvPr/>
        </p:nvSpPr>
        <p:spPr>
          <a:xfrm>
            <a:off x="3771899" y="6658344"/>
            <a:ext cx="3454398" cy="523220"/>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Lograr que el pequeño que lloro se calmara, pues tardo en calmar el llanto. </a:t>
            </a:r>
          </a:p>
        </p:txBody>
      </p:sp>
      <p:sp>
        <p:nvSpPr>
          <p:cNvPr id="53" name="CuadroTexto 52">
            <a:extLst>
              <a:ext uri="{FF2B5EF4-FFF2-40B4-BE49-F238E27FC236}">
                <a16:creationId xmlns:a16="http://schemas.microsoft.com/office/drawing/2014/main" id="{F598B054-84C6-4B1D-9A1B-44F71056486C}"/>
              </a:ext>
            </a:extLst>
          </p:cNvPr>
          <p:cNvSpPr txBox="1"/>
          <p:nvPr/>
        </p:nvSpPr>
        <p:spPr>
          <a:xfrm>
            <a:off x="1510455" y="8179417"/>
            <a:ext cx="2265362" cy="646331"/>
          </a:xfrm>
          <a:prstGeom prst="rect">
            <a:avLst/>
          </a:prstGeom>
          <a:noFill/>
        </p:spPr>
        <p:txBody>
          <a:bodyPr wrap="square" rtlCol="0">
            <a:spAutoFit/>
          </a:bodyPr>
          <a:lstStyle/>
          <a:p>
            <a:r>
              <a:rPr lang="es-MX" dirty="0"/>
              <a:t>Recordar los tiempos de lavado de manos</a:t>
            </a:r>
          </a:p>
        </p:txBody>
      </p:sp>
      <p:sp>
        <p:nvSpPr>
          <p:cNvPr id="54" name="CuadroTexto 53">
            <a:extLst>
              <a:ext uri="{FF2B5EF4-FFF2-40B4-BE49-F238E27FC236}">
                <a16:creationId xmlns:a16="http://schemas.microsoft.com/office/drawing/2014/main" id="{8AC90934-6CD0-4CE7-82A1-43ED907B890B}"/>
              </a:ext>
            </a:extLst>
          </p:cNvPr>
          <p:cNvSpPr txBox="1"/>
          <p:nvPr/>
        </p:nvSpPr>
        <p:spPr>
          <a:xfrm>
            <a:off x="393793" y="9127946"/>
            <a:ext cx="3172049" cy="307777"/>
          </a:xfrm>
          <a:prstGeom prst="rect">
            <a:avLst/>
          </a:prstGeom>
          <a:noFill/>
        </p:spPr>
        <p:txBody>
          <a:bodyPr wrap="square" rtlCol="0">
            <a:spAutoFit/>
          </a:bodyPr>
          <a:lstStyle/>
          <a:p>
            <a:r>
              <a:rPr lang="es-MX" sz="1400" dirty="0"/>
              <a:t>Buscar mas estrategias como alarmas.</a:t>
            </a:r>
          </a:p>
        </p:txBody>
      </p:sp>
      <p:sp>
        <p:nvSpPr>
          <p:cNvPr id="55" name="CuadroTexto 54">
            <a:extLst>
              <a:ext uri="{FF2B5EF4-FFF2-40B4-BE49-F238E27FC236}">
                <a16:creationId xmlns:a16="http://schemas.microsoft.com/office/drawing/2014/main" id="{3201010B-C5D2-4243-8B57-27895A2E7388}"/>
              </a:ext>
            </a:extLst>
          </p:cNvPr>
          <p:cNvSpPr txBox="1"/>
          <p:nvPr/>
        </p:nvSpPr>
        <p:spPr>
          <a:xfrm>
            <a:off x="3695699" y="7974389"/>
            <a:ext cx="3454398" cy="1384995"/>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Los materiales fueron adecuados y novedosos, sin embargo falta aprovechar mejor los tiempos y la organización de los alumnos. Cardona (2001) nos indica que para una mejor interacción y funcionamiento del proyecto es necesario tomar en cuenta todos los aspectos que rodean o integran el salón de clases.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30979" y="7772400"/>
            <a:ext cx="3497579" cy="320039"/>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0" y="0"/>
            <a:ext cx="7772400" cy="10040620"/>
            <a:chOff x="0" y="0"/>
            <a:chExt cx="7772400" cy="10040620"/>
          </a:xfrm>
        </p:grpSpPr>
        <p:sp>
          <p:nvSpPr>
            <p:cNvPr id="4" name="object 4"/>
            <p:cNvSpPr/>
            <p:nvPr/>
          </p:nvSpPr>
          <p:spPr>
            <a:xfrm>
              <a:off x="457200" y="7764780"/>
              <a:ext cx="3497579" cy="3225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7772400" cy="1004061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08000" y="6144259"/>
              <a:ext cx="7007859" cy="238760"/>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508000" y="6144259"/>
            <a:ext cx="7007859" cy="238760"/>
          </a:xfrm>
          <a:prstGeom prst="rect">
            <a:avLst/>
          </a:prstGeom>
        </p:spPr>
        <p:txBody>
          <a:bodyPr vert="horz" wrap="square" lIns="0" tIns="0" rIns="0" bIns="0" rtlCol="0">
            <a:spAutoFit/>
          </a:bodyPr>
          <a:lstStyle/>
          <a:p>
            <a:pPr marL="93345" algn="ctr">
              <a:lnSpc>
                <a:spcPts val="1835"/>
              </a:lnSpc>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627380" y="6428740"/>
            <a:ext cx="6837680" cy="1259840"/>
            <a:chOff x="627380" y="6428740"/>
            <a:chExt cx="6837680" cy="1259840"/>
          </a:xfrm>
        </p:grpSpPr>
        <p:sp>
          <p:nvSpPr>
            <p:cNvPr id="9" name="object 9"/>
            <p:cNvSpPr/>
            <p:nvPr/>
          </p:nvSpPr>
          <p:spPr>
            <a:xfrm>
              <a:off x="4067809" y="6442710"/>
              <a:ext cx="3390900" cy="1239520"/>
            </a:xfrm>
            <a:custGeom>
              <a:avLst/>
              <a:gdLst/>
              <a:ahLst/>
              <a:cxnLst/>
              <a:rect l="l" t="t" r="r" b="b"/>
              <a:pathLst>
                <a:path w="3390900" h="1239520">
                  <a:moveTo>
                    <a:pt x="3184270" y="0"/>
                  </a:moveTo>
                  <a:lnTo>
                    <a:pt x="206628" y="0"/>
                  </a:lnTo>
                  <a:lnTo>
                    <a:pt x="159233" y="5454"/>
                  </a:lnTo>
                  <a:lnTo>
                    <a:pt x="115734" y="20992"/>
                  </a:lnTo>
                  <a:lnTo>
                    <a:pt x="77370" y="45376"/>
                  </a:lnTo>
                  <a:lnTo>
                    <a:pt x="45376" y="77370"/>
                  </a:lnTo>
                  <a:lnTo>
                    <a:pt x="20992" y="115734"/>
                  </a:lnTo>
                  <a:lnTo>
                    <a:pt x="5454" y="159233"/>
                  </a:lnTo>
                  <a:lnTo>
                    <a:pt x="0" y="206628"/>
                  </a:lnTo>
                  <a:lnTo>
                    <a:pt x="0" y="1032890"/>
                  </a:lnTo>
                  <a:lnTo>
                    <a:pt x="5454" y="1080286"/>
                  </a:lnTo>
                  <a:lnTo>
                    <a:pt x="20992" y="1123785"/>
                  </a:lnTo>
                  <a:lnTo>
                    <a:pt x="45376" y="1162149"/>
                  </a:lnTo>
                  <a:lnTo>
                    <a:pt x="77370" y="1194143"/>
                  </a:lnTo>
                  <a:lnTo>
                    <a:pt x="115734" y="1218527"/>
                  </a:lnTo>
                  <a:lnTo>
                    <a:pt x="159233" y="1234065"/>
                  </a:lnTo>
                  <a:lnTo>
                    <a:pt x="206628" y="1239520"/>
                  </a:lnTo>
                  <a:lnTo>
                    <a:pt x="3184270" y="1239520"/>
                  </a:lnTo>
                  <a:lnTo>
                    <a:pt x="3231666" y="1234065"/>
                  </a:lnTo>
                  <a:lnTo>
                    <a:pt x="3275165" y="1218527"/>
                  </a:lnTo>
                  <a:lnTo>
                    <a:pt x="3313529" y="1194143"/>
                  </a:lnTo>
                  <a:lnTo>
                    <a:pt x="3345523" y="1162149"/>
                  </a:lnTo>
                  <a:lnTo>
                    <a:pt x="3369907" y="1123785"/>
                  </a:lnTo>
                  <a:lnTo>
                    <a:pt x="3385445" y="1080286"/>
                  </a:lnTo>
                  <a:lnTo>
                    <a:pt x="3390899" y="1032890"/>
                  </a:lnTo>
                  <a:lnTo>
                    <a:pt x="3390899" y="206628"/>
                  </a:lnTo>
                  <a:lnTo>
                    <a:pt x="3385445" y="159233"/>
                  </a:lnTo>
                  <a:lnTo>
                    <a:pt x="3369907" y="115734"/>
                  </a:lnTo>
                  <a:lnTo>
                    <a:pt x="3345523" y="77370"/>
                  </a:lnTo>
                  <a:lnTo>
                    <a:pt x="3313529" y="45376"/>
                  </a:lnTo>
                  <a:lnTo>
                    <a:pt x="3275165" y="20992"/>
                  </a:lnTo>
                  <a:lnTo>
                    <a:pt x="3231666" y="5454"/>
                  </a:lnTo>
                  <a:lnTo>
                    <a:pt x="3184270" y="0"/>
                  </a:lnTo>
                  <a:close/>
                </a:path>
              </a:pathLst>
            </a:custGeom>
            <a:solidFill>
              <a:srgbClr val="FFFFFF"/>
            </a:solidFill>
          </p:spPr>
          <p:txBody>
            <a:bodyPr wrap="square" lIns="0" tIns="0" rIns="0" bIns="0" rtlCol="0"/>
            <a:lstStyle/>
            <a:p>
              <a:endParaRPr/>
            </a:p>
          </p:txBody>
        </p:sp>
        <p:sp>
          <p:nvSpPr>
            <p:cNvPr id="10" name="object 10"/>
            <p:cNvSpPr/>
            <p:nvPr/>
          </p:nvSpPr>
          <p:spPr>
            <a:xfrm>
              <a:off x="4067809" y="6442710"/>
              <a:ext cx="3390900" cy="1239520"/>
            </a:xfrm>
            <a:custGeom>
              <a:avLst/>
              <a:gdLst/>
              <a:ahLst/>
              <a:cxnLst/>
              <a:rect l="l" t="t" r="r" b="b"/>
              <a:pathLst>
                <a:path w="3390900" h="1239520">
                  <a:moveTo>
                    <a:pt x="0" y="206628"/>
                  </a:moveTo>
                  <a:lnTo>
                    <a:pt x="5454" y="159233"/>
                  </a:lnTo>
                  <a:lnTo>
                    <a:pt x="20992" y="115734"/>
                  </a:lnTo>
                  <a:lnTo>
                    <a:pt x="45376" y="77370"/>
                  </a:lnTo>
                  <a:lnTo>
                    <a:pt x="77370" y="45376"/>
                  </a:lnTo>
                  <a:lnTo>
                    <a:pt x="115734" y="20992"/>
                  </a:lnTo>
                  <a:lnTo>
                    <a:pt x="159233" y="5454"/>
                  </a:lnTo>
                  <a:lnTo>
                    <a:pt x="206628" y="0"/>
                  </a:lnTo>
                  <a:lnTo>
                    <a:pt x="3184270" y="0"/>
                  </a:lnTo>
                  <a:lnTo>
                    <a:pt x="3231666" y="5454"/>
                  </a:lnTo>
                  <a:lnTo>
                    <a:pt x="3275165" y="20992"/>
                  </a:lnTo>
                  <a:lnTo>
                    <a:pt x="3313529" y="45376"/>
                  </a:lnTo>
                  <a:lnTo>
                    <a:pt x="3345523" y="77370"/>
                  </a:lnTo>
                  <a:lnTo>
                    <a:pt x="3369907" y="115734"/>
                  </a:lnTo>
                  <a:lnTo>
                    <a:pt x="3385445" y="159233"/>
                  </a:lnTo>
                  <a:lnTo>
                    <a:pt x="3390899" y="206628"/>
                  </a:lnTo>
                  <a:lnTo>
                    <a:pt x="3390899" y="1032890"/>
                  </a:lnTo>
                  <a:lnTo>
                    <a:pt x="3385445" y="1080286"/>
                  </a:lnTo>
                  <a:lnTo>
                    <a:pt x="3369907" y="1123785"/>
                  </a:lnTo>
                  <a:lnTo>
                    <a:pt x="3345523" y="1162149"/>
                  </a:lnTo>
                  <a:lnTo>
                    <a:pt x="3313529" y="1194143"/>
                  </a:lnTo>
                  <a:lnTo>
                    <a:pt x="3275165" y="1218527"/>
                  </a:lnTo>
                  <a:lnTo>
                    <a:pt x="3231666" y="1234065"/>
                  </a:lnTo>
                  <a:lnTo>
                    <a:pt x="3184270" y="1239520"/>
                  </a:lnTo>
                  <a:lnTo>
                    <a:pt x="206628" y="1239520"/>
                  </a:lnTo>
                  <a:lnTo>
                    <a:pt x="159233" y="1234065"/>
                  </a:lnTo>
                  <a:lnTo>
                    <a:pt x="115734" y="1218527"/>
                  </a:lnTo>
                  <a:lnTo>
                    <a:pt x="77370" y="1194143"/>
                  </a:lnTo>
                  <a:lnTo>
                    <a:pt x="45376" y="1162149"/>
                  </a:lnTo>
                  <a:lnTo>
                    <a:pt x="20992" y="1123785"/>
                  </a:lnTo>
                  <a:lnTo>
                    <a:pt x="5454" y="1080286"/>
                  </a:lnTo>
                  <a:lnTo>
                    <a:pt x="0" y="1032890"/>
                  </a:lnTo>
                  <a:lnTo>
                    <a:pt x="0" y="206628"/>
                  </a:lnTo>
                  <a:close/>
                </a:path>
              </a:pathLst>
            </a:custGeom>
            <a:ln w="12700">
              <a:solidFill>
                <a:srgbClr val="000000"/>
              </a:solidFill>
            </a:ln>
          </p:spPr>
          <p:txBody>
            <a:bodyPr wrap="square" lIns="0" tIns="0" rIns="0" bIns="0" rtlCol="0"/>
            <a:lstStyle/>
            <a:p>
              <a:endParaRPr/>
            </a:p>
          </p:txBody>
        </p:sp>
        <p:sp>
          <p:nvSpPr>
            <p:cNvPr id="11" name="object 11"/>
            <p:cNvSpPr/>
            <p:nvPr/>
          </p:nvSpPr>
          <p:spPr>
            <a:xfrm>
              <a:off x="633730" y="6435090"/>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1"/>
                  </a:lnTo>
                  <a:lnTo>
                    <a:pt x="5489" y="1086906"/>
                  </a:lnTo>
                  <a:lnTo>
                    <a:pt x="21127" y="1130664"/>
                  </a:lnTo>
                  <a:lnTo>
                    <a:pt x="45665" y="1169266"/>
                  </a:lnTo>
                  <a:lnTo>
                    <a:pt x="77855" y="1201463"/>
                  </a:lnTo>
                  <a:lnTo>
                    <a:pt x="116450" y="1226006"/>
                  </a:lnTo>
                  <a:lnTo>
                    <a:pt x="160201" y="1241648"/>
                  </a:lnTo>
                  <a:lnTo>
                    <a:pt x="207860" y="1247140"/>
                  </a:lnTo>
                  <a:lnTo>
                    <a:pt x="3134741" y="1247140"/>
                  </a:lnTo>
                  <a:lnTo>
                    <a:pt x="3182406" y="1241648"/>
                  </a:lnTo>
                  <a:lnTo>
                    <a:pt x="3226164" y="1226006"/>
                  </a:lnTo>
                  <a:lnTo>
                    <a:pt x="3264766" y="1201463"/>
                  </a:lnTo>
                  <a:lnTo>
                    <a:pt x="3296963" y="1169266"/>
                  </a:lnTo>
                  <a:lnTo>
                    <a:pt x="3321506" y="1130664"/>
                  </a:lnTo>
                  <a:lnTo>
                    <a:pt x="3337148" y="1086906"/>
                  </a:lnTo>
                  <a:lnTo>
                    <a:pt x="3342640" y="1039241"/>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633730" y="6435090"/>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1"/>
                  </a:lnTo>
                  <a:lnTo>
                    <a:pt x="3337148" y="1086906"/>
                  </a:lnTo>
                  <a:lnTo>
                    <a:pt x="3321506" y="1130664"/>
                  </a:lnTo>
                  <a:lnTo>
                    <a:pt x="3296963" y="1169266"/>
                  </a:lnTo>
                  <a:lnTo>
                    <a:pt x="3264766" y="1201463"/>
                  </a:lnTo>
                  <a:lnTo>
                    <a:pt x="3226164" y="1226006"/>
                  </a:lnTo>
                  <a:lnTo>
                    <a:pt x="3182406" y="1241648"/>
                  </a:lnTo>
                  <a:lnTo>
                    <a:pt x="3134741" y="1247140"/>
                  </a:lnTo>
                  <a:lnTo>
                    <a:pt x="207860" y="1247140"/>
                  </a:lnTo>
                  <a:lnTo>
                    <a:pt x="160201" y="1241648"/>
                  </a:lnTo>
                  <a:lnTo>
                    <a:pt x="116450" y="1226006"/>
                  </a:lnTo>
                  <a:lnTo>
                    <a:pt x="77855" y="1201463"/>
                  </a:lnTo>
                  <a:lnTo>
                    <a:pt x="45665" y="1169266"/>
                  </a:lnTo>
                  <a:lnTo>
                    <a:pt x="21127" y="1130664"/>
                  </a:lnTo>
                  <a:lnTo>
                    <a:pt x="5489" y="1086906"/>
                  </a:lnTo>
                  <a:lnTo>
                    <a:pt x="0" y="1039241"/>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739775" y="6410261"/>
            <a:ext cx="687705" cy="269875"/>
          </a:xfrm>
          <a:prstGeom prst="rect">
            <a:avLst/>
          </a:prstGeom>
        </p:spPr>
        <p:txBody>
          <a:bodyPr vert="horz" wrap="square" lIns="0" tIns="12700" rIns="0" bIns="0" rtlCol="0">
            <a:spAutoFit/>
          </a:bodyPr>
          <a:lstStyle/>
          <a:p>
            <a:pPr marL="12700">
              <a:lnSpc>
                <a:spcPct val="100000"/>
              </a:lnSpc>
              <a:spcBef>
                <a:spcPts val="100"/>
              </a:spcBef>
            </a:pPr>
            <a:r>
              <a:rPr sz="1600" b="1" spc="-400" dirty="0">
                <a:latin typeface="Arial"/>
                <a:cs typeface="Arial"/>
              </a:rPr>
              <a:t>L</a:t>
            </a:r>
            <a:r>
              <a:rPr sz="1600" b="1" spc="-80" dirty="0">
                <a:latin typeface="Arial"/>
                <a:cs typeface="Arial"/>
              </a:rPr>
              <a:t>o</a:t>
            </a:r>
            <a:r>
              <a:rPr sz="1600" b="1" spc="-35" dirty="0">
                <a:latin typeface="Arial"/>
                <a:cs typeface="Arial"/>
              </a:rPr>
              <a:t>gro</a:t>
            </a:r>
            <a:r>
              <a:rPr sz="1600" b="1" spc="-90" dirty="0">
                <a:latin typeface="Arial"/>
                <a:cs typeface="Arial"/>
              </a:rPr>
              <a:t>s:</a:t>
            </a:r>
            <a:endParaRPr sz="1600">
              <a:latin typeface="Arial"/>
              <a:cs typeface="Arial"/>
            </a:endParaRPr>
          </a:p>
        </p:txBody>
      </p:sp>
      <p:sp>
        <p:nvSpPr>
          <p:cNvPr id="14" name="object 14"/>
          <p:cNvSpPr txBox="1"/>
          <p:nvPr/>
        </p:nvSpPr>
        <p:spPr>
          <a:xfrm>
            <a:off x="4146550" y="6415023"/>
            <a:ext cx="3192780" cy="513715"/>
          </a:xfrm>
          <a:prstGeom prst="rect">
            <a:avLst/>
          </a:prstGeom>
        </p:spPr>
        <p:txBody>
          <a:bodyPr vert="horz" wrap="square" lIns="0" tIns="12700" rIns="0" bIns="0" rtlCol="0">
            <a:spAutoFit/>
          </a:bodyPr>
          <a:lstStyle/>
          <a:p>
            <a:pPr marL="154940">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581659" y="7784465"/>
            <a:ext cx="321564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Valoración </a:t>
            </a:r>
            <a:r>
              <a:rPr sz="1550" spc="-30" dirty="0">
                <a:latin typeface="Verdana"/>
                <a:cs typeface="Verdana"/>
              </a:rPr>
              <a:t>general </a:t>
            </a:r>
            <a:r>
              <a:rPr sz="1550" spc="-55" dirty="0">
                <a:latin typeface="Verdana"/>
                <a:cs typeface="Verdana"/>
              </a:rPr>
              <a:t>de </a:t>
            </a:r>
            <a:r>
              <a:rPr sz="1550" spc="-30" dirty="0">
                <a:latin typeface="Verdana"/>
                <a:cs typeface="Verdana"/>
              </a:rPr>
              <a:t>la</a:t>
            </a:r>
            <a:r>
              <a:rPr sz="1550" spc="-275" dirty="0">
                <a:latin typeface="Verdana"/>
                <a:cs typeface="Verdana"/>
              </a:rPr>
              <a:t> </a:t>
            </a:r>
            <a:r>
              <a:rPr sz="1550" spc="40" dirty="0">
                <a:latin typeface="Verdana"/>
                <a:cs typeface="Verdana"/>
              </a:rPr>
              <a:t>jornada</a:t>
            </a:r>
            <a:endParaRPr sz="1550">
              <a:latin typeface="Verdana"/>
              <a:cs typeface="Verdana"/>
            </a:endParaRPr>
          </a:p>
        </p:txBody>
      </p:sp>
      <p:sp>
        <p:nvSpPr>
          <p:cNvPr id="16" name="object 16"/>
          <p:cNvSpPr txBox="1"/>
          <p:nvPr/>
        </p:nvSpPr>
        <p:spPr>
          <a:xfrm>
            <a:off x="679767" y="8111490"/>
            <a:ext cx="3042285" cy="208279"/>
          </a:xfrm>
          <a:prstGeom prst="rect">
            <a:avLst/>
          </a:prstGeom>
        </p:spPr>
        <p:txBody>
          <a:bodyPr vert="horz" wrap="square" lIns="0" tIns="12700" rIns="0" bIns="0" rtlCol="0">
            <a:spAutoFit/>
          </a:bodyPr>
          <a:lstStyle/>
          <a:p>
            <a:pPr marL="12700">
              <a:lnSpc>
                <a:spcPct val="100000"/>
              </a:lnSpc>
              <a:spcBef>
                <a:spcPts val="100"/>
              </a:spcBef>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a:t>
            </a:r>
            <a:r>
              <a:rPr sz="1200" b="1" spc="-85" dirty="0">
                <a:latin typeface="Arial"/>
                <a:cs typeface="Arial"/>
              </a:rPr>
              <a:t> </a:t>
            </a:r>
            <a:r>
              <a:rPr sz="1200" b="1" spc="-90" dirty="0">
                <a:latin typeface="Arial"/>
                <a:cs typeface="Arial"/>
              </a:rPr>
              <a:t>no</a:t>
            </a:r>
            <a:endParaRPr sz="1200">
              <a:latin typeface="Arial"/>
              <a:cs typeface="Arial"/>
            </a:endParaRPr>
          </a:p>
        </p:txBody>
      </p:sp>
      <p:grpSp>
        <p:nvGrpSpPr>
          <p:cNvPr id="17" name="object 17"/>
          <p:cNvGrpSpPr/>
          <p:nvPr/>
        </p:nvGrpSpPr>
        <p:grpSpPr>
          <a:xfrm>
            <a:off x="714375" y="6740073"/>
            <a:ext cx="6612890" cy="817244"/>
            <a:chOff x="714375" y="6740073"/>
            <a:chExt cx="6612890" cy="817244"/>
          </a:xfrm>
        </p:grpSpPr>
        <p:sp>
          <p:nvSpPr>
            <p:cNvPr id="18" name="object 18"/>
            <p:cNvSpPr/>
            <p:nvPr/>
          </p:nvSpPr>
          <p:spPr>
            <a:xfrm>
              <a:off x="714375" y="6746191"/>
              <a:ext cx="6612255" cy="802640"/>
            </a:xfrm>
            <a:custGeom>
              <a:avLst/>
              <a:gdLst/>
              <a:ahLst/>
              <a:cxnLst/>
              <a:rect l="l" t="t" r="r" b="b"/>
              <a:pathLst>
                <a:path w="6612255" h="802640">
                  <a:moveTo>
                    <a:pt x="0" y="0"/>
                  </a:moveTo>
                  <a:lnTo>
                    <a:pt x="3167380" y="0"/>
                  </a:lnTo>
                </a:path>
                <a:path w="6612255" h="802640">
                  <a:moveTo>
                    <a:pt x="0" y="200533"/>
                  </a:moveTo>
                  <a:lnTo>
                    <a:pt x="3167380" y="200533"/>
                  </a:lnTo>
                </a:path>
                <a:path w="6612255" h="802640">
                  <a:moveTo>
                    <a:pt x="0" y="401193"/>
                  </a:moveTo>
                  <a:lnTo>
                    <a:pt x="3167380" y="401193"/>
                  </a:lnTo>
                </a:path>
                <a:path w="6612255" h="802640">
                  <a:moveTo>
                    <a:pt x="0" y="601853"/>
                  </a:moveTo>
                  <a:lnTo>
                    <a:pt x="3167380" y="601853"/>
                  </a:lnTo>
                </a:path>
                <a:path w="6612255" h="802640">
                  <a:moveTo>
                    <a:pt x="0" y="802640"/>
                  </a:moveTo>
                  <a:lnTo>
                    <a:pt x="3167380" y="802640"/>
                  </a:lnTo>
                </a:path>
                <a:path w="6612255" h="802640">
                  <a:moveTo>
                    <a:pt x="3444875" y="1905"/>
                  </a:moveTo>
                  <a:lnTo>
                    <a:pt x="6612255" y="1905"/>
                  </a:lnTo>
                </a:path>
                <a:path w="6612255" h="802640">
                  <a:moveTo>
                    <a:pt x="3444875" y="403225"/>
                  </a:moveTo>
                  <a:lnTo>
                    <a:pt x="6612255" y="403225"/>
                  </a:lnTo>
                </a:path>
              </a:pathLst>
            </a:custGeom>
            <a:ln w="12237">
              <a:solidFill>
                <a:srgbClr val="000000"/>
              </a:solidFill>
            </a:ln>
          </p:spPr>
          <p:txBody>
            <a:bodyPr wrap="square" lIns="0" tIns="0" rIns="0" bIns="0" rtlCol="0"/>
            <a:lstStyle/>
            <a:p>
              <a:endParaRPr/>
            </a:p>
          </p:txBody>
        </p:sp>
        <p:sp>
          <p:nvSpPr>
            <p:cNvPr id="19" name="object 19"/>
            <p:cNvSpPr/>
            <p:nvPr/>
          </p:nvSpPr>
          <p:spPr>
            <a:xfrm>
              <a:off x="4159250" y="734998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0" name="object 20"/>
            <p:cNvSpPr/>
            <p:nvPr/>
          </p:nvSpPr>
          <p:spPr>
            <a:xfrm>
              <a:off x="4159250" y="7550991"/>
              <a:ext cx="3167380" cy="0"/>
            </a:xfrm>
            <a:custGeom>
              <a:avLst/>
              <a:gdLst/>
              <a:ahLst/>
              <a:cxnLst/>
              <a:rect l="l" t="t" r="r" b="b"/>
              <a:pathLst>
                <a:path w="3167379">
                  <a:moveTo>
                    <a:pt x="0" y="0"/>
                  </a:moveTo>
                  <a:lnTo>
                    <a:pt x="3167380" y="0"/>
                  </a:lnTo>
                </a:path>
              </a:pathLst>
            </a:custGeom>
            <a:ln w="12237">
              <a:solidFill>
                <a:srgbClr val="000000"/>
              </a:solidFill>
            </a:ln>
          </p:spPr>
          <p:txBody>
            <a:bodyPr wrap="square" lIns="0" tIns="0" rIns="0" bIns="0" rtlCol="0"/>
            <a:lstStyle/>
            <a:p>
              <a:endParaRPr/>
            </a:p>
          </p:txBody>
        </p:sp>
      </p:grpSp>
      <p:sp>
        <p:nvSpPr>
          <p:cNvPr id="21" name="object 21"/>
          <p:cNvSpPr txBox="1"/>
          <p:nvPr/>
        </p:nvSpPr>
        <p:spPr>
          <a:xfrm>
            <a:off x="5004053" y="7790433"/>
            <a:ext cx="1521460" cy="260350"/>
          </a:xfrm>
          <a:prstGeom prst="rect">
            <a:avLst/>
          </a:prstGeom>
        </p:spPr>
        <p:txBody>
          <a:bodyPr vert="horz" wrap="square" lIns="0" tIns="11430" rIns="0" bIns="0" rtlCol="0">
            <a:spAutoFit/>
          </a:bodyPr>
          <a:lstStyle/>
          <a:p>
            <a:pPr marL="12700">
              <a:lnSpc>
                <a:spcPct val="100000"/>
              </a:lnSpc>
              <a:spcBef>
                <a:spcPts val="90"/>
              </a:spcBef>
            </a:pPr>
            <a:r>
              <a:rPr sz="1550" spc="-10" dirty="0">
                <a:latin typeface="Verdana"/>
                <a:cs typeface="Verdana"/>
              </a:rPr>
              <a:t>Autoevaluación</a:t>
            </a:r>
            <a:endParaRPr sz="1550">
              <a:latin typeface="Verdana"/>
              <a:cs typeface="Verdana"/>
            </a:endParaRPr>
          </a:p>
        </p:txBody>
      </p:sp>
      <p:sp>
        <p:nvSpPr>
          <p:cNvPr id="22" name="object 22"/>
          <p:cNvSpPr txBox="1"/>
          <p:nvPr/>
        </p:nvSpPr>
        <p:spPr>
          <a:xfrm>
            <a:off x="4063365" y="8106409"/>
            <a:ext cx="3298825" cy="208279"/>
          </a:xfrm>
          <a:prstGeom prst="rect">
            <a:avLst/>
          </a:prstGeom>
        </p:spPr>
        <p:txBody>
          <a:bodyPr vert="horz" wrap="square" lIns="0" tIns="12700" rIns="0" bIns="0" rtlCol="0">
            <a:spAutoFit/>
          </a:bodyPr>
          <a:lstStyle/>
          <a:p>
            <a:pPr marL="12700">
              <a:lnSpc>
                <a:spcPct val="100000"/>
              </a:lnSpc>
              <a:spcBef>
                <a:spcPts val="100"/>
              </a:spcBef>
              <a:tabLst>
                <a:tab pos="3285490"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3" name="object 23"/>
          <p:cNvSpPr txBox="1"/>
          <p:nvPr/>
        </p:nvSpPr>
        <p:spPr>
          <a:xfrm>
            <a:off x="679767" y="8289290"/>
            <a:ext cx="6683375" cy="1306195"/>
          </a:xfrm>
          <a:prstGeom prst="rect">
            <a:avLst/>
          </a:prstGeom>
        </p:spPr>
        <p:txBody>
          <a:bodyPr vert="horz" wrap="square" lIns="0" tIns="12700" rIns="0" bIns="0" rtlCol="0">
            <a:spAutoFit/>
          </a:bodyPr>
          <a:lstStyle/>
          <a:p>
            <a:pPr marL="12700">
              <a:lnSpc>
                <a:spcPct val="100000"/>
              </a:lnSpc>
              <a:spcBef>
                <a:spcPts val="100"/>
              </a:spcBef>
              <a:tabLst>
                <a:tab pos="3291204" algn="l"/>
                <a:tab pos="6669405" algn="l"/>
              </a:tabLst>
            </a:pPr>
            <a:r>
              <a:rPr sz="1200" b="1" spc="-55" dirty="0">
                <a:latin typeface="Arial"/>
                <a:cs typeface="Arial"/>
              </a:rPr>
              <a:t>debo</a:t>
            </a:r>
            <a:r>
              <a:rPr sz="1200" b="1" spc="50" dirty="0">
                <a:latin typeface="Arial"/>
                <a:cs typeface="Arial"/>
              </a:rPr>
              <a:t> </a:t>
            </a:r>
            <a:r>
              <a:rPr sz="1200" b="1" spc="-40" dirty="0">
                <a:latin typeface="Arial"/>
                <a:cs typeface="Arial"/>
              </a:rPr>
              <a:t>olvidar</a:t>
            </a:r>
            <a:r>
              <a:rPr sz="1200" spc="-40" dirty="0">
                <a:latin typeface="Arial"/>
                <a:cs typeface="Arial"/>
              </a:rPr>
              <a:t>?</a:t>
            </a:r>
            <a:r>
              <a:rPr sz="1200" u="sng" spc="-40" dirty="0">
                <a:uFill>
                  <a:solidFill>
                    <a:srgbClr val="000000"/>
                  </a:solidFill>
                </a:uFill>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 pos="6670040"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9620"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40"/>
              </a:spcBef>
              <a:tabLst>
                <a:tab pos="3395979" algn="l"/>
                <a:tab pos="6669405" algn="l"/>
              </a:tabLst>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a:t>
            </a:r>
            <a:r>
              <a:rPr sz="1200" b="1" spc="145" dirty="0">
                <a:latin typeface="Arial"/>
                <a:cs typeface="Arial"/>
              </a:rPr>
              <a:t> </a:t>
            </a:r>
            <a:r>
              <a:rPr sz="1200" b="1" spc="-25" dirty="0">
                <a:latin typeface="Arial"/>
                <a:cs typeface="Arial"/>
              </a:rPr>
              <a:t>intervenir?</a:t>
            </a:r>
            <a:r>
              <a:rPr sz="1200" b="1" spc="-15" dirty="0">
                <a:latin typeface="Arial"/>
                <a:cs typeface="Arial"/>
              </a:rPr>
              <a:t> </a:t>
            </a:r>
            <a:r>
              <a:rPr sz="1200" b="1" spc="-85" dirty="0">
                <a:latin typeface="Arial"/>
                <a:cs typeface="Arial"/>
              </a:rPr>
              <a:t>¿Qué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95979" algn="l"/>
                <a:tab pos="6669405" algn="l"/>
              </a:tabLst>
            </a:pPr>
            <a:r>
              <a:rPr sz="1200" b="1" spc="-40" dirty="0">
                <a:latin typeface="Arial"/>
                <a:cs typeface="Arial"/>
              </a:rPr>
              <a:t>necesito</a:t>
            </a:r>
            <a:r>
              <a:rPr sz="1200" b="1" spc="60" dirty="0">
                <a:latin typeface="Arial"/>
                <a:cs typeface="Arial"/>
              </a:rPr>
              <a:t> </a:t>
            </a:r>
            <a:r>
              <a:rPr sz="1200" b="1" spc="-35" dirty="0">
                <a:latin typeface="Arial"/>
                <a:cs typeface="Arial"/>
              </a:rPr>
              <a:t>modificar?</a:t>
            </a:r>
            <a:r>
              <a:rPr sz="1200" b="1" spc="40" dirty="0">
                <a:latin typeface="Arial"/>
                <a:cs typeface="Arial"/>
              </a:rPr>
              <a:t> </a:t>
            </a:r>
            <a:r>
              <a:rPr sz="1200" b="1" spc="-45" dirty="0">
                <a:latin typeface="Arial"/>
                <a:cs typeface="Arial"/>
              </a:rPr>
              <a:t>Imprevistos.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08985"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22954"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3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632955" y="2097532"/>
          <a:ext cx="3356609" cy="411619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0"/>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0"/>
                        </a:spcBef>
                      </a:pPr>
                      <a:r>
                        <a:rPr sz="1200" b="1" spc="-90" dirty="0">
                          <a:latin typeface="Arial"/>
                          <a:cs typeface="Arial"/>
                        </a:rPr>
                        <a:t>SI</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910">
                        <a:lnSpc>
                          <a:spcPct val="100000"/>
                        </a:lnSpc>
                        <a:spcBef>
                          <a:spcPts val="240"/>
                        </a:spcBef>
                      </a:pPr>
                      <a:r>
                        <a:rPr sz="1200" b="1" spc="-210" dirty="0">
                          <a:latin typeface="Arial"/>
                          <a:cs typeface="Arial"/>
                        </a:rPr>
                        <a:t>NO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a:lnSpc>
                          <a:spcPct val="100000"/>
                        </a:lnSpc>
                        <a:spcBef>
                          <a:spcPts val="244"/>
                        </a:spcBef>
                      </a:pPr>
                      <a:r>
                        <a:rPr sz="1200" b="1" spc="-60" dirty="0">
                          <a:latin typeface="Arial"/>
                          <a:cs typeface="Arial"/>
                        </a:rPr>
                        <a:t>Desarrollo </a:t>
                      </a:r>
                      <a:r>
                        <a:rPr sz="1200" b="1" spc="-30" dirty="0">
                          <a:latin typeface="Arial"/>
                          <a:cs typeface="Arial"/>
                        </a:rPr>
                        <a:t>de actividades</a:t>
                      </a:r>
                      <a:r>
                        <a:rPr sz="1200" b="1" spc="160" dirty="0">
                          <a:latin typeface="Arial"/>
                          <a:cs typeface="Arial"/>
                        </a:rPr>
                        <a:t> </a:t>
                      </a:r>
                      <a:r>
                        <a:rPr sz="1200" b="1" spc="-55" dirty="0">
                          <a:latin typeface="Arial"/>
                          <a:cs typeface="Arial"/>
                        </a:rPr>
                        <a:t>en</a:t>
                      </a:r>
                      <a:endParaRPr sz="1200">
                        <a:latin typeface="Arial"/>
                        <a:cs typeface="Arial"/>
                      </a:endParaRPr>
                    </a:p>
                    <a:p>
                      <a:pPr marL="91440">
                        <a:lnSpc>
                          <a:spcPct val="100000"/>
                        </a:lnSpc>
                      </a:pPr>
                      <a:r>
                        <a:rPr sz="1200" b="1" spc="-45" dirty="0">
                          <a:latin typeface="Arial"/>
                          <a:cs typeface="Arial"/>
                        </a:rPr>
                        <a:t>tiempo </a:t>
                      </a:r>
                      <a:r>
                        <a:rPr sz="1200" b="1" spc="-20" dirty="0">
                          <a:latin typeface="Arial"/>
                          <a:cs typeface="Arial"/>
                        </a:rPr>
                        <a:t>y</a:t>
                      </a:r>
                      <a:r>
                        <a:rPr sz="1200" b="1" spc="110" dirty="0">
                          <a:latin typeface="Arial"/>
                          <a:cs typeface="Arial"/>
                        </a:rPr>
                        <a:t> </a:t>
                      </a:r>
                      <a:r>
                        <a:rPr sz="1200" b="1" spc="-5" dirty="0">
                          <a:latin typeface="Arial"/>
                          <a:cs typeface="Arial"/>
                        </a:rPr>
                        <a:t>forma.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757">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50"/>
                        </a:spcBef>
                      </a:pPr>
                      <a:r>
                        <a:rPr sz="1200" b="1" spc="-45" dirty="0">
                          <a:latin typeface="Arial"/>
                          <a:cs typeface="Arial"/>
                        </a:rPr>
                        <a:t>Manifestaciones </a:t>
                      </a:r>
                      <a:r>
                        <a:rPr sz="1200" b="1" spc="-25" dirty="0">
                          <a:latin typeface="Arial"/>
                          <a:cs typeface="Arial"/>
                        </a:rPr>
                        <a:t>de </a:t>
                      </a:r>
                      <a:r>
                        <a:rPr sz="1200" b="1" spc="-85" dirty="0">
                          <a:latin typeface="Arial"/>
                          <a:cs typeface="Arial"/>
                        </a:rPr>
                        <a:t>los</a:t>
                      </a:r>
                      <a:r>
                        <a:rPr sz="1200" b="1" spc="140" dirty="0">
                          <a:latin typeface="Arial"/>
                          <a:cs typeface="Arial"/>
                        </a:rPr>
                        <a:t> </a:t>
                      </a:r>
                      <a:r>
                        <a:rPr sz="1200" b="1" spc="-100" dirty="0">
                          <a:latin typeface="Arial"/>
                          <a:cs typeface="Arial"/>
                        </a:rPr>
                        <a:t>niños: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50"/>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a:lnSpc>
                          <a:spcPct val="100000"/>
                        </a:lnSpc>
                        <a:spcBef>
                          <a:spcPts val="250"/>
                        </a:spcBef>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a:t>
                      </a:r>
                      <a:r>
                        <a:rPr sz="1200" b="1" spc="-40" dirty="0">
                          <a:latin typeface="Arial"/>
                          <a:cs typeface="Arial"/>
                        </a:rPr>
                        <a:t> actividades?</a:t>
                      </a:r>
                      <a:endParaRPr sz="1200">
                        <a:latin typeface="Arial"/>
                        <a:cs typeface="Arial"/>
                      </a:endParaRPr>
                    </a:p>
                    <a:p>
                      <a:pPr marL="91440">
                        <a:lnSpc>
                          <a:spcPct val="100000"/>
                        </a:lnSpc>
                        <a:tabLst>
                          <a:tab pos="1609725" algn="l"/>
                          <a:tab pos="2294890" algn="l"/>
                        </a:tabLst>
                      </a:pPr>
                      <a:r>
                        <a:rPr sz="1200" b="1" spc="-80" dirty="0">
                          <a:latin typeface="Arial"/>
                          <a:cs typeface="Arial"/>
                        </a:rPr>
                        <a:t>Todos  </a:t>
                      </a:r>
                      <a:r>
                        <a:rPr sz="1200" b="1" spc="35" dirty="0">
                          <a:latin typeface="Arial"/>
                          <a:cs typeface="Arial"/>
                        </a:rPr>
                        <a:t>(  )</a:t>
                      </a:r>
                      <a:r>
                        <a:rPr sz="1200" b="1" spc="275" dirty="0">
                          <a:latin typeface="Arial"/>
                          <a:cs typeface="Arial"/>
                        </a:rPr>
                        <a:t> </a:t>
                      </a:r>
                      <a:r>
                        <a:rPr sz="1200" b="1" spc="-100" dirty="0">
                          <a:latin typeface="Arial"/>
                          <a:cs typeface="Arial"/>
                        </a:rPr>
                        <a:t>Algunos</a:t>
                      </a:r>
                      <a:r>
                        <a:rPr sz="1200" b="1" spc="40" dirty="0">
                          <a:latin typeface="Arial"/>
                          <a:cs typeface="Arial"/>
                        </a:rPr>
                        <a:t> </a:t>
                      </a:r>
                      <a:r>
                        <a:rPr sz="1200" b="1" spc="35" dirty="0">
                          <a:latin typeface="Arial"/>
                          <a:cs typeface="Arial"/>
                        </a:rPr>
                        <a:t>(	) </a:t>
                      </a:r>
                      <a:r>
                        <a:rPr sz="1200" b="1" spc="40" dirty="0">
                          <a:latin typeface="Arial"/>
                          <a:cs typeface="Arial"/>
                        </a:rPr>
                        <a:t> </a:t>
                      </a:r>
                      <a:r>
                        <a:rPr sz="1200" b="1" dirty="0">
                          <a:latin typeface="Arial"/>
                          <a:cs typeface="Arial"/>
                        </a:rPr>
                        <a:t>otro</a:t>
                      </a:r>
                      <a:r>
                        <a:rPr sz="1200" b="1" spc="20" dirty="0">
                          <a:latin typeface="Arial"/>
                          <a:cs typeface="Arial"/>
                        </a:rPr>
                        <a:t> </a:t>
                      </a:r>
                      <a:r>
                        <a:rPr sz="1200" b="1" spc="35"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50"/>
                        </a:spcBef>
                        <a:tabLst>
                          <a:tab pos="1209675" algn="l"/>
                          <a:tab pos="1999614" algn="l"/>
                          <a:tab pos="2814320"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722">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65"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4084192" y="2101088"/>
          <a:ext cx="3322318" cy="3992877"/>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19">
                <a:tc>
                  <a:txBody>
                    <a:bodyPr/>
                    <a:lstStyle/>
                    <a:p>
                      <a:pPr marL="1270" algn="ctr">
                        <a:lnSpc>
                          <a:spcPct val="100000"/>
                        </a:lnSpc>
                        <a:spcBef>
                          <a:spcPts val="245"/>
                        </a:spcBef>
                      </a:pPr>
                      <a:r>
                        <a:rPr sz="1200" b="1" spc="-50" dirty="0">
                          <a:latin typeface="Arial"/>
                          <a:cs typeface="Arial"/>
                        </a:rPr>
                        <a:t>Educadora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3175" algn="ctr">
                        <a:lnSpc>
                          <a:spcPct val="100000"/>
                        </a:lnSpc>
                        <a:spcBef>
                          <a:spcPts val="245"/>
                        </a:spcBef>
                      </a:pPr>
                      <a:r>
                        <a:rPr sz="1200" b="1" spc="-90" dirty="0">
                          <a:latin typeface="Arial"/>
                          <a:cs typeface="Arial"/>
                        </a:rPr>
                        <a:t>SI</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5"/>
                        </a:spcBef>
                      </a:pPr>
                      <a:r>
                        <a:rPr sz="1200" b="1" spc="-210" dirty="0">
                          <a:latin typeface="Arial"/>
                          <a:cs typeface="Arial"/>
                        </a:rPr>
                        <a:t>NO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marR="235585">
                        <a:lnSpc>
                          <a:spcPct val="100000"/>
                        </a:lnSpc>
                        <a:spcBef>
                          <a:spcPts val="245"/>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 </a:t>
                      </a:r>
                      <a:r>
                        <a:rPr sz="1200" b="1" spc="65" dirty="0">
                          <a:latin typeface="Arial"/>
                          <a:cs typeface="Arial"/>
                        </a:rPr>
                        <a:t>fue  </a:t>
                      </a:r>
                      <a:r>
                        <a:rPr sz="1200" b="1" spc="-60" dirty="0">
                          <a:latin typeface="Arial"/>
                          <a:cs typeface="Arial"/>
                        </a:rPr>
                        <a:t>la</a:t>
                      </a:r>
                      <a:r>
                        <a:rPr sz="1200" b="1" spc="3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7695">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a:lnSpc>
                          <a:spcPct val="100000"/>
                        </a:lnSpc>
                        <a:spcBef>
                          <a:spcPts val="245"/>
                        </a:spcBef>
                      </a:pPr>
                      <a:r>
                        <a:rPr sz="1200" b="1" spc="-140" dirty="0">
                          <a:latin typeface="Arial"/>
                          <a:cs typeface="Arial"/>
                        </a:rPr>
                        <a:t>¿La </a:t>
                      </a:r>
                      <a:r>
                        <a:rPr sz="1200" b="1" spc="15" dirty="0">
                          <a:latin typeface="Arial"/>
                          <a:cs typeface="Arial"/>
                        </a:rPr>
                        <a:t>forma </a:t>
                      </a:r>
                      <a:r>
                        <a:rPr sz="1200" b="1" spc="-30" dirty="0">
                          <a:latin typeface="Arial"/>
                          <a:cs typeface="Arial"/>
                        </a:rPr>
                        <a:t>de </a:t>
                      </a:r>
                      <a:r>
                        <a:rPr sz="1200" b="1" spc="-35" dirty="0">
                          <a:latin typeface="Arial"/>
                          <a:cs typeface="Arial"/>
                        </a:rPr>
                        <a:t>relacionarme</a:t>
                      </a:r>
                      <a:r>
                        <a:rPr sz="1200" b="1" spc="40" dirty="0">
                          <a:latin typeface="Arial"/>
                          <a:cs typeface="Arial"/>
                        </a:rPr>
                        <a:t> </a:t>
                      </a:r>
                      <a:r>
                        <a:rPr sz="1200" b="1" spc="-75" dirty="0">
                          <a:latin typeface="Arial"/>
                          <a:cs typeface="Arial"/>
                        </a:rPr>
                        <a:t>con</a:t>
                      </a:r>
                      <a:endParaRPr sz="1200">
                        <a:latin typeface="Arial"/>
                        <a:cs typeface="Arial"/>
                      </a:endParaRPr>
                    </a:p>
                    <a:p>
                      <a:pPr marL="92710">
                        <a:lnSpc>
                          <a:spcPct val="100000"/>
                        </a:lnSpc>
                      </a:pP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a:t>
                      </a:r>
                      <a:r>
                        <a:rPr sz="1200" b="1" spc="-2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45"/>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85"/>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19">
                <a:tc gridSpan="3">
                  <a:txBody>
                    <a:bodyPr/>
                    <a:lstStyle/>
                    <a:p>
                      <a:pPr marL="1065530" marR="168910" indent="-894715">
                        <a:lnSpc>
                          <a:spcPct val="100000"/>
                        </a:lnSpc>
                        <a:spcBef>
                          <a:spcPts val="270"/>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a:latin typeface="Arial"/>
                        <a:cs typeface="Arial"/>
                      </a:endParaRPr>
                    </a:p>
                    <a:p>
                      <a:pPr marL="92710">
                        <a:lnSpc>
                          <a:spcPts val="13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spcBef>
                          <a:spcPts val="20"/>
                        </a:spcBef>
                        <a:tabLst>
                          <a:tab pos="320484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675254" y="1246505"/>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CuadroTexto 26">
            <a:extLst>
              <a:ext uri="{FF2B5EF4-FFF2-40B4-BE49-F238E27FC236}">
                <a16:creationId xmlns:a16="http://schemas.microsoft.com/office/drawing/2014/main" id="{5B9F8119-A29E-44EC-90DE-A4EA37B8C5C1}"/>
              </a:ext>
            </a:extLst>
          </p:cNvPr>
          <p:cNvSpPr txBox="1"/>
          <p:nvPr/>
        </p:nvSpPr>
        <p:spPr>
          <a:xfrm>
            <a:off x="5236209" y="528683"/>
            <a:ext cx="554991" cy="366047"/>
          </a:xfrm>
          <a:prstGeom prst="rect">
            <a:avLst/>
          </a:prstGeom>
          <a:noFill/>
        </p:spPr>
        <p:txBody>
          <a:bodyPr wrap="square" rtlCol="0">
            <a:spAutoFit/>
          </a:bodyPr>
          <a:lstStyle/>
          <a:p>
            <a:pPr algn="ctr"/>
            <a:r>
              <a:rPr lang="es-MX" b="1" dirty="0">
                <a:solidFill>
                  <a:srgbClr val="C00000"/>
                </a:solidFill>
                <a:latin typeface="Arial" panose="020B0604020202020204" pitchFamily="34" charset="0"/>
                <a:cs typeface="Arial" panose="020B0604020202020204" pitchFamily="34" charset="0"/>
              </a:rPr>
              <a:t>24</a:t>
            </a:r>
          </a:p>
        </p:txBody>
      </p:sp>
      <p:sp>
        <p:nvSpPr>
          <p:cNvPr id="28" name="CuadroTexto 27">
            <a:extLst>
              <a:ext uri="{FF2B5EF4-FFF2-40B4-BE49-F238E27FC236}">
                <a16:creationId xmlns:a16="http://schemas.microsoft.com/office/drawing/2014/main" id="{93241359-B83D-4ACD-92CB-C6A5CE76B106}"/>
              </a:ext>
            </a:extLst>
          </p:cNvPr>
          <p:cNvSpPr txBox="1"/>
          <p:nvPr/>
        </p:nvSpPr>
        <p:spPr>
          <a:xfrm>
            <a:off x="5970522" y="536303"/>
            <a:ext cx="554991" cy="366047"/>
          </a:xfrm>
          <a:prstGeom prst="rect">
            <a:avLst/>
          </a:prstGeom>
          <a:noFill/>
        </p:spPr>
        <p:txBody>
          <a:bodyPr wrap="square" rtlCol="0">
            <a:spAutoFit/>
          </a:bodyPr>
          <a:lstStyle/>
          <a:p>
            <a:pPr algn="ctr"/>
            <a:r>
              <a:rPr lang="es-MX" b="1" dirty="0">
                <a:solidFill>
                  <a:srgbClr val="C00000"/>
                </a:solidFill>
                <a:latin typeface="Arial" panose="020B0604020202020204" pitchFamily="34" charset="0"/>
                <a:cs typeface="Arial" panose="020B0604020202020204" pitchFamily="34" charset="0"/>
              </a:rPr>
              <a:t>08</a:t>
            </a:r>
          </a:p>
        </p:txBody>
      </p:sp>
      <p:sp>
        <p:nvSpPr>
          <p:cNvPr id="29" name="CuadroTexto 28">
            <a:extLst>
              <a:ext uri="{FF2B5EF4-FFF2-40B4-BE49-F238E27FC236}">
                <a16:creationId xmlns:a16="http://schemas.microsoft.com/office/drawing/2014/main" id="{1EA2F121-102F-4A39-B959-44846CA71080}"/>
              </a:ext>
            </a:extLst>
          </p:cNvPr>
          <p:cNvSpPr txBox="1"/>
          <p:nvPr/>
        </p:nvSpPr>
        <p:spPr>
          <a:xfrm>
            <a:off x="6771639" y="536303"/>
            <a:ext cx="554991" cy="366047"/>
          </a:xfrm>
          <a:prstGeom prst="rect">
            <a:avLst/>
          </a:prstGeom>
          <a:noFill/>
        </p:spPr>
        <p:txBody>
          <a:bodyPr wrap="square" rtlCol="0">
            <a:spAutoFit/>
          </a:bodyPr>
          <a:lstStyle/>
          <a:p>
            <a:pPr algn="ctr"/>
            <a:r>
              <a:rPr lang="es-MX" b="1" dirty="0">
                <a:solidFill>
                  <a:srgbClr val="C00000"/>
                </a:solidFill>
                <a:latin typeface="Arial" panose="020B0604020202020204" pitchFamily="34" charset="0"/>
                <a:cs typeface="Arial" panose="020B0604020202020204" pitchFamily="34" charset="0"/>
              </a:rPr>
              <a:t>21</a:t>
            </a:r>
          </a:p>
        </p:txBody>
      </p:sp>
      <p:sp>
        <p:nvSpPr>
          <p:cNvPr id="30" name="Estrella: 5 puntas 29">
            <a:extLst>
              <a:ext uri="{FF2B5EF4-FFF2-40B4-BE49-F238E27FC236}">
                <a16:creationId xmlns:a16="http://schemas.microsoft.com/office/drawing/2014/main" id="{2AEA56B5-4594-444C-A072-2868D18B75B7}"/>
              </a:ext>
            </a:extLst>
          </p:cNvPr>
          <p:cNvSpPr/>
          <p:nvPr/>
        </p:nvSpPr>
        <p:spPr>
          <a:xfrm>
            <a:off x="5635971" y="831049"/>
            <a:ext cx="383223" cy="52106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strella: 5 puntas 30">
            <a:extLst>
              <a:ext uri="{FF2B5EF4-FFF2-40B4-BE49-F238E27FC236}">
                <a16:creationId xmlns:a16="http://schemas.microsoft.com/office/drawing/2014/main" id="{E8B8792E-7517-4FB8-AE0E-C05AF871AB95}"/>
              </a:ext>
            </a:extLst>
          </p:cNvPr>
          <p:cNvSpPr/>
          <p:nvPr/>
        </p:nvSpPr>
        <p:spPr>
          <a:xfrm>
            <a:off x="4343400" y="1419312"/>
            <a:ext cx="383223" cy="52106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strella: 5 puntas 31">
            <a:extLst>
              <a:ext uri="{FF2B5EF4-FFF2-40B4-BE49-F238E27FC236}">
                <a16:creationId xmlns:a16="http://schemas.microsoft.com/office/drawing/2014/main" id="{B2743379-5638-4AF9-8EC1-F79BD6DC0AB7}"/>
              </a:ext>
            </a:extLst>
          </p:cNvPr>
          <p:cNvSpPr/>
          <p:nvPr/>
        </p:nvSpPr>
        <p:spPr>
          <a:xfrm>
            <a:off x="3093783" y="2374150"/>
            <a:ext cx="304799" cy="42560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strella: 5 puntas 32">
            <a:extLst>
              <a:ext uri="{FF2B5EF4-FFF2-40B4-BE49-F238E27FC236}">
                <a16:creationId xmlns:a16="http://schemas.microsoft.com/office/drawing/2014/main" id="{68294F74-AEF0-48FA-9C99-080A996074F6}"/>
              </a:ext>
            </a:extLst>
          </p:cNvPr>
          <p:cNvSpPr/>
          <p:nvPr/>
        </p:nvSpPr>
        <p:spPr>
          <a:xfrm>
            <a:off x="3093782" y="2737322"/>
            <a:ext cx="304799" cy="42560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797D256A-518E-4DB9-9E30-BF2D3E431624}"/>
              </a:ext>
            </a:extLst>
          </p:cNvPr>
          <p:cNvSpPr/>
          <p:nvPr/>
        </p:nvSpPr>
        <p:spPr>
          <a:xfrm>
            <a:off x="3113725" y="3076377"/>
            <a:ext cx="304799" cy="42560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strella: 5 puntas 34">
            <a:extLst>
              <a:ext uri="{FF2B5EF4-FFF2-40B4-BE49-F238E27FC236}">
                <a16:creationId xmlns:a16="http://schemas.microsoft.com/office/drawing/2014/main" id="{825B1016-5AA0-4FC5-A425-FC09F2183DD3}"/>
              </a:ext>
            </a:extLst>
          </p:cNvPr>
          <p:cNvSpPr/>
          <p:nvPr/>
        </p:nvSpPr>
        <p:spPr>
          <a:xfrm>
            <a:off x="1174558" y="3782061"/>
            <a:ext cx="252922" cy="2387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36" name="Estrella: 5 puntas 35">
            <a:extLst>
              <a:ext uri="{FF2B5EF4-FFF2-40B4-BE49-F238E27FC236}">
                <a16:creationId xmlns:a16="http://schemas.microsoft.com/office/drawing/2014/main" id="{15341FDC-752A-4796-B3D0-5E037D6E65EC}"/>
              </a:ext>
            </a:extLst>
          </p:cNvPr>
          <p:cNvSpPr/>
          <p:nvPr/>
        </p:nvSpPr>
        <p:spPr>
          <a:xfrm>
            <a:off x="1819704" y="4737353"/>
            <a:ext cx="252922" cy="2387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37" name="Estrella: 5 puntas 36">
            <a:extLst>
              <a:ext uri="{FF2B5EF4-FFF2-40B4-BE49-F238E27FC236}">
                <a16:creationId xmlns:a16="http://schemas.microsoft.com/office/drawing/2014/main" id="{A4AF40D9-1FC6-4618-89D5-D62C55F525D7}"/>
              </a:ext>
            </a:extLst>
          </p:cNvPr>
          <p:cNvSpPr/>
          <p:nvPr/>
        </p:nvSpPr>
        <p:spPr>
          <a:xfrm>
            <a:off x="6645178" y="2467574"/>
            <a:ext cx="252922" cy="2387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38" name="Estrella: 5 puntas 37">
            <a:extLst>
              <a:ext uri="{FF2B5EF4-FFF2-40B4-BE49-F238E27FC236}">
                <a16:creationId xmlns:a16="http://schemas.microsoft.com/office/drawing/2014/main" id="{43E41299-F4A1-4A30-A0D3-A3A819B530D9}"/>
              </a:ext>
            </a:extLst>
          </p:cNvPr>
          <p:cNvSpPr/>
          <p:nvPr/>
        </p:nvSpPr>
        <p:spPr>
          <a:xfrm>
            <a:off x="6645178" y="2892174"/>
            <a:ext cx="252922" cy="2387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39" name="Estrella: 5 puntas 38">
            <a:extLst>
              <a:ext uri="{FF2B5EF4-FFF2-40B4-BE49-F238E27FC236}">
                <a16:creationId xmlns:a16="http://schemas.microsoft.com/office/drawing/2014/main" id="{2D5E1425-2E14-40AC-A82C-E4523723A7C3}"/>
              </a:ext>
            </a:extLst>
          </p:cNvPr>
          <p:cNvSpPr/>
          <p:nvPr/>
        </p:nvSpPr>
        <p:spPr>
          <a:xfrm>
            <a:off x="6629526" y="3395412"/>
            <a:ext cx="252922" cy="2387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40" name="Estrella: 5 puntas 39">
            <a:extLst>
              <a:ext uri="{FF2B5EF4-FFF2-40B4-BE49-F238E27FC236}">
                <a16:creationId xmlns:a16="http://schemas.microsoft.com/office/drawing/2014/main" id="{53C2A07C-CA31-4238-B382-017A3306DFF7}"/>
              </a:ext>
            </a:extLst>
          </p:cNvPr>
          <p:cNvSpPr/>
          <p:nvPr/>
        </p:nvSpPr>
        <p:spPr>
          <a:xfrm>
            <a:off x="6629526" y="3732532"/>
            <a:ext cx="252922" cy="2387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41" name="Estrella: 5 puntas 40">
            <a:extLst>
              <a:ext uri="{FF2B5EF4-FFF2-40B4-BE49-F238E27FC236}">
                <a16:creationId xmlns:a16="http://schemas.microsoft.com/office/drawing/2014/main" id="{616AD205-5E29-4841-91CB-441F7DF3371D}"/>
              </a:ext>
            </a:extLst>
          </p:cNvPr>
          <p:cNvSpPr/>
          <p:nvPr/>
        </p:nvSpPr>
        <p:spPr>
          <a:xfrm>
            <a:off x="6612254" y="4062534"/>
            <a:ext cx="252922" cy="2387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42" name="Estrella: 5 puntas 41">
            <a:extLst>
              <a:ext uri="{FF2B5EF4-FFF2-40B4-BE49-F238E27FC236}">
                <a16:creationId xmlns:a16="http://schemas.microsoft.com/office/drawing/2014/main" id="{EF24F419-5FAE-4E31-AB95-EBBE3CCEC5D1}"/>
              </a:ext>
            </a:extLst>
          </p:cNvPr>
          <p:cNvSpPr/>
          <p:nvPr/>
        </p:nvSpPr>
        <p:spPr>
          <a:xfrm>
            <a:off x="2093550" y="5202046"/>
            <a:ext cx="252922" cy="2387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43" name="Estrella: 5 puntas 42">
            <a:extLst>
              <a:ext uri="{FF2B5EF4-FFF2-40B4-BE49-F238E27FC236}">
                <a16:creationId xmlns:a16="http://schemas.microsoft.com/office/drawing/2014/main" id="{3231C051-A487-4C4E-9F89-495B7B50D4EF}"/>
              </a:ext>
            </a:extLst>
          </p:cNvPr>
          <p:cNvSpPr/>
          <p:nvPr/>
        </p:nvSpPr>
        <p:spPr>
          <a:xfrm>
            <a:off x="3266124" y="5599518"/>
            <a:ext cx="252922" cy="2387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44" name="CuadroTexto 43">
            <a:extLst>
              <a:ext uri="{FF2B5EF4-FFF2-40B4-BE49-F238E27FC236}">
                <a16:creationId xmlns:a16="http://schemas.microsoft.com/office/drawing/2014/main" id="{13B52BA9-8AFE-4B2B-A061-C95523767D91}"/>
              </a:ext>
            </a:extLst>
          </p:cNvPr>
          <p:cNvSpPr txBox="1"/>
          <p:nvPr/>
        </p:nvSpPr>
        <p:spPr>
          <a:xfrm>
            <a:off x="2426602" y="5821316"/>
            <a:ext cx="1528177" cy="369332"/>
          </a:xfrm>
          <a:prstGeom prst="rect">
            <a:avLst/>
          </a:prstGeom>
          <a:noFill/>
        </p:spPr>
        <p:txBody>
          <a:bodyPr wrap="square" rtlCol="0">
            <a:spAutoFit/>
          </a:bodyPr>
          <a:lstStyle/>
          <a:p>
            <a:r>
              <a:rPr lang="es-MX" dirty="0"/>
              <a:t>Diego Luna.</a:t>
            </a:r>
          </a:p>
        </p:txBody>
      </p:sp>
      <p:sp>
        <p:nvSpPr>
          <p:cNvPr id="45" name="CuadroTexto 44">
            <a:extLst>
              <a:ext uri="{FF2B5EF4-FFF2-40B4-BE49-F238E27FC236}">
                <a16:creationId xmlns:a16="http://schemas.microsoft.com/office/drawing/2014/main" id="{13341788-CE85-4EE0-8944-B120A7503A83}"/>
              </a:ext>
            </a:extLst>
          </p:cNvPr>
          <p:cNvSpPr txBox="1"/>
          <p:nvPr/>
        </p:nvSpPr>
        <p:spPr>
          <a:xfrm>
            <a:off x="4101827" y="4385546"/>
            <a:ext cx="2763349" cy="369332"/>
          </a:xfrm>
          <a:prstGeom prst="rect">
            <a:avLst/>
          </a:prstGeom>
          <a:noFill/>
        </p:spPr>
        <p:txBody>
          <a:bodyPr wrap="square" rtlCol="0">
            <a:spAutoFit/>
          </a:bodyPr>
          <a:lstStyle/>
          <a:p>
            <a:r>
              <a:rPr lang="es-MX" dirty="0"/>
              <a:t>Carlos Daniel, Sofia .</a:t>
            </a:r>
          </a:p>
        </p:txBody>
      </p:sp>
      <p:sp>
        <p:nvSpPr>
          <p:cNvPr id="46" name="CuadroTexto 45">
            <a:extLst>
              <a:ext uri="{FF2B5EF4-FFF2-40B4-BE49-F238E27FC236}">
                <a16:creationId xmlns:a16="http://schemas.microsoft.com/office/drawing/2014/main" id="{AB05EEAC-4146-4016-8168-92BBD1431062}"/>
              </a:ext>
            </a:extLst>
          </p:cNvPr>
          <p:cNvSpPr txBox="1"/>
          <p:nvPr/>
        </p:nvSpPr>
        <p:spPr>
          <a:xfrm>
            <a:off x="4036060" y="5053681"/>
            <a:ext cx="3492498" cy="830997"/>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Se realizo una presentación grupal reconociendo gustos, datos personales. Se realizo un cuento, explicación de las normas y reglas y un cubo de retos.</a:t>
            </a:r>
          </a:p>
        </p:txBody>
      </p:sp>
      <p:sp>
        <p:nvSpPr>
          <p:cNvPr id="47" name="CuadroTexto 46">
            <a:extLst>
              <a:ext uri="{FF2B5EF4-FFF2-40B4-BE49-F238E27FC236}">
                <a16:creationId xmlns:a16="http://schemas.microsoft.com/office/drawing/2014/main" id="{81FBE11D-6DA8-4C59-91E6-4673CB888572}"/>
              </a:ext>
            </a:extLst>
          </p:cNvPr>
          <p:cNvSpPr txBox="1"/>
          <p:nvPr/>
        </p:nvSpPr>
        <p:spPr>
          <a:xfrm>
            <a:off x="1268413" y="8221474"/>
            <a:ext cx="2878137" cy="738664"/>
          </a:xfrm>
          <a:prstGeom prst="rect">
            <a:avLst/>
          </a:prstGeom>
          <a:noFill/>
        </p:spPr>
        <p:txBody>
          <a:bodyPr wrap="square" rtlCol="0">
            <a:spAutoFit/>
          </a:bodyPr>
          <a:lstStyle/>
          <a:p>
            <a:pPr algn="ctr"/>
            <a:r>
              <a:rPr lang="es-MX" sz="1400" dirty="0"/>
              <a:t>Fue buena la intervención sin embargo, los alumnos mostraban poca empatía y miedo.</a:t>
            </a:r>
          </a:p>
        </p:txBody>
      </p:sp>
      <p:sp>
        <p:nvSpPr>
          <p:cNvPr id="48" name="CuadroTexto 47">
            <a:extLst>
              <a:ext uri="{FF2B5EF4-FFF2-40B4-BE49-F238E27FC236}">
                <a16:creationId xmlns:a16="http://schemas.microsoft.com/office/drawing/2014/main" id="{73F32B4C-2382-4C15-86A3-C49CC06C7C99}"/>
              </a:ext>
            </a:extLst>
          </p:cNvPr>
          <p:cNvSpPr txBox="1"/>
          <p:nvPr/>
        </p:nvSpPr>
        <p:spPr>
          <a:xfrm>
            <a:off x="673910" y="9114014"/>
            <a:ext cx="2839279" cy="369332"/>
          </a:xfrm>
          <a:prstGeom prst="rect">
            <a:avLst/>
          </a:prstGeom>
          <a:noFill/>
        </p:spPr>
        <p:txBody>
          <a:bodyPr wrap="square" rtlCol="0">
            <a:spAutoFit/>
          </a:bodyPr>
          <a:lstStyle/>
          <a:p>
            <a:r>
              <a:rPr lang="es-MX" dirty="0"/>
              <a:t>La integración. </a:t>
            </a:r>
          </a:p>
        </p:txBody>
      </p:sp>
      <p:sp>
        <p:nvSpPr>
          <p:cNvPr id="49" name="CuadroTexto 48">
            <a:extLst>
              <a:ext uri="{FF2B5EF4-FFF2-40B4-BE49-F238E27FC236}">
                <a16:creationId xmlns:a16="http://schemas.microsoft.com/office/drawing/2014/main" id="{2C3A36A8-8E91-4084-845D-FFCCA5CB38EF}"/>
              </a:ext>
            </a:extLst>
          </p:cNvPr>
          <p:cNvSpPr txBox="1"/>
          <p:nvPr/>
        </p:nvSpPr>
        <p:spPr>
          <a:xfrm>
            <a:off x="726581" y="6626581"/>
            <a:ext cx="3249789" cy="923330"/>
          </a:xfrm>
          <a:prstGeom prst="rect">
            <a:avLst/>
          </a:prstGeom>
          <a:noFill/>
        </p:spPr>
        <p:txBody>
          <a:bodyPr wrap="square" rtlCol="0">
            <a:spAutoFit/>
          </a:bodyPr>
          <a:lstStyle/>
          <a:p>
            <a:r>
              <a:rPr lang="es-MX" dirty="0"/>
              <a:t>Se logra establecer una buena coordinación con el nuevo protocolo de regreso a clases. </a:t>
            </a:r>
          </a:p>
        </p:txBody>
      </p:sp>
      <p:sp>
        <p:nvSpPr>
          <p:cNvPr id="50" name="CuadroTexto 49">
            <a:extLst>
              <a:ext uri="{FF2B5EF4-FFF2-40B4-BE49-F238E27FC236}">
                <a16:creationId xmlns:a16="http://schemas.microsoft.com/office/drawing/2014/main" id="{907522A9-06F6-4623-AB06-31E117F376D2}"/>
              </a:ext>
            </a:extLst>
          </p:cNvPr>
          <p:cNvSpPr txBox="1"/>
          <p:nvPr/>
        </p:nvSpPr>
        <p:spPr>
          <a:xfrm>
            <a:off x="4156498" y="6632438"/>
            <a:ext cx="3249789" cy="923330"/>
          </a:xfrm>
          <a:prstGeom prst="rect">
            <a:avLst/>
          </a:prstGeom>
          <a:noFill/>
        </p:spPr>
        <p:txBody>
          <a:bodyPr wrap="square" rtlCol="0">
            <a:spAutoFit/>
          </a:bodyPr>
          <a:lstStyle/>
          <a:p>
            <a:pPr algn="just"/>
            <a:r>
              <a:rPr lang="es-MX" dirty="0"/>
              <a:t>Integración de todos algunos alumnos y  fomentar la participación.</a:t>
            </a:r>
          </a:p>
        </p:txBody>
      </p:sp>
      <p:sp>
        <p:nvSpPr>
          <p:cNvPr id="51" name="CuadroTexto 50">
            <a:extLst>
              <a:ext uri="{FF2B5EF4-FFF2-40B4-BE49-F238E27FC236}">
                <a16:creationId xmlns:a16="http://schemas.microsoft.com/office/drawing/2014/main" id="{BD49F22C-40AF-4F36-BD03-B14942951DFB}"/>
              </a:ext>
            </a:extLst>
          </p:cNvPr>
          <p:cNvSpPr txBox="1"/>
          <p:nvPr/>
        </p:nvSpPr>
        <p:spPr>
          <a:xfrm>
            <a:off x="4117340" y="7963549"/>
            <a:ext cx="3492498" cy="1754326"/>
          </a:xfrm>
          <a:prstGeom prst="rect">
            <a:avLst/>
          </a:prstGeom>
          <a:noFill/>
        </p:spPr>
        <p:txBody>
          <a:bodyPr wrap="square" rtlCol="0">
            <a:spAutoFit/>
          </a:bodyPr>
          <a:lstStyle/>
          <a:p>
            <a:pPr algn="just"/>
            <a:r>
              <a:rPr lang="es-MX" dirty="0"/>
              <a:t>La jornada permitió tener un buen acercamiento con los niños, a logrado mantener buena comunicación con ellos, sin embargo por ser su primer día se limitan a participar.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6D5DC58-C278-49B4-AA91-7FA41998157C}"/>
              </a:ext>
            </a:extLst>
          </p:cNvPr>
          <p:cNvPicPr>
            <a:picLocks noChangeAspect="1"/>
          </p:cNvPicPr>
          <p:nvPr/>
        </p:nvPicPr>
        <p:blipFill>
          <a:blip r:embed="rId2"/>
          <a:stretch>
            <a:fillRect/>
          </a:stretch>
        </p:blipFill>
        <p:spPr>
          <a:xfrm>
            <a:off x="-685800" y="-341022"/>
            <a:ext cx="8458200" cy="10386721"/>
          </a:xfrm>
          <a:prstGeom prst="rect">
            <a:avLst/>
          </a:prstGeom>
        </p:spPr>
      </p:pic>
      <p:sp>
        <p:nvSpPr>
          <p:cNvPr id="3" name="CuadroTexto 2">
            <a:extLst>
              <a:ext uri="{FF2B5EF4-FFF2-40B4-BE49-F238E27FC236}">
                <a16:creationId xmlns:a16="http://schemas.microsoft.com/office/drawing/2014/main" id="{367A8E63-48BD-4E90-8095-2810C6883A93}"/>
              </a:ext>
            </a:extLst>
          </p:cNvPr>
          <p:cNvSpPr txBox="1"/>
          <p:nvPr/>
        </p:nvSpPr>
        <p:spPr>
          <a:xfrm rot="21127084">
            <a:off x="386386" y="2402603"/>
            <a:ext cx="4425094" cy="5940088"/>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Dentro del diagnostico que se esta implementado, durante el primer momento de evaluación se busca observar los conocimientos previos con los que cuenta individualmente cada uno de ellos; el autor Menichetti, (2013). Se debe formar personas plenas, promoviendo la adquisición de valores, habilidades y destrezas de manera autónoma para dar respuesta a los retos y dificultades desconocidas. </a:t>
            </a:r>
          </a:p>
          <a:p>
            <a:pPr algn="just"/>
            <a:r>
              <a:rPr lang="es-MX" dirty="0">
                <a:latin typeface="Arial" panose="020B0604020202020204" pitchFamily="34" charset="0"/>
                <a:cs typeface="Arial" panose="020B0604020202020204" pitchFamily="34" charset="0"/>
              </a:rPr>
              <a:t>Sin embargo dentro de preescolar la socialización es pieza clave pues según el teórico </a:t>
            </a:r>
            <a:r>
              <a:rPr lang="es-ES" dirty="0">
                <a:latin typeface="Arial" panose="020B0604020202020204" pitchFamily="34" charset="0"/>
                <a:cs typeface="Arial" panose="020B0604020202020204" pitchFamily="34" charset="0"/>
              </a:rPr>
              <a:t>Vygotsky, la zona de desarrollo próxima se brinda a través de un proceso en el cual dos individuos comparten sus aprendizajes, permitiéndose aprender uno de otro sin importar la edad, proceso madurativo o edad fisiológica; a este proceso se le es conocido como andamiaje</a:t>
            </a:r>
            <a:r>
              <a:rPr lang="es-ES" dirty="0"/>
              <a:t>. </a:t>
            </a:r>
            <a:endParaRPr lang="es-MX" dirty="0"/>
          </a:p>
        </p:txBody>
      </p:sp>
      <p:sp>
        <p:nvSpPr>
          <p:cNvPr id="4" name="CuadroTexto 3">
            <a:extLst>
              <a:ext uri="{FF2B5EF4-FFF2-40B4-BE49-F238E27FC236}">
                <a16:creationId xmlns:a16="http://schemas.microsoft.com/office/drawing/2014/main" id="{76DE13F0-7AB8-4C51-BFAA-9C64F5746A37}"/>
              </a:ext>
            </a:extLst>
          </p:cNvPr>
          <p:cNvSpPr txBox="1"/>
          <p:nvPr/>
        </p:nvSpPr>
        <p:spPr>
          <a:xfrm rot="21216104">
            <a:off x="241556" y="1530091"/>
            <a:ext cx="4133166" cy="584775"/>
          </a:xfrm>
          <a:prstGeom prst="rect">
            <a:avLst/>
          </a:prstGeom>
          <a:noFill/>
        </p:spPr>
        <p:txBody>
          <a:bodyPr wrap="square" rtlCol="0">
            <a:spAutoFit/>
          </a:bodyPr>
          <a:lstStyle/>
          <a:p>
            <a:pPr algn="ctr"/>
            <a:r>
              <a:rPr lang="es-MX" sz="3200" b="1" dirty="0">
                <a:latin typeface="Arial" panose="020B0604020202020204" pitchFamily="34" charset="0"/>
                <a:cs typeface="Arial" panose="020B0604020202020204" pitchFamily="34" charset="0"/>
              </a:rPr>
              <a:t>Según los autores…</a:t>
            </a:r>
          </a:p>
        </p:txBody>
      </p:sp>
    </p:spTree>
    <p:extLst>
      <p:ext uri="{BB962C8B-B14F-4D97-AF65-F5344CB8AC3E}">
        <p14:creationId xmlns:p14="http://schemas.microsoft.com/office/powerpoint/2010/main" val="79812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1459" y="6111240"/>
            <a:ext cx="7007859" cy="241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1459" y="7734300"/>
            <a:ext cx="3446779" cy="322580"/>
          </a:xfrm>
          <a:prstGeom prst="rect">
            <a:avLst/>
          </a:prstGeom>
          <a:blipFill>
            <a:blip r:embed="rId3" cstate="print"/>
            <a:stretch>
              <a:fillRect/>
            </a:stretch>
          </a:blipFill>
        </p:spPr>
        <p:txBody>
          <a:bodyPr wrap="square" lIns="0" tIns="0" rIns="0" bIns="0" rtlCol="0"/>
          <a:lstStyle/>
          <a:p>
            <a:endParaRPr/>
          </a:p>
        </p:txBody>
      </p:sp>
      <p:grpSp>
        <p:nvGrpSpPr>
          <p:cNvPr id="4" name="object 4"/>
          <p:cNvGrpSpPr/>
          <p:nvPr/>
        </p:nvGrpSpPr>
        <p:grpSpPr>
          <a:xfrm>
            <a:off x="22859" y="0"/>
            <a:ext cx="7731759" cy="10045700"/>
            <a:chOff x="22859" y="0"/>
            <a:chExt cx="7731759" cy="10045700"/>
          </a:xfrm>
        </p:grpSpPr>
        <p:sp>
          <p:nvSpPr>
            <p:cNvPr id="5" name="object 5"/>
            <p:cNvSpPr/>
            <p:nvPr/>
          </p:nvSpPr>
          <p:spPr>
            <a:xfrm>
              <a:off x="3774439" y="7739380"/>
              <a:ext cx="3462019" cy="32258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2859" y="0"/>
              <a:ext cx="7731759" cy="10045699"/>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3074035" y="6098540"/>
            <a:ext cx="1461135" cy="260350"/>
          </a:xfrm>
          <a:prstGeom prst="rect">
            <a:avLst/>
          </a:prstGeom>
        </p:spPr>
        <p:txBody>
          <a:bodyPr vert="horz" wrap="square" lIns="0" tIns="11430" rIns="0" bIns="0" rtlCol="0">
            <a:spAutoFit/>
          </a:bodyPr>
          <a:lstStyle/>
          <a:p>
            <a:pPr marL="12700">
              <a:lnSpc>
                <a:spcPct val="100000"/>
              </a:lnSpc>
              <a:spcBef>
                <a:spcPts val="90"/>
              </a:spcBef>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370840" y="6398259"/>
            <a:ext cx="6837680" cy="1259840"/>
            <a:chOff x="370840" y="6398259"/>
            <a:chExt cx="6837680" cy="1259840"/>
          </a:xfrm>
        </p:grpSpPr>
        <p:sp>
          <p:nvSpPr>
            <p:cNvPr id="9" name="object 9"/>
            <p:cNvSpPr/>
            <p:nvPr/>
          </p:nvSpPr>
          <p:spPr>
            <a:xfrm>
              <a:off x="3811269" y="6412229"/>
              <a:ext cx="3390900" cy="1239520"/>
            </a:xfrm>
            <a:custGeom>
              <a:avLst/>
              <a:gdLst/>
              <a:ahLst/>
              <a:cxnLst/>
              <a:rect l="l" t="t" r="r" b="b"/>
              <a:pathLst>
                <a:path w="3390900" h="1239520">
                  <a:moveTo>
                    <a:pt x="3184271" y="0"/>
                  </a:moveTo>
                  <a:lnTo>
                    <a:pt x="206628" y="0"/>
                  </a:lnTo>
                  <a:lnTo>
                    <a:pt x="159233" y="5454"/>
                  </a:lnTo>
                  <a:lnTo>
                    <a:pt x="115734" y="20992"/>
                  </a:lnTo>
                  <a:lnTo>
                    <a:pt x="77370" y="45376"/>
                  </a:lnTo>
                  <a:lnTo>
                    <a:pt x="45376" y="77370"/>
                  </a:lnTo>
                  <a:lnTo>
                    <a:pt x="20992" y="115734"/>
                  </a:lnTo>
                  <a:lnTo>
                    <a:pt x="5454" y="159233"/>
                  </a:lnTo>
                  <a:lnTo>
                    <a:pt x="0" y="206629"/>
                  </a:lnTo>
                  <a:lnTo>
                    <a:pt x="0" y="1032891"/>
                  </a:lnTo>
                  <a:lnTo>
                    <a:pt x="5454" y="1080286"/>
                  </a:lnTo>
                  <a:lnTo>
                    <a:pt x="20992" y="1123785"/>
                  </a:lnTo>
                  <a:lnTo>
                    <a:pt x="45376" y="1162149"/>
                  </a:lnTo>
                  <a:lnTo>
                    <a:pt x="77370" y="1194143"/>
                  </a:lnTo>
                  <a:lnTo>
                    <a:pt x="115734" y="1218527"/>
                  </a:lnTo>
                  <a:lnTo>
                    <a:pt x="159233" y="1234065"/>
                  </a:lnTo>
                  <a:lnTo>
                    <a:pt x="206628" y="1239520"/>
                  </a:lnTo>
                  <a:lnTo>
                    <a:pt x="3184271" y="1239520"/>
                  </a:lnTo>
                  <a:lnTo>
                    <a:pt x="3231666" y="1234065"/>
                  </a:lnTo>
                  <a:lnTo>
                    <a:pt x="3275165" y="1218527"/>
                  </a:lnTo>
                  <a:lnTo>
                    <a:pt x="3313529" y="1194143"/>
                  </a:lnTo>
                  <a:lnTo>
                    <a:pt x="3345523" y="1162149"/>
                  </a:lnTo>
                  <a:lnTo>
                    <a:pt x="3369907" y="1123785"/>
                  </a:lnTo>
                  <a:lnTo>
                    <a:pt x="3385445" y="1080286"/>
                  </a:lnTo>
                  <a:lnTo>
                    <a:pt x="3390900" y="1032891"/>
                  </a:lnTo>
                  <a:lnTo>
                    <a:pt x="3390900" y="206629"/>
                  </a:lnTo>
                  <a:lnTo>
                    <a:pt x="3385445" y="159233"/>
                  </a:lnTo>
                  <a:lnTo>
                    <a:pt x="3369907" y="115734"/>
                  </a:lnTo>
                  <a:lnTo>
                    <a:pt x="3345523" y="77370"/>
                  </a:lnTo>
                  <a:lnTo>
                    <a:pt x="3313529" y="45376"/>
                  </a:lnTo>
                  <a:lnTo>
                    <a:pt x="3275165" y="20992"/>
                  </a:lnTo>
                  <a:lnTo>
                    <a:pt x="3231666" y="5454"/>
                  </a:lnTo>
                  <a:lnTo>
                    <a:pt x="3184271" y="0"/>
                  </a:lnTo>
                  <a:close/>
                </a:path>
              </a:pathLst>
            </a:custGeom>
            <a:solidFill>
              <a:srgbClr val="FFFFFF"/>
            </a:solidFill>
          </p:spPr>
          <p:txBody>
            <a:bodyPr wrap="square" lIns="0" tIns="0" rIns="0" bIns="0" rtlCol="0"/>
            <a:lstStyle/>
            <a:p>
              <a:endParaRPr/>
            </a:p>
          </p:txBody>
        </p:sp>
        <p:sp>
          <p:nvSpPr>
            <p:cNvPr id="10" name="object 10"/>
            <p:cNvSpPr/>
            <p:nvPr/>
          </p:nvSpPr>
          <p:spPr>
            <a:xfrm>
              <a:off x="3811269" y="6412229"/>
              <a:ext cx="3390900" cy="1239520"/>
            </a:xfrm>
            <a:custGeom>
              <a:avLst/>
              <a:gdLst/>
              <a:ahLst/>
              <a:cxnLst/>
              <a:rect l="l" t="t" r="r" b="b"/>
              <a:pathLst>
                <a:path w="3390900" h="1239520">
                  <a:moveTo>
                    <a:pt x="0" y="206629"/>
                  </a:moveTo>
                  <a:lnTo>
                    <a:pt x="5454" y="159233"/>
                  </a:lnTo>
                  <a:lnTo>
                    <a:pt x="20992" y="115734"/>
                  </a:lnTo>
                  <a:lnTo>
                    <a:pt x="45376" y="77370"/>
                  </a:lnTo>
                  <a:lnTo>
                    <a:pt x="77370" y="45376"/>
                  </a:lnTo>
                  <a:lnTo>
                    <a:pt x="115734" y="20992"/>
                  </a:lnTo>
                  <a:lnTo>
                    <a:pt x="159233" y="5454"/>
                  </a:lnTo>
                  <a:lnTo>
                    <a:pt x="206628" y="0"/>
                  </a:lnTo>
                  <a:lnTo>
                    <a:pt x="3184271" y="0"/>
                  </a:lnTo>
                  <a:lnTo>
                    <a:pt x="3231666" y="5454"/>
                  </a:lnTo>
                  <a:lnTo>
                    <a:pt x="3275165" y="20992"/>
                  </a:lnTo>
                  <a:lnTo>
                    <a:pt x="3313529" y="45376"/>
                  </a:lnTo>
                  <a:lnTo>
                    <a:pt x="3345523" y="77370"/>
                  </a:lnTo>
                  <a:lnTo>
                    <a:pt x="3369907" y="115734"/>
                  </a:lnTo>
                  <a:lnTo>
                    <a:pt x="3385445" y="159233"/>
                  </a:lnTo>
                  <a:lnTo>
                    <a:pt x="3390900" y="206629"/>
                  </a:lnTo>
                  <a:lnTo>
                    <a:pt x="3390900" y="1032891"/>
                  </a:lnTo>
                  <a:lnTo>
                    <a:pt x="3385445" y="1080286"/>
                  </a:lnTo>
                  <a:lnTo>
                    <a:pt x="3369907" y="1123785"/>
                  </a:lnTo>
                  <a:lnTo>
                    <a:pt x="3345523" y="1162149"/>
                  </a:lnTo>
                  <a:lnTo>
                    <a:pt x="3313529" y="1194143"/>
                  </a:lnTo>
                  <a:lnTo>
                    <a:pt x="3275165" y="1218527"/>
                  </a:lnTo>
                  <a:lnTo>
                    <a:pt x="3231666" y="1234065"/>
                  </a:lnTo>
                  <a:lnTo>
                    <a:pt x="3184271" y="1239520"/>
                  </a:lnTo>
                  <a:lnTo>
                    <a:pt x="206628" y="1239520"/>
                  </a:lnTo>
                  <a:lnTo>
                    <a:pt x="159233" y="1234065"/>
                  </a:lnTo>
                  <a:lnTo>
                    <a:pt x="115734" y="1218527"/>
                  </a:lnTo>
                  <a:lnTo>
                    <a:pt x="77370" y="1194143"/>
                  </a:lnTo>
                  <a:lnTo>
                    <a:pt x="45376" y="1162149"/>
                  </a:lnTo>
                  <a:lnTo>
                    <a:pt x="20992" y="1123785"/>
                  </a:lnTo>
                  <a:lnTo>
                    <a:pt x="5454" y="1080286"/>
                  </a:lnTo>
                  <a:lnTo>
                    <a:pt x="0" y="1032891"/>
                  </a:lnTo>
                  <a:lnTo>
                    <a:pt x="0" y="206629"/>
                  </a:lnTo>
                  <a:close/>
                </a:path>
              </a:pathLst>
            </a:custGeom>
            <a:ln w="12700">
              <a:solidFill>
                <a:srgbClr val="000000"/>
              </a:solidFill>
            </a:ln>
          </p:spPr>
          <p:txBody>
            <a:bodyPr wrap="square" lIns="0" tIns="0" rIns="0" bIns="0" rtlCol="0"/>
            <a:lstStyle/>
            <a:p>
              <a:endParaRPr/>
            </a:p>
          </p:txBody>
        </p:sp>
        <p:sp>
          <p:nvSpPr>
            <p:cNvPr id="11" name="object 11"/>
            <p:cNvSpPr/>
            <p:nvPr/>
          </p:nvSpPr>
          <p:spPr>
            <a:xfrm>
              <a:off x="377190" y="6404609"/>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0"/>
                  </a:lnTo>
                  <a:lnTo>
                    <a:pt x="5489" y="1086906"/>
                  </a:lnTo>
                  <a:lnTo>
                    <a:pt x="21127" y="1130664"/>
                  </a:lnTo>
                  <a:lnTo>
                    <a:pt x="45665" y="1169266"/>
                  </a:lnTo>
                  <a:lnTo>
                    <a:pt x="77855" y="1201463"/>
                  </a:lnTo>
                  <a:lnTo>
                    <a:pt x="116450" y="1226006"/>
                  </a:lnTo>
                  <a:lnTo>
                    <a:pt x="160201" y="1241648"/>
                  </a:lnTo>
                  <a:lnTo>
                    <a:pt x="207860" y="1247139"/>
                  </a:lnTo>
                  <a:lnTo>
                    <a:pt x="3134741" y="1247139"/>
                  </a:lnTo>
                  <a:lnTo>
                    <a:pt x="3182406" y="1241648"/>
                  </a:lnTo>
                  <a:lnTo>
                    <a:pt x="3226164" y="1226006"/>
                  </a:lnTo>
                  <a:lnTo>
                    <a:pt x="3264766" y="1201463"/>
                  </a:lnTo>
                  <a:lnTo>
                    <a:pt x="3296963" y="1169266"/>
                  </a:lnTo>
                  <a:lnTo>
                    <a:pt x="3321506" y="1130664"/>
                  </a:lnTo>
                  <a:lnTo>
                    <a:pt x="3337148" y="1086906"/>
                  </a:lnTo>
                  <a:lnTo>
                    <a:pt x="3342640" y="1039240"/>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377190" y="6404609"/>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0"/>
                  </a:lnTo>
                  <a:lnTo>
                    <a:pt x="3337148" y="1086906"/>
                  </a:lnTo>
                  <a:lnTo>
                    <a:pt x="3321506" y="1130664"/>
                  </a:lnTo>
                  <a:lnTo>
                    <a:pt x="3296963" y="1169266"/>
                  </a:lnTo>
                  <a:lnTo>
                    <a:pt x="3264766" y="1201463"/>
                  </a:lnTo>
                  <a:lnTo>
                    <a:pt x="3226164" y="1226006"/>
                  </a:lnTo>
                  <a:lnTo>
                    <a:pt x="3182406" y="1241648"/>
                  </a:lnTo>
                  <a:lnTo>
                    <a:pt x="3134741" y="1247139"/>
                  </a:lnTo>
                  <a:lnTo>
                    <a:pt x="207860" y="1247139"/>
                  </a:lnTo>
                  <a:lnTo>
                    <a:pt x="160201" y="1241648"/>
                  </a:lnTo>
                  <a:lnTo>
                    <a:pt x="116450" y="1226006"/>
                  </a:lnTo>
                  <a:lnTo>
                    <a:pt x="77855" y="1201463"/>
                  </a:lnTo>
                  <a:lnTo>
                    <a:pt x="45665" y="1169266"/>
                  </a:lnTo>
                  <a:lnTo>
                    <a:pt x="21127" y="1130664"/>
                  </a:lnTo>
                  <a:lnTo>
                    <a:pt x="5489" y="1086906"/>
                  </a:lnTo>
                  <a:lnTo>
                    <a:pt x="0" y="1039240"/>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483552" y="6379845"/>
            <a:ext cx="685165" cy="269240"/>
          </a:xfrm>
          <a:prstGeom prst="rect">
            <a:avLst/>
          </a:prstGeom>
        </p:spPr>
        <p:txBody>
          <a:bodyPr vert="horz" wrap="square" lIns="0" tIns="12700" rIns="0" bIns="0" rtlCol="0">
            <a:spAutoFit/>
          </a:bodyPr>
          <a:lstStyle/>
          <a:p>
            <a:pPr marL="12700">
              <a:lnSpc>
                <a:spcPct val="100000"/>
              </a:lnSpc>
              <a:spcBef>
                <a:spcPts val="100"/>
              </a:spcBef>
            </a:pPr>
            <a:r>
              <a:rPr sz="1600" b="1" spc="-114" dirty="0">
                <a:latin typeface="Arial"/>
                <a:cs typeface="Arial"/>
              </a:rPr>
              <a:t>Logros:</a:t>
            </a:r>
            <a:endParaRPr sz="1600">
              <a:latin typeface="Arial"/>
              <a:cs typeface="Arial"/>
            </a:endParaRPr>
          </a:p>
        </p:txBody>
      </p:sp>
      <p:sp>
        <p:nvSpPr>
          <p:cNvPr id="14" name="object 14"/>
          <p:cNvSpPr txBox="1"/>
          <p:nvPr/>
        </p:nvSpPr>
        <p:spPr>
          <a:xfrm>
            <a:off x="3890009" y="6384290"/>
            <a:ext cx="3192780" cy="513080"/>
          </a:xfrm>
          <a:prstGeom prst="rect">
            <a:avLst/>
          </a:prstGeom>
        </p:spPr>
        <p:txBody>
          <a:bodyPr vert="horz" wrap="square" lIns="0" tIns="12700" rIns="0" bIns="0" rtlCol="0">
            <a:spAutoFit/>
          </a:bodyPr>
          <a:lstStyle/>
          <a:p>
            <a:pPr marL="155575">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341312" y="7753604"/>
            <a:ext cx="3224530" cy="260350"/>
          </a:xfrm>
          <a:prstGeom prst="rect">
            <a:avLst/>
          </a:prstGeom>
        </p:spPr>
        <p:txBody>
          <a:bodyPr vert="horz" wrap="square" lIns="0" tIns="11430" rIns="0" bIns="0" rtlCol="0">
            <a:spAutoFit/>
          </a:bodyPr>
          <a:lstStyle/>
          <a:p>
            <a:pPr marL="12700">
              <a:lnSpc>
                <a:spcPct val="100000"/>
              </a:lnSpc>
              <a:spcBef>
                <a:spcPts val="90"/>
              </a:spcBef>
            </a:pPr>
            <a:r>
              <a:rPr sz="1550" spc="20" dirty="0">
                <a:latin typeface="Verdana"/>
                <a:cs typeface="Verdana"/>
              </a:rPr>
              <a:t>Valoración </a:t>
            </a:r>
            <a:r>
              <a:rPr sz="1550" spc="-30" dirty="0">
                <a:latin typeface="Verdana"/>
                <a:cs typeface="Verdana"/>
              </a:rPr>
              <a:t>general </a:t>
            </a:r>
            <a:r>
              <a:rPr sz="1550" spc="-50" dirty="0">
                <a:latin typeface="Verdana"/>
                <a:cs typeface="Verdana"/>
              </a:rPr>
              <a:t>de </a:t>
            </a:r>
            <a:r>
              <a:rPr sz="1550" spc="-30" dirty="0">
                <a:latin typeface="Verdana"/>
                <a:cs typeface="Verdana"/>
              </a:rPr>
              <a:t>la</a:t>
            </a:r>
            <a:r>
              <a:rPr sz="1550" spc="-320" dirty="0">
                <a:latin typeface="Verdana"/>
                <a:cs typeface="Verdana"/>
              </a:rPr>
              <a:t> </a:t>
            </a:r>
            <a:r>
              <a:rPr sz="1550" spc="45" dirty="0">
                <a:latin typeface="Verdana"/>
                <a:cs typeface="Verdana"/>
              </a:rPr>
              <a:t>jornada</a:t>
            </a:r>
            <a:endParaRPr sz="1550">
              <a:latin typeface="Verdana"/>
              <a:cs typeface="Verdana"/>
            </a:endParaRPr>
          </a:p>
        </p:txBody>
      </p:sp>
      <p:grpSp>
        <p:nvGrpSpPr>
          <p:cNvPr id="16" name="object 16"/>
          <p:cNvGrpSpPr/>
          <p:nvPr/>
        </p:nvGrpSpPr>
        <p:grpSpPr>
          <a:xfrm>
            <a:off x="457834" y="6708830"/>
            <a:ext cx="6612890" cy="817244"/>
            <a:chOff x="457834" y="6708830"/>
            <a:chExt cx="6612890" cy="817244"/>
          </a:xfrm>
        </p:grpSpPr>
        <p:sp>
          <p:nvSpPr>
            <p:cNvPr id="17" name="object 17"/>
            <p:cNvSpPr/>
            <p:nvPr/>
          </p:nvSpPr>
          <p:spPr>
            <a:xfrm>
              <a:off x="457834" y="6714949"/>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18" name="object 18"/>
            <p:cNvSpPr/>
            <p:nvPr/>
          </p:nvSpPr>
          <p:spPr>
            <a:xfrm>
              <a:off x="457834" y="711630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19" name="object 19"/>
            <p:cNvSpPr/>
            <p:nvPr/>
          </p:nvSpPr>
          <p:spPr>
            <a:xfrm>
              <a:off x="457834" y="7317310"/>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20" name="object 20"/>
            <p:cNvSpPr/>
            <p:nvPr/>
          </p:nvSpPr>
          <p:spPr>
            <a:xfrm>
              <a:off x="3902709" y="6716887"/>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1" name="object 21"/>
            <p:cNvSpPr/>
            <p:nvPr/>
          </p:nvSpPr>
          <p:spPr>
            <a:xfrm>
              <a:off x="3902709" y="7118555"/>
              <a:ext cx="3167380" cy="401320"/>
            </a:xfrm>
            <a:custGeom>
              <a:avLst/>
              <a:gdLst/>
              <a:ahLst/>
              <a:cxnLst/>
              <a:rect l="l" t="t" r="r" b="b"/>
              <a:pathLst>
                <a:path w="3167379" h="401320">
                  <a:moveTo>
                    <a:pt x="0" y="0"/>
                  </a:moveTo>
                  <a:lnTo>
                    <a:pt x="3167380" y="0"/>
                  </a:lnTo>
                </a:path>
                <a:path w="3167379" h="401320">
                  <a:moveTo>
                    <a:pt x="0" y="200660"/>
                  </a:moveTo>
                  <a:lnTo>
                    <a:pt x="3167380" y="200660"/>
                  </a:lnTo>
                </a:path>
                <a:path w="3167379" h="401320">
                  <a:moveTo>
                    <a:pt x="0" y="401320"/>
                  </a:moveTo>
                  <a:lnTo>
                    <a:pt x="3167380" y="401320"/>
                  </a:lnTo>
                </a:path>
              </a:pathLst>
            </a:custGeom>
            <a:ln w="12237">
              <a:solidFill>
                <a:srgbClr val="000000"/>
              </a:solidFill>
            </a:ln>
          </p:spPr>
          <p:txBody>
            <a:bodyPr wrap="square" lIns="0" tIns="0" rIns="0" bIns="0" rtlCol="0"/>
            <a:lstStyle/>
            <a:p>
              <a:endParaRPr/>
            </a:p>
          </p:txBody>
        </p:sp>
      </p:grpSp>
      <p:sp>
        <p:nvSpPr>
          <p:cNvPr id="22" name="object 22"/>
          <p:cNvSpPr txBox="1"/>
          <p:nvPr/>
        </p:nvSpPr>
        <p:spPr>
          <a:xfrm>
            <a:off x="4747514" y="7759700"/>
            <a:ext cx="152527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A</a:t>
            </a:r>
            <a:r>
              <a:rPr sz="1550" spc="-5" dirty="0">
                <a:latin typeface="Verdana"/>
                <a:cs typeface="Verdana"/>
              </a:rPr>
              <a:t>utoe</a:t>
            </a:r>
            <a:r>
              <a:rPr sz="1550" dirty="0">
                <a:latin typeface="Verdana"/>
                <a:cs typeface="Verdana"/>
              </a:rPr>
              <a:t>v</a:t>
            </a:r>
            <a:r>
              <a:rPr sz="1550" spc="-35" dirty="0">
                <a:latin typeface="Verdana"/>
                <a:cs typeface="Verdana"/>
              </a:rPr>
              <a:t>alu</a:t>
            </a:r>
            <a:r>
              <a:rPr sz="1550" spc="30" dirty="0">
                <a:latin typeface="Verdana"/>
                <a:cs typeface="Verdana"/>
              </a:rPr>
              <a:t>ac</a:t>
            </a:r>
            <a:r>
              <a:rPr sz="1550" spc="-5" dirty="0">
                <a:latin typeface="Verdana"/>
                <a:cs typeface="Verdana"/>
              </a:rPr>
              <a:t>i</a:t>
            </a:r>
            <a:r>
              <a:rPr sz="1550" spc="-25" dirty="0">
                <a:latin typeface="Verdana"/>
                <a:cs typeface="Verdana"/>
              </a:rPr>
              <a:t>ó</a:t>
            </a:r>
            <a:r>
              <a:rPr sz="1550" spc="20" dirty="0">
                <a:latin typeface="Verdana"/>
                <a:cs typeface="Verdana"/>
              </a:rPr>
              <a:t>n</a:t>
            </a:r>
            <a:endParaRPr sz="1550">
              <a:latin typeface="Verdana"/>
              <a:cs typeface="Verdana"/>
            </a:endParaRPr>
          </a:p>
        </p:txBody>
      </p:sp>
      <p:sp>
        <p:nvSpPr>
          <p:cNvPr id="23" name="object 23"/>
          <p:cNvSpPr txBox="1"/>
          <p:nvPr/>
        </p:nvSpPr>
        <p:spPr>
          <a:xfrm>
            <a:off x="3806825" y="8075548"/>
            <a:ext cx="3312160" cy="1489075"/>
          </a:xfrm>
          <a:prstGeom prst="rect">
            <a:avLst/>
          </a:prstGeom>
        </p:spPr>
        <p:txBody>
          <a:bodyPr vert="horz" wrap="square" lIns="0" tIns="12700" rIns="0" bIns="0" rtlCol="0">
            <a:spAutoFit/>
          </a:bodyPr>
          <a:lstStyle/>
          <a:p>
            <a:pPr marL="12700">
              <a:lnSpc>
                <a:spcPct val="100000"/>
              </a:lnSpc>
              <a:spcBef>
                <a:spcPts val="100"/>
              </a:spcBef>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882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376567" y="2066544"/>
          <a:ext cx="3356609" cy="4115559"/>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4"/>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275">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marR="314325">
                        <a:lnSpc>
                          <a:spcPct val="100000"/>
                        </a:lnSpc>
                        <a:spcBef>
                          <a:spcPts val="245"/>
                        </a:spcBef>
                      </a:pPr>
                      <a:r>
                        <a:rPr sz="1200" b="1" spc="-60" dirty="0">
                          <a:latin typeface="Arial"/>
                          <a:cs typeface="Arial"/>
                        </a:rPr>
                        <a:t>Desarrollo </a:t>
                      </a:r>
                      <a:r>
                        <a:rPr sz="1200" b="1" spc="-25" dirty="0">
                          <a:latin typeface="Arial"/>
                          <a:cs typeface="Arial"/>
                        </a:rPr>
                        <a:t>de </a:t>
                      </a:r>
                      <a:r>
                        <a:rPr sz="1200" b="1" spc="-35" dirty="0">
                          <a:latin typeface="Arial"/>
                          <a:cs typeface="Arial"/>
                        </a:rPr>
                        <a:t>actividades </a:t>
                      </a:r>
                      <a:r>
                        <a:rPr sz="1200" b="1" spc="-55" dirty="0">
                          <a:latin typeface="Arial"/>
                          <a:cs typeface="Arial"/>
                        </a:rPr>
                        <a:t>en  </a:t>
                      </a:r>
                      <a:r>
                        <a:rPr sz="1200" b="1" spc="-45" dirty="0">
                          <a:latin typeface="Arial"/>
                          <a:cs typeface="Arial"/>
                        </a:rPr>
                        <a:t>tiempo </a:t>
                      </a:r>
                      <a:r>
                        <a:rPr sz="1200" b="1" spc="-20" dirty="0">
                          <a:latin typeface="Arial"/>
                          <a:cs typeface="Arial"/>
                        </a:rPr>
                        <a:t>y</a:t>
                      </a:r>
                      <a:r>
                        <a:rPr sz="1200" b="1" spc="105" dirty="0">
                          <a:latin typeface="Arial"/>
                          <a:cs typeface="Arial"/>
                        </a:rPr>
                        <a:t> </a:t>
                      </a:r>
                      <a:r>
                        <a:rPr sz="1200" b="1" spc="-5" dirty="0">
                          <a:latin typeface="Arial"/>
                          <a:cs typeface="Arial"/>
                        </a:rPr>
                        <a:t>forma.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883">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45"/>
                        </a:spcBef>
                      </a:pPr>
                      <a:r>
                        <a:rPr sz="1200" b="1" spc="-40" dirty="0">
                          <a:latin typeface="Arial"/>
                          <a:cs typeface="Arial"/>
                        </a:rPr>
                        <a:t>Manifestaciones </a:t>
                      </a:r>
                      <a:r>
                        <a:rPr sz="1200" b="1" spc="-25" dirty="0">
                          <a:latin typeface="Arial"/>
                          <a:cs typeface="Arial"/>
                        </a:rPr>
                        <a:t>de </a:t>
                      </a:r>
                      <a:r>
                        <a:rPr sz="1200" b="1" spc="-85" dirty="0">
                          <a:latin typeface="Arial"/>
                          <a:cs typeface="Arial"/>
                        </a:rPr>
                        <a:t>los</a:t>
                      </a:r>
                      <a:r>
                        <a:rPr sz="1200" b="1" spc="145" dirty="0">
                          <a:latin typeface="Arial"/>
                          <a:cs typeface="Arial"/>
                        </a:rPr>
                        <a:t> </a:t>
                      </a:r>
                      <a:r>
                        <a:rPr sz="1200" b="1" spc="-100" dirty="0">
                          <a:latin typeface="Arial"/>
                          <a:cs typeface="Arial"/>
                        </a:rPr>
                        <a:t>niños: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45"/>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marR="789940">
                        <a:lnSpc>
                          <a:spcPct val="100000"/>
                        </a:lnSpc>
                        <a:spcBef>
                          <a:spcPts val="245"/>
                        </a:spcBef>
                        <a:tabLst>
                          <a:tab pos="1609725" algn="l"/>
                          <a:tab pos="2294890" algn="l"/>
                        </a:tabLst>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 </a:t>
                      </a:r>
                      <a:r>
                        <a:rPr sz="1200" b="1" spc="-40" dirty="0">
                          <a:latin typeface="Arial"/>
                          <a:cs typeface="Arial"/>
                        </a:rPr>
                        <a:t>actividades?  </a:t>
                      </a:r>
                      <a:r>
                        <a:rPr sz="1200" b="1" spc="-80" dirty="0">
                          <a:latin typeface="Arial"/>
                          <a:cs typeface="Arial"/>
                        </a:rPr>
                        <a:t>Todos  </a:t>
                      </a:r>
                      <a:r>
                        <a:rPr sz="1200" b="1" spc="30" dirty="0">
                          <a:latin typeface="Arial"/>
                          <a:cs typeface="Arial"/>
                        </a:rPr>
                        <a:t>(  </a:t>
                      </a:r>
                      <a:r>
                        <a:rPr sz="1200" b="1" spc="35" dirty="0">
                          <a:latin typeface="Arial"/>
                          <a:cs typeface="Arial"/>
                        </a:rPr>
                        <a:t>)</a:t>
                      </a:r>
                      <a:r>
                        <a:rPr sz="1200" b="1" spc="295" dirty="0">
                          <a:latin typeface="Arial"/>
                          <a:cs typeface="Arial"/>
                        </a:rPr>
                        <a:t> </a:t>
                      </a:r>
                      <a:r>
                        <a:rPr sz="1200" b="1" spc="-100" dirty="0">
                          <a:latin typeface="Arial"/>
                          <a:cs typeface="Arial"/>
                        </a:rPr>
                        <a:t>Algunos</a:t>
                      </a:r>
                      <a:r>
                        <a:rPr sz="1200" b="1" spc="45" dirty="0">
                          <a:latin typeface="Arial"/>
                          <a:cs typeface="Arial"/>
                        </a:rPr>
                        <a:t> </a:t>
                      </a:r>
                      <a:r>
                        <a:rPr sz="1200" b="1" spc="30" dirty="0">
                          <a:latin typeface="Arial"/>
                          <a:cs typeface="Arial"/>
                        </a:rPr>
                        <a:t>(	</a:t>
                      </a:r>
                      <a:r>
                        <a:rPr sz="1200" b="1" spc="35" dirty="0">
                          <a:latin typeface="Arial"/>
                          <a:cs typeface="Arial"/>
                        </a:rPr>
                        <a:t>) </a:t>
                      </a:r>
                      <a:r>
                        <a:rPr sz="1200" b="1" spc="40" dirty="0">
                          <a:latin typeface="Arial"/>
                          <a:cs typeface="Arial"/>
                        </a:rPr>
                        <a:t> </a:t>
                      </a:r>
                      <a:r>
                        <a:rPr sz="1200" b="1" dirty="0">
                          <a:latin typeface="Arial"/>
                          <a:cs typeface="Arial"/>
                        </a:rPr>
                        <a:t>otro</a:t>
                      </a:r>
                      <a:r>
                        <a:rPr sz="1200" b="1" spc="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45"/>
                        </a:spcBef>
                        <a:tabLst>
                          <a:tab pos="1210310" algn="l"/>
                          <a:tab pos="1999614" algn="l"/>
                          <a:tab pos="2814955"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595">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70"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3827779" y="2070226"/>
          <a:ext cx="3322318" cy="3992879"/>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20">
                <a:tc>
                  <a:txBody>
                    <a:bodyPr/>
                    <a:lstStyle/>
                    <a:p>
                      <a:pPr marL="1270" algn="ctr">
                        <a:lnSpc>
                          <a:spcPct val="100000"/>
                        </a:lnSpc>
                        <a:spcBef>
                          <a:spcPts val="244"/>
                        </a:spcBef>
                      </a:pPr>
                      <a:r>
                        <a:rPr sz="1200" b="1" spc="-50" dirty="0">
                          <a:latin typeface="Arial"/>
                          <a:cs typeface="Arial"/>
                        </a:rPr>
                        <a:t>Educadora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2540"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a:lnSpc>
                          <a:spcPct val="100000"/>
                        </a:lnSpc>
                        <a:spcBef>
                          <a:spcPts val="240"/>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a:t>
                      </a:r>
                      <a:r>
                        <a:rPr sz="1200" b="1" spc="-20" dirty="0">
                          <a:latin typeface="Arial"/>
                          <a:cs typeface="Arial"/>
                        </a:rPr>
                        <a:t> </a:t>
                      </a:r>
                      <a:r>
                        <a:rPr sz="1200" b="1" spc="65" dirty="0">
                          <a:latin typeface="Arial"/>
                          <a:cs typeface="Arial"/>
                        </a:rPr>
                        <a:t>fue</a:t>
                      </a:r>
                      <a:endParaRPr sz="1200">
                        <a:latin typeface="Arial"/>
                        <a:cs typeface="Arial"/>
                      </a:endParaRPr>
                    </a:p>
                    <a:p>
                      <a:pPr marL="92710">
                        <a:lnSpc>
                          <a:spcPct val="100000"/>
                        </a:lnSpc>
                        <a:spcBef>
                          <a:spcPts val="5"/>
                        </a:spcBef>
                      </a:pPr>
                      <a:r>
                        <a:rPr sz="1200" b="1" spc="-60" dirty="0">
                          <a:latin typeface="Arial"/>
                          <a:cs typeface="Arial"/>
                        </a:rPr>
                        <a:t>la</a:t>
                      </a:r>
                      <a:r>
                        <a:rPr sz="1200" b="1" spc="30" dirty="0">
                          <a:latin typeface="Arial"/>
                          <a:cs typeface="Arial"/>
                        </a:rPr>
                        <a:t> </a:t>
                      </a:r>
                      <a:r>
                        <a:rPr sz="1200" b="1" spc="-35" dirty="0">
                          <a:latin typeface="Arial"/>
                          <a:cs typeface="Arial"/>
                        </a:rPr>
                        <a:t>adecuada?</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8330">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marR="180340">
                        <a:lnSpc>
                          <a:spcPct val="100000"/>
                        </a:lnSpc>
                        <a:spcBef>
                          <a:spcPts val="245"/>
                        </a:spcBef>
                      </a:pPr>
                      <a:r>
                        <a:rPr sz="1200" b="1" spc="-140" dirty="0">
                          <a:latin typeface="Arial"/>
                          <a:cs typeface="Arial"/>
                        </a:rPr>
                        <a:t>¿La </a:t>
                      </a:r>
                      <a:r>
                        <a:rPr sz="1200" b="1" spc="20" dirty="0">
                          <a:latin typeface="Arial"/>
                          <a:cs typeface="Arial"/>
                        </a:rPr>
                        <a:t>forma </a:t>
                      </a:r>
                      <a:r>
                        <a:rPr sz="1200" b="1" spc="-25" dirty="0">
                          <a:latin typeface="Arial"/>
                          <a:cs typeface="Arial"/>
                        </a:rPr>
                        <a:t>de </a:t>
                      </a:r>
                      <a:r>
                        <a:rPr sz="1200" b="1" spc="-35" dirty="0">
                          <a:latin typeface="Arial"/>
                          <a:cs typeface="Arial"/>
                        </a:rPr>
                        <a:t>relacionarme </a:t>
                      </a:r>
                      <a:r>
                        <a:rPr sz="1200" b="1" spc="-75" dirty="0">
                          <a:latin typeface="Arial"/>
                          <a:cs typeface="Arial"/>
                        </a:rPr>
                        <a:t>con  </a:t>
                      </a: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50"/>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90"/>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20">
                <a:tc gridSpan="3">
                  <a:txBody>
                    <a:bodyPr/>
                    <a:lstStyle/>
                    <a:p>
                      <a:pPr marL="1065530" marR="168910" indent="-894715">
                        <a:lnSpc>
                          <a:spcPct val="100000"/>
                        </a:lnSpc>
                        <a:spcBef>
                          <a:spcPts val="265"/>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a:latin typeface="Arial"/>
                        <a:cs typeface="Arial"/>
                      </a:endParaRPr>
                    </a:p>
                    <a:p>
                      <a:pPr marL="92710">
                        <a:lnSpc>
                          <a:spcPts val="1340"/>
                        </a:lnSpc>
                        <a:spcBef>
                          <a:spcPts val="5"/>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4210"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ts val="14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spcBef>
                          <a:spcPts val="20"/>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494660" y="1178941"/>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object 27"/>
          <p:cNvSpPr txBox="1"/>
          <p:nvPr/>
        </p:nvSpPr>
        <p:spPr>
          <a:xfrm>
            <a:off x="390525" y="8085073"/>
            <a:ext cx="3322320" cy="1479550"/>
          </a:xfrm>
          <a:prstGeom prst="rect">
            <a:avLst/>
          </a:prstGeom>
        </p:spPr>
        <p:txBody>
          <a:bodyPr vert="horz" wrap="square" lIns="0" tIns="24765" rIns="0" bIns="0" rtlCol="0">
            <a:spAutoFit/>
          </a:bodyPr>
          <a:lstStyle/>
          <a:p>
            <a:pPr marL="12700" marR="22225">
              <a:lnSpc>
                <a:spcPts val="1380"/>
              </a:lnSpc>
              <a:spcBef>
                <a:spcPts val="195"/>
              </a:spcBef>
              <a:tabLst>
                <a:tab pos="3291204" algn="l"/>
              </a:tabLst>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 </a:t>
            </a:r>
            <a:r>
              <a:rPr sz="1200" b="1" spc="-90" dirty="0">
                <a:latin typeface="Arial"/>
                <a:cs typeface="Arial"/>
              </a:rPr>
              <a:t>no  </a:t>
            </a:r>
            <a:r>
              <a:rPr sz="1200" b="1" spc="-55" dirty="0">
                <a:latin typeface="Arial"/>
                <a:cs typeface="Arial"/>
              </a:rPr>
              <a:t>debo</a:t>
            </a:r>
            <a:r>
              <a:rPr sz="1200" b="1" spc="-20" dirty="0">
                <a:latin typeface="Arial"/>
                <a:cs typeface="Arial"/>
              </a:rPr>
              <a:t> </a:t>
            </a:r>
            <a:r>
              <a:rPr sz="1200" b="1" spc="-40" dirty="0">
                <a:latin typeface="Arial"/>
                <a:cs typeface="Arial"/>
              </a:rPr>
              <a:t>olvidar</a:t>
            </a:r>
            <a:r>
              <a:rPr sz="1200" spc="-40" dirty="0">
                <a:latin typeface="Arial"/>
                <a:cs typeface="Arial"/>
              </a:rPr>
              <a:t>?</a:t>
            </a:r>
            <a:r>
              <a:rPr sz="1200" u="sng" dirty="0">
                <a:uFill>
                  <a:solidFill>
                    <a:srgbClr val="000000"/>
                  </a:solidFill>
                </a:uFill>
                <a:latin typeface="Times New Roman"/>
                <a:cs typeface="Times New Roman"/>
              </a:rPr>
              <a:t> 	</a:t>
            </a:r>
            <a:endParaRPr sz="1200">
              <a:latin typeface="Times New Roman"/>
              <a:cs typeface="Times New Roman"/>
            </a:endParaRPr>
          </a:p>
          <a:p>
            <a:pPr marL="12700">
              <a:lnSpc>
                <a:spcPts val="139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75"/>
              </a:spcBef>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 </a:t>
            </a:r>
            <a:r>
              <a:rPr sz="1200" b="1" spc="-25" dirty="0">
                <a:latin typeface="Arial"/>
                <a:cs typeface="Arial"/>
              </a:rPr>
              <a:t>intervenir?</a:t>
            </a:r>
            <a:r>
              <a:rPr sz="1200" b="1" spc="100" dirty="0">
                <a:latin typeface="Arial"/>
                <a:cs typeface="Arial"/>
              </a:rPr>
              <a:t> </a:t>
            </a:r>
            <a:r>
              <a:rPr sz="1200" b="1" spc="-85" dirty="0">
                <a:latin typeface="Arial"/>
                <a:cs typeface="Arial"/>
              </a:rPr>
              <a:t>¿Qué</a:t>
            </a:r>
            <a:endParaRPr sz="1200">
              <a:latin typeface="Arial"/>
              <a:cs typeface="Arial"/>
            </a:endParaRPr>
          </a:p>
          <a:p>
            <a:pPr marL="12700">
              <a:lnSpc>
                <a:spcPts val="1405"/>
              </a:lnSpc>
            </a:pPr>
            <a:r>
              <a:rPr sz="1200" b="1" spc="-40" dirty="0">
                <a:latin typeface="Arial"/>
                <a:cs typeface="Arial"/>
              </a:rPr>
              <a:t>necesito </a:t>
            </a:r>
            <a:r>
              <a:rPr sz="1200" b="1" spc="-35" dirty="0">
                <a:latin typeface="Arial"/>
                <a:cs typeface="Arial"/>
              </a:rPr>
              <a:t>modificar?</a:t>
            </a:r>
            <a:r>
              <a:rPr sz="1200" b="1" spc="85" dirty="0">
                <a:latin typeface="Arial"/>
                <a:cs typeface="Arial"/>
              </a:rPr>
              <a:t> </a:t>
            </a:r>
            <a:r>
              <a:rPr sz="1200" b="1" spc="-45" dirty="0">
                <a:latin typeface="Arial"/>
                <a:cs typeface="Arial"/>
              </a:rPr>
              <a:t>Imprevistos.</a:t>
            </a:r>
            <a:endParaRPr sz="1200">
              <a:latin typeface="Arial"/>
              <a:cs typeface="Arial"/>
            </a:endParaRPr>
          </a:p>
          <a:p>
            <a:pPr marL="12700">
              <a:lnSpc>
                <a:spcPts val="1405"/>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8" name="CuadroTexto 27">
            <a:extLst>
              <a:ext uri="{FF2B5EF4-FFF2-40B4-BE49-F238E27FC236}">
                <a16:creationId xmlns:a16="http://schemas.microsoft.com/office/drawing/2014/main" id="{EA126457-9338-4859-9B04-F12C3BF9C32F}"/>
              </a:ext>
            </a:extLst>
          </p:cNvPr>
          <p:cNvSpPr txBox="1"/>
          <p:nvPr/>
        </p:nvSpPr>
        <p:spPr>
          <a:xfrm>
            <a:off x="4781381" y="372023"/>
            <a:ext cx="738886" cy="369332"/>
          </a:xfrm>
          <a:prstGeom prst="rect">
            <a:avLst/>
          </a:prstGeom>
          <a:noFill/>
        </p:spPr>
        <p:txBody>
          <a:bodyPr wrap="square" rtlCol="0">
            <a:spAutoFit/>
          </a:bodyPr>
          <a:lstStyle/>
          <a:p>
            <a:pPr algn="ctr"/>
            <a:r>
              <a:rPr lang="es-MX" b="1" dirty="0">
                <a:solidFill>
                  <a:srgbClr val="C00000"/>
                </a:solidFill>
                <a:latin typeface="Arial" panose="020B0604020202020204" pitchFamily="34" charset="0"/>
                <a:cs typeface="Arial" panose="020B0604020202020204" pitchFamily="34" charset="0"/>
              </a:rPr>
              <a:t>25</a:t>
            </a:r>
          </a:p>
        </p:txBody>
      </p:sp>
      <p:sp>
        <p:nvSpPr>
          <p:cNvPr id="29" name="CuadroTexto 28">
            <a:extLst>
              <a:ext uri="{FF2B5EF4-FFF2-40B4-BE49-F238E27FC236}">
                <a16:creationId xmlns:a16="http://schemas.microsoft.com/office/drawing/2014/main" id="{DFAFADC1-3E72-42D0-85FC-C30B08848258}"/>
              </a:ext>
            </a:extLst>
          </p:cNvPr>
          <p:cNvSpPr txBox="1"/>
          <p:nvPr/>
        </p:nvSpPr>
        <p:spPr>
          <a:xfrm>
            <a:off x="5655138" y="372023"/>
            <a:ext cx="738886" cy="369332"/>
          </a:xfrm>
          <a:prstGeom prst="rect">
            <a:avLst/>
          </a:prstGeom>
          <a:noFill/>
        </p:spPr>
        <p:txBody>
          <a:bodyPr wrap="square" rtlCol="0">
            <a:spAutoFit/>
          </a:bodyPr>
          <a:lstStyle/>
          <a:p>
            <a:pPr algn="ctr"/>
            <a:r>
              <a:rPr lang="es-MX" b="1" dirty="0">
                <a:solidFill>
                  <a:srgbClr val="C00000"/>
                </a:solidFill>
                <a:latin typeface="Arial" panose="020B0604020202020204" pitchFamily="34" charset="0"/>
                <a:cs typeface="Arial" panose="020B0604020202020204" pitchFamily="34" charset="0"/>
              </a:rPr>
              <a:t>08</a:t>
            </a:r>
          </a:p>
        </p:txBody>
      </p:sp>
      <p:sp>
        <p:nvSpPr>
          <p:cNvPr id="30" name="CuadroTexto 29">
            <a:extLst>
              <a:ext uri="{FF2B5EF4-FFF2-40B4-BE49-F238E27FC236}">
                <a16:creationId xmlns:a16="http://schemas.microsoft.com/office/drawing/2014/main" id="{BC0D615B-D98A-4683-8059-C12AB247BF56}"/>
              </a:ext>
            </a:extLst>
          </p:cNvPr>
          <p:cNvSpPr txBox="1"/>
          <p:nvPr/>
        </p:nvSpPr>
        <p:spPr>
          <a:xfrm>
            <a:off x="6455831" y="373383"/>
            <a:ext cx="738886" cy="369332"/>
          </a:xfrm>
          <a:prstGeom prst="rect">
            <a:avLst/>
          </a:prstGeom>
          <a:noFill/>
        </p:spPr>
        <p:txBody>
          <a:bodyPr wrap="square" rtlCol="0">
            <a:spAutoFit/>
          </a:bodyPr>
          <a:lstStyle/>
          <a:p>
            <a:pPr algn="ctr"/>
            <a:r>
              <a:rPr lang="es-MX" b="1" dirty="0">
                <a:solidFill>
                  <a:srgbClr val="C00000"/>
                </a:solidFill>
                <a:latin typeface="Arial" panose="020B0604020202020204" pitchFamily="34" charset="0"/>
                <a:cs typeface="Arial" panose="020B0604020202020204" pitchFamily="34" charset="0"/>
              </a:rPr>
              <a:t>21</a:t>
            </a:r>
          </a:p>
        </p:txBody>
      </p:sp>
      <p:sp>
        <p:nvSpPr>
          <p:cNvPr id="31" name="Estrella: 5 puntas 30">
            <a:extLst>
              <a:ext uri="{FF2B5EF4-FFF2-40B4-BE49-F238E27FC236}">
                <a16:creationId xmlns:a16="http://schemas.microsoft.com/office/drawing/2014/main" id="{106FFF52-66AB-4E57-AE06-E85CF3BAE5FF}"/>
              </a:ext>
            </a:extLst>
          </p:cNvPr>
          <p:cNvSpPr/>
          <p:nvPr/>
        </p:nvSpPr>
        <p:spPr>
          <a:xfrm>
            <a:off x="5925879" y="855981"/>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strella: 5 puntas 31">
            <a:extLst>
              <a:ext uri="{FF2B5EF4-FFF2-40B4-BE49-F238E27FC236}">
                <a16:creationId xmlns:a16="http://schemas.microsoft.com/office/drawing/2014/main" id="{890AD852-C5D6-497F-8E8C-C9ED895476BB}"/>
              </a:ext>
            </a:extLst>
          </p:cNvPr>
          <p:cNvSpPr/>
          <p:nvPr/>
        </p:nvSpPr>
        <p:spPr>
          <a:xfrm>
            <a:off x="4191000" y="1463104"/>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strella: 5 puntas 32">
            <a:extLst>
              <a:ext uri="{FF2B5EF4-FFF2-40B4-BE49-F238E27FC236}">
                <a16:creationId xmlns:a16="http://schemas.microsoft.com/office/drawing/2014/main" id="{364C66AB-7E42-489C-A1A6-554C9A0BAD5B}"/>
              </a:ext>
            </a:extLst>
          </p:cNvPr>
          <p:cNvSpPr/>
          <p:nvPr/>
        </p:nvSpPr>
        <p:spPr>
          <a:xfrm>
            <a:off x="2819247" y="2417658"/>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1FD95328-5C60-41A3-99D6-3CCEF1D96DF0}"/>
              </a:ext>
            </a:extLst>
          </p:cNvPr>
          <p:cNvSpPr/>
          <p:nvPr/>
        </p:nvSpPr>
        <p:spPr>
          <a:xfrm>
            <a:off x="2819246" y="2784637"/>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strella: 5 puntas 34">
            <a:extLst>
              <a:ext uri="{FF2B5EF4-FFF2-40B4-BE49-F238E27FC236}">
                <a16:creationId xmlns:a16="http://schemas.microsoft.com/office/drawing/2014/main" id="{DF91185E-7F94-4AE8-B8CE-3B3E23EB8EB0}"/>
              </a:ext>
            </a:extLst>
          </p:cNvPr>
          <p:cNvSpPr/>
          <p:nvPr/>
        </p:nvSpPr>
        <p:spPr>
          <a:xfrm>
            <a:off x="2817994" y="3136426"/>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FAEC7F61-DE76-4964-9DE8-B53A8384171A}"/>
              </a:ext>
            </a:extLst>
          </p:cNvPr>
          <p:cNvSpPr/>
          <p:nvPr/>
        </p:nvSpPr>
        <p:spPr>
          <a:xfrm>
            <a:off x="961831" y="3766945"/>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3B1A9E0C-8361-4B39-8D89-F0C9A464892F}"/>
              </a:ext>
            </a:extLst>
          </p:cNvPr>
          <p:cNvSpPr/>
          <p:nvPr/>
        </p:nvSpPr>
        <p:spPr>
          <a:xfrm>
            <a:off x="6394024" y="2393951"/>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2DA6765F-167C-4858-9D6A-FA1448CF2FCB}"/>
              </a:ext>
            </a:extLst>
          </p:cNvPr>
          <p:cNvSpPr/>
          <p:nvPr/>
        </p:nvSpPr>
        <p:spPr>
          <a:xfrm>
            <a:off x="6401475" y="2867536"/>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683036B7-B0B2-4951-BB3A-D1B90D85A4DC}"/>
              </a:ext>
            </a:extLst>
          </p:cNvPr>
          <p:cNvSpPr/>
          <p:nvPr/>
        </p:nvSpPr>
        <p:spPr>
          <a:xfrm>
            <a:off x="6377957" y="3341121"/>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42FDA7AA-8048-44BC-8694-8289345D355D}"/>
              </a:ext>
            </a:extLst>
          </p:cNvPr>
          <p:cNvSpPr/>
          <p:nvPr/>
        </p:nvSpPr>
        <p:spPr>
          <a:xfrm>
            <a:off x="6387439" y="3666579"/>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C4E2A950-FC57-4058-B914-0E4A27DA2B71}"/>
              </a:ext>
            </a:extLst>
          </p:cNvPr>
          <p:cNvSpPr/>
          <p:nvPr/>
        </p:nvSpPr>
        <p:spPr>
          <a:xfrm>
            <a:off x="6377956" y="3939032"/>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C109A6D4-9971-43AE-B2BF-BD9CC4336AAA}"/>
              </a:ext>
            </a:extLst>
          </p:cNvPr>
          <p:cNvSpPr/>
          <p:nvPr/>
        </p:nvSpPr>
        <p:spPr>
          <a:xfrm>
            <a:off x="2686060" y="4668046"/>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Estrella: 5 puntas 42">
            <a:extLst>
              <a:ext uri="{FF2B5EF4-FFF2-40B4-BE49-F238E27FC236}">
                <a16:creationId xmlns:a16="http://schemas.microsoft.com/office/drawing/2014/main" id="{0144E3B0-6B2D-4AFD-B5B6-AAFB34F16A7C}"/>
              </a:ext>
            </a:extLst>
          </p:cNvPr>
          <p:cNvSpPr/>
          <p:nvPr/>
        </p:nvSpPr>
        <p:spPr>
          <a:xfrm>
            <a:off x="1793321" y="5089923"/>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Estrella: 5 puntas 43">
            <a:extLst>
              <a:ext uri="{FF2B5EF4-FFF2-40B4-BE49-F238E27FC236}">
                <a16:creationId xmlns:a16="http://schemas.microsoft.com/office/drawing/2014/main" id="{39AAF914-E8F8-4E60-B702-33160F72F00C}"/>
              </a:ext>
            </a:extLst>
          </p:cNvPr>
          <p:cNvSpPr/>
          <p:nvPr/>
        </p:nvSpPr>
        <p:spPr>
          <a:xfrm>
            <a:off x="3049581" y="5575794"/>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CuadroTexto 44">
            <a:extLst>
              <a:ext uri="{FF2B5EF4-FFF2-40B4-BE49-F238E27FC236}">
                <a16:creationId xmlns:a16="http://schemas.microsoft.com/office/drawing/2014/main" id="{85988F03-A1E4-412A-BDF3-25E2BBE16BDB}"/>
              </a:ext>
            </a:extLst>
          </p:cNvPr>
          <p:cNvSpPr txBox="1"/>
          <p:nvPr/>
        </p:nvSpPr>
        <p:spPr>
          <a:xfrm>
            <a:off x="2149474" y="5842616"/>
            <a:ext cx="1277608" cy="307777"/>
          </a:xfrm>
          <a:prstGeom prst="rect">
            <a:avLst/>
          </a:prstGeom>
          <a:noFill/>
        </p:spPr>
        <p:txBody>
          <a:bodyPr wrap="square" rtlCol="0">
            <a:spAutoFit/>
          </a:bodyPr>
          <a:lstStyle/>
          <a:p>
            <a:pPr algn="ctr"/>
            <a:r>
              <a:rPr lang="es-MX" sz="1400" dirty="0"/>
              <a:t>Ulises.</a:t>
            </a:r>
          </a:p>
        </p:txBody>
      </p:sp>
      <p:sp>
        <p:nvSpPr>
          <p:cNvPr id="46" name="CuadroTexto 45">
            <a:extLst>
              <a:ext uri="{FF2B5EF4-FFF2-40B4-BE49-F238E27FC236}">
                <a16:creationId xmlns:a16="http://schemas.microsoft.com/office/drawing/2014/main" id="{55D942A1-8F1B-448B-A9C4-703F95983889}"/>
              </a:ext>
            </a:extLst>
          </p:cNvPr>
          <p:cNvSpPr txBox="1"/>
          <p:nvPr/>
        </p:nvSpPr>
        <p:spPr>
          <a:xfrm>
            <a:off x="4086884" y="4403923"/>
            <a:ext cx="1277608" cy="307777"/>
          </a:xfrm>
          <a:prstGeom prst="rect">
            <a:avLst/>
          </a:prstGeom>
          <a:noFill/>
        </p:spPr>
        <p:txBody>
          <a:bodyPr wrap="square" rtlCol="0">
            <a:spAutoFit/>
          </a:bodyPr>
          <a:lstStyle/>
          <a:p>
            <a:pPr algn="ctr"/>
            <a:r>
              <a:rPr lang="es-MX" sz="1400" dirty="0"/>
              <a:t>Sofia Mateo.  </a:t>
            </a:r>
          </a:p>
        </p:txBody>
      </p:sp>
      <p:sp>
        <p:nvSpPr>
          <p:cNvPr id="47" name="CuadroTexto 46">
            <a:extLst>
              <a:ext uri="{FF2B5EF4-FFF2-40B4-BE49-F238E27FC236}">
                <a16:creationId xmlns:a16="http://schemas.microsoft.com/office/drawing/2014/main" id="{9FE19ECC-3C63-434C-A7E9-9403C6618B53}"/>
              </a:ext>
            </a:extLst>
          </p:cNvPr>
          <p:cNvSpPr txBox="1"/>
          <p:nvPr/>
        </p:nvSpPr>
        <p:spPr>
          <a:xfrm>
            <a:off x="3783099" y="5002322"/>
            <a:ext cx="3492498" cy="830997"/>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Se realizo una presentación grupal reconociendo gustos, datos personales. Se realizo un cuento, explicación de las normas y reglas y un cubo de retos.</a:t>
            </a:r>
          </a:p>
        </p:txBody>
      </p:sp>
      <p:sp>
        <p:nvSpPr>
          <p:cNvPr id="48" name="CuadroTexto 47">
            <a:extLst>
              <a:ext uri="{FF2B5EF4-FFF2-40B4-BE49-F238E27FC236}">
                <a16:creationId xmlns:a16="http://schemas.microsoft.com/office/drawing/2014/main" id="{5A976DAB-E121-4427-8BA1-3818E859BD87}"/>
              </a:ext>
            </a:extLst>
          </p:cNvPr>
          <p:cNvSpPr txBox="1"/>
          <p:nvPr/>
        </p:nvSpPr>
        <p:spPr>
          <a:xfrm>
            <a:off x="442100" y="6645749"/>
            <a:ext cx="3249789" cy="923330"/>
          </a:xfrm>
          <a:prstGeom prst="rect">
            <a:avLst/>
          </a:prstGeom>
          <a:noFill/>
        </p:spPr>
        <p:txBody>
          <a:bodyPr wrap="square" rtlCol="0">
            <a:spAutoFit/>
          </a:bodyPr>
          <a:lstStyle/>
          <a:p>
            <a:r>
              <a:rPr lang="es-MX" dirty="0"/>
              <a:t>Se logra establecer una buena coordinación con el nuevo protocolo de regreso a clases. </a:t>
            </a:r>
          </a:p>
        </p:txBody>
      </p:sp>
      <p:sp>
        <p:nvSpPr>
          <p:cNvPr id="49" name="CuadroTexto 48">
            <a:extLst>
              <a:ext uri="{FF2B5EF4-FFF2-40B4-BE49-F238E27FC236}">
                <a16:creationId xmlns:a16="http://schemas.microsoft.com/office/drawing/2014/main" id="{849C4903-461E-41A2-8852-75E66AEF7D0F}"/>
              </a:ext>
            </a:extLst>
          </p:cNvPr>
          <p:cNvSpPr txBox="1"/>
          <p:nvPr/>
        </p:nvSpPr>
        <p:spPr>
          <a:xfrm>
            <a:off x="3902709" y="6614814"/>
            <a:ext cx="3249789" cy="923330"/>
          </a:xfrm>
          <a:prstGeom prst="rect">
            <a:avLst/>
          </a:prstGeom>
          <a:noFill/>
        </p:spPr>
        <p:txBody>
          <a:bodyPr wrap="square" rtlCol="0">
            <a:spAutoFit/>
          </a:bodyPr>
          <a:lstStyle/>
          <a:p>
            <a:pPr algn="just"/>
            <a:r>
              <a:rPr lang="es-MX" dirty="0"/>
              <a:t>Integración de todos algunos alumnos y  fomentar la participación.</a:t>
            </a:r>
          </a:p>
        </p:txBody>
      </p:sp>
      <p:sp>
        <p:nvSpPr>
          <p:cNvPr id="50" name="CuadroTexto 49">
            <a:extLst>
              <a:ext uri="{FF2B5EF4-FFF2-40B4-BE49-F238E27FC236}">
                <a16:creationId xmlns:a16="http://schemas.microsoft.com/office/drawing/2014/main" id="{16F8A5E2-336A-4F53-8FD1-54BCCC68A076}"/>
              </a:ext>
            </a:extLst>
          </p:cNvPr>
          <p:cNvSpPr txBox="1"/>
          <p:nvPr/>
        </p:nvSpPr>
        <p:spPr>
          <a:xfrm>
            <a:off x="1024572" y="8203395"/>
            <a:ext cx="2878137" cy="738664"/>
          </a:xfrm>
          <a:prstGeom prst="rect">
            <a:avLst/>
          </a:prstGeom>
          <a:noFill/>
        </p:spPr>
        <p:txBody>
          <a:bodyPr wrap="square" rtlCol="0">
            <a:spAutoFit/>
          </a:bodyPr>
          <a:lstStyle/>
          <a:p>
            <a:pPr algn="ctr"/>
            <a:r>
              <a:rPr lang="es-MX" sz="1400" dirty="0"/>
              <a:t>Fue buena la intervención sin embargo, los alumnos mostraban poca empatía y miedo.</a:t>
            </a:r>
          </a:p>
        </p:txBody>
      </p:sp>
      <p:sp>
        <p:nvSpPr>
          <p:cNvPr id="51" name="CuadroTexto 50">
            <a:extLst>
              <a:ext uri="{FF2B5EF4-FFF2-40B4-BE49-F238E27FC236}">
                <a16:creationId xmlns:a16="http://schemas.microsoft.com/office/drawing/2014/main" id="{33330367-C0C3-49DB-9E49-12E62B184B1D}"/>
              </a:ext>
            </a:extLst>
          </p:cNvPr>
          <p:cNvSpPr txBox="1"/>
          <p:nvPr/>
        </p:nvSpPr>
        <p:spPr>
          <a:xfrm>
            <a:off x="457834" y="9048229"/>
            <a:ext cx="2713358" cy="369332"/>
          </a:xfrm>
          <a:prstGeom prst="rect">
            <a:avLst/>
          </a:prstGeom>
          <a:noFill/>
        </p:spPr>
        <p:txBody>
          <a:bodyPr wrap="square" rtlCol="0">
            <a:spAutoFit/>
          </a:bodyPr>
          <a:lstStyle/>
          <a:p>
            <a:r>
              <a:rPr lang="es-MX" sz="1400" dirty="0"/>
              <a:t>Uso de materiales</a:t>
            </a:r>
            <a:r>
              <a:rPr lang="es-MX" dirty="0"/>
              <a:t>.</a:t>
            </a:r>
          </a:p>
        </p:txBody>
      </p:sp>
      <p:sp>
        <p:nvSpPr>
          <p:cNvPr id="52" name="CuadroTexto 51">
            <a:extLst>
              <a:ext uri="{FF2B5EF4-FFF2-40B4-BE49-F238E27FC236}">
                <a16:creationId xmlns:a16="http://schemas.microsoft.com/office/drawing/2014/main" id="{9E41B49E-54C7-4BCA-8875-FB38EBEC6DD7}"/>
              </a:ext>
            </a:extLst>
          </p:cNvPr>
          <p:cNvSpPr txBox="1"/>
          <p:nvPr/>
        </p:nvSpPr>
        <p:spPr>
          <a:xfrm>
            <a:off x="3691889" y="8201278"/>
            <a:ext cx="3492498" cy="1077218"/>
          </a:xfrm>
          <a:prstGeom prst="rect">
            <a:avLst/>
          </a:prstGeom>
          <a:noFill/>
        </p:spPr>
        <p:txBody>
          <a:bodyPr wrap="square" rtlCol="0">
            <a:spAutoFit/>
          </a:bodyPr>
          <a:lstStyle/>
          <a:p>
            <a:pPr algn="just"/>
            <a:r>
              <a:rPr lang="es-MX" sz="1600" dirty="0"/>
              <a:t>La jornada permitió tener un buen acercamiento con los niños, sin embargo no acatan reglas, ni indicaciones y su atención es nula.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3B0A1DA-1443-498F-9FA3-917E2763B0B3}"/>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4F1A33C5-3245-486A-AAAE-1E6A4E95E2BE}"/>
              </a:ext>
            </a:extLst>
          </p:cNvPr>
          <p:cNvSpPr txBox="1"/>
          <p:nvPr/>
        </p:nvSpPr>
        <p:spPr>
          <a:xfrm rot="21192359">
            <a:off x="-133621" y="2390998"/>
            <a:ext cx="4800600" cy="5755422"/>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Los alumnos manifiestan una atención individualizada por lo cual se vuelve complejo darle atención a cada uno de ellos pues por la edad en la que se encuentran aun aprenden a controlar sus emociones.  </a:t>
            </a:r>
          </a:p>
          <a:p>
            <a:pPr algn="just"/>
            <a:r>
              <a:rPr lang="es-MX" sz="1600" dirty="0">
                <a:latin typeface="Arial" panose="020B0604020202020204" pitchFamily="34" charset="0"/>
                <a:cs typeface="Arial" panose="020B0604020202020204" pitchFamily="34" charset="0"/>
              </a:rPr>
              <a:t>Según Morales (2012). Los materiales didácticos ayudan a  </a:t>
            </a:r>
            <a:r>
              <a:rPr lang="es-ES" sz="1600" dirty="0">
                <a:latin typeface="Arial" panose="020B0604020202020204" pitchFamily="34" charset="0"/>
                <a:cs typeface="Arial" panose="020B0604020202020204" pitchFamily="34" charset="0"/>
              </a:rPr>
              <a:t>despertar el interés de los estudiantes, adecuarse a las características físicas y psíquicas de los mismos, además que facilitan la actividad docente al servir de guía; asimismo, tienen la gran virtud de adecuarse a cualquier tipo de contenido, sin embargo dentro de la intervención no solo falto la integración de materiales, si no mantener el control del grupo pues Así mismo García (1994).  expresa que una de las funciones de la disciplina es crear una forma de trabajo en la cual las tareas o actividades planificadas para el aula pueden ser realizadas de manera más eficiente</a:t>
            </a:r>
          </a:p>
          <a:p>
            <a:pPr algn="just"/>
            <a:r>
              <a:rPr lang="es-ES" sz="1600" dirty="0">
                <a:latin typeface="Arial" panose="020B0604020202020204" pitchFamily="34" charset="0"/>
                <a:cs typeface="Arial" panose="020B0604020202020204" pitchFamily="34" charset="0"/>
              </a:rPr>
              <a:t>Por lo cual la mañana de trabajo no logro ser exitosa pues los alumnos aun aprenden a regular su comportamiento, manifestando sus sentimientos a través del llanto, berrinche, entre otros. </a:t>
            </a:r>
            <a:endParaRPr lang="es-MX" sz="16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F0A0B884-E455-4F2F-88CF-9536F52B6CCF}"/>
              </a:ext>
            </a:extLst>
          </p:cNvPr>
          <p:cNvSpPr txBox="1"/>
          <p:nvPr/>
        </p:nvSpPr>
        <p:spPr>
          <a:xfrm rot="21216104">
            <a:off x="19710" y="1474690"/>
            <a:ext cx="4133166" cy="584775"/>
          </a:xfrm>
          <a:prstGeom prst="rect">
            <a:avLst/>
          </a:prstGeom>
          <a:noFill/>
        </p:spPr>
        <p:txBody>
          <a:bodyPr wrap="square" rtlCol="0">
            <a:spAutoFit/>
          </a:bodyPr>
          <a:lstStyle/>
          <a:p>
            <a:pPr algn="ctr"/>
            <a:r>
              <a:rPr lang="es-MX" sz="3200" b="1" dirty="0">
                <a:latin typeface="Arial" panose="020B0604020202020204" pitchFamily="34" charset="0"/>
                <a:cs typeface="Arial" panose="020B0604020202020204" pitchFamily="34" charset="0"/>
              </a:rPr>
              <a:t>Según los autores…</a:t>
            </a:r>
          </a:p>
        </p:txBody>
      </p:sp>
    </p:spTree>
    <p:extLst>
      <p:ext uri="{BB962C8B-B14F-4D97-AF65-F5344CB8AC3E}">
        <p14:creationId xmlns:p14="http://schemas.microsoft.com/office/powerpoint/2010/main" val="345348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3E62642-9DD2-4666-B222-CD7B07BF639B}"/>
              </a:ext>
            </a:extLst>
          </p:cNvPr>
          <p:cNvSpPr/>
          <p:nvPr/>
        </p:nvSpPr>
        <p:spPr>
          <a:xfrm>
            <a:off x="251459" y="6111240"/>
            <a:ext cx="7007859" cy="241300"/>
          </a:xfrm>
          <a:prstGeom prst="rect">
            <a:avLst/>
          </a:prstGeom>
          <a:blipFill>
            <a:blip r:embed="rId2" cstate="print"/>
            <a:stretch>
              <a:fillRect/>
            </a:stretch>
          </a:blipFill>
        </p:spPr>
        <p:txBody>
          <a:bodyPr wrap="square" lIns="0" tIns="0" rIns="0" bIns="0" rtlCol="0"/>
          <a:lstStyle/>
          <a:p>
            <a:endParaRPr/>
          </a:p>
        </p:txBody>
      </p:sp>
      <p:sp>
        <p:nvSpPr>
          <p:cNvPr id="3" name="object 3">
            <a:extLst>
              <a:ext uri="{FF2B5EF4-FFF2-40B4-BE49-F238E27FC236}">
                <a16:creationId xmlns:a16="http://schemas.microsoft.com/office/drawing/2014/main" id="{2530EDD0-6E1F-4CB1-A980-BF8AEB77E475}"/>
              </a:ext>
            </a:extLst>
          </p:cNvPr>
          <p:cNvSpPr/>
          <p:nvPr/>
        </p:nvSpPr>
        <p:spPr>
          <a:xfrm>
            <a:off x="251459" y="7734300"/>
            <a:ext cx="3446779" cy="322580"/>
          </a:xfrm>
          <a:prstGeom prst="rect">
            <a:avLst/>
          </a:prstGeom>
          <a:blipFill>
            <a:blip r:embed="rId3" cstate="print"/>
            <a:stretch>
              <a:fillRect/>
            </a:stretch>
          </a:blipFill>
        </p:spPr>
        <p:txBody>
          <a:bodyPr wrap="square" lIns="0" tIns="0" rIns="0" bIns="0" rtlCol="0"/>
          <a:lstStyle/>
          <a:p>
            <a:endParaRPr/>
          </a:p>
        </p:txBody>
      </p:sp>
      <p:grpSp>
        <p:nvGrpSpPr>
          <p:cNvPr id="4" name="object 4">
            <a:extLst>
              <a:ext uri="{FF2B5EF4-FFF2-40B4-BE49-F238E27FC236}">
                <a16:creationId xmlns:a16="http://schemas.microsoft.com/office/drawing/2014/main" id="{34D8B4C9-DF2A-4C16-BE90-7602DC81FC75}"/>
              </a:ext>
            </a:extLst>
          </p:cNvPr>
          <p:cNvGrpSpPr/>
          <p:nvPr/>
        </p:nvGrpSpPr>
        <p:grpSpPr>
          <a:xfrm>
            <a:off x="22859" y="0"/>
            <a:ext cx="7731759" cy="10045700"/>
            <a:chOff x="22859" y="0"/>
            <a:chExt cx="7731759" cy="10045700"/>
          </a:xfrm>
        </p:grpSpPr>
        <p:sp>
          <p:nvSpPr>
            <p:cNvPr id="5" name="object 5">
              <a:extLst>
                <a:ext uri="{FF2B5EF4-FFF2-40B4-BE49-F238E27FC236}">
                  <a16:creationId xmlns:a16="http://schemas.microsoft.com/office/drawing/2014/main" id="{A56F8750-2C7F-4B55-9C37-5DF30770C4F7}"/>
                </a:ext>
              </a:extLst>
            </p:cNvPr>
            <p:cNvSpPr/>
            <p:nvPr/>
          </p:nvSpPr>
          <p:spPr>
            <a:xfrm>
              <a:off x="3774439" y="7739380"/>
              <a:ext cx="3462019" cy="322580"/>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F0EA6CD4-CFC8-4C4F-B064-2005115CCAB2}"/>
                </a:ext>
              </a:extLst>
            </p:cNvPr>
            <p:cNvSpPr/>
            <p:nvPr/>
          </p:nvSpPr>
          <p:spPr>
            <a:xfrm>
              <a:off x="22859" y="0"/>
              <a:ext cx="7731759" cy="10045699"/>
            </a:xfrm>
            <a:prstGeom prst="rect">
              <a:avLst/>
            </a:prstGeom>
            <a:blipFill>
              <a:blip r:embed="rId5" cstate="print"/>
              <a:stretch>
                <a:fillRect/>
              </a:stretch>
            </a:blipFill>
          </p:spPr>
          <p:txBody>
            <a:bodyPr wrap="square" lIns="0" tIns="0" rIns="0" bIns="0" rtlCol="0"/>
            <a:lstStyle/>
            <a:p>
              <a:endParaRPr/>
            </a:p>
          </p:txBody>
        </p:sp>
      </p:grpSp>
      <p:sp>
        <p:nvSpPr>
          <p:cNvPr id="7" name="object 7">
            <a:extLst>
              <a:ext uri="{FF2B5EF4-FFF2-40B4-BE49-F238E27FC236}">
                <a16:creationId xmlns:a16="http://schemas.microsoft.com/office/drawing/2014/main" id="{A8FCF26E-6E28-41FB-978E-108FB3E47702}"/>
              </a:ext>
            </a:extLst>
          </p:cNvPr>
          <p:cNvSpPr txBox="1"/>
          <p:nvPr/>
        </p:nvSpPr>
        <p:spPr>
          <a:xfrm>
            <a:off x="3074035" y="6098540"/>
            <a:ext cx="1461135" cy="260350"/>
          </a:xfrm>
          <a:prstGeom prst="rect">
            <a:avLst/>
          </a:prstGeom>
        </p:spPr>
        <p:txBody>
          <a:bodyPr vert="horz" wrap="square" lIns="0" tIns="11430" rIns="0" bIns="0" rtlCol="0">
            <a:spAutoFit/>
          </a:bodyPr>
          <a:lstStyle/>
          <a:p>
            <a:pPr marL="12700">
              <a:lnSpc>
                <a:spcPct val="100000"/>
              </a:lnSpc>
              <a:spcBef>
                <a:spcPts val="90"/>
              </a:spcBef>
            </a:pPr>
            <a:r>
              <a:rPr sz="1550" spc="-5" dirty="0">
                <a:latin typeface="Verdana"/>
                <a:cs typeface="Verdana"/>
              </a:rPr>
              <a:t>Observaciones</a:t>
            </a:r>
            <a:endParaRPr sz="1550">
              <a:latin typeface="Verdana"/>
              <a:cs typeface="Verdana"/>
            </a:endParaRPr>
          </a:p>
        </p:txBody>
      </p:sp>
      <p:grpSp>
        <p:nvGrpSpPr>
          <p:cNvPr id="8" name="object 8">
            <a:extLst>
              <a:ext uri="{FF2B5EF4-FFF2-40B4-BE49-F238E27FC236}">
                <a16:creationId xmlns:a16="http://schemas.microsoft.com/office/drawing/2014/main" id="{0D9F7179-C71F-43FB-948D-ECFFBB87A9D6}"/>
              </a:ext>
            </a:extLst>
          </p:cNvPr>
          <p:cNvGrpSpPr/>
          <p:nvPr/>
        </p:nvGrpSpPr>
        <p:grpSpPr>
          <a:xfrm>
            <a:off x="370840" y="6398259"/>
            <a:ext cx="6837680" cy="1259840"/>
            <a:chOff x="370840" y="6398259"/>
            <a:chExt cx="6837680" cy="1259840"/>
          </a:xfrm>
        </p:grpSpPr>
        <p:sp>
          <p:nvSpPr>
            <p:cNvPr id="9" name="object 9">
              <a:extLst>
                <a:ext uri="{FF2B5EF4-FFF2-40B4-BE49-F238E27FC236}">
                  <a16:creationId xmlns:a16="http://schemas.microsoft.com/office/drawing/2014/main" id="{7AC33F6C-906C-423D-9C22-4CD18F727D45}"/>
                </a:ext>
              </a:extLst>
            </p:cNvPr>
            <p:cNvSpPr/>
            <p:nvPr/>
          </p:nvSpPr>
          <p:spPr>
            <a:xfrm>
              <a:off x="3811269" y="6412229"/>
              <a:ext cx="3390900" cy="1239520"/>
            </a:xfrm>
            <a:custGeom>
              <a:avLst/>
              <a:gdLst/>
              <a:ahLst/>
              <a:cxnLst/>
              <a:rect l="l" t="t" r="r" b="b"/>
              <a:pathLst>
                <a:path w="3390900" h="1239520">
                  <a:moveTo>
                    <a:pt x="3184271" y="0"/>
                  </a:moveTo>
                  <a:lnTo>
                    <a:pt x="206628" y="0"/>
                  </a:lnTo>
                  <a:lnTo>
                    <a:pt x="159233" y="5454"/>
                  </a:lnTo>
                  <a:lnTo>
                    <a:pt x="115734" y="20992"/>
                  </a:lnTo>
                  <a:lnTo>
                    <a:pt x="77370" y="45376"/>
                  </a:lnTo>
                  <a:lnTo>
                    <a:pt x="45376" y="77370"/>
                  </a:lnTo>
                  <a:lnTo>
                    <a:pt x="20992" y="115734"/>
                  </a:lnTo>
                  <a:lnTo>
                    <a:pt x="5454" y="159233"/>
                  </a:lnTo>
                  <a:lnTo>
                    <a:pt x="0" y="206629"/>
                  </a:lnTo>
                  <a:lnTo>
                    <a:pt x="0" y="1032891"/>
                  </a:lnTo>
                  <a:lnTo>
                    <a:pt x="5454" y="1080286"/>
                  </a:lnTo>
                  <a:lnTo>
                    <a:pt x="20992" y="1123785"/>
                  </a:lnTo>
                  <a:lnTo>
                    <a:pt x="45376" y="1162149"/>
                  </a:lnTo>
                  <a:lnTo>
                    <a:pt x="77370" y="1194143"/>
                  </a:lnTo>
                  <a:lnTo>
                    <a:pt x="115734" y="1218527"/>
                  </a:lnTo>
                  <a:lnTo>
                    <a:pt x="159233" y="1234065"/>
                  </a:lnTo>
                  <a:lnTo>
                    <a:pt x="206628" y="1239520"/>
                  </a:lnTo>
                  <a:lnTo>
                    <a:pt x="3184271" y="1239520"/>
                  </a:lnTo>
                  <a:lnTo>
                    <a:pt x="3231666" y="1234065"/>
                  </a:lnTo>
                  <a:lnTo>
                    <a:pt x="3275165" y="1218527"/>
                  </a:lnTo>
                  <a:lnTo>
                    <a:pt x="3313529" y="1194143"/>
                  </a:lnTo>
                  <a:lnTo>
                    <a:pt x="3345523" y="1162149"/>
                  </a:lnTo>
                  <a:lnTo>
                    <a:pt x="3369907" y="1123785"/>
                  </a:lnTo>
                  <a:lnTo>
                    <a:pt x="3385445" y="1080286"/>
                  </a:lnTo>
                  <a:lnTo>
                    <a:pt x="3390900" y="1032891"/>
                  </a:lnTo>
                  <a:lnTo>
                    <a:pt x="3390900" y="206629"/>
                  </a:lnTo>
                  <a:lnTo>
                    <a:pt x="3385445" y="159233"/>
                  </a:lnTo>
                  <a:lnTo>
                    <a:pt x="3369907" y="115734"/>
                  </a:lnTo>
                  <a:lnTo>
                    <a:pt x="3345523" y="77370"/>
                  </a:lnTo>
                  <a:lnTo>
                    <a:pt x="3313529" y="45376"/>
                  </a:lnTo>
                  <a:lnTo>
                    <a:pt x="3275165" y="20992"/>
                  </a:lnTo>
                  <a:lnTo>
                    <a:pt x="3231666" y="5454"/>
                  </a:lnTo>
                  <a:lnTo>
                    <a:pt x="3184271" y="0"/>
                  </a:lnTo>
                  <a:close/>
                </a:path>
              </a:pathLst>
            </a:custGeom>
            <a:solidFill>
              <a:srgbClr val="FFFFFF"/>
            </a:solidFill>
          </p:spPr>
          <p:txBody>
            <a:bodyPr wrap="square" lIns="0" tIns="0" rIns="0" bIns="0" rtlCol="0"/>
            <a:lstStyle/>
            <a:p>
              <a:endParaRPr/>
            </a:p>
          </p:txBody>
        </p:sp>
        <p:sp>
          <p:nvSpPr>
            <p:cNvPr id="10" name="object 10">
              <a:extLst>
                <a:ext uri="{FF2B5EF4-FFF2-40B4-BE49-F238E27FC236}">
                  <a16:creationId xmlns:a16="http://schemas.microsoft.com/office/drawing/2014/main" id="{0B5BA285-7440-4BEB-956B-DF583CD853E3}"/>
                </a:ext>
              </a:extLst>
            </p:cNvPr>
            <p:cNvSpPr/>
            <p:nvPr/>
          </p:nvSpPr>
          <p:spPr>
            <a:xfrm>
              <a:off x="3811269" y="6412229"/>
              <a:ext cx="3390900" cy="1239520"/>
            </a:xfrm>
            <a:custGeom>
              <a:avLst/>
              <a:gdLst/>
              <a:ahLst/>
              <a:cxnLst/>
              <a:rect l="l" t="t" r="r" b="b"/>
              <a:pathLst>
                <a:path w="3390900" h="1239520">
                  <a:moveTo>
                    <a:pt x="0" y="206629"/>
                  </a:moveTo>
                  <a:lnTo>
                    <a:pt x="5454" y="159233"/>
                  </a:lnTo>
                  <a:lnTo>
                    <a:pt x="20992" y="115734"/>
                  </a:lnTo>
                  <a:lnTo>
                    <a:pt x="45376" y="77370"/>
                  </a:lnTo>
                  <a:lnTo>
                    <a:pt x="77370" y="45376"/>
                  </a:lnTo>
                  <a:lnTo>
                    <a:pt x="115734" y="20992"/>
                  </a:lnTo>
                  <a:lnTo>
                    <a:pt x="159233" y="5454"/>
                  </a:lnTo>
                  <a:lnTo>
                    <a:pt x="206628" y="0"/>
                  </a:lnTo>
                  <a:lnTo>
                    <a:pt x="3184271" y="0"/>
                  </a:lnTo>
                  <a:lnTo>
                    <a:pt x="3231666" y="5454"/>
                  </a:lnTo>
                  <a:lnTo>
                    <a:pt x="3275165" y="20992"/>
                  </a:lnTo>
                  <a:lnTo>
                    <a:pt x="3313529" y="45376"/>
                  </a:lnTo>
                  <a:lnTo>
                    <a:pt x="3345523" y="77370"/>
                  </a:lnTo>
                  <a:lnTo>
                    <a:pt x="3369907" y="115734"/>
                  </a:lnTo>
                  <a:lnTo>
                    <a:pt x="3385445" y="159233"/>
                  </a:lnTo>
                  <a:lnTo>
                    <a:pt x="3390900" y="206629"/>
                  </a:lnTo>
                  <a:lnTo>
                    <a:pt x="3390900" y="1032891"/>
                  </a:lnTo>
                  <a:lnTo>
                    <a:pt x="3385445" y="1080286"/>
                  </a:lnTo>
                  <a:lnTo>
                    <a:pt x="3369907" y="1123785"/>
                  </a:lnTo>
                  <a:lnTo>
                    <a:pt x="3345523" y="1162149"/>
                  </a:lnTo>
                  <a:lnTo>
                    <a:pt x="3313529" y="1194143"/>
                  </a:lnTo>
                  <a:lnTo>
                    <a:pt x="3275165" y="1218527"/>
                  </a:lnTo>
                  <a:lnTo>
                    <a:pt x="3231666" y="1234065"/>
                  </a:lnTo>
                  <a:lnTo>
                    <a:pt x="3184271" y="1239520"/>
                  </a:lnTo>
                  <a:lnTo>
                    <a:pt x="206628" y="1239520"/>
                  </a:lnTo>
                  <a:lnTo>
                    <a:pt x="159233" y="1234065"/>
                  </a:lnTo>
                  <a:lnTo>
                    <a:pt x="115734" y="1218527"/>
                  </a:lnTo>
                  <a:lnTo>
                    <a:pt x="77370" y="1194143"/>
                  </a:lnTo>
                  <a:lnTo>
                    <a:pt x="45376" y="1162149"/>
                  </a:lnTo>
                  <a:lnTo>
                    <a:pt x="20992" y="1123785"/>
                  </a:lnTo>
                  <a:lnTo>
                    <a:pt x="5454" y="1080286"/>
                  </a:lnTo>
                  <a:lnTo>
                    <a:pt x="0" y="1032891"/>
                  </a:lnTo>
                  <a:lnTo>
                    <a:pt x="0" y="206629"/>
                  </a:lnTo>
                  <a:close/>
                </a:path>
              </a:pathLst>
            </a:custGeom>
            <a:ln w="12700">
              <a:solidFill>
                <a:srgbClr val="000000"/>
              </a:solidFill>
            </a:ln>
          </p:spPr>
          <p:txBody>
            <a:bodyPr wrap="square" lIns="0" tIns="0" rIns="0" bIns="0" rtlCol="0"/>
            <a:lstStyle/>
            <a:p>
              <a:endParaRPr/>
            </a:p>
          </p:txBody>
        </p:sp>
        <p:sp>
          <p:nvSpPr>
            <p:cNvPr id="11" name="object 11">
              <a:extLst>
                <a:ext uri="{FF2B5EF4-FFF2-40B4-BE49-F238E27FC236}">
                  <a16:creationId xmlns:a16="http://schemas.microsoft.com/office/drawing/2014/main" id="{8D7A5EC4-ABF0-4EC2-857C-565622F8F2B1}"/>
                </a:ext>
              </a:extLst>
            </p:cNvPr>
            <p:cNvSpPr/>
            <p:nvPr/>
          </p:nvSpPr>
          <p:spPr>
            <a:xfrm>
              <a:off x="377190" y="6404609"/>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0"/>
                  </a:lnTo>
                  <a:lnTo>
                    <a:pt x="5489" y="1086906"/>
                  </a:lnTo>
                  <a:lnTo>
                    <a:pt x="21127" y="1130664"/>
                  </a:lnTo>
                  <a:lnTo>
                    <a:pt x="45665" y="1169266"/>
                  </a:lnTo>
                  <a:lnTo>
                    <a:pt x="77855" y="1201463"/>
                  </a:lnTo>
                  <a:lnTo>
                    <a:pt x="116450" y="1226006"/>
                  </a:lnTo>
                  <a:lnTo>
                    <a:pt x="160201" y="1241648"/>
                  </a:lnTo>
                  <a:lnTo>
                    <a:pt x="207860" y="1247139"/>
                  </a:lnTo>
                  <a:lnTo>
                    <a:pt x="3134741" y="1247139"/>
                  </a:lnTo>
                  <a:lnTo>
                    <a:pt x="3182406" y="1241648"/>
                  </a:lnTo>
                  <a:lnTo>
                    <a:pt x="3226164" y="1226006"/>
                  </a:lnTo>
                  <a:lnTo>
                    <a:pt x="3264766" y="1201463"/>
                  </a:lnTo>
                  <a:lnTo>
                    <a:pt x="3296963" y="1169266"/>
                  </a:lnTo>
                  <a:lnTo>
                    <a:pt x="3321506" y="1130664"/>
                  </a:lnTo>
                  <a:lnTo>
                    <a:pt x="3337148" y="1086906"/>
                  </a:lnTo>
                  <a:lnTo>
                    <a:pt x="3342640" y="1039240"/>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a:extLst>
                <a:ext uri="{FF2B5EF4-FFF2-40B4-BE49-F238E27FC236}">
                  <a16:creationId xmlns:a16="http://schemas.microsoft.com/office/drawing/2014/main" id="{91315D30-80DE-41E6-A801-8CC7D1211D76}"/>
                </a:ext>
              </a:extLst>
            </p:cNvPr>
            <p:cNvSpPr/>
            <p:nvPr/>
          </p:nvSpPr>
          <p:spPr>
            <a:xfrm>
              <a:off x="377190" y="6404609"/>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0"/>
                  </a:lnTo>
                  <a:lnTo>
                    <a:pt x="3337148" y="1086906"/>
                  </a:lnTo>
                  <a:lnTo>
                    <a:pt x="3321506" y="1130664"/>
                  </a:lnTo>
                  <a:lnTo>
                    <a:pt x="3296963" y="1169266"/>
                  </a:lnTo>
                  <a:lnTo>
                    <a:pt x="3264766" y="1201463"/>
                  </a:lnTo>
                  <a:lnTo>
                    <a:pt x="3226164" y="1226006"/>
                  </a:lnTo>
                  <a:lnTo>
                    <a:pt x="3182406" y="1241648"/>
                  </a:lnTo>
                  <a:lnTo>
                    <a:pt x="3134741" y="1247139"/>
                  </a:lnTo>
                  <a:lnTo>
                    <a:pt x="207860" y="1247139"/>
                  </a:lnTo>
                  <a:lnTo>
                    <a:pt x="160201" y="1241648"/>
                  </a:lnTo>
                  <a:lnTo>
                    <a:pt x="116450" y="1226006"/>
                  </a:lnTo>
                  <a:lnTo>
                    <a:pt x="77855" y="1201463"/>
                  </a:lnTo>
                  <a:lnTo>
                    <a:pt x="45665" y="1169266"/>
                  </a:lnTo>
                  <a:lnTo>
                    <a:pt x="21127" y="1130664"/>
                  </a:lnTo>
                  <a:lnTo>
                    <a:pt x="5489" y="1086906"/>
                  </a:lnTo>
                  <a:lnTo>
                    <a:pt x="0" y="1039240"/>
                  </a:lnTo>
                  <a:lnTo>
                    <a:pt x="0" y="207899"/>
                  </a:lnTo>
                  <a:close/>
                </a:path>
              </a:pathLst>
            </a:custGeom>
            <a:ln w="12700">
              <a:solidFill>
                <a:srgbClr val="000000"/>
              </a:solidFill>
            </a:ln>
          </p:spPr>
          <p:txBody>
            <a:bodyPr wrap="square" lIns="0" tIns="0" rIns="0" bIns="0" rtlCol="0"/>
            <a:lstStyle/>
            <a:p>
              <a:endParaRPr/>
            </a:p>
          </p:txBody>
        </p:sp>
      </p:grpSp>
      <p:sp>
        <p:nvSpPr>
          <p:cNvPr id="13" name="object 13">
            <a:extLst>
              <a:ext uri="{FF2B5EF4-FFF2-40B4-BE49-F238E27FC236}">
                <a16:creationId xmlns:a16="http://schemas.microsoft.com/office/drawing/2014/main" id="{EFB4797D-7B77-4A04-8C97-001E7917D00A}"/>
              </a:ext>
            </a:extLst>
          </p:cNvPr>
          <p:cNvSpPr txBox="1"/>
          <p:nvPr/>
        </p:nvSpPr>
        <p:spPr>
          <a:xfrm>
            <a:off x="483552" y="6379845"/>
            <a:ext cx="685165" cy="269240"/>
          </a:xfrm>
          <a:prstGeom prst="rect">
            <a:avLst/>
          </a:prstGeom>
        </p:spPr>
        <p:txBody>
          <a:bodyPr vert="horz" wrap="square" lIns="0" tIns="12700" rIns="0" bIns="0" rtlCol="0">
            <a:spAutoFit/>
          </a:bodyPr>
          <a:lstStyle/>
          <a:p>
            <a:pPr marL="12700">
              <a:lnSpc>
                <a:spcPct val="100000"/>
              </a:lnSpc>
              <a:spcBef>
                <a:spcPts val="100"/>
              </a:spcBef>
            </a:pPr>
            <a:r>
              <a:rPr sz="1600" b="1" spc="-114" dirty="0">
                <a:latin typeface="Arial"/>
                <a:cs typeface="Arial"/>
              </a:rPr>
              <a:t>Logros:</a:t>
            </a:r>
            <a:endParaRPr sz="1600">
              <a:latin typeface="Arial"/>
              <a:cs typeface="Arial"/>
            </a:endParaRPr>
          </a:p>
        </p:txBody>
      </p:sp>
      <p:sp>
        <p:nvSpPr>
          <p:cNvPr id="14" name="object 14">
            <a:extLst>
              <a:ext uri="{FF2B5EF4-FFF2-40B4-BE49-F238E27FC236}">
                <a16:creationId xmlns:a16="http://schemas.microsoft.com/office/drawing/2014/main" id="{963CC51B-0C1E-4D83-9CB1-A2EF92D506F8}"/>
              </a:ext>
            </a:extLst>
          </p:cNvPr>
          <p:cNvSpPr txBox="1"/>
          <p:nvPr/>
        </p:nvSpPr>
        <p:spPr>
          <a:xfrm>
            <a:off x="3890009" y="6384290"/>
            <a:ext cx="3192780" cy="513080"/>
          </a:xfrm>
          <a:prstGeom prst="rect">
            <a:avLst/>
          </a:prstGeom>
        </p:spPr>
        <p:txBody>
          <a:bodyPr vert="horz" wrap="square" lIns="0" tIns="12700" rIns="0" bIns="0" rtlCol="0">
            <a:spAutoFit/>
          </a:bodyPr>
          <a:lstStyle/>
          <a:p>
            <a:pPr marL="155575">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a:extLst>
              <a:ext uri="{FF2B5EF4-FFF2-40B4-BE49-F238E27FC236}">
                <a16:creationId xmlns:a16="http://schemas.microsoft.com/office/drawing/2014/main" id="{68D83878-0F21-4D0E-B2D2-28A63FFE1ED0}"/>
              </a:ext>
            </a:extLst>
          </p:cNvPr>
          <p:cNvSpPr txBox="1"/>
          <p:nvPr/>
        </p:nvSpPr>
        <p:spPr>
          <a:xfrm>
            <a:off x="341312" y="7753604"/>
            <a:ext cx="3224530" cy="260350"/>
          </a:xfrm>
          <a:prstGeom prst="rect">
            <a:avLst/>
          </a:prstGeom>
        </p:spPr>
        <p:txBody>
          <a:bodyPr vert="horz" wrap="square" lIns="0" tIns="11430" rIns="0" bIns="0" rtlCol="0">
            <a:spAutoFit/>
          </a:bodyPr>
          <a:lstStyle/>
          <a:p>
            <a:pPr marL="12700">
              <a:lnSpc>
                <a:spcPct val="100000"/>
              </a:lnSpc>
              <a:spcBef>
                <a:spcPts val="90"/>
              </a:spcBef>
            </a:pPr>
            <a:r>
              <a:rPr sz="1550" spc="20" dirty="0">
                <a:latin typeface="Verdana"/>
                <a:cs typeface="Verdana"/>
              </a:rPr>
              <a:t>Valoración </a:t>
            </a:r>
            <a:r>
              <a:rPr sz="1550" spc="-30" dirty="0">
                <a:latin typeface="Verdana"/>
                <a:cs typeface="Verdana"/>
              </a:rPr>
              <a:t>general </a:t>
            </a:r>
            <a:r>
              <a:rPr sz="1550" spc="-50" dirty="0">
                <a:latin typeface="Verdana"/>
                <a:cs typeface="Verdana"/>
              </a:rPr>
              <a:t>de </a:t>
            </a:r>
            <a:r>
              <a:rPr sz="1550" spc="-30" dirty="0">
                <a:latin typeface="Verdana"/>
                <a:cs typeface="Verdana"/>
              </a:rPr>
              <a:t>la</a:t>
            </a:r>
            <a:r>
              <a:rPr sz="1550" spc="-320" dirty="0">
                <a:latin typeface="Verdana"/>
                <a:cs typeface="Verdana"/>
              </a:rPr>
              <a:t> </a:t>
            </a:r>
            <a:r>
              <a:rPr sz="1550" spc="45" dirty="0">
                <a:latin typeface="Verdana"/>
                <a:cs typeface="Verdana"/>
              </a:rPr>
              <a:t>jornada</a:t>
            </a:r>
            <a:endParaRPr sz="1550">
              <a:latin typeface="Verdana"/>
              <a:cs typeface="Verdana"/>
            </a:endParaRPr>
          </a:p>
        </p:txBody>
      </p:sp>
      <p:grpSp>
        <p:nvGrpSpPr>
          <p:cNvPr id="16" name="object 16">
            <a:extLst>
              <a:ext uri="{FF2B5EF4-FFF2-40B4-BE49-F238E27FC236}">
                <a16:creationId xmlns:a16="http://schemas.microsoft.com/office/drawing/2014/main" id="{A386CD4F-9954-4B58-81EA-79D2C46A2AE6}"/>
              </a:ext>
            </a:extLst>
          </p:cNvPr>
          <p:cNvGrpSpPr/>
          <p:nvPr/>
        </p:nvGrpSpPr>
        <p:grpSpPr>
          <a:xfrm>
            <a:off x="457834" y="6708830"/>
            <a:ext cx="6612890" cy="817244"/>
            <a:chOff x="457834" y="6708830"/>
            <a:chExt cx="6612890" cy="817244"/>
          </a:xfrm>
        </p:grpSpPr>
        <p:sp>
          <p:nvSpPr>
            <p:cNvPr id="17" name="object 17">
              <a:extLst>
                <a:ext uri="{FF2B5EF4-FFF2-40B4-BE49-F238E27FC236}">
                  <a16:creationId xmlns:a16="http://schemas.microsoft.com/office/drawing/2014/main" id="{7FD1BCB5-78C4-41FC-87F0-6B22769EB943}"/>
                </a:ext>
              </a:extLst>
            </p:cNvPr>
            <p:cNvSpPr/>
            <p:nvPr/>
          </p:nvSpPr>
          <p:spPr>
            <a:xfrm>
              <a:off x="457834" y="6714949"/>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18" name="object 18">
              <a:extLst>
                <a:ext uri="{FF2B5EF4-FFF2-40B4-BE49-F238E27FC236}">
                  <a16:creationId xmlns:a16="http://schemas.microsoft.com/office/drawing/2014/main" id="{D76E0B58-8D9A-43FE-B25D-F5E9683E3EE1}"/>
                </a:ext>
              </a:extLst>
            </p:cNvPr>
            <p:cNvSpPr/>
            <p:nvPr/>
          </p:nvSpPr>
          <p:spPr>
            <a:xfrm>
              <a:off x="457834" y="711630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19" name="object 19">
              <a:extLst>
                <a:ext uri="{FF2B5EF4-FFF2-40B4-BE49-F238E27FC236}">
                  <a16:creationId xmlns:a16="http://schemas.microsoft.com/office/drawing/2014/main" id="{FA349977-0D7B-4F5D-A159-C7F48022C755}"/>
                </a:ext>
              </a:extLst>
            </p:cNvPr>
            <p:cNvSpPr/>
            <p:nvPr/>
          </p:nvSpPr>
          <p:spPr>
            <a:xfrm>
              <a:off x="457834" y="7317310"/>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20" name="object 20">
              <a:extLst>
                <a:ext uri="{FF2B5EF4-FFF2-40B4-BE49-F238E27FC236}">
                  <a16:creationId xmlns:a16="http://schemas.microsoft.com/office/drawing/2014/main" id="{27062BA1-174D-491C-A30E-A1443859165A}"/>
                </a:ext>
              </a:extLst>
            </p:cNvPr>
            <p:cNvSpPr/>
            <p:nvPr/>
          </p:nvSpPr>
          <p:spPr>
            <a:xfrm>
              <a:off x="3902709" y="6716887"/>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1" name="object 21">
              <a:extLst>
                <a:ext uri="{FF2B5EF4-FFF2-40B4-BE49-F238E27FC236}">
                  <a16:creationId xmlns:a16="http://schemas.microsoft.com/office/drawing/2014/main" id="{5EA0E175-7307-42B8-AB81-E821F9867B80}"/>
                </a:ext>
              </a:extLst>
            </p:cNvPr>
            <p:cNvSpPr/>
            <p:nvPr/>
          </p:nvSpPr>
          <p:spPr>
            <a:xfrm>
              <a:off x="3902709" y="7118555"/>
              <a:ext cx="3167380" cy="401320"/>
            </a:xfrm>
            <a:custGeom>
              <a:avLst/>
              <a:gdLst/>
              <a:ahLst/>
              <a:cxnLst/>
              <a:rect l="l" t="t" r="r" b="b"/>
              <a:pathLst>
                <a:path w="3167379" h="401320">
                  <a:moveTo>
                    <a:pt x="0" y="0"/>
                  </a:moveTo>
                  <a:lnTo>
                    <a:pt x="3167380" y="0"/>
                  </a:lnTo>
                </a:path>
                <a:path w="3167379" h="401320">
                  <a:moveTo>
                    <a:pt x="0" y="200660"/>
                  </a:moveTo>
                  <a:lnTo>
                    <a:pt x="3167380" y="200660"/>
                  </a:lnTo>
                </a:path>
                <a:path w="3167379" h="401320">
                  <a:moveTo>
                    <a:pt x="0" y="401320"/>
                  </a:moveTo>
                  <a:lnTo>
                    <a:pt x="3167380" y="401320"/>
                  </a:lnTo>
                </a:path>
              </a:pathLst>
            </a:custGeom>
            <a:ln w="12237">
              <a:solidFill>
                <a:srgbClr val="000000"/>
              </a:solidFill>
            </a:ln>
          </p:spPr>
          <p:txBody>
            <a:bodyPr wrap="square" lIns="0" tIns="0" rIns="0" bIns="0" rtlCol="0"/>
            <a:lstStyle/>
            <a:p>
              <a:endParaRPr/>
            </a:p>
          </p:txBody>
        </p:sp>
      </p:grpSp>
      <p:sp>
        <p:nvSpPr>
          <p:cNvPr id="22" name="object 22">
            <a:extLst>
              <a:ext uri="{FF2B5EF4-FFF2-40B4-BE49-F238E27FC236}">
                <a16:creationId xmlns:a16="http://schemas.microsoft.com/office/drawing/2014/main" id="{010AC1F1-09CE-4323-A0BB-57892A71161E}"/>
              </a:ext>
            </a:extLst>
          </p:cNvPr>
          <p:cNvSpPr txBox="1"/>
          <p:nvPr/>
        </p:nvSpPr>
        <p:spPr>
          <a:xfrm>
            <a:off x="4747514" y="7759700"/>
            <a:ext cx="152527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A</a:t>
            </a:r>
            <a:r>
              <a:rPr sz="1550" spc="-5" dirty="0">
                <a:latin typeface="Verdana"/>
                <a:cs typeface="Verdana"/>
              </a:rPr>
              <a:t>utoe</a:t>
            </a:r>
            <a:r>
              <a:rPr sz="1550" dirty="0">
                <a:latin typeface="Verdana"/>
                <a:cs typeface="Verdana"/>
              </a:rPr>
              <a:t>v</a:t>
            </a:r>
            <a:r>
              <a:rPr sz="1550" spc="-35" dirty="0">
                <a:latin typeface="Verdana"/>
                <a:cs typeface="Verdana"/>
              </a:rPr>
              <a:t>alu</a:t>
            </a:r>
            <a:r>
              <a:rPr sz="1550" spc="30" dirty="0">
                <a:latin typeface="Verdana"/>
                <a:cs typeface="Verdana"/>
              </a:rPr>
              <a:t>ac</a:t>
            </a:r>
            <a:r>
              <a:rPr sz="1550" spc="-5" dirty="0">
                <a:latin typeface="Verdana"/>
                <a:cs typeface="Verdana"/>
              </a:rPr>
              <a:t>i</a:t>
            </a:r>
            <a:r>
              <a:rPr sz="1550" spc="-25" dirty="0">
                <a:latin typeface="Verdana"/>
                <a:cs typeface="Verdana"/>
              </a:rPr>
              <a:t>ó</a:t>
            </a:r>
            <a:r>
              <a:rPr sz="1550" spc="20" dirty="0">
                <a:latin typeface="Verdana"/>
                <a:cs typeface="Verdana"/>
              </a:rPr>
              <a:t>n</a:t>
            </a:r>
            <a:endParaRPr sz="1550">
              <a:latin typeface="Verdana"/>
              <a:cs typeface="Verdana"/>
            </a:endParaRPr>
          </a:p>
        </p:txBody>
      </p:sp>
      <p:sp>
        <p:nvSpPr>
          <p:cNvPr id="23" name="object 23">
            <a:extLst>
              <a:ext uri="{FF2B5EF4-FFF2-40B4-BE49-F238E27FC236}">
                <a16:creationId xmlns:a16="http://schemas.microsoft.com/office/drawing/2014/main" id="{27BCD251-F2DA-4D58-A2B2-0A5CE840554D}"/>
              </a:ext>
            </a:extLst>
          </p:cNvPr>
          <p:cNvSpPr txBox="1"/>
          <p:nvPr/>
        </p:nvSpPr>
        <p:spPr>
          <a:xfrm>
            <a:off x="3806825" y="8075548"/>
            <a:ext cx="3312160" cy="1489075"/>
          </a:xfrm>
          <a:prstGeom prst="rect">
            <a:avLst/>
          </a:prstGeom>
        </p:spPr>
        <p:txBody>
          <a:bodyPr vert="horz" wrap="square" lIns="0" tIns="12700" rIns="0" bIns="0" rtlCol="0">
            <a:spAutoFit/>
          </a:bodyPr>
          <a:lstStyle/>
          <a:p>
            <a:pPr marL="12700">
              <a:lnSpc>
                <a:spcPct val="100000"/>
              </a:lnSpc>
              <a:spcBef>
                <a:spcPts val="100"/>
              </a:spcBef>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882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a:extLst>
              <a:ext uri="{FF2B5EF4-FFF2-40B4-BE49-F238E27FC236}">
                <a16:creationId xmlns:a16="http://schemas.microsoft.com/office/drawing/2014/main" id="{088026D9-794F-4511-B34F-EA5C4C057D01}"/>
              </a:ext>
            </a:extLst>
          </p:cNvPr>
          <p:cNvGraphicFramePr>
            <a:graphicFrameLocks noGrp="1"/>
          </p:cNvGraphicFramePr>
          <p:nvPr/>
        </p:nvGraphicFramePr>
        <p:xfrm>
          <a:off x="376567" y="2066544"/>
          <a:ext cx="3356609" cy="4115559"/>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4"/>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275">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marR="314325">
                        <a:lnSpc>
                          <a:spcPct val="100000"/>
                        </a:lnSpc>
                        <a:spcBef>
                          <a:spcPts val="245"/>
                        </a:spcBef>
                      </a:pPr>
                      <a:r>
                        <a:rPr sz="1200" b="1" spc="-60" dirty="0">
                          <a:latin typeface="Arial"/>
                          <a:cs typeface="Arial"/>
                        </a:rPr>
                        <a:t>Desarrollo </a:t>
                      </a:r>
                      <a:r>
                        <a:rPr sz="1200" b="1" spc="-25" dirty="0">
                          <a:latin typeface="Arial"/>
                          <a:cs typeface="Arial"/>
                        </a:rPr>
                        <a:t>de </a:t>
                      </a:r>
                      <a:r>
                        <a:rPr sz="1200" b="1" spc="-35" dirty="0">
                          <a:latin typeface="Arial"/>
                          <a:cs typeface="Arial"/>
                        </a:rPr>
                        <a:t>actividades </a:t>
                      </a:r>
                      <a:r>
                        <a:rPr sz="1200" b="1" spc="-55" dirty="0">
                          <a:latin typeface="Arial"/>
                          <a:cs typeface="Arial"/>
                        </a:rPr>
                        <a:t>en  </a:t>
                      </a:r>
                      <a:r>
                        <a:rPr sz="1200" b="1" spc="-45" dirty="0">
                          <a:latin typeface="Arial"/>
                          <a:cs typeface="Arial"/>
                        </a:rPr>
                        <a:t>tiempo </a:t>
                      </a:r>
                      <a:r>
                        <a:rPr sz="1200" b="1" spc="-20" dirty="0">
                          <a:latin typeface="Arial"/>
                          <a:cs typeface="Arial"/>
                        </a:rPr>
                        <a:t>y</a:t>
                      </a:r>
                      <a:r>
                        <a:rPr sz="1200" b="1" spc="105" dirty="0">
                          <a:latin typeface="Arial"/>
                          <a:cs typeface="Arial"/>
                        </a:rPr>
                        <a:t> </a:t>
                      </a:r>
                      <a:r>
                        <a:rPr sz="1200" b="1" spc="-5" dirty="0">
                          <a:latin typeface="Arial"/>
                          <a:cs typeface="Arial"/>
                        </a:rPr>
                        <a:t>forma.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883">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45"/>
                        </a:spcBef>
                      </a:pPr>
                      <a:r>
                        <a:rPr sz="1200" b="1" spc="-40" dirty="0">
                          <a:latin typeface="Arial"/>
                          <a:cs typeface="Arial"/>
                        </a:rPr>
                        <a:t>Manifestaciones </a:t>
                      </a:r>
                      <a:r>
                        <a:rPr sz="1200" b="1" spc="-25" dirty="0">
                          <a:latin typeface="Arial"/>
                          <a:cs typeface="Arial"/>
                        </a:rPr>
                        <a:t>de </a:t>
                      </a:r>
                      <a:r>
                        <a:rPr sz="1200" b="1" spc="-85" dirty="0">
                          <a:latin typeface="Arial"/>
                          <a:cs typeface="Arial"/>
                        </a:rPr>
                        <a:t>los</a:t>
                      </a:r>
                      <a:r>
                        <a:rPr sz="1200" b="1" spc="145" dirty="0">
                          <a:latin typeface="Arial"/>
                          <a:cs typeface="Arial"/>
                        </a:rPr>
                        <a:t> </a:t>
                      </a:r>
                      <a:r>
                        <a:rPr sz="1200" b="1" spc="-100" dirty="0">
                          <a:latin typeface="Arial"/>
                          <a:cs typeface="Arial"/>
                        </a:rPr>
                        <a:t>niños: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45"/>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marR="789940">
                        <a:lnSpc>
                          <a:spcPct val="100000"/>
                        </a:lnSpc>
                        <a:spcBef>
                          <a:spcPts val="245"/>
                        </a:spcBef>
                        <a:tabLst>
                          <a:tab pos="1609725" algn="l"/>
                          <a:tab pos="2294890" algn="l"/>
                        </a:tabLst>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 </a:t>
                      </a:r>
                      <a:r>
                        <a:rPr sz="1200" b="1" spc="-40" dirty="0">
                          <a:latin typeface="Arial"/>
                          <a:cs typeface="Arial"/>
                        </a:rPr>
                        <a:t>actividades?  </a:t>
                      </a:r>
                      <a:r>
                        <a:rPr sz="1200" b="1" spc="-80" dirty="0">
                          <a:latin typeface="Arial"/>
                          <a:cs typeface="Arial"/>
                        </a:rPr>
                        <a:t>Todos  </a:t>
                      </a:r>
                      <a:r>
                        <a:rPr sz="1200" b="1" spc="30" dirty="0">
                          <a:latin typeface="Arial"/>
                          <a:cs typeface="Arial"/>
                        </a:rPr>
                        <a:t>(  </a:t>
                      </a:r>
                      <a:r>
                        <a:rPr sz="1200" b="1" spc="35" dirty="0">
                          <a:latin typeface="Arial"/>
                          <a:cs typeface="Arial"/>
                        </a:rPr>
                        <a:t>)</a:t>
                      </a:r>
                      <a:r>
                        <a:rPr sz="1200" b="1" spc="295" dirty="0">
                          <a:latin typeface="Arial"/>
                          <a:cs typeface="Arial"/>
                        </a:rPr>
                        <a:t> </a:t>
                      </a:r>
                      <a:r>
                        <a:rPr sz="1200" b="1" spc="-100" dirty="0">
                          <a:latin typeface="Arial"/>
                          <a:cs typeface="Arial"/>
                        </a:rPr>
                        <a:t>Algunos</a:t>
                      </a:r>
                      <a:r>
                        <a:rPr sz="1200" b="1" spc="45" dirty="0">
                          <a:latin typeface="Arial"/>
                          <a:cs typeface="Arial"/>
                        </a:rPr>
                        <a:t> </a:t>
                      </a:r>
                      <a:r>
                        <a:rPr sz="1200" b="1" spc="30" dirty="0">
                          <a:latin typeface="Arial"/>
                          <a:cs typeface="Arial"/>
                        </a:rPr>
                        <a:t>(	</a:t>
                      </a:r>
                      <a:r>
                        <a:rPr sz="1200" b="1" spc="35" dirty="0">
                          <a:latin typeface="Arial"/>
                          <a:cs typeface="Arial"/>
                        </a:rPr>
                        <a:t>) </a:t>
                      </a:r>
                      <a:r>
                        <a:rPr sz="1200" b="1" spc="40" dirty="0">
                          <a:latin typeface="Arial"/>
                          <a:cs typeface="Arial"/>
                        </a:rPr>
                        <a:t> </a:t>
                      </a:r>
                      <a:r>
                        <a:rPr sz="1200" b="1" dirty="0">
                          <a:latin typeface="Arial"/>
                          <a:cs typeface="Arial"/>
                        </a:rPr>
                        <a:t>otro</a:t>
                      </a:r>
                      <a:r>
                        <a:rPr sz="1200" b="1" spc="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45"/>
                        </a:spcBef>
                        <a:tabLst>
                          <a:tab pos="1210310" algn="l"/>
                          <a:tab pos="1999614" algn="l"/>
                          <a:tab pos="2814955"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595">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70"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a:extLst>
              <a:ext uri="{FF2B5EF4-FFF2-40B4-BE49-F238E27FC236}">
                <a16:creationId xmlns:a16="http://schemas.microsoft.com/office/drawing/2014/main" id="{DFA47CB1-28D2-44FE-94A0-E9139796CCCA}"/>
              </a:ext>
            </a:extLst>
          </p:cNvPr>
          <p:cNvGraphicFramePr>
            <a:graphicFrameLocks noGrp="1"/>
          </p:cNvGraphicFramePr>
          <p:nvPr/>
        </p:nvGraphicFramePr>
        <p:xfrm>
          <a:off x="3827779" y="2070226"/>
          <a:ext cx="3322318" cy="3992879"/>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20">
                <a:tc>
                  <a:txBody>
                    <a:bodyPr/>
                    <a:lstStyle/>
                    <a:p>
                      <a:pPr marL="1270" algn="ctr">
                        <a:lnSpc>
                          <a:spcPct val="100000"/>
                        </a:lnSpc>
                        <a:spcBef>
                          <a:spcPts val="244"/>
                        </a:spcBef>
                      </a:pPr>
                      <a:r>
                        <a:rPr sz="1200" b="1" spc="-50" dirty="0">
                          <a:latin typeface="Arial"/>
                          <a:cs typeface="Arial"/>
                        </a:rPr>
                        <a:t>Educadora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2540"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a:lnSpc>
                          <a:spcPct val="100000"/>
                        </a:lnSpc>
                        <a:spcBef>
                          <a:spcPts val="240"/>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a:t>
                      </a:r>
                      <a:r>
                        <a:rPr sz="1200" b="1" spc="-20" dirty="0">
                          <a:latin typeface="Arial"/>
                          <a:cs typeface="Arial"/>
                        </a:rPr>
                        <a:t> </a:t>
                      </a:r>
                      <a:r>
                        <a:rPr sz="1200" b="1" spc="65" dirty="0">
                          <a:latin typeface="Arial"/>
                          <a:cs typeface="Arial"/>
                        </a:rPr>
                        <a:t>fue</a:t>
                      </a:r>
                      <a:endParaRPr sz="1200">
                        <a:latin typeface="Arial"/>
                        <a:cs typeface="Arial"/>
                      </a:endParaRPr>
                    </a:p>
                    <a:p>
                      <a:pPr marL="92710">
                        <a:lnSpc>
                          <a:spcPct val="100000"/>
                        </a:lnSpc>
                        <a:spcBef>
                          <a:spcPts val="5"/>
                        </a:spcBef>
                      </a:pPr>
                      <a:r>
                        <a:rPr sz="1200" b="1" spc="-60" dirty="0">
                          <a:latin typeface="Arial"/>
                          <a:cs typeface="Arial"/>
                        </a:rPr>
                        <a:t>la</a:t>
                      </a:r>
                      <a:r>
                        <a:rPr sz="1200" b="1" spc="30" dirty="0">
                          <a:latin typeface="Arial"/>
                          <a:cs typeface="Arial"/>
                        </a:rPr>
                        <a:t> </a:t>
                      </a:r>
                      <a:r>
                        <a:rPr sz="1200" b="1" spc="-35" dirty="0">
                          <a:latin typeface="Arial"/>
                          <a:cs typeface="Arial"/>
                        </a:rPr>
                        <a:t>adecuada?</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8330">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marR="180340">
                        <a:lnSpc>
                          <a:spcPct val="100000"/>
                        </a:lnSpc>
                        <a:spcBef>
                          <a:spcPts val="245"/>
                        </a:spcBef>
                      </a:pPr>
                      <a:r>
                        <a:rPr sz="1200" b="1" spc="-140" dirty="0">
                          <a:latin typeface="Arial"/>
                          <a:cs typeface="Arial"/>
                        </a:rPr>
                        <a:t>¿La </a:t>
                      </a:r>
                      <a:r>
                        <a:rPr sz="1200" b="1" spc="20" dirty="0">
                          <a:latin typeface="Arial"/>
                          <a:cs typeface="Arial"/>
                        </a:rPr>
                        <a:t>forma </a:t>
                      </a:r>
                      <a:r>
                        <a:rPr sz="1200" b="1" spc="-25" dirty="0">
                          <a:latin typeface="Arial"/>
                          <a:cs typeface="Arial"/>
                        </a:rPr>
                        <a:t>de </a:t>
                      </a:r>
                      <a:r>
                        <a:rPr sz="1200" b="1" spc="-35" dirty="0">
                          <a:latin typeface="Arial"/>
                          <a:cs typeface="Arial"/>
                        </a:rPr>
                        <a:t>relacionarme </a:t>
                      </a:r>
                      <a:r>
                        <a:rPr sz="1200" b="1" spc="-75" dirty="0">
                          <a:latin typeface="Arial"/>
                          <a:cs typeface="Arial"/>
                        </a:rPr>
                        <a:t>con  </a:t>
                      </a: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50"/>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90"/>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20">
                <a:tc gridSpan="3">
                  <a:txBody>
                    <a:bodyPr/>
                    <a:lstStyle/>
                    <a:p>
                      <a:pPr marL="1065530" marR="168910" indent="-894715">
                        <a:lnSpc>
                          <a:spcPct val="100000"/>
                        </a:lnSpc>
                        <a:spcBef>
                          <a:spcPts val="265"/>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dirty="0">
                        <a:latin typeface="Arial"/>
                        <a:cs typeface="Arial"/>
                      </a:endParaRPr>
                    </a:p>
                    <a:p>
                      <a:pPr marL="92710">
                        <a:lnSpc>
                          <a:spcPts val="1340"/>
                        </a:lnSpc>
                        <a:spcBef>
                          <a:spcPts val="5"/>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4210"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ts val="14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spcBef>
                          <a:spcPts val="20"/>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a:extLst>
              <a:ext uri="{FF2B5EF4-FFF2-40B4-BE49-F238E27FC236}">
                <a16:creationId xmlns:a16="http://schemas.microsoft.com/office/drawing/2014/main" id="{A151E107-86D0-46D9-9029-09B6901B6FA5}"/>
              </a:ext>
            </a:extLst>
          </p:cNvPr>
          <p:cNvSpPr txBox="1"/>
          <p:nvPr/>
        </p:nvSpPr>
        <p:spPr>
          <a:xfrm>
            <a:off x="2494660" y="1178941"/>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object 27">
            <a:extLst>
              <a:ext uri="{FF2B5EF4-FFF2-40B4-BE49-F238E27FC236}">
                <a16:creationId xmlns:a16="http://schemas.microsoft.com/office/drawing/2014/main" id="{41A82C45-EEF3-403D-ABBE-A741BBD70773}"/>
              </a:ext>
            </a:extLst>
          </p:cNvPr>
          <p:cNvSpPr txBox="1"/>
          <p:nvPr/>
        </p:nvSpPr>
        <p:spPr>
          <a:xfrm>
            <a:off x="390525" y="8085073"/>
            <a:ext cx="3322320" cy="1479550"/>
          </a:xfrm>
          <a:prstGeom prst="rect">
            <a:avLst/>
          </a:prstGeom>
        </p:spPr>
        <p:txBody>
          <a:bodyPr vert="horz" wrap="square" lIns="0" tIns="24765" rIns="0" bIns="0" rtlCol="0">
            <a:spAutoFit/>
          </a:bodyPr>
          <a:lstStyle/>
          <a:p>
            <a:pPr marL="12700" marR="22225">
              <a:lnSpc>
                <a:spcPts val="1380"/>
              </a:lnSpc>
              <a:spcBef>
                <a:spcPts val="195"/>
              </a:spcBef>
              <a:tabLst>
                <a:tab pos="3291204" algn="l"/>
              </a:tabLst>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 </a:t>
            </a:r>
            <a:r>
              <a:rPr sz="1200" b="1" spc="-90" dirty="0">
                <a:latin typeface="Arial"/>
                <a:cs typeface="Arial"/>
              </a:rPr>
              <a:t>no  </a:t>
            </a:r>
            <a:r>
              <a:rPr sz="1200" b="1" spc="-55" dirty="0">
                <a:latin typeface="Arial"/>
                <a:cs typeface="Arial"/>
              </a:rPr>
              <a:t>debo</a:t>
            </a:r>
            <a:r>
              <a:rPr sz="1200" b="1" spc="-20" dirty="0">
                <a:latin typeface="Arial"/>
                <a:cs typeface="Arial"/>
              </a:rPr>
              <a:t> </a:t>
            </a:r>
            <a:r>
              <a:rPr sz="1200" b="1" spc="-40" dirty="0">
                <a:latin typeface="Arial"/>
                <a:cs typeface="Arial"/>
              </a:rPr>
              <a:t>olvidar</a:t>
            </a:r>
            <a:r>
              <a:rPr sz="1200" spc="-40" dirty="0">
                <a:latin typeface="Arial"/>
                <a:cs typeface="Arial"/>
              </a:rPr>
              <a:t>?</a:t>
            </a:r>
            <a:r>
              <a:rPr sz="1200" u="sng" dirty="0">
                <a:uFill>
                  <a:solidFill>
                    <a:srgbClr val="000000"/>
                  </a:solidFill>
                </a:uFill>
                <a:latin typeface="Times New Roman"/>
                <a:cs typeface="Times New Roman"/>
              </a:rPr>
              <a:t> 	</a:t>
            </a:r>
            <a:endParaRPr sz="1200">
              <a:latin typeface="Times New Roman"/>
              <a:cs typeface="Times New Roman"/>
            </a:endParaRPr>
          </a:p>
          <a:p>
            <a:pPr marL="12700">
              <a:lnSpc>
                <a:spcPts val="139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75"/>
              </a:spcBef>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 </a:t>
            </a:r>
            <a:r>
              <a:rPr sz="1200" b="1" spc="-25" dirty="0">
                <a:latin typeface="Arial"/>
                <a:cs typeface="Arial"/>
              </a:rPr>
              <a:t>intervenir?</a:t>
            </a:r>
            <a:r>
              <a:rPr sz="1200" b="1" spc="100" dirty="0">
                <a:latin typeface="Arial"/>
                <a:cs typeface="Arial"/>
              </a:rPr>
              <a:t> </a:t>
            </a:r>
            <a:r>
              <a:rPr sz="1200" b="1" spc="-85" dirty="0">
                <a:latin typeface="Arial"/>
                <a:cs typeface="Arial"/>
              </a:rPr>
              <a:t>¿Qué</a:t>
            </a:r>
            <a:endParaRPr sz="1200">
              <a:latin typeface="Arial"/>
              <a:cs typeface="Arial"/>
            </a:endParaRPr>
          </a:p>
          <a:p>
            <a:pPr marL="12700">
              <a:lnSpc>
                <a:spcPts val="1405"/>
              </a:lnSpc>
            </a:pPr>
            <a:r>
              <a:rPr sz="1200" b="1" spc="-40" dirty="0">
                <a:latin typeface="Arial"/>
                <a:cs typeface="Arial"/>
              </a:rPr>
              <a:t>necesito </a:t>
            </a:r>
            <a:r>
              <a:rPr sz="1200" b="1" spc="-35" dirty="0">
                <a:latin typeface="Arial"/>
                <a:cs typeface="Arial"/>
              </a:rPr>
              <a:t>modificar?</a:t>
            </a:r>
            <a:r>
              <a:rPr sz="1200" b="1" spc="85" dirty="0">
                <a:latin typeface="Arial"/>
                <a:cs typeface="Arial"/>
              </a:rPr>
              <a:t> </a:t>
            </a:r>
            <a:r>
              <a:rPr sz="1200" b="1" spc="-45" dirty="0">
                <a:latin typeface="Arial"/>
                <a:cs typeface="Arial"/>
              </a:rPr>
              <a:t>Imprevistos.</a:t>
            </a:r>
            <a:endParaRPr sz="1200">
              <a:latin typeface="Arial"/>
              <a:cs typeface="Arial"/>
            </a:endParaRPr>
          </a:p>
          <a:p>
            <a:pPr marL="12700">
              <a:lnSpc>
                <a:spcPts val="1405"/>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8" name="CuadroTexto 27">
            <a:extLst>
              <a:ext uri="{FF2B5EF4-FFF2-40B4-BE49-F238E27FC236}">
                <a16:creationId xmlns:a16="http://schemas.microsoft.com/office/drawing/2014/main" id="{A1070C34-ABB7-403A-9473-E1AFFDD80777}"/>
              </a:ext>
            </a:extLst>
          </p:cNvPr>
          <p:cNvSpPr txBox="1"/>
          <p:nvPr/>
        </p:nvSpPr>
        <p:spPr>
          <a:xfrm>
            <a:off x="4959745" y="425956"/>
            <a:ext cx="659385" cy="400110"/>
          </a:xfrm>
          <a:prstGeom prst="rect">
            <a:avLst/>
          </a:prstGeom>
          <a:noFill/>
        </p:spPr>
        <p:txBody>
          <a:bodyPr wrap="square" rtlCol="0">
            <a:spAutoFit/>
          </a:bodyPr>
          <a:lstStyle/>
          <a:p>
            <a:pPr algn="ctr"/>
            <a:r>
              <a:rPr lang="es-MX" sz="2000" b="1" dirty="0">
                <a:solidFill>
                  <a:srgbClr val="FF0000"/>
                </a:solidFill>
                <a:latin typeface="Arial" panose="020B0604020202020204" pitchFamily="34" charset="0"/>
                <a:cs typeface="Arial" panose="020B0604020202020204" pitchFamily="34" charset="0"/>
              </a:rPr>
              <a:t>30</a:t>
            </a:r>
          </a:p>
        </p:txBody>
      </p:sp>
      <p:sp>
        <p:nvSpPr>
          <p:cNvPr id="29" name="CuadroTexto 28">
            <a:extLst>
              <a:ext uri="{FF2B5EF4-FFF2-40B4-BE49-F238E27FC236}">
                <a16:creationId xmlns:a16="http://schemas.microsoft.com/office/drawing/2014/main" id="{26AD147A-7824-4FE7-8512-C5083C31B098}"/>
              </a:ext>
            </a:extLst>
          </p:cNvPr>
          <p:cNvSpPr txBox="1"/>
          <p:nvPr/>
        </p:nvSpPr>
        <p:spPr>
          <a:xfrm>
            <a:off x="5588064" y="478025"/>
            <a:ext cx="659385" cy="400110"/>
          </a:xfrm>
          <a:prstGeom prst="rect">
            <a:avLst/>
          </a:prstGeom>
          <a:noFill/>
        </p:spPr>
        <p:txBody>
          <a:bodyPr wrap="square" rtlCol="0">
            <a:spAutoFit/>
          </a:bodyPr>
          <a:lstStyle/>
          <a:p>
            <a:pPr algn="ctr"/>
            <a:r>
              <a:rPr lang="es-MX" sz="2000" b="1" dirty="0">
                <a:solidFill>
                  <a:srgbClr val="FF0000"/>
                </a:solidFill>
                <a:latin typeface="Arial" panose="020B0604020202020204" pitchFamily="34" charset="0"/>
                <a:cs typeface="Arial" panose="020B0604020202020204" pitchFamily="34" charset="0"/>
              </a:rPr>
              <a:t>08</a:t>
            </a:r>
          </a:p>
        </p:txBody>
      </p:sp>
      <p:sp>
        <p:nvSpPr>
          <p:cNvPr id="30" name="CuadroTexto 29">
            <a:extLst>
              <a:ext uri="{FF2B5EF4-FFF2-40B4-BE49-F238E27FC236}">
                <a16:creationId xmlns:a16="http://schemas.microsoft.com/office/drawing/2014/main" id="{6A8E5559-6ED2-40C0-BF4C-9BD18917E5D1}"/>
              </a:ext>
            </a:extLst>
          </p:cNvPr>
          <p:cNvSpPr txBox="1"/>
          <p:nvPr/>
        </p:nvSpPr>
        <p:spPr>
          <a:xfrm>
            <a:off x="6437611" y="456734"/>
            <a:ext cx="659385" cy="369332"/>
          </a:xfrm>
          <a:prstGeom prst="rect">
            <a:avLst/>
          </a:prstGeom>
          <a:noFill/>
        </p:spPr>
        <p:txBody>
          <a:bodyPr wrap="square" rtlCol="0">
            <a:spAutoFit/>
          </a:bodyPr>
          <a:lstStyle/>
          <a:p>
            <a:pPr algn="ctr"/>
            <a:r>
              <a:rPr lang="es-MX" b="1" dirty="0">
                <a:solidFill>
                  <a:srgbClr val="FF0000"/>
                </a:solidFill>
                <a:latin typeface="Arial" panose="020B0604020202020204" pitchFamily="34" charset="0"/>
                <a:cs typeface="Arial" panose="020B0604020202020204" pitchFamily="34" charset="0"/>
              </a:rPr>
              <a:t>21</a:t>
            </a:r>
          </a:p>
        </p:txBody>
      </p:sp>
      <p:sp>
        <p:nvSpPr>
          <p:cNvPr id="31" name="Estrella: 5 puntas 30">
            <a:extLst>
              <a:ext uri="{FF2B5EF4-FFF2-40B4-BE49-F238E27FC236}">
                <a16:creationId xmlns:a16="http://schemas.microsoft.com/office/drawing/2014/main" id="{2AD42C85-5F79-4AD5-8D33-0C46E7B81AAE}"/>
              </a:ext>
            </a:extLst>
          </p:cNvPr>
          <p:cNvSpPr/>
          <p:nvPr/>
        </p:nvSpPr>
        <p:spPr>
          <a:xfrm>
            <a:off x="4870527" y="81844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strella: 5 puntas 31">
            <a:extLst>
              <a:ext uri="{FF2B5EF4-FFF2-40B4-BE49-F238E27FC236}">
                <a16:creationId xmlns:a16="http://schemas.microsoft.com/office/drawing/2014/main" id="{FA4B804A-1F08-4CA5-89CE-D68151CD341D}"/>
              </a:ext>
            </a:extLst>
          </p:cNvPr>
          <p:cNvSpPr/>
          <p:nvPr/>
        </p:nvSpPr>
        <p:spPr>
          <a:xfrm>
            <a:off x="4018688" y="1404398"/>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strella: 5 puntas 32">
            <a:extLst>
              <a:ext uri="{FF2B5EF4-FFF2-40B4-BE49-F238E27FC236}">
                <a16:creationId xmlns:a16="http://schemas.microsoft.com/office/drawing/2014/main" id="{9F175099-FC38-4CB3-B8DC-45E04EE926CE}"/>
              </a:ext>
            </a:extLst>
          </p:cNvPr>
          <p:cNvSpPr/>
          <p:nvPr/>
        </p:nvSpPr>
        <p:spPr>
          <a:xfrm>
            <a:off x="2659743" y="238781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2DD57DDD-0D90-48F8-A9E0-2AA294731B58}"/>
              </a:ext>
            </a:extLst>
          </p:cNvPr>
          <p:cNvSpPr/>
          <p:nvPr/>
        </p:nvSpPr>
        <p:spPr>
          <a:xfrm>
            <a:off x="2653272" y="269815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strella: 5 puntas 34">
            <a:extLst>
              <a:ext uri="{FF2B5EF4-FFF2-40B4-BE49-F238E27FC236}">
                <a16:creationId xmlns:a16="http://schemas.microsoft.com/office/drawing/2014/main" id="{977B4185-FFF9-4E89-B969-25F804A29F13}"/>
              </a:ext>
            </a:extLst>
          </p:cNvPr>
          <p:cNvSpPr/>
          <p:nvPr/>
        </p:nvSpPr>
        <p:spPr>
          <a:xfrm>
            <a:off x="2653271" y="309826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3E318A08-3220-48AD-861D-1E1F37B95DD8}"/>
              </a:ext>
            </a:extLst>
          </p:cNvPr>
          <p:cNvSpPr/>
          <p:nvPr/>
        </p:nvSpPr>
        <p:spPr>
          <a:xfrm>
            <a:off x="1022006" y="3717290"/>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648A13A3-5DD4-48CC-8307-CAEB9A7F7E07}"/>
              </a:ext>
            </a:extLst>
          </p:cNvPr>
          <p:cNvSpPr/>
          <p:nvPr/>
        </p:nvSpPr>
        <p:spPr>
          <a:xfrm>
            <a:off x="2264530" y="4370070"/>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D8A85767-C00F-4B2B-B3A1-F8D9E8483EC7}"/>
              </a:ext>
            </a:extLst>
          </p:cNvPr>
          <p:cNvSpPr/>
          <p:nvPr/>
        </p:nvSpPr>
        <p:spPr>
          <a:xfrm>
            <a:off x="876378" y="5134716"/>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85D2EB37-DC70-42E7-BC27-FEF2FF98D2D6}"/>
              </a:ext>
            </a:extLst>
          </p:cNvPr>
          <p:cNvSpPr/>
          <p:nvPr/>
        </p:nvSpPr>
        <p:spPr>
          <a:xfrm>
            <a:off x="1436979" y="5537897"/>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321ED8D3-7900-4189-98FB-7E7AD8BEDD83}"/>
              </a:ext>
            </a:extLst>
          </p:cNvPr>
          <p:cNvSpPr txBox="1"/>
          <p:nvPr/>
        </p:nvSpPr>
        <p:spPr>
          <a:xfrm>
            <a:off x="1976163" y="5778992"/>
            <a:ext cx="2105688" cy="369332"/>
          </a:xfrm>
          <a:prstGeom prst="rect">
            <a:avLst/>
          </a:prstGeom>
          <a:noFill/>
        </p:spPr>
        <p:txBody>
          <a:bodyPr wrap="square" rtlCol="0">
            <a:spAutoFit/>
          </a:bodyPr>
          <a:lstStyle/>
          <a:p>
            <a:r>
              <a:rPr lang="es-MX" b="1" dirty="0"/>
              <a:t>Mateo, Diego. </a:t>
            </a:r>
          </a:p>
        </p:txBody>
      </p:sp>
      <p:sp>
        <p:nvSpPr>
          <p:cNvPr id="41" name="Estrella: 5 puntas 40">
            <a:extLst>
              <a:ext uri="{FF2B5EF4-FFF2-40B4-BE49-F238E27FC236}">
                <a16:creationId xmlns:a16="http://schemas.microsoft.com/office/drawing/2014/main" id="{697DD9FF-68C8-4FA8-9E59-99F53A4C85C6}"/>
              </a:ext>
            </a:extLst>
          </p:cNvPr>
          <p:cNvSpPr/>
          <p:nvPr/>
        </p:nvSpPr>
        <p:spPr>
          <a:xfrm>
            <a:off x="6191421" y="238338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2" name="Estrella: 5 puntas 41">
            <a:extLst>
              <a:ext uri="{FF2B5EF4-FFF2-40B4-BE49-F238E27FC236}">
                <a16:creationId xmlns:a16="http://schemas.microsoft.com/office/drawing/2014/main" id="{4F7C75C9-230A-4218-BBD7-BBFCE90A40C1}"/>
              </a:ext>
            </a:extLst>
          </p:cNvPr>
          <p:cNvSpPr/>
          <p:nvPr/>
        </p:nvSpPr>
        <p:spPr>
          <a:xfrm>
            <a:off x="6169859" y="284097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Estrella: 5 puntas 42">
            <a:extLst>
              <a:ext uri="{FF2B5EF4-FFF2-40B4-BE49-F238E27FC236}">
                <a16:creationId xmlns:a16="http://schemas.microsoft.com/office/drawing/2014/main" id="{426EA75A-C010-4A9C-AC10-4AD3DE9081CC}"/>
              </a:ext>
            </a:extLst>
          </p:cNvPr>
          <p:cNvSpPr/>
          <p:nvPr/>
        </p:nvSpPr>
        <p:spPr>
          <a:xfrm>
            <a:off x="6191421" y="325378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Estrella: 5 puntas 43">
            <a:extLst>
              <a:ext uri="{FF2B5EF4-FFF2-40B4-BE49-F238E27FC236}">
                <a16:creationId xmlns:a16="http://schemas.microsoft.com/office/drawing/2014/main" id="{E0F1CFE7-50D2-404C-9629-B1110EC7B2F6}"/>
              </a:ext>
            </a:extLst>
          </p:cNvPr>
          <p:cNvSpPr/>
          <p:nvPr/>
        </p:nvSpPr>
        <p:spPr>
          <a:xfrm>
            <a:off x="6155853" y="361054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Estrella: 5 puntas 44">
            <a:extLst>
              <a:ext uri="{FF2B5EF4-FFF2-40B4-BE49-F238E27FC236}">
                <a16:creationId xmlns:a16="http://schemas.microsoft.com/office/drawing/2014/main" id="{0E0FCF4B-B9FF-47D1-B58E-5A211F46FE4A}"/>
              </a:ext>
            </a:extLst>
          </p:cNvPr>
          <p:cNvSpPr/>
          <p:nvPr/>
        </p:nvSpPr>
        <p:spPr>
          <a:xfrm>
            <a:off x="6191421" y="3952517"/>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CuadroTexto 45">
            <a:extLst>
              <a:ext uri="{FF2B5EF4-FFF2-40B4-BE49-F238E27FC236}">
                <a16:creationId xmlns:a16="http://schemas.microsoft.com/office/drawing/2014/main" id="{A1BEB539-E02C-40F8-AFF8-4CD4AA1C430B}"/>
              </a:ext>
            </a:extLst>
          </p:cNvPr>
          <p:cNvSpPr txBox="1"/>
          <p:nvPr/>
        </p:nvSpPr>
        <p:spPr>
          <a:xfrm>
            <a:off x="4410061" y="4360484"/>
            <a:ext cx="2105688" cy="369332"/>
          </a:xfrm>
          <a:prstGeom prst="rect">
            <a:avLst/>
          </a:prstGeom>
          <a:noFill/>
        </p:spPr>
        <p:txBody>
          <a:bodyPr wrap="square" rtlCol="0">
            <a:spAutoFit/>
          </a:bodyPr>
          <a:lstStyle/>
          <a:p>
            <a:r>
              <a:rPr lang="es-MX" b="1" dirty="0"/>
              <a:t>Sofia.</a:t>
            </a:r>
          </a:p>
        </p:txBody>
      </p:sp>
      <p:sp>
        <p:nvSpPr>
          <p:cNvPr id="47" name="CuadroTexto 46">
            <a:extLst>
              <a:ext uri="{FF2B5EF4-FFF2-40B4-BE49-F238E27FC236}">
                <a16:creationId xmlns:a16="http://schemas.microsoft.com/office/drawing/2014/main" id="{30F06913-595C-4FCE-8BE8-4173FEF8F0BE}"/>
              </a:ext>
            </a:extLst>
          </p:cNvPr>
          <p:cNvSpPr txBox="1"/>
          <p:nvPr/>
        </p:nvSpPr>
        <p:spPr>
          <a:xfrm>
            <a:off x="3761036" y="5017971"/>
            <a:ext cx="3454398" cy="1015663"/>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Se trabajo el conteo a través de tarjetas con numero y objetos para conocer la noción, describieron objetos para trabajar el lenguaje oral y se observaron en el espejo para luego pintarse con acuarelas. </a:t>
            </a:r>
          </a:p>
        </p:txBody>
      </p:sp>
      <p:sp>
        <p:nvSpPr>
          <p:cNvPr id="48" name="CuadroTexto 47">
            <a:extLst>
              <a:ext uri="{FF2B5EF4-FFF2-40B4-BE49-F238E27FC236}">
                <a16:creationId xmlns:a16="http://schemas.microsoft.com/office/drawing/2014/main" id="{A49A9132-A1AC-40A5-A1F1-859CC4C28755}"/>
              </a:ext>
            </a:extLst>
          </p:cNvPr>
          <p:cNvSpPr txBox="1"/>
          <p:nvPr/>
        </p:nvSpPr>
        <p:spPr>
          <a:xfrm>
            <a:off x="317501" y="6632514"/>
            <a:ext cx="3454398" cy="954107"/>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Se mejoro la interacción con los alumnos, fomentando la confianza, participación del grupo, por lo cual se puede decir que fue una mañana exitosa. </a:t>
            </a:r>
          </a:p>
        </p:txBody>
      </p:sp>
      <p:sp>
        <p:nvSpPr>
          <p:cNvPr id="49" name="CuadroTexto 48">
            <a:extLst>
              <a:ext uri="{FF2B5EF4-FFF2-40B4-BE49-F238E27FC236}">
                <a16:creationId xmlns:a16="http://schemas.microsoft.com/office/drawing/2014/main" id="{36B4E4C8-8770-4944-85D8-41C5463A71A6}"/>
              </a:ext>
            </a:extLst>
          </p:cNvPr>
          <p:cNvSpPr txBox="1"/>
          <p:nvPr/>
        </p:nvSpPr>
        <p:spPr>
          <a:xfrm>
            <a:off x="3771899" y="6658344"/>
            <a:ext cx="3454398" cy="523220"/>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Lograr que utilicen el cubrebocas y careta todo el tiempo. </a:t>
            </a:r>
          </a:p>
        </p:txBody>
      </p:sp>
      <p:sp>
        <p:nvSpPr>
          <p:cNvPr id="50" name="CuadroTexto 49">
            <a:extLst>
              <a:ext uri="{FF2B5EF4-FFF2-40B4-BE49-F238E27FC236}">
                <a16:creationId xmlns:a16="http://schemas.microsoft.com/office/drawing/2014/main" id="{95469956-65CB-47B7-A90E-BA797E05E81F}"/>
              </a:ext>
            </a:extLst>
          </p:cNvPr>
          <p:cNvSpPr txBox="1"/>
          <p:nvPr/>
        </p:nvSpPr>
        <p:spPr>
          <a:xfrm>
            <a:off x="376567" y="8314391"/>
            <a:ext cx="3292265" cy="584775"/>
          </a:xfrm>
          <a:prstGeom prst="rect">
            <a:avLst/>
          </a:prstGeom>
          <a:noFill/>
        </p:spPr>
        <p:txBody>
          <a:bodyPr wrap="square" rtlCol="0">
            <a:spAutoFit/>
          </a:bodyPr>
          <a:lstStyle/>
          <a:p>
            <a:r>
              <a:rPr lang="es-MX" sz="1400" dirty="0"/>
              <a:t>La</a:t>
            </a:r>
            <a:r>
              <a:rPr lang="es-MX" dirty="0"/>
              <a:t> </a:t>
            </a:r>
            <a:r>
              <a:rPr lang="es-MX" sz="1400" dirty="0"/>
              <a:t>mañana fue exitosa, solo recordar tiempos.</a:t>
            </a:r>
            <a:endParaRPr lang="es-MX" dirty="0"/>
          </a:p>
        </p:txBody>
      </p:sp>
      <p:sp>
        <p:nvSpPr>
          <p:cNvPr id="51" name="CuadroTexto 50">
            <a:extLst>
              <a:ext uri="{FF2B5EF4-FFF2-40B4-BE49-F238E27FC236}">
                <a16:creationId xmlns:a16="http://schemas.microsoft.com/office/drawing/2014/main" id="{0FDF3A43-8EA8-4368-8112-D0967EC4E05A}"/>
              </a:ext>
            </a:extLst>
          </p:cNvPr>
          <p:cNvSpPr txBox="1"/>
          <p:nvPr/>
        </p:nvSpPr>
        <p:spPr>
          <a:xfrm>
            <a:off x="393793" y="9127946"/>
            <a:ext cx="3172049" cy="307777"/>
          </a:xfrm>
          <a:prstGeom prst="rect">
            <a:avLst/>
          </a:prstGeom>
          <a:noFill/>
        </p:spPr>
        <p:txBody>
          <a:bodyPr wrap="square" rtlCol="0">
            <a:spAutoFit/>
          </a:bodyPr>
          <a:lstStyle/>
          <a:p>
            <a:r>
              <a:rPr lang="es-MX" sz="1400" dirty="0"/>
              <a:t>Buscar mas estrategias como alarmas.</a:t>
            </a:r>
          </a:p>
        </p:txBody>
      </p:sp>
      <p:sp>
        <p:nvSpPr>
          <p:cNvPr id="52" name="CuadroTexto 51">
            <a:extLst>
              <a:ext uri="{FF2B5EF4-FFF2-40B4-BE49-F238E27FC236}">
                <a16:creationId xmlns:a16="http://schemas.microsoft.com/office/drawing/2014/main" id="{220A88EC-7699-4FE9-AD10-9A046AC90681}"/>
              </a:ext>
            </a:extLst>
          </p:cNvPr>
          <p:cNvSpPr txBox="1"/>
          <p:nvPr/>
        </p:nvSpPr>
        <p:spPr>
          <a:xfrm>
            <a:off x="3695699" y="8048243"/>
            <a:ext cx="3454398" cy="1015663"/>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La mañana fue exitosa, se logro interactuar mejor con el grupo, establecer más dinámicas como cantos y juegos, por lo cual se logro establecer mejor comunicación, en general se logro el objetivo.  </a:t>
            </a:r>
          </a:p>
        </p:txBody>
      </p:sp>
      <p:sp>
        <p:nvSpPr>
          <p:cNvPr id="53" name="Estrella: 5 puntas 52">
            <a:extLst>
              <a:ext uri="{FF2B5EF4-FFF2-40B4-BE49-F238E27FC236}">
                <a16:creationId xmlns:a16="http://schemas.microsoft.com/office/drawing/2014/main" id="{E6F5A55C-17AE-45C1-952F-88F7D30E778D}"/>
              </a:ext>
            </a:extLst>
          </p:cNvPr>
          <p:cNvSpPr/>
          <p:nvPr/>
        </p:nvSpPr>
        <p:spPr>
          <a:xfrm>
            <a:off x="1518123" y="1391551"/>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Estrella: 5 puntas 53">
            <a:extLst>
              <a:ext uri="{FF2B5EF4-FFF2-40B4-BE49-F238E27FC236}">
                <a16:creationId xmlns:a16="http://schemas.microsoft.com/office/drawing/2014/main" id="{CB375440-CCAC-458E-815F-2AEE63052939}"/>
              </a:ext>
            </a:extLst>
          </p:cNvPr>
          <p:cNvSpPr/>
          <p:nvPr/>
        </p:nvSpPr>
        <p:spPr>
          <a:xfrm>
            <a:off x="267841" y="1372493"/>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19973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FB23480-A129-455E-AFA8-0C01CF0A13E8}"/>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36234C02-5829-4D0F-A473-DE137D51B95D}"/>
              </a:ext>
            </a:extLst>
          </p:cNvPr>
          <p:cNvSpPr txBox="1"/>
          <p:nvPr/>
        </p:nvSpPr>
        <p:spPr>
          <a:xfrm rot="21192359">
            <a:off x="-133621" y="2390998"/>
            <a:ext cx="4800600" cy="5755422"/>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Los alumnos manifiestan una atención individualizada por lo cual se vuelve complejo darle atención a cada uno de ellos pues por la edad en la que se encuentran aun aprenden a controlar sus emociones.  </a:t>
            </a:r>
          </a:p>
          <a:p>
            <a:pPr algn="just"/>
            <a:r>
              <a:rPr lang="es-MX" sz="1600" dirty="0">
                <a:latin typeface="Arial" panose="020B0604020202020204" pitchFamily="34" charset="0"/>
                <a:cs typeface="Arial" panose="020B0604020202020204" pitchFamily="34" charset="0"/>
              </a:rPr>
              <a:t>Según Morales (2012). Los materiales didácticos ayudan a  </a:t>
            </a:r>
            <a:r>
              <a:rPr lang="es-ES" sz="1600" dirty="0">
                <a:latin typeface="Arial" panose="020B0604020202020204" pitchFamily="34" charset="0"/>
                <a:cs typeface="Arial" panose="020B0604020202020204" pitchFamily="34" charset="0"/>
              </a:rPr>
              <a:t>despertar el interés de los estudiantes, adecuarse a las características físicas y psíquicas de los mismos, además que facilitan la actividad docente al servir de guía; asimismo, tienen la gran virtud de adecuarse a cualquier tipo de contenido, sin embargo dentro de la intervención no solo falto la integración de materiales, si no mantener el control del grupo pues Así mismo García (1994).  expresa que una de las funciones de la disciplina es crear una forma de trabajo en la cual las tareas o actividades planificadas para el aula pueden ser realizadas de manera más eficiente</a:t>
            </a:r>
          </a:p>
          <a:p>
            <a:pPr algn="just"/>
            <a:r>
              <a:rPr lang="es-ES" sz="1600" dirty="0">
                <a:latin typeface="Arial" panose="020B0604020202020204" pitchFamily="34" charset="0"/>
                <a:cs typeface="Arial" panose="020B0604020202020204" pitchFamily="34" charset="0"/>
              </a:rPr>
              <a:t>Por lo cual la mañana de trabajo no logro ser exitosa pues los alumnos aun aprenden a regular su comportamiento, manifestando sus sentimientos a través del llanto, berrinche, entre otros. </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1804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11508</TotalTime>
  <Words>6512</Words>
  <Application>Microsoft Office PowerPoint</Application>
  <PresentationFormat>Personalizado</PresentationFormat>
  <Paragraphs>944</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Bell MT</vt:lpstr>
      <vt:lpstr>Calibri</vt:lpstr>
      <vt:lpstr>Times New Roman</vt:lpstr>
      <vt:lpstr>Verdana</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PLANEACIONES PREESCOLAR DULCE</dc:creator>
  <cp:lastModifiedBy>MQ</cp:lastModifiedBy>
  <cp:revision>39</cp:revision>
  <dcterms:created xsi:type="dcterms:W3CDTF">2021-08-24T00:42:20Z</dcterms:created>
  <dcterms:modified xsi:type="dcterms:W3CDTF">2021-09-07T00:15:36Z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2020-07-10T00:00:00Z</vt:filetime>
  </property>
  <property fmtid="{D5CDD505-2E9C-101B-9397-08002B2CF9AE}" pid="3" name="Creator">
    <vt:lpwstr>Microsoft® PowerPoint® 2016</vt:lpwstr>
  </property>
  <property fmtid="{D5CDD505-2E9C-101B-9397-08002B2CF9AE}" pid="4" name="LastSaved">
    <vt:filetime>2021-08-24T00:00:00Z</vt:filetime>
  </property>
</Properties>
</file>