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57" r:id="rId4"/>
    <p:sldId id="322" r:id="rId5"/>
    <p:sldId id="269" r:id="rId6"/>
    <p:sldId id="323" r:id="rId7"/>
    <p:sldId id="324"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 id="341" r:id="rId25"/>
    <p:sldId id="342" r:id="rId26"/>
    <p:sldId id="343" r:id="rId27"/>
    <p:sldId id="344" r:id="rId28"/>
    <p:sldId id="345" r:id="rId29"/>
    <p:sldId id="346" r:id="rId30"/>
    <p:sldId id="347" r:id="rId31"/>
    <p:sldId id="348" r:id="rId32"/>
    <p:sldId id="350" r:id="rId33"/>
    <p:sldId id="351" r:id="rId34"/>
    <p:sldId id="352" r:id="rId35"/>
    <p:sldId id="353" r:id="rId36"/>
    <p:sldId id="356" r:id="rId37"/>
    <p:sldId id="357" r:id="rId38"/>
    <p:sldId id="358" r:id="rId39"/>
    <p:sldId id="359" r:id="rId40"/>
    <p:sldId id="360" r:id="rId41"/>
    <p:sldId id="361" r:id="rId42"/>
    <p:sldId id="297" r:id="rId43"/>
    <p:sldId id="362" r:id="rId44"/>
    <p:sldId id="363" r:id="rId45"/>
    <p:sldId id="364" r:id="rId46"/>
    <p:sldId id="365" r:id="rId47"/>
    <p:sldId id="366" r:id="rId48"/>
    <p:sldId id="367" r:id="rId49"/>
    <p:sldId id="368" r:id="rId50"/>
    <p:sldId id="369" r:id="rId51"/>
    <p:sldId id="370" r:id="rId52"/>
    <p:sldId id="371" r:id="rId53"/>
    <p:sldId id="372" r:id="rId54"/>
    <p:sldId id="373" r:id="rId55"/>
    <p:sldId id="374" r:id="rId56"/>
    <p:sldId id="375" r:id="rId57"/>
    <p:sldId id="376" r:id="rId58"/>
    <p:sldId id="377" r:id="rId59"/>
    <p:sldId id="378" r:id="rId60"/>
    <p:sldId id="379" r:id="rId61"/>
    <p:sldId id="380" r:id="rId62"/>
    <p:sldId id="382" r:id="rId63"/>
    <p:sldId id="381" r:id="rId64"/>
    <p:sldId id="383" r:id="rId65"/>
    <p:sldId id="384" r:id="rId66"/>
    <p:sldId id="385" r:id="rId67"/>
    <p:sldId id="386" r:id="rId68"/>
    <p:sldId id="387" r:id="rId69"/>
    <p:sldId id="388" r:id="rId70"/>
    <p:sldId id="389" r:id="rId71"/>
    <p:sldId id="390" r:id="rId72"/>
    <p:sldId id="391" r:id="rId73"/>
    <p:sldId id="392" r:id="rId74"/>
    <p:sldId id="393" r:id="rId75"/>
    <p:sldId id="394" r:id="rId76"/>
    <p:sldId id="395" r:id="rId77"/>
    <p:sldId id="396" r:id="rId78"/>
    <p:sldId id="397" r:id="rId79"/>
    <p:sldId id="398" r:id="rId80"/>
    <p:sldId id="399" r:id="rId81"/>
    <p:sldId id="400" r:id="rId82"/>
    <p:sldId id="401" r:id="rId83"/>
    <p:sldId id="402" r:id="rId84"/>
    <p:sldId id="403" r:id="rId85"/>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9933FF"/>
    <a:srgbClr val="FFFF99"/>
    <a:srgbClr val="FFCC00"/>
    <a:srgbClr val="FFFF00"/>
    <a:srgbClr val="CCFFFF"/>
    <a:srgbClr val="3ABFBE"/>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42" autoAdjust="0"/>
    <p:restoredTop sz="94660"/>
  </p:normalViewPr>
  <p:slideViewPr>
    <p:cSldViewPr snapToGrid="0">
      <p:cViewPr varScale="1">
        <p:scale>
          <a:sx n="49" d="100"/>
          <a:sy n="49" d="100"/>
        </p:scale>
        <p:origin x="217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303CED38-ECAA-44EF-921E-9B71555E0375}" type="datetimeFigureOut">
              <a:rPr lang="es-MX" smtClean="0"/>
              <a:t>10/09/2021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23224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03CED38-ECAA-44EF-921E-9B71555E0375}" type="datetimeFigureOut">
              <a:rPr lang="es-MX" smtClean="0"/>
              <a:t>10/09/2021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3297958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03CED38-ECAA-44EF-921E-9B71555E0375}" type="datetimeFigureOut">
              <a:rPr lang="es-MX" smtClean="0"/>
              <a:t>10/09/2021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319910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03CED38-ECAA-44EF-921E-9B71555E0375}" type="datetimeFigureOut">
              <a:rPr lang="es-MX" smtClean="0"/>
              <a:t>10/09/2021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3546464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03CED38-ECAA-44EF-921E-9B71555E0375}" type="datetimeFigureOut">
              <a:rPr lang="es-MX" smtClean="0"/>
              <a:t>10/09/2021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1300769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303CED38-ECAA-44EF-921E-9B71555E0375}" type="datetimeFigureOut">
              <a:rPr lang="es-MX" smtClean="0"/>
              <a:t>10/09/2021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1625223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03CED38-ECAA-44EF-921E-9B71555E0375}" type="datetimeFigureOut">
              <a:rPr lang="es-MX" smtClean="0"/>
              <a:t>10/09/2021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2902389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03CED38-ECAA-44EF-921E-9B71555E0375}" type="datetimeFigureOut">
              <a:rPr lang="es-MX" smtClean="0"/>
              <a:t>10/09/2021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1316177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3CED38-ECAA-44EF-921E-9B71555E0375}" type="datetimeFigureOut">
              <a:rPr lang="es-MX" smtClean="0"/>
              <a:t>10/09/2021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791836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03CED38-ECAA-44EF-921E-9B71555E0375}" type="datetimeFigureOut">
              <a:rPr lang="es-MX" smtClean="0"/>
              <a:t>10/09/2021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2866104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03CED38-ECAA-44EF-921E-9B71555E0375}" type="datetimeFigureOut">
              <a:rPr lang="es-MX" smtClean="0"/>
              <a:t>10/09/2021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222565B8-F06A-4C5F-8E1A-17BE41BD7F99}" type="slidenum">
              <a:rPr lang="es-MX" smtClean="0"/>
              <a:t>‹Nº›</a:t>
            </a:fld>
            <a:endParaRPr lang="es-MX"/>
          </a:p>
        </p:txBody>
      </p:sp>
    </p:spTree>
    <p:extLst>
      <p:ext uri="{BB962C8B-B14F-4D97-AF65-F5344CB8AC3E}">
        <p14:creationId xmlns:p14="http://schemas.microsoft.com/office/powerpoint/2010/main" val="716704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303CED38-ECAA-44EF-921E-9B71555E0375}" type="datetimeFigureOut">
              <a:rPr lang="es-MX" smtClean="0"/>
              <a:t>10/09/2021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22565B8-F06A-4C5F-8E1A-17BE41BD7F99}" type="slidenum">
              <a:rPr lang="es-MX" smtClean="0"/>
              <a:t>‹Nº›</a:t>
            </a:fld>
            <a:endParaRPr lang="es-MX"/>
          </a:p>
        </p:txBody>
      </p:sp>
    </p:spTree>
    <p:extLst>
      <p:ext uri="{BB962C8B-B14F-4D97-AF65-F5344CB8AC3E}">
        <p14:creationId xmlns:p14="http://schemas.microsoft.com/office/powerpoint/2010/main" val="39635140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in de Kelly Bowling en Portadas Escolares | Etiquetas de material escolar,  Decoraciones escolares, Ideas de colegio">
            <a:extLst>
              <a:ext uri="{FF2B5EF4-FFF2-40B4-BE49-F238E27FC236}">
                <a16:creationId xmlns:a16="http://schemas.microsoft.com/office/drawing/2014/main" id="{6C3BB8C6-17C6-4BA0-9E1C-74EC610060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6C29DD31-C4E2-4A67-9677-3187EBB5E93F}"/>
              </a:ext>
            </a:extLst>
          </p:cNvPr>
          <p:cNvSpPr txBox="1"/>
          <p:nvPr/>
        </p:nvSpPr>
        <p:spPr>
          <a:xfrm>
            <a:off x="190500" y="3428077"/>
            <a:ext cx="6019800" cy="1446550"/>
          </a:xfrm>
          <a:prstGeom prst="rect">
            <a:avLst/>
          </a:prstGeom>
          <a:noFill/>
        </p:spPr>
        <p:txBody>
          <a:bodyPr wrap="square" rtlCol="0">
            <a:spAutoFit/>
          </a:bodyPr>
          <a:lstStyle/>
          <a:p>
            <a:r>
              <a:rPr lang="es-MX" sz="8800" dirty="0">
                <a:solidFill>
                  <a:srgbClr val="FF66CC"/>
                </a:solidFill>
                <a:latin typeface="Modern Love" panose="04090805081005020601" pitchFamily="82" charset="0"/>
              </a:rPr>
              <a:t>Evaluación </a:t>
            </a:r>
          </a:p>
        </p:txBody>
      </p:sp>
      <p:sp>
        <p:nvSpPr>
          <p:cNvPr id="6" name="CuadroTexto 5">
            <a:extLst>
              <a:ext uri="{FF2B5EF4-FFF2-40B4-BE49-F238E27FC236}">
                <a16:creationId xmlns:a16="http://schemas.microsoft.com/office/drawing/2014/main" id="{D6AF69B4-4FEA-492B-8FE5-2AADBAAE643D}"/>
              </a:ext>
            </a:extLst>
          </p:cNvPr>
          <p:cNvSpPr txBox="1"/>
          <p:nvPr/>
        </p:nvSpPr>
        <p:spPr>
          <a:xfrm>
            <a:off x="1162050" y="4866560"/>
            <a:ext cx="6172200" cy="1569660"/>
          </a:xfrm>
          <a:prstGeom prst="rect">
            <a:avLst/>
          </a:prstGeom>
          <a:noFill/>
        </p:spPr>
        <p:txBody>
          <a:bodyPr wrap="square" rtlCol="0">
            <a:spAutoFit/>
          </a:bodyPr>
          <a:lstStyle/>
          <a:p>
            <a:r>
              <a:rPr lang="es-MX" sz="9600" dirty="0">
                <a:solidFill>
                  <a:srgbClr val="FF66CC"/>
                </a:solidFill>
                <a:latin typeface="Modern Love" panose="04090805081005020601" pitchFamily="82" charset="0"/>
              </a:rPr>
              <a:t>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95250" y="3454180"/>
            <a:ext cx="6019800" cy="1446550"/>
          </a:xfrm>
          <a:prstGeom prst="rect">
            <a:avLst/>
          </a:prstGeom>
          <a:noFill/>
        </p:spPr>
        <p:txBody>
          <a:bodyPr wrap="square" rtlCol="0">
            <a:spAutoFit/>
          </a:bodyPr>
          <a:lstStyle/>
          <a:p>
            <a:r>
              <a:rPr lang="es-MX" sz="8800" dirty="0">
                <a:solidFill>
                  <a:schemeClr val="tx1">
                    <a:lumMod val="95000"/>
                    <a:lumOff val="5000"/>
                  </a:schemeClr>
                </a:solidFill>
                <a:latin typeface="Modern Love" panose="04090805081005020601" pitchFamily="82" charset="0"/>
              </a:rPr>
              <a:t>Evaluación </a:t>
            </a:r>
          </a:p>
        </p:txBody>
      </p:sp>
      <p:sp>
        <p:nvSpPr>
          <p:cNvPr id="8" name="CuadroTexto 7">
            <a:extLst>
              <a:ext uri="{FF2B5EF4-FFF2-40B4-BE49-F238E27FC236}">
                <a16:creationId xmlns:a16="http://schemas.microsoft.com/office/drawing/2014/main" id="{5F17372E-51E1-4CE8-B4E3-36A8A9CCE27D}"/>
              </a:ext>
            </a:extLst>
          </p:cNvPr>
          <p:cNvSpPr txBox="1"/>
          <p:nvPr/>
        </p:nvSpPr>
        <p:spPr>
          <a:xfrm>
            <a:off x="1066800" y="4892663"/>
            <a:ext cx="6172200" cy="1569660"/>
          </a:xfrm>
          <a:prstGeom prst="rect">
            <a:avLst/>
          </a:prstGeom>
          <a:noFill/>
        </p:spPr>
        <p:txBody>
          <a:bodyPr wrap="square" rtlCol="0">
            <a:spAutoFit/>
          </a:bodyPr>
          <a:lstStyle/>
          <a:p>
            <a:r>
              <a:rPr lang="es-MX" sz="9600" dirty="0">
                <a:solidFill>
                  <a:schemeClr val="tx1">
                    <a:lumMod val="95000"/>
                    <a:lumOff val="5000"/>
                  </a:schemeClr>
                </a:solidFill>
                <a:latin typeface="Modern Love" panose="04090805081005020601" pitchFamily="82" charset="0"/>
              </a:rPr>
              <a:t>Continua </a:t>
            </a:r>
          </a:p>
        </p:txBody>
      </p:sp>
      <p:sp>
        <p:nvSpPr>
          <p:cNvPr id="9" name="CuadroTexto 8">
            <a:extLst>
              <a:ext uri="{FF2B5EF4-FFF2-40B4-BE49-F238E27FC236}">
                <a16:creationId xmlns:a16="http://schemas.microsoft.com/office/drawing/2014/main" id="{E41F8854-2CFD-4215-828C-1C1809A5C509}"/>
              </a:ext>
            </a:extLst>
          </p:cNvPr>
          <p:cNvSpPr txBox="1"/>
          <p:nvPr/>
        </p:nvSpPr>
        <p:spPr>
          <a:xfrm>
            <a:off x="2076450" y="987666"/>
            <a:ext cx="3181350" cy="1862048"/>
          </a:xfrm>
          <a:prstGeom prst="rect">
            <a:avLst/>
          </a:prstGeom>
          <a:noFill/>
        </p:spPr>
        <p:txBody>
          <a:bodyPr wrap="square" rtlCol="0">
            <a:spAutoFit/>
          </a:bodyPr>
          <a:lstStyle/>
          <a:p>
            <a:r>
              <a:rPr lang="es-MX" sz="11500" dirty="0">
                <a:solidFill>
                  <a:srgbClr val="3ABFBE"/>
                </a:solidFill>
                <a:latin typeface="Modern Love" panose="04090805081005020601" pitchFamily="82" charset="0"/>
              </a:rPr>
              <a:t>2° B </a:t>
            </a:r>
          </a:p>
        </p:txBody>
      </p:sp>
      <p:sp>
        <p:nvSpPr>
          <p:cNvPr id="10" name="CuadroTexto 9">
            <a:extLst>
              <a:ext uri="{FF2B5EF4-FFF2-40B4-BE49-F238E27FC236}">
                <a16:creationId xmlns:a16="http://schemas.microsoft.com/office/drawing/2014/main" id="{34DD1FE9-216F-44A0-AB48-AA6536C6BA6E}"/>
              </a:ext>
            </a:extLst>
          </p:cNvPr>
          <p:cNvSpPr txBox="1"/>
          <p:nvPr/>
        </p:nvSpPr>
        <p:spPr>
          <a:xfrm>
            <a:off x="1981200" y="987666"/>
            <a:ext cx="3181350" cy="1862048"/>
          </a:xfrm>
          <a:prstGeom prst="rect">
            <a:avLst/>
          </a:prstGeom>
          <a:noFill/>
        </p:spPr>
        <p:txBody>
          <a:bodyPr wrap="square" rtlCol="0">
            <a:spAutoFit/>
          </a:bodyPr>
          <a:lstStyle/>
          <a:p>
            <a:r>
              <a:rPr lang="es-MX" sz="11500" dirty="0">
                <a:solidFill>
                  <a:schemeClr val="tx1">
                    <a:lumMod val="95000"/>
                    <a:lumOff val="5000"/>
                  </a:schemeClr>
                </a:solidFill>
                <a:latin typeface="Modern Love" panose="04090805081005020601" pitchFamily="82" charset="0"/>
              </a:rPr>
              <a:t>2° B </a:t>
            </a:r>
          </a:p>
        </p:txBody>
      </p:sp>
    </p:spTree>
    <p:extLst>
      <p:ext uri="{BB962C8B-B14F-4D97-AF65-F5344CB8AC3E}">
        <p14:creationId xmlns:p14="http://schemas.microsoft.com/office/powerpoint/2010/main" val="102988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255235041"/>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lgn="ctr">
                        <a:buFontTx/>
                        <a:buNone/>
                      </a:pPr>
                      <a:r>
                        <a:rPr lang="es-MX" sz="1200" dirty="0">
                          <a:latin typeface="Comic Sans MS" panose="030F0702030302020204" pitchFamily="66" charset="0"/>
                        </a:rPr>
                        <a:t>A partir de las evidencias de video es notorio como logra expresarse con facilidad ante sus tutores. Reconoce las emociones sin problema. </a:t>
                      </a:r>
                    </a:p>
                    <a:p>
                      <a:pPr marL="0" indent="0">
                        <a:buFontTx/>
                        <a:buNone/>
                      </a:pPr>
                      <a:endParaRPr lang="es-MX" sz="12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205109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262542100"/>
              </p:ext>
            </p:extLst>
          </p:nvPr>
        </p:nvGraphicFramePr>
        <p:xfrm>
          <a:off x="252662" y="916927"/>
          <a:ext cx="6352674" cy="215963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No se ah presentado a las sesiones virtuales y no se ha comunicado… (Semana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Se comunico que el alumno no tiene acceso a la plataforma de Facebook (por cuestiones familiares?) Sin embargo ah enviado evidencias a partir de </a:t>
                      </a:r>
                      <a:r>
                        <a:rPr lang="es-MX" sz="1400" dirty="0" err="1">
                          <a:solidFill>
                            <a:schemeClr val="tx1">
                              <a:lumMod val="95000"/>
                              <a:lumOff val="5000"/>
                            </a:schemeClr>
                          </a:solidFill>
                          <a:latin typeface="Comic Sans MS" panose="030F0702030302020204" pitchFamily="66" charset="0"/>
                        </a:rPr>
                        <a:t>via</a:t>
                      </a:r>
                      <a:r>
                        <a:rPr lang="es-MX" sz="1400" dirty="0">
                          <a:solidFill>
                            <a:schemeClr val="tx1">
                              <a:lumMod val="95000"/>
                              <a:lumOff val="5000"/>
                            </a:schemeClr>
                          </a:solidFill>
                          <a:latin typeface="Comic Sans MS" panose="030F0702030302020204" pitchFamily="66" charset="0"/>
                        </a:rPr>
                        <a:t> WhatsApp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 - (Semana del 6 al 10 de Septiembre)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Enrique</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4288153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Fernanda Sofia </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lgn="ctr">
                        <a:buFontTx/>
                        <a:buNone/>
                      </a:pPr>
                      <a:r>
                        <a:rPr lang="es-MX" sz="1200" dirty="0">
                          <a:latin typeface="Comic Sans MS" panose="030F0702030302020204" pitchFamily="66" charset="0"/>
                        </a:rPr>
                        <a:t>No se lograron rescatar aprendizajes, debido a que no entrego evidencia y no se presento a las sesiones virtuales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9D3293D1-FA52-4324-B317-3464CF039B98}"/>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1130932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181977854"/>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lgn="ctr">
                        <a:buFontTx/>
                        <a:buNone/>
                      </a:pPr>
                      <a:r>
                        <a:rPr lang="es-MX" sz="1200" dirty="0">
                          <a:latin typeface="Comic Sans MS" panose="030F0702030302020204" pitchFamily="66" charset="0"/>
                        </a:rPr>
                        <a:t>No se lograron rescatar aprendizajes, debido a que no entrego evidencia y no se presento a las sesiones virtuales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4249638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2603117663"/>
              </p:ext>
            </p:extLst>
          </p:nvPr>
        </p:nvGraphicFramePr>
        <p:xfrm>
          <a:off x="252662" y="916927"/>
          <a:ext cx="6352674" cy="215963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37643">
                <a:tc>
                  <a:txBody>
                    <a:bodyPr/>
                    <a:lstStyle/>
                    <a:p>
                      <a:pPr marL="0" indent="0">
                        <a:buFontTx/>
                        <a:buNone/>
                      </a:pPr>
                      <a:r>
                        <a:rPr lang="es-MX" sz="1400" dirty="0">
                          <a:solidFill>
                            <a:schemeClr val="tx1">
                              <a:lumMod val="95000"/>
                              <a:lumOff val="5000"/>
                            </a:schemeClr>
                          </a:solidFill>
                          <a:latin typeface="Comic Sans MS" panose="030F0702030302020204" pitchFamily="66" charset="0"/>
                        </a:rPr>
                        <a:t>No se ah presentado a las sesiones virtuales y no se ha comunicado… (Semana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No se ah presentado a las sesiones virtuales y no se ha comunicado, no he logrado aclarar la situación de la alumna con la docente titular.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Su tutor comunicó que tenía problemas con los dispositivos tecnológicos ya que no están muy capacitados para usarlos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Fernanda Sofia </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91662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Ian Alexander</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9010565"/>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lgn="l">
                        <a:buFontTx/>
                        <a:buNone/>
                      </a:pPr>
                      <a:r>
                        <a:rPr lang="es-MX" sz="1200" dirty="0">
                          <a:latin typeface="Comic Sans MS" panose="030F0702030302020204" pitchFamily="66" charset="0"/>
                        </a:rPr>
                        <a:t>Durante las sesiones virtuales, alexander es capaz de solicitar la palabra, sin embargo son contadas las veces que interactúa en clase, sin embargo ya no requiere tanto apoyo por parte de sus padres para complementar sus ideas.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A1F8040A-D985-4CBF-96E5-A6015AD7CF9D}"/>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621576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2841884557"/>
              </p:ext>
            </p:extLst>
          </p:nvPr>
        </p:nvGraphicFramePr>
        <p:xfrm>
          <a:off x="252021" y="7512638"/>
          <a:ext cx="6369562" cy="1467532"/>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rPr>
                        <a:t>Reconoce sus rasgos, y menciona sus gustos y disgustos, sin embargo no le gusta participar durante las sesiones, a menos que se lo pidan.</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rPr>
                        <a:t>Demuestra mucho deseo por lograr mejorar en su autonomía, ya que empieza a tomar confianza al momento de participar, solicita el apoyo cuando lo necesita.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200" dirty="0">
                        <a:latin typeface="Comic Sans MS" panose="030F0702030302020204" pitchFamily="66" charset="0"/>
                      </a:endParaRPr>
                    </a:p>
                    <a:p>
                      <a:pPr marL="0" indent="0" algn="ctr">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2030014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256343117"/>
              </p:ext>
            </p:extLst>
          </p:nvPr>
        </p:nvGraphicFramePr>
        <p:xfrm>
          <a:off x="252662" y="916927"/>
          <a:ext cx="6352674" cy="279971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 ah presentado a las sesiones virtuales, sin embargo no ah enviado evidencias. </a:t>
                      </a:r>
                    </a:p>
                    <a:p>
                      <a:pPr marL="0" indent="0">
                        <a:buFontTx/>
                        <a:buNone/>
                      </a:pPr>
                      <a:r>
                        <a:rPr lang="es-MX" sz="1400" dirty="0">
                          <a:solidFill>
                            <a:schemeClr val="tx1">
                              <a:lumMod val="95000"/>
                              <a:lumOff val="5000"/>
                            </a:schemeClr>
                          </a:solidFill>
                          <a:latin typeface="Comic Sans MS" panose="030F0702030302020204" pitchFamily="66" charset="0"/>
                        </a:rPr>
                        <a:t> (Semana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Al igual que la semana anterior, su asistencia sigue siendo constante, incluso mejoro su participación ya que se muestra más activo, ya no requiere tanto apoyo, sin embargo no se tienen evidencias de su trabajo en casa.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Ian mantiene una asistencia continua, sin embargo no se tienen evidencias de su trabajo en casa.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Ian Alexander</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610143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Hugo Leonel</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790183980"/>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Es muy atento cuando se brindan indicaciones, y siempre respeta los tiempos y solicita la palabra para participar, fuera de ello e incluso en base  a sus evidencias es más flexible a la hora de brindar descripciones y explicaciones, son breves pero con coherencia, las formula a veces con apoyo.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90B4E7C9-9F4C-4E8B-B801-7C45A86389B5}"/>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625850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438406353"/>
              </p:ext>
            </p:extLst>
          </p:nvPr>
        </p:nvGraphicFramePr>
        <p:xfrm>
          <a:off x="252021" y="7512638"/>
          <a:ext cx="6369562" cy="1467532"/>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Reconoce sus rasgos, y menciona sus gustos y disgustos, sin embargo se limita al momento de participar con respecto a compartir sus emociones o experiencias.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rPr>
                        <a:t>Muchas veces requiere apoyo para expresarse.</a:t>
                      </a:r>
                    </a:p>
                    <a:p>
                      <a:pPr marL="0" indent="0">
                        <a:buFontTx/>
                        <a:buNone/>
                      </a:pPr>
                      <a:endParaRPr lang="es-MX" sz="1200" dirty="0">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200" dirty="0">
                        <a:latin typeface="Comic Sans MS" panose="030F0702030302020204" pitchFamily="66" charset="0"/>
                      </a:endParaRPr>
                    </a:p>
                    <a:p>
                      <a:pPr marL="0" indent="0" algn="ctr">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605272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upo 10">
            <a:extLst>
              <a:ext uri="{FF2B5EF4-FFF2-40B4-BE49-F238E27FC236}">
                <a16:creationId xmlns:a16="http://schemas.microsoft.com/office/drawing/2014/main" id="{82B46E04-08FA-4E67-B616-DBF1C06B63C8}"/>
              </a:ext>
            </a:extLst>
          </p:cNvPr>
          <p:cNvGrpSpPr/>
          <p:nvPr/>
        </p:nvGrpSpPr>
        <p:grpSpPr>
          <a:xfrm>
            <a:off x="0" y="0"/>
            <a:ext cx="6838949" cy="9144000"/>
            <a:chOff x="0" y="0"/>
            <a:chExt cx="6858000" cy="9144001"/>
          </a:xfrm>
        </p:grpSpPr>
        <p:pic>
          <p:nvPicPr>
            <p:cNvPr id="1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813802D-DE77-46A0-8848-CF2A0DDD2189}"/>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D48AF380-33A9-4275-BB5B-5AF0A1F07786}"/>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CuadroTexto 8">
            <a:extLst>
              <a:ext uri="{FF2B5EF4-FFF2-40B4-BE49-F238E27FC236}">
                <a16:creationId xmlns:a16="http://schemas.microsoft.com/office/drawing/2014/main" id="{E41F8854-2CFD-4215-828C-1C1809A5C509}"/>
              </a:ext>
            </a:extLst>
          </p:cNvPr>
          <p:cNvSpPr txBox="1"/>
          <p:nvPr/>
        </p:nvSpPr>
        <p:spPr>
          <a:xfrm>
            <a:off x="361950" y="1061461"/>
            <a:ext cx="6134100" cy="4339650"/>
          </a:xfrm>
          <a:prstGeom prst="rect">
            <a:avLst/>
          </a:prstGeom>
          <a:noFill/>
        </p:spPr>
        <p:txBody>
          <a:bodyPr wrap="square" rtlCol="0">
            <a:spAutoFit/>
          </a:bodyPr>
          <a:lstStyle/>
          <a:p>
            <a:pPr algn="ctr"/>
            <a:r>
              <a:rPr lang="es-MX" sz="13800" dirty="0">
                <a:solidFill>
                  <a:srgbClr val="3ABFBE"/>
                </a:solidFill>
                <a:latin typeface="Modern Love" panose="04090805081005020601" pitchFamily="82" charset="0"/>
              </a:rPr>
              <a:t>Primer </a:t>
            </a:r>
          </a:p>
          <a:p>
            <a:pPr algn="ctr"/>
            <a:r>
              <a:rPr lang="es-MX" sz="13800" dirty="0">
                <a:solidFill>
                  <a:srgbClr val="3ABFBE"/>
                </a:solidFill>
                <a:latin typeface="Modern Love" panose="04090805081005020601" pitchFamily="82" charset="0"/>
              </a:rPr>
              <a:t>Grupo </a:t>
            </a:r>
          </a:p>
        </p:txBody>
      </p:sp>
      <p:sp>
        <p:nvSpPr>
          <p:cNvPr id="14" name="CuadroTexto 13">
            <a:extLst>
              <a:ext uri="{FF2B5EF4-FFF2-40B4-BE49-F238E27FC236}">
                <a16:creationId xmlns:a16="http://schemas.microsoft.com/office/drawing/2014/main" id="{60AD94E8-4366-442E-A2FA-621FDFA61B9B}"/>
              </a:ext>
            </a:extLst>
          </p:cNvPr>
          <p:cNvSpPr txBox="1"/>
          <p:nvPr/>
        </p:nvSpPr>
        <p:spPr>
          <a:xfrm>
            <a:off x="238124" y="1057708"/>
            <a:ext cx="6134100" cy="4339650"/>
          </a:xfrm>
          <a:prstGeom prst="rect">
            <a:avLst/>
          </a:prstGeom>
          <a:noFill/>
        </p:spPr>
        <p:txBody>
          <a:bodyPr wrap="square" rtlCol="0">
            <a:spAutoFit/>
          </a:bodyPr>
          <a:lstStyle/>
          <a:p>
            <a:pPr algn="ctr"/>
            <a:r>
              <a:rPr lang="es-MX" sz="13800" dirty="0">
                <a:latin typeface="Modern Love" panose="04090805081005020601" pitchFamily="82" charset="0"/>
              </a:rPr>
              <a:t>Primer </a:t>
            </a:r>
          </a:p>
          <a:p>
            <a:pPr algn="ctr"/>
            <a:r>
              <a:rPr lang="es-MX" sz="13800" dirty="0">
                <a:latin typeface="Modern Love" panose="04090805081005020601" pitchFamily="82" charset="0"/>
              </a:rPr>
              <a:t>Grupo </a:t>
            </a:r>
          </a:p>
        </p:txBody>
      </p:sp>
      <p:sp>
        <p:nvSpPr>
          <p:cNvPr id="15" name="CuadroTexto 14">
            <a:extLst>
              <a:ext uri="{FF2B5EF4-FFF2-40B4-BE49-F238E27FC236}">
                <a16:creationId xmlns:a16="http://schemas.microsoft.com/office/drawing/2014/main" id="{D7A09832-2376-411E-8350-78F7962098EE}"/>
              </a:ext>
            </a:extLst>
          </p:cNvPr>
          <p:cNvSpPr txBox="1"/>
          <p:nvPr/>
        </p:nvSpPr>
        <p:spPr>
          <a:xfrm>
            <a:off x="361950" y="6462572"/>
            <a:ext cx="6134100" cy="1323439"/>
          </a:xfrm>
          <a:prstGeom prst="rect">
            <a:avLst/>
          </a:prstGeom>
          <a:noFill/>
        </p:spPr>
        <p:txBody>
          <a:bodyPr wrap="square" rtlCol="0">
            <a:spAutoFit/>
          </a:bodyPr>
          <a:lstStyle/>
          <a:p>
            <a:pPr algn="ctr"/>
            <a:r>
              <a:rPr lang="es-MX" sz="4000" dirty="0">
                <a:latin typeface="Modern Love" panose="04090805081005020601" pitchFamily="82" charset="0"/>
              </a:rPr>
              <a:t>Horario:  </a:t>
            </a:r>
          </a:p>
          <a:p>
            <a:pPr algn="ctr"/>
            <a:r>
              <a:rPr lang="es-MX" sz="4000" dirty="0">
                <a:latin typeface="Modern Love" panose="04090805081005020601" pitchFamily="82" charset="0"/>
              </a:rPr>
              <a:t>9:00 am – 9:30 am</a:t>
            </a:r>
          </a:p>
        </p:txBody>
      </p:sp>
    </p:spTree>
    <p:extLst>
      <p:ext uri="{BB962C8B-B14F-4D97-AF65-F5344CB8AC3E}">
        <p14:creationId xmlns:p14="http://schemas.microsoft.com/office/powerpoint/2010/main" val="3351686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255036541"/>
              </p:ext>
            </p:extLst>
          </p:nvPr>
        </p:nvGraphicFramePr>
        <p:xfrm>
          <a:off x="252662" y="916927"/>
          <a:ext cx="6352674" cy="322643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Hugo únicamente ah faltado a una sesión virtual, ah cumplido con la mayoría de evidencias, sin embargo comunica cuando tardara en enviar evidencias. </a:t>
                      </a:r>
                    </a:p>
                    <a:p>
                      <a:pPr marL="0" indent="0">
                        <a:buFontTx/>
                        <a:buNone/>
                      </a:pPr>
                      <a:r>
                        <a:rPr lang="es-MX" sz="1400" dirty="0">
                          <a:solidFill>
                            <a:schemeClr val="tx1">
                              <a:lumMod val="95000"/>
                              <a:lumOff val="5000"/>
                            </a:schemeClr>
                          </a:solidFill>
                          <a:latin typeface="Comic Sans MS" panose="030F0702030302020204" pitchFamily="66" charset="0"/>
                        </a:rPr>
                        <a:t> (Semana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Al igual que la semana anterior, su asistencia sigue siendo constante, incluso mejoro su participación ya que se muestra más activo, ya no requiere tanto apoyo, sin embargo no se tienen evidencias de su trabajo en casa.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Hugo Leonel, empieza a brindar explicaciones sin tanto apoyo a veces le cuesta expresarse emocionalmente, Sin embargo es constante con la entrega de evidencias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Hugo Leonel	</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027227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Romina Alejandra</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3737824739"/>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Procura evitar interrumpir, práctica el respeto de turnos a partir de activar y desactivar el micrófono en la hora clase (La primer semana dejaba el micrófono abierto)</a:t>
                      </a:r>
                    </a:p>
                    <a:p>
                      <a:pPr marL="0" indent="0">
                        <a:buFontTx/>
                        <a:buNone/>
                      </a:pPr>
                      <a:r>
                        <a:rPr lang="es-MX" sz="1200" dirty="0">
                          <a:latin typeface="Comic Sans MS" panose="030F0702030302020204" pitchFamily="66" charset="0"/>
                        </a:rPr>
                        <a:t>Se expresa muy poco, pero es capaz de mencionar características de objetos/ personas.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5BDBB26E-F087-4E47-9B0E-48257936B4EE}"/>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473957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85635254"/>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sus características distintivas, sin embargo empieza a pedir apoyo para expresarse o comunicar ideas.</a:t>
                      </a:r>
                    </a:p>
                    <a:p>
                      <a:pPr marL="0" indent="0">
                        <a:buFontTx/>
                        <a:buNone/>
                      </a:pPr>
                      <a:endParaRPr lang="es-MX" sz="1200" dirty="0">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200" dirty="0">
                        <a:latin typeface="Comic Sans MS" panose="030F0702030302020204" pitchFamily="66" charset="0"/>
                      </a:endParaRPr>
                    </a:p>
                    <a:p>
                      <a:pPr marL="0" indent="0" algn="ctr">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870278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1087267294"/>
              </p:ext>
            </p:extLst>
          </p:nvPr>
        </p:nvGraphicFramePr>
        <p:xfrm>
          <a:off x="252662" y="916927"/>
          <a:ext cx="6352674" cy="258635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Romina se ah presentado a sus sesiones virtuales y es constante con el envió de evidencias.  (Semana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Al igual que la semana anterior, su asistencia es constante, incluso mejoro su participación ya que antes requería más apoyo para motivarse a participar (Era necesario pedirle que participe).</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Romina Alejandra, no ha presentado problemas con la sesión es su participación es constante y muy fluida sin embargo no es tan constante con la entrega de evidencias.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Romina Alejandra</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8705279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José Luis</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4230825544"/>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Escucha a sus compañeros, y brinda explicaciones y descripciones breves con apoyo, ya que no es muy constante al participar.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06252BFF-2DCD-4E09-A4F2-78BC2D6D6FF7}"/>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1729874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772959700"/>
              </p:ext>
            </p:extLst>
          </p:nvPr>
        </p:nvGraphicFramePr>
        <p:xfrm>
          <a:off x="252021" y="7512638"/>
          <a:ext cx="6369562" cy="1467532"/>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A diferencia de sesiones anteriores, pudo reconocer de manera más rápida y fácil las emociones y nombrar la mayoría por si mismo.  Reconoce situaciones, sin embargo requiere apoyo para expresarse.</a:t>
                      </a:r>
                    </a:p>
                    <a:p>
                      <a:pPr marL="0" indent="0">
                        <a:buFontTx/>
                        <a:buNone/>
                      </a:pPr>
                      <a:endParaRPr lang="es-MX" sz="1200" dirty="0">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200" dirty="0">
                        <a:latin typeface="Comic Sans MS" panose="030F0702030302020204" pitchFamily="66" charset="0"/>
                      </a:endParaRPr>
                    </a:p>
                    <a:p>
                      <a:pPr marL="0" indent="0" algn="ctr">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7960369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20608837"/>
              </p:ext>
            </p:extLst>
          </p:nvPr>
        </p:nvGraphicFramePr>
        <p:xfrm>
          <a:off x="252662" y="916927"/>
          <a:ext cx="6352674" cy="279971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José, únicamente ah faltado a una sesión, no se evalúa a fondo, ya que no ah presentado evidencias.  (Semana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Se ah presentado a algunas sesiones virtuales, sin embargo no estoy al tanto de su falta de evidencias. </a:t>
                      </a:r>
                    </a:p>
                    <a:p>
                      <a:pPr marL="0" indent="0">
                        <a:buFontTx/>
                        <a:buNone/>
                      </a:pPr>
                      <a:r>
                        <a:rPr lang="es-MX" sz="1400" dirty="0">
                          <a:solidFill>
                            <a:schemeClr val="tx1">
                              <a:lumMod val="95000"/>
                              <a:lumOff val="5000"/>
                            </a:schemeClr>
                          </a:solidFill>
                          <a:latin typeface="Comic Sans MS" panose="030F0702030302020204" pitchFamily="66" charset="0"/>
                        </a:rPr>
                        <a:t>Para su participación si se ah motivado poco a poco por participar sin apoyo de sus padres, no es muy extensa su participación pero lo intenta.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José Luis se presenta ciertas veces, no es muy participativo por lo que no se puede evaluar su desempeño al momento de expresarse, con las evidencias no ha notificado nuevas desde las primeras que entrego.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José Luis </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2034281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Sebastián </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1285667310"/>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Empezó participar, ya solicita la palabra para participar, aunque son breves sus comentarios Solicita apoyo para brindar explicaciones o descripciones coherentes.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0E7F64AA-852D-4837-B11E-0B045AE12E79}"/>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582427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2951459553"/>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rasgos propios y reconoce la dificultad en actividades, sin embargo se apena al socializar respuestas, lo apoyan para que se comunique más sin que se lo pidamos nosotras como docentes.</a:t>
                      </a:r>
                    </a:p>
                    <a:p>
                      <a:pPr marL="0" indent="0" algn="ctr">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819317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1773813230"/>
              </p:ext>
            </p:extLst>
          </p:nvPr>
        </p:nvGraphicFramePr>
        <p:xfrm>
          <a:off x="252662" y="916927"/>
          <a:ext cx="6352674" cy="301307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 ah conectado a pocas sesiones, (las que no son clase virtual, no se comunica) y no ah enviado evidencias.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Al iniciar esta semana han tenido más comunicación con nosotros, se anima a participar un poco más, aunque aun es necesario que nosotros se lo pidamos, fuera de ello, ya participa un poco más, pero requiere apoyo para argumentar.</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Sebastián es cada vez más activo con respecto a sus participaciones poco a poco ha dejado la pena sin embargo requiere apoyo para expresar emociones, con respecto a sus evidencias, únicamente ah enviado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Sebastián</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990006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América Milagros </a:t>
            </a:r>
            <a:endParaRPr lang="es-MX" sz="2000" u="sng" dirty="0">
              <a:solidFill>
                <a:schemeClr val="tx1">
                  <a:lumMod val="95000"/>
                  <a:lumOff val="5000"/>
                </a:schemeClr>
              </a:solidFill>
              <a:latin typeface="Comic Sans MS" panose="030F0702030302020204" pitchFamily="66" charset="0"/>
            </a:endParaRPr>
          </a:p>
        </p:txBody>
      </p:sp>
      <p:sp>
        <p:nvSpPr>
          <p:cNvPr id="12" name="CuadroTexto 11">
            <a:extLst>
              <a:ext uri="{FF2B5EF4-FFF2-40B4-BE49-F238E27FC236}">
                <a16:creationId xmlns:a16="http://schemas.microsoft.com/office/drawing/2014/main" id="{9B075306-C7C0-4030-9323-E6253EC89E3B}"/>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extLst>
              <p:ext uri="{D42A27DB-BD31-4B8C-83A1-F6EECF244321}">
                <p14:modId xmlns:p14="http://schemas.microsoft.com/office/powerpoint/2010/main" val="3626164536"/>
              </p:ext>
            </p:extLst>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extLst>
              <p:ext uri="{D42A27DB-BD31-4B8C-83A1-F6EECF244321}">
                <p14:modId xmlns:p14="http://schemas.microsoft.com/office/powerpoint/2010/main" val="3862138136"/>
              </p:ext>
            </p:extLst>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926226394"/>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Participa constantemente, la mayoría de veces suele pedir la palabra, además cuando se trata de brindar descripciones o explicaciones se expresa con seguridad, pues habla con claridad y no requiere de apoyo para justificar sus respuestas.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extLst>
              <p:ext uri="{D42A27DB-BD31-4B8C-83A1-F6EECF244321}">
                <p14:modId xmlns:p14="http://schemas.microsoft.com/office/powerpoint/2010/main" val="3977837950"/>
              </p:ext>
            </p:extLst>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extLst>
              <p:ext uri="{D42A27DB-BD31-4B8C-83A1-F6EECF244321}">
                <p14:modId xmlns:p14="http://schemas.microsoft.com/office/powerpoint/2010/main" val="1127809641"/>
              </p:ext>
            </p:extLst>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extLst>
              <p:ext uri="{D42A27DB-BD31-4B8C-83A1-F6EECF244321}">
                <p14:modId xmlns:p14="http://schemas.microsoft.com/office/powerpoint/2010/main" val="1789240388"/>
              </p:ext>
            </p:extLst>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extLst>
              <p:ext uri="{D42A27DB-BD31-4B8C-83A1-F6EECF244321}">
                <p14:modId xmlns:p14="http://schemas.microsoft.com/office/powerpoint/2010/main" val="601150647"/>
              </p:ext>
            </p:extLst>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40948214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Edwin Arturo </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59993215"/>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rPr>
                        <a:t>No se lograron rescatar aprendizajes, debido a que no entrego evidencia y no se presento a las sesiones virtuales </a:t>
                      </a:r>
                    </a:p>
                    <a:p>
                      <a:pPr marL="0" indent="0">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36AF096A-006F-4805-9F52-28B9BD18A627}"/>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3900104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1777036456"/>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No se lograron rescatar aprendizajes, debido a que no entrego evidencia y no se presento a las sesiones virtuales </a:t>
                      </a:r>
                    </a:p>
                    <a:p>
                      <a:pPr marL="0" indent="0" algn="ctr">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525162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663715877"/>
              </p:ext>
            </p:extLst>
          </p:nvPr>
        </p:nvGraphicFramePr>
        <p:xfrm>
          <a:off x="252662" y="916927"/>
          <a:ext cx="6352674" cy="237299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No se ah presentado a las sesiones virtuales y no se ha comunicado. .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No eh tenido respuestas con respecto a su falta de evidencia, ni asistencia en las sesiones online, fuera de ello no estoy al tanto de su situación.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 encuentra en una lista donde no ah sido agregado a Facebook, pero fuera de ello no tengo más noticias referente a ello).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El alumno ha tenido más contacto con la docente titular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Edwin Arturo</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17356511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Melany Guadalupe</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3664859251"/>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Solicita la palabra para participar, escucha a los demás sin problema, al principio socializaba sus ideas de manera aislada, pero con apoyo inicio a formular explicaciones más coherentes.</a:t>
                      </a:r>
                    </a:p>
                    <a:p>
                      <a:pPr marL="0" indent="0">
                        <a:buFontTx/>
                        <a:buNone/>
                      </a:pPr>
                      <a:r>
                        <a:rPr lang="es-MX" sz="1200" dirty="0">
                          <a:latin typeface="Comic Sans MS" panose="030F0702030302020204" pitchFamily="66" charset="0"/>
                        </a:rPr>
                        <a:t>Le gusta participar.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62A1D867-A2AC-4BC4-8B9E-5ECEF7A7B3C1}"/>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1873573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55385664"/>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rasgos propios, pero en las actividades requiere apoyo para identificar porque una se le dificulta más que otra, con respecto a las emociones, logra expresarlas más que la vez anterior. (Ya no se pone tan nerviosa al hablar sobre ella) </a:t>
                      </a:r>
                    </a:p>
                    <a:p>
                      <a:pPr marL="0" indent="0" algn="ctr">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2832238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3110624943"/>
              </p:ext>
            </p:extLst>
          </p:nvPr>
        </p:nvGraphicFramePr>
        <p:xfrm>
          <a:off x="252662" y="916927"/>
          <a:ext cx="6352674" cy="258635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 ah conectado a las sesiones y ah sido constante con la entrega de evidencias. (Semana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Melany es constante con sus sesiones, no presenta inasistencia y va al ritmo de la forma de trabajo, ya que presenta las evidencias en tiempo y forma.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Con Melany su participación y su asistencia es muy activa no hay problema es con respecto a su asistencia ni falta de evidencias es muy constante con la entrega en tiempo y forma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Melany Guadalupe</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1895457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Saul Santiago</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026828900"/>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Empezó a tomar confianza y ya solicita la palabra para participar, escucha a los demás sin problema, al principio socializaba sus ideas de manera aislada, pero con apoyo inicio a formular respuestas.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CF944015-2F2B-49D7-B5E4-25BE06C85D32}"/>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13991669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927903091"/>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expresa sus rasgos propios, no requiere ayuda para comunicar si las actividades son fáciles o difíciles. (Participo con apoyo de sus padres)</a:t>
                      </a:r>
                    </a:p>
                    <a:p>
                      <a:pPr marL="0" indent="0">
                        <a:buFontTx/>
                        <a:buNone/>
                      </a:pPr>
                      <a:r>
                        <a:rPr lang="es-MX" sz="1200" dirty="0">
                          <a:latin typeface="Comic Sans MS" panose="030F0702030302020204" pitchFamily="66" charset="0"/>
                        </a:rPr>
                        <a:t>Expresa sus emociones y las reconoce, ya logra hacerlo sin apoyo, logra recordarlas. </a:t>
                      </a:r>
                    </a:p>
                    <a:p>
                      <a:pPr marL="0" indent="0" algn="ctr">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9491597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3162744981"/>
              </p:ext>
            </p:extLst>
          </p:nvPr>
        </p:nvGraphicFramePr>
        <p:xfrm>
          <a:off x="252662" y="916927"/>
          <a:ext cx="6352674" cy="343979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Durante la mayoría de las sesiones requiere apoyo para participar, ya que suele mostrarse apenado. Ah entregado evidencias y asiste a las sesiones virtuales. (Semana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Santiago empezó a tomar más confianza a la hora de socializar sobre los temas, ya participa sin necesidad de que se lo pidan, es breve su participación, pero se anima a hacerlo por si mismo, es más constante con las evidencias.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Saúl se ha mostrado activo a la hora de asistir a sus sesiones virtuales así como también en la participación se expresa de forma muy breve pero activa. Con respecto a evidencias, es constante</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Saul Santiago</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7247655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Génesis Jaqueline</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562818985"/>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Participa de manera constante, suele pedir el turno, respeta cuando otros están hablando. </a:t>
                      </a:r>
                    </a:p>
                    <a:p>
                      <a:pPr marL="0" indent="0">
                        <a:buFontTx/>
                        <a:buNone/>
                      </a:pPr>
                      <a:r>
                        <a:rPr lang="es-MX" sz="1200" dirty="0">
                          <a:latin typeface="Comic Sans MS" panose="030F0702030302020204" pitchFamily="66" charset="0"/>
                        </a:rPr>
                        <a:t>Sus descripciones y expiaciones son breves y claras, al responder algo, lo hace con seguridad, son pocas las veces que requiere apoyo para responder.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B40E1A4C-45A3-460D-99B6-FE7157F2AC97}"/>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955023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extLst>
              <p:ext uri="{D42A27DB-BD31-4B8C-83A1-F6EECF244321}">
                <p14:modId xmlns:p14="http://schemas.microsoft.com/office/powerpoint/2010/main" val="1904682803"/>
              </p:ext>
            </p:extLst>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713880143"/>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solidFill>
                            <a:schemeClr val="tx1">
                              <a:lumMod val="95000"/>
                              <a:lumOff val="5000"/>
                            </a:schemeClr>
                          </a:solidFill>
                          <a:latin typeface="Comic Sans MS" panose="030F0702030302020204" pitchFamily="66" charset="0"/>
                        </a:rPr>
                        <a:t>Puede compartir con facilidad aspectos referentes  a ella, sin embargo a pesar de que conoce las emociones, le es más complejo expresarlas emociones, participa activamente en actividades, pero al hablar de sus experiencias suele mostrarse apenada. </a:t>
                      </a:r>
                    </a:p>
                    <a:p>
                      <a:pPr marL="0" indent="0">
                        <a:buFontTx/>
                        <a:buNone/>
                      </a:pPr>
                      <a:r>
                        <a:rPr lang="es-MX" sz="1200" dirty="0">
                          <a:solidFill>
                            <a:schemeClr val="tx1">
                              <a:lumMod val="95000"/>
                              <a:lumOff val="5000"/>
                            </a:schemeClr>
                          </a:solidFill>
                          <a:latin typeface="Comic Sans MS" panose="030F0702030302020204" pitchFamily="66" charset="0"/>
                        </a:rPr>
                        <a:t>Acepta sin dificultad cuando requiere apoyo, pocas veces solicita ayuda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extLst>
              <p:ext uri="{D42A27DB-BD31-4B8C-83A1-F6EECF244321}">
                <p14:modId xmlns:p14="http://schemas.microsoft.com/office/powerpoint/2010/main" val="1325094539"/>
              </p:ext>
            </p:extLst>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extLst>
              <p:ext uri="{D42A27DB-BD31-4B8C-83A1-F6EECF244321}">
                <p14:modId xmlns:p14="http://schemas.microsoft.com/office/powerpoint/2010/main" val="1130218048"/>
              </p:ext>
            </p:extLst>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extLst>
              <p:ext uri="{D42A27DB-BD31-4B8C-83A1-F6EECF244321}">
                <p14:modId xmlns:p14="http://schemas.microsoft.com/office/powerpoint/2010/main" val="2374308674"/>
              </p:ext>
            </p:extLst>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extLst>
              <p:ext uri="{D42A27DB-BD31-4B8C-83A1-F6EECF244321}">
                <p14:modId xmlns:p14="http://schemas.microsoft.com/office/powerpoint/2010/main" val="1064292507"/>
              </p:ext>
            </p:extLst>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extLst>
              <p:ext uri="{D42A27DB-BD31-4B8C-83A1-F6EECF244321}">
                <p14:modId xmlns:p14="http://schemas.microsoft.com/office/powerpoint/2010/main" val="1680048546"/>
              </p:ext>
            </p:extLst>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2131244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2710237521"/>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expresa sus rasgos propios, no le es complicado identificar las emociones (Únicamente olvida la de calma), Muestra iniciativa ya que busca participar sin apoyo.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8820259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2751411709"/>
              </p:ext>
            </p:extLst>
          </p:nvPr>
        </p:nvGraphicFramePr>
        <p:xfrm>
          <a:off x="252662" y="916927"/>
          <a:ext cx="6352674" cy="279971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Genesis es muy participativa, a pesar de haberse incorporado días después, se acoplo a la forma de trabajo sin problemas, cuenta con evidencias, las entrega en tiempo y forma.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Génesis no muestra problemáticas para expresarse participación problemas es constante con su asistencia y con respecto a la entrega de evidencias es muy flexible ya que entrega la mayoría que se elabora de manera escrita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Genesis Jaqueline</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13063577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upo 10">
            <a:extLst>
              <a:ext uri="{FF2B5EF4-FFF2-40B4-BE49-F238E27FC236}">
                <a16:creationId xmlns:a16="http://schemas.microsoft.com/office/drawing/2014/main" id="{82B46E04-08FA-4E67-B616-DBF1C06B63C8}"/>
              </a:ext>
            </a:extLst>
          </p:cNvPr>
          <p:cNvGrpSpPr/>
          <p:nvPr/>
        </p:nvGrpSpPr>
        <p:grpSpPr>
          <a:xfrm>
            <a:off x="0" y="0"/>
            <a:ext cx="6838949" cy="9144000"/>
            <a:chOff x="0" y="0"/>
            <a:chExt cx="6858000" cy="9144001"/>
          </a:xfrm>
        </p:grpSpPr>
        <p:pic>
          <p:nvPicPr>
            <p:cNvPr id="1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813802D-DE77-46A0-8848-CF2A0DDD2189}"/>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D48AF380-33A9-4275-BB5B-5AF0A1F07786}"/>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CuadroTexto 8">
            <a:extLst>
              <a:ext uri="{FF2B5EF4-FFF2-40B4-BE49-F238E27FC236}">
                <a16:creationId xmlns:a16="http://schemas.microsoft.com/office/drawing/2014/main" id="{E41F8854-2CFD-4215-828C-1C1809A5C509}"/>
              </a:ext>
            </a:extLst>
          </p:cNvPr>
          <p:cNvSpPr txBox="1"/>
          <p:nvPr/>
        </p:nvSpPr>
        <p:spPr>
          <a:xfrm>
            <a:off x="361950" y="1472190"/>
            <a:ext cx="6457948" cy="3985706"/>
          </a:xfrm>
          <a:prstGeom prst="rect">
            <a:avLst/>
          </a:prstGeom>
          <a:noFill/>
        </p:spPr>
        <p:txBody>
          <a:bodyPr wrap="square" rtlCol="0">
            <a:spAutoFit/>
          </a:bodyPr>
          <a:lstStyle/>
          <a:p>
            <a:pPr algn="ctr"/>
            <a:r>
              <a:rPr lang="es-MX" sz="11500" dirty="0">
                <a:solidFill>
                  <a:srgbClr val="CC99FF"/>
                </a:solidFill>
                <a:latin typeface="Modern Love" panose="04090805081005020601" pitchFamily="82" charset="0"/>
              </a:rPr>
              <a:t>Segundo </a:t>
            </a:r>
          </a:p>
          <a:p>
            <a:pPr algn="ctr"/>
            <a:r>
              <a:rPr lang="es-MX" sz="13800" dirty="0">
                <a:solidFill>
                  <a:srgbClr val="CC99FF"/>
                </a:solidFill>
                <a:latin typeface="Modern Love" panose="04090805081005020601" pitchFamily="82" charset="0"/>
              </a:rPr>
              <a:t>Grupo </a:t>
            </a:r>
          </a:p>
        </p:txBody>
      </p:sp>
      <p:sp>
        <p:nvSpPr>
          <p:cNvPr id="15" name="CuadroTexto 14">
            <a:extLst>
              <a:ext uri="{FF2B5EF4-FFF2-40B4-BE49-F238E27FC236}">
                <a16:creationId xmlns:a16="http://schemas.microsoft.com/office/drawing/2014/main" id="{D7A09832-2376-411E-8350-78F7962098EE}"/>
              </a:ext>
            </a:extLst>
          </p:cNvPr>
          <p:cNvSpPr txBox="1"/>
          <p:nvPr/>
        </p:nvSpPr>
        <p:spPr>
          <a:xfrm>
            <a:off x="361950" y="6462572"/>
            <a:ext cx="6134100" cy="1323439"/>
          </a:xfrm>
          <a:prstGeom prst="rect">
            <a:avLst/>
          </a:prstGeom>
          <a:noFill/>
        </p:spPr>
        <p:txBody>
          <a:bodyPr wrap="square" rtlCol="0">
            <a:spAutoFit/>
          </a:bodyPr>
          <a:lstStyle/>
          <a:p>
            <a:pPr algn="ctr"/>
            <a:r>
              <a:rPr lang="es-MX" sz="4000" dirty="0">
                <a:latin typeface="Modern Love" panose="04090805081005020601" pitchFamily="82" charset="0"/>
              </a:rPr>
              <a:t>Horario:  </a:t>
            </a:r>
          </a:p>
          <a:p>
            <a:pPr algn="ctr"/>
            <a:r>
              <a:rPr lang="es-MX" sz="4000" dirty="0">
                <a:latin typeface="Modern Love" panose="04090805081005020601" pitchFamily="82" charset="0"/>
              </a:rPr>
              <a:t>9:40 am – 10:10 am</a:t>
            </a:r>
          </a:p>
        </p:txBody>
      </p:sp>
      <p:sp>
        <p:nvSpPr>
          <p:cNvPr id="8" name="CuadroTexto 7">
            <a:extLst>
              <a:ext uri="{FF2B5EF4-FFF2-40B4-BE49-F238E27FC236}">
                <a16:creationId xmlns:a16="http://schemas.microsoft.com/office/drawing/2014/main" id="{22B2B419-611D-42EA-A101-9EB6D9C61DE1}"/>
              </a:ext>
            </a:extLst>
          </p:cNvPr>
          <p:cNvSpPr txBox="1"/>
          <p:nvPr/>
        </p:nvSpPr>
        <p:spPr>
          <a:xfrm>
            <a:off x="80210" y="1472190"/>
            <a:ext cx="6819898" cy="3985706"/>
          </a:xfrm>
          <a:prstGeom prst="rect">
            <a:avLst/>
          </a:prstGeom>
          <a:noFill/>
        </p:spPr>
        <p:txBody>
          <a:bodyPr wrap="square" rtlCol="0">
            <a:spAutoFit/>
          </a:bodyPr>
          <a:lstStyle/>
          <a:p>
            <a:pPr algn="ctr"/>
            <a:r>
              <a:rPr lang="es-MX" sz="11500" dirty="0">
                <a:solidFill>
                  <a:schemeClr val="tx1">
                    <a:lumMod val="95000"/>
                    <a:lumOff val="5000"/>
                  </a:schemeClr>
                </a:solidFill>
                <a:latin typeface="Modern Love" panose="04090805081005020601" pitchFamily="82" charset="0"/>
              </a:rPr>
              <a:t>Segundo </a:t>
            </a:r>
          </a:p>
          <a:p>
            <a:pPr algn="ctr"/>
            <a:r>
              <a:rPr lang="es-MX" sz="13800" dirty="0">
                <a:solidFill>
                  <a:schemeClr val="tx1">
                    <a:lumMod val="95000"/>
                    <a:lumOff val="5000"/>
                  </a:schemeClr>
                </a:solidFill>
                <a:latin typeface="Modern Love" panose="04090805081005020601" pitchFamily="82" charset="0"/>
              </a:rPr>
              <a:t>Grupo </a:t>
            </a:r>
          </a:p>
        </p:txBody>
      </p:sp>
    </p:spTree>
    <p:extLst>
      <p:ext uri="{BB962C8B-B14F-4D97-AF65-F5344CB8AC3E}">
        <p14:creationId xmlns:p14="http://schemas.microsoft.com/office/powerpoint/2010/main" val="18422265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Dylan Alejandro </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941721642"/>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Respeta turnos y solicita la palabra para participar, aunque aun requiere apoyo para brindar explicaciones o descripciones elaboradas, ya que suele darle pena participar.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A2D95662-54AF-4073-A919-824C84490335}"/>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8063673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592872591"/>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sus rasgos, sin embargo para compartirlos requiere apoyo.</a:t>
                      </a:r>
                    </a:p>
                    <a:p>
                      <a:pPr marL="0" indent="0">
                        <a:buFontTx/>
                        <a:buNone/>
                      </a:pPr>
                      <a:r>
                        <a:rPr lang="es-MX" sz="1200" dirty="0">
                          <a:latin typeface="Comic Sans MS" panose="030F0702030302020204" pitchFamily="66" charset="0"/>
                        </a:rPr>
                        <a:t>Identifica actividades que se le facilitan o dificultan, únicamente requiere apoyo para argumentar.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3700602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2496175479"/>
              </p:ext>
            </p:extLst>
          </p:nvPr>
        </p:nvGraphicFramePr>
        <p:xfrm>
          <a:off x="252662" y="916927"/>
          <a:ext cx="6352674" cy="343979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Dylan atiende muy bien a las consignas, sin embargo para participar, normalmente le brindan apoyo uno de sus acompañantes (padres). Se ah presentado a las sesiones virtuales, no es constante, pero envía evidencias.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participación es más constante, y poco a poco deja de solicitar apoyo, pero cuando no formula sus explicaciones pide ayuda sin problema. Su asistencia es activa, sin embargo cuenta con muy pocas evidencias de trabajo.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Dylan Alejandro se ha presentado de manera constante las sesiones, su participación es muy activa aunque a veces se le tiene que pedir que participe sin embargo lo hace sin problemas. No cuenta con suficientes evidencias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Dylan Alejandro</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9971221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Emily Romina </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1601613559"/>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Respeta turnos para hablar, siempre solicita la palabra para participar.</a:t>
                      </a:r>
                    </a:p>
                    <a:p>
                      <a:pPr marL="0" indent="0">
                        <a:buFontTx/>
                        <a:buNone/>
                      </a:pPr>
                      <a:r>
                        <a:rPr lang="es-MX" sz="1200" dirty="0">
                          <a:latin typeface="Comic Sans MS" panose="030F0702030302020204" pitchFamily="66" charset="0"/>
                        </a:rPr>
                        <a:t>Al describir o brindar explicaciones requiere muy poco apoyo.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0D95D432-7FD7-4609-8205-DB224D87FABD}"/>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0688749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444214423"/>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comunica sus gustos y disgustos, no requiere apoyo para identificar si una actividad es fácil o difícil, únicamente lo requiere para argumentar.</a:t>
                      </a:r>
                    </a:p>
                    <a:p>
                      <a:pPr marL="0" indent="0">
                        <a:buFontTx/>
                        <a:buNone/>
                      </a:pPr>
                      <a:r>
                        <a:rPr lang="es-MX" sz="1200" dirty="0">
                          <a:latin typeface="Comic Sans MS" panose="030F0702030302020204" pitchFamily="66" charset="0"/>
                        </a:rPr>
                        <a:t>También requiere apoyo para mencionar situaciones ya que en ocasiones le da pena.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8900640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528170319"/>
              </p:ext>
            </p:extLst>
          </p:nvPr>
        </p:nvGraphicFramePr>
        <p:xfrm>
          <a:off x="252662" y="916927"/>
          <a:ext cx="6352674" cy="322643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Asiste a las sesiones virtuales, sin embargo en la mayoría de estas requiere apoyo para socializar, sin embargo no ah entregado evidencias.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participación es más constante, y poco a poco deja de solicitar apoyo, a menos que en verdad lo necesite, no duda en pedir apoyo, sin embargo cuenta con muy pocas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Emilia es muy activa durante las sesiones y sus participaciones se expresa de forma breve pero Clara, sin embargo presenta problemas con los dispositivos tecnológicos Por lo cual no ha logrado enviar suficientes evidencias</a:t>
                      </a: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Emily Romina</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354407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Mariana Alejandra</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143029991"/>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Siempre solicita la palabra y respeta turnos para hablar, cuando se socializan temas, escucha atentamente a sus compañeros, suele participar sin apoyo.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E3B7512A-D178-44A9-A3FB-600B4513DA0A}"/>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410425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3564"/>
            <a:ext cx="6858001" cy="827655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13046648"/>
              </p:ext>
            </p:extLst>
          </p:nvPr>
        </p:nvGraphicFramePr>
        <p:xfrm>
          <a:off x="252662" y="932377"/>
          <a:ext cx="6352674" cy="279971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867159">
                <a:tc>
                  <a:txBody>
                    <a:bodyPr/>
                    <a:lstStyle/>
                    <a:p>
                      <a:pPr marL="0" indent="0">
                        <a:buFontTx/>
                        <a:buNone/>
                      </a:pPr>
                      <a:r>
                        <a:rPr lang="es-MX" sz="1400" dirty="0">
                          <a:solidFill>
                            <a:schemeClr val="tx1">
                              <a:lumMod val="95000"/>
                              <a:lumOff val="5000"/>
                            </a:schemeClr>
                          </a:solidFill>
                          <a:latin typeface="Comic Sans MS" panose="030F0702030302020204" pitchFamily="66" charset="0"/>
                        </a:rPr>
                        <a:t>América ah sido constante, a las sesiones que se han llevado a cabo, se muestra activa tanto en las sesiones virtuales como en la entrega de evidencias.  (Semana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Su asistencia permanece de manera constante y positiva, sin embargo a diferencia de la semana anterior, no se ha visto avance con las evidencias</a:t>
                      </a:r>
                    </a:p>
                    <a:p>
                      <a:pPr marL="0" indent="0">
                        <a:buFontTx/>
                        <a:buNone/>
                      </a:pPr>
                      <a:r>
                        <a:rPr lang="es-MX" sz="1400" dirty="0">
                          <a:solidFill>
                            <a:schemeClr val="tx1">
                              <a:lumMod val="95000"/>
                              <a:lumOff val="5000"/>
                            </a:schemeClr>
                          </a:solidFill>
                          <a:latin typeface="Comic Sans MS" panose="030F0702030302020204" pitchFamily="66" charset="0"/>
                        </a:rPr>
                        <a:t>Esta semana casi no ah subido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América ah mantenido una asistencia constante, su participación durante las sesiones es muy activa y al momento de expresarse comunicar sus ideas se expresa con seguridad sin apoyo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79"/>
            <a:ext cx="6838949" cy="400111"/>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122819" y="454994"/>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América Milagros </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43248" y="493963"/>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57306552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2346687797"/>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rPr>
                        <a:t>Es capaz de mencionar situaciones que le generen emociones, y las nombra sin dificultad alguna, sin embargo cuando se le pide explicar más, pide apoyo para complementar sus ideas.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23288526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1984131227"/>
              </p:ext>
            </p:extLst>
          </p:nvPr>
        </p:nvGraphicFramePr>
        <p:xfrm>
          <a:off x="252662" y="916927"/>
          <a:ext cx="6352674" cy="343979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Asiste a las sesiones virtuales, se expresa y participa sin apoyo, ah enviado algunas evidencias.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asistencia es continua, logra expresarse y participar sin apoyo, únicamente lo requiere cuando se le pide extender sus respuestas, pero lo hace con seguridad.  Ah brindado más atención a la elaboración y entrega de evidencias. </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Mariana Alejandra ha sido constante con sus asistencias se expresa con un poco de ayuda sin embargo su participación es muy activa. Con respecto a las evidencias ha enviado más de las que había enviado antes.</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endParaRPr lang="es-MX" sz="14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Mariana Alejandra</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4197832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Mariana Lizbeth</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1290960424"/>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Siempre solicita la palabra y respeta turnos para hablar, no es necesario recordarle que debe escuchar a sus compañeros. Por otro lado al brindar explicaciones o descripciones, puede tardar un poco, pero lo hace con seguridad.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580EDB4C-BEB9-4713-B92C-F9A378DBDC59}"/>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320877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4175928373"/>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latin typeface="Comic Sans MS" panose="030F0702030302020204" pitchFamily="66" charset="0"/>
                        </a:rPr>
                        <a:t>Es capaz de expresarse y reconocer las emociones sin problema, sin embargo, considero que no le gusta solicitar apoyo (puede llegar a tardar en responder, pero lo hace y sin pedir apoyo)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321797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2555104428"/>
              </p:ext>
            </p:extLst>
          </p:nvPr>
        </p:nvGraphicFramePr>
        <p:xfrm>
          <a:off x="252662" y="916927"/>
          <a:ext cx="6352674" cy="301307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Asiste a las sesiones virtuales, se expresa y participa sin apoyo, ah enviado algunas evidencias.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asistencia es continua, sin embargo solemos retrasar actividades cuando participa ya que no le gusta solicitar apoyo, pero extiende sus respuestas. Su participación es muy activa durante las sesiones, sin embargo cuenta con muy pocas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Mariana asiste a sus sesiones virtuales se expresa con claridad aunque muchas veces participa con apoyo de un acompañante, con respecto a las evidencias y el trabajo en clase es muy activa.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Mariana Lizbeth</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16482720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Luis Alberto</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18962529"/>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Respeta turnos para hablar, no es necesario recordarle que debe respetar cuando sus compañeros hablan, sin embargo a pesar de que se expresa con seguridad, solo participa cuando se lo piden.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2FB109E1-E41E-4F3A-9772-4962C9FD2584}"/>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1195427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063750767"/>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comunica sus características personales, incluso reconoce las emociones y puede nombrarlas sin problema, sin embargo requiere motivación (por parte del docente) para participar.</a:t>
                      </a:r>
                    </a:p>
                    <a:p>
                      <a:pPr marL="0" indent="0">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7294554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4196188963"/>
              </p:ext>
            </p:extLst>
          </p:nvPr>
        </p:nvGraphicFramePr>
        <p:xfrm>
          <a:off x="252662" y="916927"/>
          <a:ext cx="6352674" cy="301307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Asiste a las sesiones virtuales, no participa mucho ( a menos que se lo pidan)</a:t>
                      </a:r>
                    </a:p>
                    <a:p>
                      <a:pPr marL="0" indent="0">
                        <a:buFontTx/>
                        <a:buNone/>
                      </a:pPr>
                      <a:r>
                        <a:rPr lang="es-MX" sz="1400" dirty="0">
                          <a:solidFill>
                            <a:schemeClr val="tx1">
                              <a:lumMod val="95000"/>
                              <a:lumOff val="5000"/>
                            </a:schemeClr>
                          </a:solidFill>
                          <a:latin typeface="Comic Sans MS" panose="030F0702030302020204" pitchFamily="66" charset="0"/>
                        </a:rPr>
                        <a:t>No cuenta con muchas evidencias.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proceso de socialización es un poco lento, ya que no participa por voluntad propia, a pesar de ello, responde con seguridad a lo que se le pide. Entrego más evidencias que la semana anterior.</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Luis Alberto asistido a todas sus sesiones virtuales participa de forma activa aunque muchas veces se lo tienen que pedir se expresa con y sin ayuda cuenta con evidencias suficientes.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Luis Alberto</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3974921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Arantza </a:t>
            </a:r>
            <a:r>
              <a:rPr lang="es-MX" sz="1400" u="sng" dirty="0" err="1">
                <a:solidFill>
                  <a:schemeClr val="tx1">
                    <a:lumMod val="95000"/>
                    <a:lumOff val="5000"/>
                  </a:schemeClr>
                </a:solidFill>
                <a:latin typeface="Comic Sans MS" panose="030F0702030302020204" pitchFamily="66" charset="0"/>
              </a:rPr>
              <a:t>Nohemi</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3037844703"/>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Respeta turnos para hablar y siempre solicita la palabra para participar.</a:t>
                      </a:r>
                    </a:p>
                    <a:p>
                      <a:pPr marL="0" indent="0">
                        <a:buFontTx/>
                        <a:buNone/>
                      </a:pPr>
                      <a:r>
                        <a:rPr lang="es-MX" sz="1200" dirty="0">
                          <a:latin typeface="Comic Sans MS" panose="030F0702030302020204" pitchFamily="66" charset="0"/>
                        </a:rPr>
                        <a:t>Al brindar explicaciones requiere apoyo, ya que ella va comentando sus ideas en partes (A pesar de eso, lo hace con seguridad)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6B5A6381-24B6-42EE-9F9C-93E103D82262}"/>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08516317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1119030537"/>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comunica sus gustos y disgustos, sin embargo, sigue requiriendo apoya para complementar sus ideas.</a:t>
                      </a:r>
                    </a:p>
                    <a:p>
                      <a:pPr marL="0" indent="0">
                        <a:buFontTx/>
                        <a:buNone/>
                      </a:pPr>
                      <a:r>
                        <a:rPr lang="es-MX" sz="1200" dirty="0">
                          <a:latin typeface="Comic Sans MS" panose="030F0702030302020204" pitchFamily="66" charset="0"/>
                        </a:rPr>
                        <a:t>Reconoce lo que puede hacer con y sin ayuda, menciona el porque con apoyo. </a:t>
                      </a:r>
                    </a:p>
                    <a:p>
                      <a:pPr marL="0" indent="0">
                        <a:buFontTx/>
                        <a:buNone/>
                      </a:pPr>
                      <a:r>
                        <a:rPr lang="es-MX" sz="1200" dirty="0">
                          <a:latin typeface="Comic Sans MS" panose="030F0702030302020204" pitchFamily="66" charset="0"/>
                        </a:rPr>
                        <a:t>Ah iniciado a pedir ayuda.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585446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Ian Mateo</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712091925"/>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Ya no requiere tanto apoyo para participar, se anima a hacerlo por si mismo, </a:t>
                      </a:r>
                    </a:p>
                    <a:p>
                      <a:pPr marL="0" indent="0">
                        <a:buFontTx/>
                        <a:buNone/>
                      </a:pPr>
                      <a:r>
                        <a:rPr lang="es-MX" sz="1200" dirty="0">
                          <a:latin typeface="Comic Sans MS" panose="030F0702030302020204" pitchFamily="66" charset="0"/>
                        </a:rPr>
                        <a:t>Sus descripciones son breves, pero claras, además con respecto a la explicación muchas veces requiere apoyo, ya que no sabe formular sus explicaciones o brinda ideas sin coherencia.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1B9C0C69-A020-43AD-954D-200ED38D5724}"/>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83050928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3416373917"/>
              </p:ext>
            </p:extLst>
          </p:nvPr>
        </p:nvGraphicFramePr>
        <p:xfrm>
          <a:off x="252662" y="916927"/>
          <a:ext cx="6352674" cy="322643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Asiste a las sesiones virtuales, su participación es constante, y ah entregado todas las evidencias (entrego evidencia adelantada)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desempeño en la sesión es buena, es constante con la asistencia y la participación, siempre se expresa con seguridad, sin embargo en ocasiones interrumpe al momento de que se dan consignas o cuando explica un compañero.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Arantza únicamente ha tenido dificultad en conectarse a una sesión, fuera de ellos su participación es muy activa te gusta participar ya sea porque se lo pidan o no, a veces requiere apoyo para expresar sus ideas. con respecto a la entrega de evidencias, es constante.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Arantza </a:t>
            </a:r>
            <a:r>
              <a:rPr lang="es-MX" sz="1400" u="sng" dirty="0" err="1">
                <a:solidFill>
                  <a:schemeClr val="tx1">
                    <a:lumMod val="95000"/>
                    <a:lumOff val="5000"/>
                  </a:schemeClr>
                </a:solidFill>
                <a:latin typeface="Comic Sans MS" panose="030F0702030302020204" pitchFamily="66" charset="0"/>
              </a:rPr>
              <a:t>Nohemi</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46011762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Levi Caleb</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557805037"/>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No se tienen nociones con respecto a su desenvolvimiento en clase, sin embargo a partir de ciertas evidencias, es notorio como se expresa con seguridad con sus tutores.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51DB63E8-4C89-438F-A1C0-E83F541DF046}"/>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43929726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735848372"/>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Identificaba y comunicaba con facilidad las emociones, logra representarlas e identificar situaciones que son retadoras para el.</a:t>
                      </a:r>
                    </a:p>
                    <a:p>
                      <a:pPr marL="0" indent="0">
                        <a:buFontTx/>
                        <a:buNone/>
                      </a:pPr>
                      <a:r>
                        <a:rPr lang="es-MX" sz="1200" dirty="0">
                          <a:latin typeface="Comic Sans MS" panose="030F0702030302020204" pitchFamily="66" charset="0"/>
                        </a:rPr>
                        <a:t>Cuando requiere apoyo, lo solicita sin problema.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3690640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3945756102"/>
              </p:ext>
            </p:extLst>
          </p:nvPr>
        </p:nvGraphicFramePr>
        <p:xfrm>
          <a:off x="252662" y="916927"/>
          <a:ext cx="6352674" cy="343979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Únicamente ah faltado una vez a sus sesiones virtuales, sin embargo su participación es muy breve, ya que se pone nervioso, evita participar y se limita a asentir o negar con la cabeza, cuenta con algunas evidencias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a:t>
                      </a:r>
                      <a:r>
                        <a:rPr lang="es-MX" sz="1400" b="1"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participación y desenvolvimiento en clase no ha mejorado, ya que no se había presentado a sesiones virtuales, sin embargo cuenta con asistencias (de los días que no es virtual) No obstante, ah sido más frecuente con las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Levi cuenta con una que otra inasistencia cuando asiste te la sesiones no participa mucho se pone nervioso no se han tenido avances con respecto a su forma de expresarse o socializar sus ideas. Sin embargo desde la última vez no ha actualizado su álbum de evidencias.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Levi Caleb</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16525953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Santiago Ismael</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3698514676"/>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Suele pedir con apoyo la palabra para participar y respeta turnos sin problema, al brindar explicaciones o descripciones requiere un poco de apoyo (se lo brindo a partir de consignas que pueda complementar)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55B0D64A-C91C-44A8-AF09-4B1A7EA678C6}"/>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5352508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064732945"/>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Requiere un poco de apoyo para mencionar sus propios rasgos y características personales, sin embargo reconoce las emociones.</a:t>
                      </a:r>
                    </a:p>
                    <a:p>
                      <a:pPr marL="0" indent="0">
                        <a:buFontTx/>
                        <a:buNone/>
                      </a:pPr>
                      <a:r>
                        <a:rPr lang="es-MX" sz="1200" dirty="0">
                          <a:latin typeface="Comic Sans MS" panose="030F0702030302020204" pitchFamily="66" charset="0"/>
                        </a:rPr>
                        <a:t>Requiere apoyo para compartir situaciones que le generen dichas emociones, pero con apoyo logra hacerlo.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25592279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4007106915"/>
              </p:ext>
            </p:extLst>
          </p:nvPr>
        </p:nvGraphicFramePr>
        <p:xfrm>
          <a:off x="252662" y="916927"/>
          <a:ext cx="6352674" cy="258635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Únicamente ah faltado una vez a sus sesiones virtuales, sin embargo su participación es constante. Solo entrego las primeras 2 evidencias.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a:t>
                      </a:r>
                      <a:r>
                        <a:rPr lang="es-MX" sz="1400" b="1"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Se muestra mas activo con la participación, sin embargo no ah comunicado la falta de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Santiago asistido a una que otra sesión virtual cuando lo hace su participación es activa ,sin embargo, con respecto a las evidencias no ha actualizado su álbum.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Santiago Ismael</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18997442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Camila Estefanía</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1032663976"/>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Suele pedir la palabra para participar y escucha de manera atenta a sus compañeros.</a:t>
                      </a:r>
                    </a:p>
                    <a:p>
                      <a:pPr marL="0" indent="0">
                        <a:buFontTx/>
                        <a:buNone/>
                      </a:pPr>
                      <a:r>
                        <a:rPr lang="es-MX" sz="1200" dirty="0">
                          <a:latin typeface="Comic Sans MS" panose="030F0702030302020204" pitchFamily="66" charset="0"/>
                        </a:rPr>
                        <a:t>Al momento de brindar descripciones logra hacerlas por si sola, sin embargo no es muy especifica. </a:t>
                      </a:r>
                    </a:p>
                    <a:p>
                      <a:pPr marL="0" indent="0">
                        <a:buFontTx/>
                        <a:buNone/>
                      </a:pPr>
                      <a:r>
                        <a:rPr lang="es-MX" sz="1200" dirty="0">
                          <a:latin typeface="Comic Sans MS" panose="030F0702030302020204" pitchFamily="66" charset="0"/>
                        </a:rPr>
                        <a:t>En explicaciones requiere apoyo.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A29083AC-1B79-4F9A-8BE5-803BB3F38BE4}"/>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78480415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768249325"/>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comunica sus gustos y disgustos, sin problema, con respecto a las emociones logra expresarse y reconocer las emociones sin problema, incluso empezó a perder el miedo y se anima a participar por si misma. </a:t>
                      </a:r>
                    </a:p>
                    <a:p>
                      <a:pPr marL="0" indent="0">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24247540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802896122"/>
              </p:ext>
            </p:extLst>
          </p:nvPr>
        </p:nvGraphicFramePr>
        <p:xfrm>
          <a:off x="252662" y="916927"/>
          <a:ext cx="6352674" cy="322643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Se ah presentado a sus sesiones virtuales, no cuenta con problemas al momento de expresarse o socializar ideas. Cuenta con evidencias.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a:t>
                      </a:r>
                      <a:r>
                        <a:rPr lang="es-MX" sz="1400" b="1"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participación es más constante, aun requiere algo de apoyo, pero siempre se expresa con seguridad. Su asistencia es constante, sin embargo no ah enviado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Camila asista todas sus sesiones virtuales cuando participa lo hace tanto porque se le pide, como de manera voluntaria. Se expresa la mayor parte del tiempo por sí sola aunque a veces requiere un poco de apoyo. Pocas veces se pone nerviosa. Con respecto a la entrega de evidencias, ha enviado, pero no son suficientes.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Camila Estefanía</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928538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379277151"/>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200" dirty="0">
                          <a:solidFill>
                            <a:schemeClr val="tx1">
                              <a:lumMod val="95000"/>
                              <a:lumOff val="5000"/>
                            </a:schemeClr>
                          </a:solidFill>
                          <a:latin typeface="Comic Sans MS" panose="030F0702030302020204" pitchFamily="66" charset="0"/>
                        </a:rPr>
                        <a:t>Reconoce y expresa sus características personales sin dificultad, aunque a diferencia de la semana anterior ya participa por su voluntad. Perdió la pena, por lo cual es notorio como en estas sesiones se mostro más participe.</a:t>
                      </a:r>
                    </a:p>
                    <a:p>
                      <a:pPr marL="0" indent="0">
                        <a:buFontTx/>
                        <a:buNone/>
                      </a:pPr>
                      <a:endParaRPr lang="es-MX" sz="1200" dirty="0">
                        <a:solidFill>
                          <a:schemeClr val="tx1">
                            <a:lumMod val="95000"/>
                            <a:lumOff val="5000"/>
                          </a:schemeClr>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371467779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Gerardo</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1028147472"/>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Logra solicitar la palabra, deja de interrumpir en sesiones, ya que esta al pendiente de cuando mutear o desmutear el </a:t>
                      </a:r>
                      <a:r>
                        <a:rPr lang="es-MX" sz="1200" dirty="0" err="1">
                          <a:latin typeface="Comic Sans MS" panose="030F0702030302020204" pitchFamily="66" charset="0"/>
                        </a:rPr>
                        <a:t>micrófon</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A7CFFD21-3B24-417D-99F5-442C122DF661}"/>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7043415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2750720736"/>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comunica sus gustos y disgustos, sin problema, del mismo modo con las emociones.</a:t>
                      </a:r>
                    </a:p>
                    <a:p>
                      <a:pPr marL="0" indent="0">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65051553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1375135415"/>
              </p:ext>
            </p:extLst>
          </p:nvPr>
        </p:nvGraphicFramePr>
        <p:xfrm>
          <a:off x="252662" y="916927"/>
          <a:ext cx="6352674" cy="279971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No hay registro de su asistencias en clases virtuales, sin embargo a cumplido con las primeras 2 evidencias. No se tienen nociones suficientes para llevar a cabo su diagnostico. No hay comunicación constante con el.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a:t>
                      </a:r>
                      <a:r>
                        <a:rPr lang="es-MX" sz="1400" b="1"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No se ah modificado el álbum de evidencias, no hay contacto constante con el alumno..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Gerardo no ha modificado el álbum de evidencias. Al parecer tiene contacto más directo con la docente titular. No estoy enterada de su situación.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Gerardo</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18558421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Leonardo David</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1992498919"/>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Suele pedir con apoyo la palabra para participar, aunque en ocasiones se ve motivado a socializar, al momento de hacerlo no brinda comentarios a la clase.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4A680A90-C35D-4550-A9AF-EDA1712E6C45}"/>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72892656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2150557127"/>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comunica sus gustos y disgustos, sin problema, reconoce actividades que se le facilitan o dificultan, sin embargo no socializa, no le gusta expresarse. </a:t>
                      </a:r>
                    </a:p>
                    <a:p>
                      <a:pPr marL="0" indent="0">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8878121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468205034"/>
              </p:ext>
            </p:extLst>
          </p:nvPr>
        </p:nvGraphicFramePr>
        <p:xfrm>
          <a:off x="252662" y="916927"/>
          <a:ext cx="6352674" cy="322643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Cuenta con asistencias, sin embargo únicamente cumple con las primeras 3 evidencias.</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a:t>
                      </a:r>
                      <a:r>
                        <a:rPr lang="es-MX" sz="1400" b="1"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Durante esta semana se veía más participativo, sin embargo en ocasiones no aportaba a la clase, ya que pedía turno para hablar, pero al momento de brindárselo, permanecía en silencio, únicamente participaba si se lo pedían sus tutores. No se han añadido más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Leo asiste de manera continua a sucesiones, sin embargo es muy difícil lograr hacerlo participar ya que no lo hace ni de manera voluntaria ni porque se lo piden, sin embargo, cuenta con evidencias y trabaja durante clase.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Leonardo David</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31937185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Dilan Gerardo </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1146250459"/>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Suele pedir la palabra para participar, a diferencia de la semana anterior, ya no se le dificulta el aguardar su turno y respetar y escuchar a los otros. </a:t>
                      </a:r>
                    </a:p>
                    <a:p>
                      <a:pPr marL="0" indent="0">
                        <a:buFontTx/>
                        <a:buNone/>
                      </a:pPr>
                      <a:r>
                        <a:rPr lang="es-MX" sz="1200" dirty="0">
                          <a:latin typeface="Comic Sans MS" panose="030F0702030302020204" pitchFamily="66" charset="0"/>
                        </a:rPr>
                        <a:t>Con respecto a su explicación y descripción, requiere un poco de ayuda, sin embargo lo que comunica lo hace con seguridad.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F91DFC6D-B20F-4587-AA18-385C47FF6AD1}"/>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2368653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489059676"/>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comunica situaciones que influyen en sus emociones, incluso reconoce que existen actividades en donde requiere y no requiere ayuda. </a:t>
                      </a:r>
                    </a:p>
                    <a:p>
                      <a:pPr marL="0" indent="0">
                        <a:buFontTx/>
                        <a:buNone/>
                      </a:pPr>
                      <a:r>
                        <a:rPr lang="es-MX" sz="1200" dirty="0">
                          <a:latin typeface="Comic Sans MS" panose="030F0702030302020204" pitchFamily="66" charset="0"/>
                        </a:rPr>
                        <a:t>Puede expresarse sin problemas, aunque en momentos le da pena. </a:t>
                      </a:r>
                    </a:p>
                    <a:p>
                      <a:pPr marL="0" indent="0">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3634227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1732247514"/>
              </p:ext>
            </p:extLst>
          </p:nvPr>
        </p:nvGraphicFramePr>
        <p:xfrm>
          <a:off x="252662" y="916927"/>
          <a:ext cx="6352674" cy="301307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Cuenta con asistencias, participa de manera constante y cuenta con todas las evidencias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a:t>
                      </a:r>
                      <a:r>
                        <a:rPr lang="es-MX" sz="1400" b="1"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Su participación es cada vez más activa y fluida, ya que no requiere tanto apoyo al hablar como los primeros días. Se expresa con confianza ante sus compañeros. Anexa evidencias de forma constante.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Dylan Gerardo cuenta con una asistencia continua, puede participar por motivación propia o porque se lo piden sin embargo pocas veces requiere apoyo para explicar de manera clara. Con respecto a sus evidencias,  es muy constante.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Dilan Gerardo</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71657305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Debanhi Daniela</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2623658648"/>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r>
                        <a:rPr lang="es-MX" sz="1200" dirty="0">
                          <a:latin typeface="Comic Sans MS" panose="030F0702030302020204" pitchFamily="66" charset="0"/>
                        </a:rPr>
                        <a:t>Es muy poco común que participe, ya que aun le genera desconfianza el expresarse.</a:t>
                      </a:r>
                    </a:p>
                    <a:p>
                      <a:pPr marL="0" indent="0">
                        <a:buFontTx/>
                        <a:buNone/>
                      </a:pPr>
                      <a:r>
                        <a:rPr lang="es-MX" sz="1200" dirty="0">
                          <a:latin typeface="Comic Sans MS" panose="030F0702030302020204" pitchFamily="66" charset="0"/>
                        </a:rPr>
                        <a:t>Cuando se le indica, participa, sin embargo requiere apoyo para describir o brindar explicaciones (La apoyo a partir de más preguntas donde pueda decir, si o 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1CB3E1B5-EF89-4BD6-9CBC-3478771635F1}"/>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1100972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3400614765"/>
              </p:ext>
            </p:extLst>
          </p:nvPr>
        </p:nvGraphicFramePr>
        <p:xfrm>
          <a:off x="252662" y="916927"/>
          <a:ext cx="6352674" cy="322643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86715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Ian casi no suele participar por voluntad propia, sin embargo si se lo piden, participa, no obstante, ah cumplido tanto con la asistencia en modalidad virtual como con la entrega de evidencias. (Semana del 23 al 27 de Agosto)</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Su asistencia permanece de manera constante y positiva y eh visto un avance en su participación y seguridad, ya que la primer semana recurría mucho a su acompañante incluso para participar, sin embargo, presenta pocas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a:solidFill>
                            <a:schemeClr val="tx1">
                              <a:lumMod val="95000"/>
                              <a:lumOff val="5000"/>
                            </a:schemeClr>
                          </a:solidFill>
                          <a:latin typeface="Comic Sans MS" panose="030F0702030302020204" pitchFamily="66" charset="0"/>
                        </a:rPr>
                        <a:t>Ian ha mejorado su participación durante clase, poco a poco agarra confianza para expresar sus ideas y emociones con los demás.(Le gusta participar cuando pedimos ejemplos).Es constante con la entrega de evaluaciones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Ian Mateo</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21141118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3262544844"/>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r>
                        <a:rPr lang="es-MX" sz="1200" dirty="0">
                          <a:latin typeface="Comic Sans MS" panose="030F0702030302020204" pitchFamily="66" charset="0"/>
                        </a:rPr>
                        <a:t>Identifica y comunica situaciones que influyen en sus emociones, reconoce y nombra las emociones sin problema, sin embargo suele tener reacciones negativas, ya que muchas veces se ve molesta y opta por no participar. </a:t>
                      </a:r>
                    </a:p>
                    <a:p>
                      <a:pPr marL="0" indent="0">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19528153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815694828"/>
              </p:ext>
            </p:extLst>
          </p:nvPr>
        </p:nvGraphicFramePr>
        <p:xfrm>
          <a:off x="252662" y="916927"/>
          <a:ext cx="6352674" cy="3439796"/>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Se ah conectado a las sesiones y ah sido constante con la entrega de evidencias (únicamente faltan 2)</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a:t>
                      </a:r>
                      <a:r>
                        <a:rPr lang="es-MX" sz="1400" b="1" dirty="0">
                          <a:solidFill>
                            <a:schemeClr val="tx1">
                              <a:lumMod val="95000"/>
                              <a:lumOff val="5000"/>
                            </a:schemeClr>
                          </a:solidFill>
                          <a:latin typeface="Comic Sans MS" panose="030F0702030302020204" pitchFamily="66" charset="0"/>
                        </a:rPr>
                        <a:t>Semana del 23 al 27 de Agosto)</a:t>
                      </a:r>
                    </a:p>
                    <a:p>
                      <a:pPr marL="0" marR="0" lvl="0" indent="0" algn="l" defTabSz="685800" rtl="0" eaLnBrk="1" fontAlgn="auto" latinLnBrk="0" hangingPunct="1">
                        <a:lnSpc>
                          <a:spcPct val="100000"/>
                        </a:lnSpc>
                        <a:spcBef>
                          <a:spcPts val="0"/>
                        </a:spcBef>
                        <a:spcAft>
                          <a:spcPts val="0"/>
                        </a:spcAft>
                        <a:buClrTx/>
                        <a:buSzTx/>
                        <a:buFontTx/>
                        <a:buNone/>
                        <a:tabLst/>
                        <a:defRPr/>
                      </a:pPr>
                      <a:endParaRPr lang="es-MX" sz="1400" dirty="0">
                        <a:solidFill>
                          <a:schemeClr val="tx1">
                            <a:lumMod val="95000"/>
                            <a:lumOff val="5000"/>
                          </a:schemeClr>
                        </a:solidFill>
                        <a:latin typeface="Comic Sans MS" panose="030F0702030302020204" pitchFamily="66"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400" dirty="0">
                          <a:solidFill>
                            <a:schemeClr val="tx1">
                              <a:lumMod val="95000"/>
                              <a:lumOff val="5000"/>
                            </a:schemeClr>
                          </a:solidFill>
                          <a:latin typeface="Comic Sans MS" panose="030F0702030302020204" pitchFamily="66" charset="0"/>
                        </a:rPr>
                        <a:t>Es constante con su asistencia, sin embargo no se han obtenido cambios con su participación, únicamente se involucra si se lo piden, en ciertos momentos no se encuentra de buen humor y opta por no participar en la sesión. Anexo más evidencias. </a:t>
                      </a:r>
                    </a:p>
                    <a:p>
                      <a:pPr marL="0" indent="0">
                        <a:buFontTx/>
                        <a:buNone/>
                      </a:pPr>
                      <a:endParaRPr lang="es-MX" sz="1400" dirty="0">
                        <a:solidFill>
                          <a:schemeClr val="tx1">
                            <a:lumMod val="95000"/>
                            <a:lumOff val="5000"/>
                          </a:schemeClr>
                        </a:solidFill>
                        <a:latin typeface="Comic Sans MS" panose="030F0702030302020204" pitchFamily="66" charset="0"/>
                      </a:endParaRPr>
                    </a:p>
                    <a:p>
                      <a:pPr marL="0" indent="0">
                        <a:buFontTx/>
                        <a:buNone/>
                      </a:pPr>
                      <a:r>
                        <a:rPr lang="es-MX" sz="1400" dirty="0" err="1">
                          <a:solidFill>
                            <a:schemeClr val="tx1">
                              <a:lumMod val="95000"/>
                              <a:lumOff val="5000"/>
                            </a:schemeClr>
                          </a:solidFill>
                          <a:latin typeface="Comic Sans MS" panose="030F0702030302020204" pitchFamily="66" charset="0"/>
                        </a:rPr>
                        <a:t>Debanhi</a:t>
                      </a:r>
                      <a:r>
                        <a:rPr lang="es-MX" sz="1400" dirty="0">
                          <a:solidFill>
                            <a:schemeClr val="tx1">
                              <a:lumMod val="95000"/>
                              <a:lumOff val="5000"/>
                            </a:schemeClr>
                          </a:solidFill>
                          <a:latin typeface="Comic Sans MS" panose="030F0702030302020204" pitchFamily="66" charset="0"/>
                        </a:rPr>
                        <a:t> cuenta con una asistencia muy activa sin embargo no ha mostrado ningún cambio con respecto a su participación, ya que muchas veces no se encuentra accesible Por lo cual se molesta y abandona el espacio en dónde está tomando clase. Con respecto a sus evidencias </a:t>
                      </a:r>
                      <a:r>
                        <a:rPr lang="es-MX" sz="1400" dirty="0" err="1">
                          <a:solidFill>
                            <a:schemeClr val="tx1">
                              <a:lumMod val="95000"/>
                              <a:lumOff val="5000"/>
                            </a:schemeClr>
                          </a:solidFill>
                          <a:latin typeface="Comic Sans MS" panose="030F0702030302020204" pitchFamily="66" charset="0"/>
                        </a:rPr>
                        <a:t>Debanhi</a:t>
                      </a:r>
                      <a:r>
                        <a:rPr lang="es-MX" sz="1400" dirty="0">
                          <a:solidFill>
                            <a:schemeClr val="tx1">
                              <a:lumMod val="95000"/>
                              <a:lumOff val="5000"/>
                            </a:schemeClr>
                          </a:solidFill>
                          <a:latin typeface="Comic Sans MS" panose="030F0702030302020204" pitchFamily="66" charset="0"/>
                        </a:rPr>
                        <a:t> es constante, aunque no cuenta con muchas.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a:t>
            </a:r>
            <a:r>
              <a:rPr lang="es-MX" sz="2000">
                <a:solidFill>
                  <a:schemeClr val="tx1">
                    <a:lumMod val="95000"/>
                    <a:lumOff val="5000"/>
                  </a:schemeClr>
                </a:solidFill>
                <a:latin typeface="Modern Love" panose="04090805081005020601" pitchFamily="82" charset="0"/>
              </a:rPr>
              <a:t>: </a:t>
            </a:r>
            <a:r>
              <a:rPr lang="es-MX" sz="1400" u="sng">
                <a:solidFill>
                  <a:schemeClr val="tx1">
                    <a:lumMod val="95000"/>
                    <a:lumOff val="5000"/>
                  </a:schemeClr>
                </a:solidFill>
                <a:latin typeface="Comic Sans MS" panose="030F0702030302020204" pitchFamily="66" charset="0"/>
              </a:rPr>
              <a:t>Debanhi Daniela</a:t>
            </a:r>
            <a:endParaRPr lang="es-MX" sz="2000" u="sng" dirty="0">
              <a:solidFill>
                <a:schemeClr val="tx1">
                  <a:lumMod val="95000"/>
                  <a:lumOff val="5000"/>
                </a:schemeClr>
              </a:solidFill>
              <a:latin typeface="Comic Sans MS" panose="030F0702030302020204" pitchFamily="66" charset="0"/>
            </a:endParaRPr>
          </a:p>
        </p:txBody>
      </p:sp>
      <p:sp>
        <p:nvSpPr>
          <p:cNvPr id="9" name="CuadroTexto 8">
            <a:extLst>
              <a:ext uri="{FF2B5EF4-FFF2-40B4-BE49-F238E27FC236}">
                <a16:creationId xmlns:a16="http://schemas.microsoft.com/office/drawing/2014/main" id="{1B583AFF-A024-434D-B500-F5CD55D853E1}"/>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47978018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73832" y="887235"/>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Moisés</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1648572559"/>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A8C43A28-D7DD-4B15-85D0-788CF996D56E}"/>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65028748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2EEC1ACD-DF06-4849-834A-586E63B284BF}"/>
              </a:ext>
            </a:extLst>
          </p:cNvPr>
          <p:cNvGrpSpPr/>
          <p:nvPr/>
        </p:nvGrpSpPr>
        <p:grpSpPr>
          <a:xfrm>
            <a:off x="0" y="0"/>
            <a:ext cx="6838949" cy="9144000"/>
            <a:chOff x="0" y="0"/>
            <a:chExt cx="6858000" cy="9144001"/>
          </a:xfrm>
        </p:grpSpPr>
        <p:pic>
          <p:nvPicPr>
            <p:cNvPr id="4"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6ABDBEAF-4394-4A90-AE96-89B6E6E25215}"/>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759161CF-7B11-479C-8ACD-00F28493C77F}"/>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6" name="Tabla 5">
            <a:extLst>
              <a:ext uri="{FF2B5EF4-FFF2-40B4-BE49-F238E27FC236}">
                <a16:creationId xmlns:a16="http://schemas.microsoft.com/office/drawing/2014/main" id="{123EB749-B189-49A5-B958-A21ED2C900E3}"/>
              </a:ext>
            </a:extLst>
          </p:cNvPr>
          <p:cNvGraphicFramePr>
            <a:graphicFrameLocks noGrp="1"/>
          </p:cNvGraphicFramePr>
          <p:nvPr/>
        </p:nvGraphicFramePr>
        <p:xfrm>
          <a:off x="19051" y="138668"/>
          <a:ext cx="6819898" cy="938087"/>
        </p:xfrm>
        <a:graphic>
          <a:graphicData uri="http://schemas.openxmlformats.org/drawingml/2006/table">
            <a:tbl>
              <a:tblPr firstRow="1" firstCol="1" bandRow="1">
                <a:tableStyleId>{5C22544A-7EE6-4342-B048-85BDC9FD1C3A}</a:tableStyleId>
              </a:tblPr>
              <a:tblGrid>
                <a:gridCol w="1319488">
                  <a:extLst>
                    <a:ext uri="{9D8B030D-6E8A-4147-A177-3AD203B41FA5}">
                      <a16:colId xmlns:a16="http://schemas.microsoft.com/office/drawing/2014/main" val="3121689667"/>
                    </a:ext>
                  </a:extLst>
                </a:gridCol>
                <a:gridCol w="2596322">
                  <a:extLst>
                    <a:ext uri="{9D8B030D-6E8A-4147-A177-3AD203B41FA5}">
                      <a16:colId xmlns:a16="http://schemas.microsoft.com/office/drawing/2014/main" val="2588066504"/>
                    </a:ext>
                  </a:extLst>
                </a:gridCol>
                <a:gridCol w="2904088">
                  <a:extLst>
                    <a:ext uri="{9D8B030D-6E8A-4147-A177-3AD203B41FA5}">
                      <a16:colId xmlns:a16="http://schemas.microsoft.com/office/drawing/2014/main" val="1988973224"/>
                    </a:ext>
                  </a:extLst>
                </a:gridCol>
              </a:tblGrid>
              <a:tr h="1310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Autoconocimiento</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Conversación</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marL="0" marR="0" lvl="0" indent="0" algn="ctr" defTabSz="685800" rtl="0" eaLnBrk="1" fontAlgn="auto" latinLnBrk="0" hangingPunct="1">
                        <a:lnSpc>
                          <a:spcPct val="107000"/>
                        </a:lnSpc>
                        <a:spcBef>
                          <a:spcPts val="0"/>
                        </a:spcBef>
                        <a:spcAft>
                          <a:spcPts val="800"/>
                        </a:spcAft>
                        <a:buClrTx/>
                        <a:buSzTx/>
                        <a:buFontTx/>
                        <a:buNone/>
                        <a:tabLst/>
                        <a:defRPr/>
                      </a:pPr>
                      <a:r>
                        <a:rPr lang="es-MX" sz="1200" dirty="0">
                          <a:solidFill>
                            <a:schemeClr val="tx1">
                              <a:lumMod val="95000"/>
                              <a:lumOff val="5000"/>
                            </a:schemeClr>
                          </a:solidFill>
                          <a:effectLst/>
                          <a:latin typeface="Comic Sans MS" panose="030F0702030302020204" pitchFamily="66" charset="0"/>
                        </a:rPr>
                        <a:t> </a:t>
                      </a:r>
                      <a:r>
                        <a:rPr lang="es-MX" sz="1200" b="0" dirty="0">
                          <a:solidFill>
                            <a:schemeClr val="tx1"/>
                          </a:solidFill>
                          <a:latin typeface="A alley garden" panose="02000503000000000000" pitchFamily="50" charset="0"/>
                        </a:rPr>
                        <a:t>Reconoce y expresa características personales: su nombre, cómo es físicamente, qué le gusta, qué no le gusta, qué se le facilita y qué se le dificulta.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7" name="Tabla 14">
            <a:extLst>
              <a:ext uri="{FF2B5EF4-FFF2-40B4-BE49-F238E27FC236}">
                <a16:creationId xmlns:a16="http://schemas.microsoft.com/office/drawing/2014/main" id="{C9AA4E07-0079-4F4C-95F8-6922D6226046}"/>
              </a:ext>
            </a:extLst>
          </p:cNvPr>
          <p:cNvGraphicFramePr>
            <a:graphicFrameLocks noGrp="1"/>
          </p:cNvGraphicFramePr>
          <p:nvPr>
            <p:extLst>
              <p:ext uri="{D42A27DB-BD31-4B8C-83A1-F6EECF244321}">
                <p14:modId xmlns:p14="http://schemas.microsoft.com/office/powerpoint/2010/main" val="1437815187"/>
              </p:ext>
            </p:extLst>
          </p:nvPr>
        </p:nvGraphicFramePr>
        <p:xfrm>
          <a:off x="252021" y="7512638"/>
          <a:ext cx="6369562" cy="1323698"/>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278812">
                <a:tc>
                  <a:txBody>
                    <a:bodyPr/>
                    <a:lstStyle/>
                    <a:p>
                      <a:pPr algn="ctr"/>
                      <a:r>
                        <a:rPr lang="es-MX" sz="1200" dirty="0">
                          <a:solidFill>
                            <a:schemeClr val="tx1">
                              <a:lumMod val="95000"/>
                              <a:lumOff val="5000"/>
                            </a:schemeClr>
                          </a:solidFill>
                          <a:latin typeface="Comic Sans MS" panose="030F0702030302020204" pitchFamily="66" charset="0"/>
                        </a:rPr>
                        <a:t>Observaciones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1044886">
                <a:tc>
                  <a:txBody>
                    <a:bodyPr/>
                    <a:lstStyle/>
                    <a:p>
                      <a:pPr marL="0" indent="0">
                        <a:buFontTx/>
                        <a:buNone/>
                      </a:pP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8" name="Tabla 14">
            <a:extLst>
              <a:ext uri="{FF2B5EF4-FFF2-40B4-BE49-F238E27FC236}">
                <a16:creationId xmlns:a16="http://schemas.microsoft.com/office/drawing/2014/main" id="{DB9BD59D-A122-40DF-87AB-3E4B7FAA3B5B}"/>
              </a:ext>
            </a:extLst>
          </p:cNvPr>
          <p:cNvGraphicFramePr>
            <a:graphicFrameLocks noGrp="1"/>
          </p:cNvGraphicFramePr>
          <p:nvPr/>
        </p:nvGraphicFramePr>
        <p:xfrm>
          <a:off x="162584" y="1215423"/>
          <a:ext cx="6548437" cy="1280160"/>
        </p:xfrm>
        <a:graphic>
          <a:graphicData uri="http://schemas.openxmlformats.org/drawingml/2006/table">
            <a:tbl>
              <a:tblPr firstRow="1" bandRow="1">
                <a:tableStyleId>{5C22544A-7EE6-4342-B048-85BDC9FD1C3A}</a:tableStyleId>
              </a:tblPr>
              <a:tblGrid>
                <a:gridCol w="6548437">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rasgos propios como sus gustos y disgustos</a:t>
                      </a:r>
                    </a:p>
                    <a:p>
                      <a:pPr marL="285750" indent="-285750">
                        <a:buFontTx/>
                        <a:buChar char="-"/>
                      </a:pPr>
                      <a:r>
                        <a:rPr lang="es-MX" sz="1200" dirty="0">
                          <a:effectLst/>
                          <a:latin typeface="Comic Sans MS" panose="030F0702030302020204" pitchFamily="66" charset="0"/>
                        </a:rPr>
                        <a:t>Reconoce actividades que se le facilitan</a:t>
                      </a:r>
                    </a:p>
                    <a:p>
                      <a:pPr marL="285750" indent="-285750">
                        <a:buFontTx/>
                        <a:buChar char="-"/>
                      </a:pPr>
                      <a:r>
                        <a:rPr lang="es-MX" sz="1200" dirty="0">
                          <a:effectLst/>
                          <a:latin typeface="Comic Sans MS" panose="030F0702030302020204" pitchFamily="66" charset="0"/>
                        </a:rPr>
                        <a:t>Reconoce actividades que se le dificultan y acepta cuando necesita ayuda</a:t>
                      </a:r>
                    </a:p>
                    <a:p>
                      <a:pPr marL="285750" indent="-285750">
                        <a:buFontTx/>
                        <a:buChar char="-"/>
                      </a:pPr>
                      <a:r>
                        <a:rPr lang="es-MX" sz="1200" dirty="0">
                          <a:effectLst/>
                          <a:latin typeface="Comic Sans MS" panose="030F0702030302020204" pitchFamily="66" charset="0"/>
                        </a:rPr>
                        <a:t>Práctica hábitos para fortalecer su capacidad y valerse por si mismo</a:t>
                      </a:r>
                    </a:p>
                    <a:p>
                      <a:pPr marL="285750" indent="-285750">
                        <a:buFontTx/>
                        <a:buChar char="-"/>
                      </a:pPr>
                      <a:r>
                        <a:rPr lang="es-MX" sz="1200" dirty="0">
                          <a:effectLst/>
                          <a:latin typeface="Comic Sans MS" panose="030F0702030302020204" pitchFamily="66" charset="0"/>
                        </a:rPr>
                        <a:t>Identifica sus características personales, puede expresarlas con o sin ayuda</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5" name="Tabla 14">
            <a:extLst>
              <a:ext uri="{FF2B5EF4-FFF2-40B4-BE49-F238E27FC236}">
                <a16:creationId xmlns:a16="http://schemas.microsoft.com/office/drawing/2014/main" id="{6F5817A4-BA58-42D8-8DCF-45EDE15636D8}"/>
              </a:ext>
            </a:extLst>
          </p:cNvPr>
          <p:cNvGraphicFramePr>
            <a:graphicFrameLocks noGrp="1"/>
          </p:cNvGraphicFramePr>
          <p:nvPr/>
        </p:nvGraphicFramePr>
        <p:xfrm>
          <a:off x="19051" y="2634251"/>
          <a:ext cx="6838948" cy="961648"/>
        </p:xfrm>
        <a:graphic>
          <a:graphicData uri="http://schemas.openxmlformats.org/drawingml/2006/table">
            <a:tbl>
              <a:tblPr firstRow="1" firstCol="1" bandRow="1">
                <a:tableStyleId>{5C22544A-7EE6-4342-B048-85BDC9FD1C3A}</a:tableStyleId>
              </a:tblPr>
              <a:tblGrid>
                <a:gridCol w="1323174">
                  <a:extLst>
                    <a:ext uri="{9D8B030D-6E8A-4147-A177-3AD203B41FA5}">
                      <a16:colId xmlns:a16="http://schemas.microsoft.com/office/drawing/2014/main" val="3121689667"/>
                    </a:ext>
                  </a:extLst>
                </a:gridCol>
                <a:gridCol w="2603574">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Autorregulación</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Expresión de las emociones</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 </a:t>
                      </a:r>
                      <a:r>
                        <a:rPr lang="es-MX" sz="1200" b="0" dirty="0">
                          <a:solidFill>
                            <a:srgbClr val="002060"/>
                          </a:solidFill>
                          <a:latin typeface="HelloTiffany" panose="02000603000000000000" pitchFamily="2" charset="0"/>
                          <a:ea typeface="HelloTiffany" panose="02000603000000000000" pitchFamily="2" charset="0"/>
                        </a:rPr>
                        <a:t>Reconoce y nombra situaciones que le generan alegría, seguridad, tristeza, miedo o enojo, y expresa lo que siente</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6" name="Tabla 14">
            <a:extLst>
              <a:ext uri="{FF2B5EF4-FFF2-40B4-BE49-F238E27FC236}">
                <a16:creationId xmlns:a16="http://schemas.microsoft.com/office/drawing/2014/main" id="{A1F11402-5F85-4F0F-8A9A-E5DEFE903734}"/>
              </a:ext>
            </a:extLst>
          </p:cNvPr>
          <p:cNvGraphicFramePr>
            <a:graphicFrameLocks noGrp="1"/>
          </p:cNvGraphicFramePr>
          <p:nvPr/>
        </p:nvGraphicFramePr>
        <p:xfrm>
          <a:off x="252021" y="3691995"/>
          <a:ext cx="6369562" cy="1280160"/>
        </p:xfrm>
        <a:graphic>
          <a:graphicData uri="http://schemas.openxmlformats.org/drawingml/2006/table">
            <a:tbl>
              <a:tblPr firstRow="1" bandRow="1">
                <a:tableStyleId>{5C22544A-7EE6-4342-B048-85BDC9FD1C3A}</a:tableStyleId>
              </a:tblPr>
              <a:tblGrid>
                <a:gridCol w="6369562">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Identifica las emociones básicas (Alegría, tristeza, ira, miedo, etc.)</a:t>
                      </a:r>
                    </a:p>
                    <a:p>
                      <a:pPr marL="285750" indent="-285750">
                        <a:buFontTx/>
                        <a:buChar char="-"/>
                      </a:pPr>
                      <a:r>
                        <a:rPr lang="es-MX" sz="1200" dirty="0">
                          <a:effectLst/>
                          <a:latin typeface="Comic Sans MS" panose="030F0702030302020204" pitchFamily="66" charset="0"/>
                        </a:rPr>
                        <a:t>Reconoce  y comunica las sensaciones que le generan dichas emociones.</a:t>
                      </a:r>
                    </a:p>
                    <a:p>
                      <a:pPr marL="285750" indent="-285750">
                        <a:buFontTx/>
                        <a:buChar char="-"/>
                      </a:pPr>
                      <a:r>
                        <a:rPr lang="es-MX" sz="1200" dirty="0">
                          <a:effectLst/>
                          <a:latin typeface="Comic Sans MS" panose="030F0702030302020204" pitchFamily="66" charset="0"/>
                        </a:rPr>
                        <a:t>Identifica situaciones que le generan dichas emociones</a:t>
                      </a:r>
                    </a:p>
                    <a:p>
                      <a:pPr marL="285750" indent="-285750">
                        <a:buFontTx/>
                        <a:buChar char="-"/>
                      </a:pPr>
                      <a:r>
                        <a:rPr lang="es-MX" sz="1200" dirty="0">
                          <a:effectLst/>
                          <a:latin typeface="Comic Sans MS" panose="030F0702030302020204" pitchFamily="66" charset="0"/>
                        </a:rPr>
                        <a:t>Logra expresar lo que siente con otros</a:t>
                      </a:r>
                    </a:p>
                    <a:p>
                      <a:pPr marL="285750" indent="-285750">
                        <a:buFontTx/>
                        <a:buChar char="-"/>
                      </a:pPr>
                      <a:r>
                        <a:rPr lang="es-MX" sz="1200" dirty="0">
                          <a:effectLst/>
                          <a:latin typeface="Comic Sans MS" panose="030F0702030302020204" pitchFamily="66" charset="0"/>
                        </a:rPr>
                        <a:t>No reconoce ni nombra situaciones que le generen alegría, tristeza, etc. </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graphicFrame>
        <p:nvGraphicFramePr>
          <p:cNvPr id="17" name="Tabla 16">
            <a:extLst>
              <a:ext uri="{FF2B5EF4-FFF2-40B4-BE49-F238E27FC236}">
                <a16:creationId xmlns:a16="http://schemas.microsoft.com/office/drawing/2014/main" id="{4F0BBDC2-A25C-434E-A586-E8E12B80E20C}"/>
              </a:ext>
            </a:extLst>
          </p:cNvPr>
          <p:cNvGraphicFramePr>
            <a:graphicFrameLocks noGrp="1"/>
          </p:cNvGraphicFramePr>
          <p:nvPr/>
        </p:nvGraphicFramePr>
        <p:xfrm>
          <a:off x="19051" y="5068251"/>
          <a:ext cx="6877050" cy="960124"/>
        </p:xfrm>
        <a:graphic>
          <a:graphicData uri="http://schemas.openxmlformats.org/drawingml/2006/table">
            <a:tbl>
              <a:tblPr firstRow="1" firstCol="1" bandRow="1">
                <a:tableStyleId>{5C22544A-7EE6-4342-B048-85BDC9FD1C3A}</a:tableStyleId>
              </a:tblPr>
              <a:tblGrid>
                <a:gridCol w="1330546">
                  <a:extLst>
                    <a:ext uri="{9D8B030D-6E8A-4147-A177-3AD203B41FA5}">
                      <a16:colId xmlns:a16="http://schemas.microsoft.com/office/drawing/2014/main" val="3121689667"/>
                    </a:ext>
                  </a:extLst>
                </a:gridCol>
                <a:gridCol w="2618079">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209108">
                <a:tc rowSpan="4">
                  <a:txBody>
                    <a:bodyPr/>
                    <a:lstStyle/>
                    <a:p>
                      <a:pPr algn="ctr">
                        <a:lnSpc>
                          <a:spcPct val="107000"/>
                        </a:lnSpc>
                        <a:spcAft>
                          <a:spcPts val="800"/>
                        </a:spcAft>
                      </a:pPr>
                      <a:endParaRPr lang="es-MX" sz="300" dirty="0">
                        <a:solidFill>
                          <a:schemeClr val="tx1">
                            <a:lumMod val="95000"/>
                            <a:lumOff val="5000"/>
                          </a:schemeClr>
                        </a:solidFill>
                        <a:effectLst/>
                        <a:latin typeface="Comic Sans MS" panose="030F0702030302020204" pitchFamily="66" charset="0"/>
                      </a:endParaRP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Educación Socioemocional</a:t>
                      </a:r>
                    </a:p>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1</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Organizador Curricular 2</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102947157"/>
                  </a:ext>
                </a:extLst>
              </a:tr>
              <a:tr h="131008">
                <a:tc vMerge="1">
                  <a:txBody>
                    <a:bodyPr/>
                    <a:lstStyle/>
                    <a:p>
                      <a:endParaRPr lang="es-MX"/>
                    </a:p>
                  </a:txBody>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rPr>
                        <a:t>Autonomía</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Iniciativa Personal</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4038286381"/>
                  </a:ext>
                </a:extLst>
              </a:tr>
              <a:tr h="131008">
                <a:tc vMerge="1">
                  <a:txBody>
                    <a:bodyPr/>
                    <a:lstStyle/>
                    <a:p>
                      <a:endParaRPr lang="es-MX"/>
                    </a:p>
                  </a:txBody>
                  <a:tcPr/>
                </a:tc>
                <a:tc gridSpan="2">
                  <a:txBody>
                    <a:bodyPr/>
                    <a:lstStyle/>
                    <a:p>
                      <a:pPr algn="ctr">
                        <a:lnSpc>
                          <a:spcPct val="107000"/>
                        </a:lnSpc>
                        <a:spcAft>
                          <a:spcPts val="800"/>
                        </a:spcAft>
                      </a:pPr>
                      <a:r>
                        <a:rPr lang="es-MX" sz="1200" b="1" dirty="0">
                          <a:solidFill>
                            <a:schemeClr val="tx1">
                              <a:lumMod val="95000"/>
                              <a:lumOff val="5000"/>
                            </a:schemeClr>
                          </a:solidFill>
                          <a:effectLst/>
                          <a:latin typeface="Comic Sans MS" panose="030F0702030302020204" pitchFamily="66" charset="0"/>
                        </a:rPr>
                        <a:t>Aprendizaje Esperado</a:t>
                      </a:r>
                      <a:endParaRPr lang="es-MX" sz="1200" b="1"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s-MX"/>
                    </a:p>
                  </a:txBody>
                  <a:tcPr/>
                </a:tc>
                <a:extLst>
                  <a:ext uri="{0D108BD9-81ED-4DB2-BD59-A6C34878D82A}">
                    <a16:rowId xmlns:a16="http://schemas.microsoft.com/office/drawing/2014/main" val="2450924182"/>
                  </a:ext>
                </a:extLst>
              </a:tr>
              <a:tr h="243274">
                <a:tc vMerge="1">
                  <a:txBody>
                    <a:bodyPr/>
                    <a:lstStyle/>
                    <a:p>
                      <a:endParaRPr lang="es-MX"/>
                    </a:p>
                  </a:txBody>
                  <a:tcPr/>
                </a:tc>
                <a:tc gridSpan="2">
                  <a:txBody>
                    <a:bodyPr/>
                    <a:lstStyle/>
                    <a:p>
                      <a:pPr algn="ctr">
                        <a:lnSpc>
                          <a:spcPct val="107000"/>
                        </a:lnSpc>
                        <a:spcAft>
                          <a:spcPts val="800"/>
                        </a:spcAft>
                      </a:pPr>
                      <a:r>
                        <a:rPr lang="es-MX" sz="1200" dirty="0">
                          <a:solidFill>
                            <a:schemeClr val="tx1">
                              <a:lumMod val="95000"/>
                              <a:lumOff val="5000"/>
                            </a:schemeClr>
                          </a:solidFill>
                          <a:effectLst/>
                          <a:latin typeface="Comic Sans MS" panose="030F0702030302020204" pitchFamily="66" charset="0"/>
                        </a:rPr>
                        <a:t>Reconoce lo que puede hacer con ayuda y sin ayuda.  Solicita ayuda cuando lo necesita</a:t>
                      </a:r>
                      <a:endParaRPr lang="es-MX" sz="1200" dirty="0">
                        <a:solidFill>
                          <a:schemeClr val="tx1">
                            <a:lumMod val="95000"/>
                            <a:lumOff val="5000"/>
                          </a:schemeClr>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18" name="Tabla 14">
            <a:extLst>
              <a:ext uri="{FF2B5EF4-FFF2-40B4-BE49-F238E27FC236}">
                <a16:creationId xmlns:a16="http://schemas.microsoft.com/office/drawing/2014/main" id="{9AF492DD-1E1B-41DF-BE0B-C3F95407352D}"/>
              </a:ext>
            </a:extLst>
          </p:cNvPr>
          <p:cNvGraphicFramePr>
            <a:graphicFrameLocks noGrp="1"/>
          </p:cNvGraphicFramePr>
          <p:nvPr/>
        </p:nvGraphicFramePr>
        <p:xfrm>
          <a:off x="379071" y="6124471"/>
          <a:ext cx="6080805" cy="1280160"/>
        </p:xfrm>
        <a:graphic>
          <a:graphicData uri="http://schemas.openxmlformats.org/drawingml/2006/table">
            <a:tbl>
              <a:tblPr firstRow="1" bandRow="1">
                <a:tableStyleId>{5C22544A-7EE6-4342-B048-85BDC9FD1C3A}</a:tableStyleId>
              </a:tblPr>
              <a:tblGrid>
                <a:gridCol w="6080805">
                  <a:extLst>
                    <a:ext uri="{9D8B030D-6E8A-4147-A177-3AD203B41FA5}">
                      <a16:colId xmlns:a16="http://schemas.microsoft.com/office/drawing/2014/main" val="906896027"/>
                    </a:ext>
                  </a:extLst>
                </a:gridCol>
              </a:tblGrid>
              <a:tr h="196119">
                <a:tc>
                  <a:txBody>
                    <a:bodyPr/>
                    <a:lstStyle/>
                    <a:p>
                      <a:pPr algn="ctr"/>
                      <a:r>
                        <a:rPr lang="es-MX" sz="1200" dirty="0">
                          <a:solidFill>
                            <a:schemeClr val="tx1">
                              <a:lumMod val="95000"/>
                              <a:lumOff val="5000"/>
                            </a:schemeClr>
                          </a:solidFill>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Reconoce lo que puede hacer con y sin ayuda</a:t>
                      </a:r>
                    </a:p>
                    <a:p>
                      <a:pPr marL="285750" indent="-285750">
                        <a:buFontTx/>
                        <a:buChar char="-"/>
                      </a:pPr>
                      <a:r>
                        <a:rPr lang="es-MX" sz="1200" dirty="0">
                          <a:effectLst/>
                          <a:latin typeface="Comic Sans MS" panose="030F0702030302020204" pitchFamily="66" charset="0"/>
                        </a:rPr>
                        <a:t>Solicita ayuda cuando la necesita</a:t>
                      </a:r>
                    </a:p>
                    <a:p>
                      <a:pPr marL="285750" indent="-285750">
                        <a:buFontTx/>
                        <a:buChar char="-"/>
                      </a:pPr>
                      <a:r>
                        <a:rPr lang="es-MX" sz="1200" dirty="0">
                          <a:effectLst/>
                          <a:latin typeface="Comic Sans MS" panose="030F0702030302020204" pitchFamily="66" charset="0"/>
                        </a:rPr>
                        <a:t>Realiza algunas actividades por si mismo</a:t>
                      </a:r>
                    </a:p>
                    <a:p>
                      <a:pPr marL="285750" indent="-285750">
                        <a:buFontTx/>
                        <a:buChar char="-"/>
                      </a:pPr>
                      <a:r>
                        <a:rPr lang="es-MX" sz="1200" dirty="0">
                          <a:effectLst/>
                          <a:latin typeface="Comic Sans MS" panose="030F0702030302020204" pitchFamily="66" charset="0"/>
                        </a:rPr>
                        <a:t>Demuestra autonomía, pocas veces solicita apoyo</a:t>
                      </a:r>
                    </a:p>
                    <a:p>
                      <a:pPr marL="285750" indent="-285750">
                        <a:buFontTx/>
                        <a:buChar char="-"/>
                      </a:pPr>
                      <a:r>
                        <a:rPr lang="es-MX" sz="1200" dirty="0">
                          <a:effectLst/>
                          <a:latin typeface="Comic Sans MS" panose="030F0702030302020204" pitchFamily="66" charset="0"/>
                        </a:rPr>
                        <a:t>No es capaz de solicitar apoyo.</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0325892"/>
                  </a:ext>
                </a:extLst>
              </a:tr>
            </a:tbl>
          </a:graphicData>
        </a:graphic>
      </p:graphicFrame>
    </p:spTree>
    <p:extLst>
      <p:ext uri="{BB962C8B-B14F-4D97-AF65-F5344CB8AC3E}">
        <p14:creationId xmlns:p14="http://schemas.microsoft.com/office/powerpoint/2010/main" val="82853187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upo 20">
            <a:extLst>
              <a:ext uri="{FF2B5EF4-FFF2-40B4-BE49-F238E27FC236}">
                <a16:creationId xmlns:a16="http://schemas.microsoft.com/office/drawing/2014/main" id="{8B6FF706-0ABD-49EA-8B44-CAA79D1402AA}"/>
              </a:ext>
            </a:extLst>
          </p:cNvPr>
          <p:cNvGrpSpPr/>
          <p:nvPr/>
        </p:nvGrpSpPr>
        <p:grpSpPr>
          <a:xfrm>
            <a:off x="0" y="836609"/>
            <a:ext cx="6858001" cy="8273512"/>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0" name="Tabla 14">
            <a:extLst>
              <a:ext uri="{FF2B5EF4-FFF2-40B4-BE49-F238E27FC236}">
                <a16:creationId xmlns:a16="http://schemas.microsoft.com/office/drawing/2014/main" id="{C26F62A0-FF90-4423-B3CE-D79ED333F65A}"/>
              </a:ext>
            </a:extLst>
          </p:cNvPr>
          <p:cNvGraphicFramePr>
            <a:graphicFrameLocks noGrp="1"/>
          </p:cNvGraphicFramePr>
          <p:nvPr>
            <p:extLst>
              <p:ext uri="{D42A27DB-BD31-4B8C-83A1-F6EECF244321}">
                <p14:modId xmlns:p14="http://schemas.microsoft.com/office/powerpoint/2010/main" val="272554048"/>
              </p:ext>
            </p:extLst>
          </p:nvPr>
        </p:nvGraphicFramePr>
        <p:xfrm>
          <a:off x="252662" y="916927"/>
          <a:ext cx="6352674" cy="1135142"/>
        </p:xfrm>
        <a:graphic>
          <a:graphicData uri="http://schemas.openxmlformats.org/drawingml/2006/table">
            <a:tbl>
              <a:tblPr firstRow="1" bandRow="1">
                <a:tableStyleId>{5C22544A-7EE6-4342-B048-85BDC9FD1C3A}</a:tableStyleId>
              </a:tblPr>
              <a:tblGrid>
                <a:gridCol w="6352674">
                  <a:extLst>
                    <a:ext uri="{9D8B030D-6E8A-4147-A177-3AD203B41FA5}">
                      <a16:colId xmlns:a16="http://schemas.microsoft.com/office/drawing/2014/main" val="906896027"/>
                    </a:ext>
                  </a:extLst>
                </a:gridCol>
              </a:tblGrid>
              <a:tr h="361316">
                <a:tc>
                  <a:txBody>
                    <a:bodyPr/>
                    <a:lstStyle/>
                    <a:p>
                      <a:pPr algn="ctr"/>
                      <a:r>
                        <a:rPr lang="es-MX" sz="1400" dirty="0">
                          <a:solidFill>
                            <a:schemeClr val="bg1"/>
                          </a:solidFill>
                          <a:latin typeface="Comic Sans MS" panose="030F0702030302020204" pitchFamily="66" charset="0"/>
                        </a:rPr>
                        <a:t>En clases…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33FF"/>
                    </a:solidFill>
                  </a:tcPr>
                </a:tc>
                <a:extLst>
                  <a:ext uri="{0D108BD9-81ED-4DB2-BD59-A6C34878D82A}">
                    <a16:rowId xmlns:a16="http://schemas.microsoft.com/office/drawing/2014/main" val="3917640052"/>
                  </a:ext>
                </a:extLst>
              </a:tr>
              <a:tr h="773826">
                <a:tc>
                  <a:txBody>
                    <a:bodyPr/>
                    <a:lstStyle/>
                    <a:p>
                      <a:pPr marL="0" indent="0">
                        <a:buFontTx/>
                        <a:buNone/>
                      </a:pPr>
                      <a:r>
                        <a:rPr lang="es-MX" sz="1400" dirty="0">
                          <a:solidFill>
                            <a:schemeClr val="tx1">
                              <a:lumMod val="95000"/>
                              <a:lumOff val="5000"/>
                            </a:schemeClr>
                          </a:solidFill>
                          <a:latin typeface="Comic Sans MS" panose="030F0702030302020204" pitchFamily="66" charset="0"/>
                        </a:rPr>
                        <a:t>Es un alumno que se acaba de incorporar al grupo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val="1750325892"/>
                  </a:ext>
                </a:extLst>
              </a:tr>
            </a:tbl>
          </a:graphicData>
        </a:graphic>
      </p:graphicFrame>
      <p:pic>
        <p:nvPicPr>
          <p:cNvPr id="15"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54142C65-CAB0-4B34-8923-34167E1902EC}"/>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9525" y="16580"/>
            <a:ext cx="6838949" cy="400110"/>
          </a:xfrm>
          <a:prstGeom prst="rect">
            <a:avLst/>
          </a:prstGeom>
          <a:noFill/>
          <a:extLst>
            <a:ext uri="{909E8E84-426E-40DD-AFC4-6F175D3DCCD1}">
              <a14:hiddenFill xmlns:a14="http://schemas.microsoft.com/office/drawing/2010/main">
                <a:solidFill>
                  <a:srgbClr val="FFFFFF"/>
                </a:solidFill>
              </a14:hiddenFill>
            </a:ext>
          </a:extLst>
        </p:spPr>
      </p:pic>
      <p:sp>
        <p:nvSpPr>
          <p:cNvPr id="28" name="CuadroTexto 27">
            <a:extLst>
              <a:ext uri="{FF2B5EF4-FFF2-40B4-BE49-F238E27FC236}">
                <a16:creationId xmlns:a16="http://schemas.microsoft.com/office/drawing/2014/main" id="{29F273B9-5876-4AF9-9DAD-2D23CCA77D76}"/>
              </a:ext>
            </a:extLst>
          </p:cNvPr>
          <p:cNvSpPr txBox="1"/>
          <p:nvPr/>
        </p:nvSpPr>
        <p:spPr>
          <a:xfrm>
            <a:off x="272037" y="436499"/>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a:solidFill>
                  <a:schemeClr val="tx1">
                    <a:lumMod val="95000"/>
                    <a:lumOff val="5000"/>
                  </a:schemeClr>
                </a:solidFill>
                <a:latin typeface="Comic Sans MS" panose="030F0702030302020204" pitchFamily="66" charset="0"/>
              </a:rPr>
              <a:t>Moises</a:t>
            </a:r>
            <a:endParaRPr lang="es-MX" sz="2000" u="sng" dirty="0">
              <a:solidFill>
                <a:schemeClr val="tx1">
                  <a:lumMod val="95000"/>
                  <a:lumOff val="5000"/>
                </a:schemeClr>
              </a:solidFill>
              <a:latin typeface="Comic Sans MS" panose="030F0702030302020204" pitchFamily="66" charset="0"/>
            </a:endParaRPr>
          </a:p>
        </p:txBody>
      </p:sp>
      <p:sp>
        <p:nvSpPr>
          <p:cNvPr id="29" name="CuadroTexto 28">
            <a:extLst>
              <a:ext uri="{FF2B5EF4-FFF2-40B4-BE49-F238E27FC236}">
                <a16:creationId xmlns:a16="http://schemas.microsoft.com/office/drawing/2014/main" id="{EFC09202-EB77-4F1F-8972-A6530E3B3485}"/>
              </a:ext>
            </a:extLst>
          </p:cNvPr>
          <p:cNvSpPr txBox="1"/>
          <p:nvPr/>
        </p:nvSpPr>
        <p:spPr>
          <a:xfrm>
            <a:off x="3162298" y="497008"/>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38433598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85C7ACF9-F1DC-40FF-A981-36C931D08B40}"/>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29494" b="39840"/>
          <a:stretch/>
        </p:blipFill>
        <p:spPr bwMode="auto">
          <a:xfrm>
            <a:off x="-1" y="82989"/>
            <a:ext cx="6838949" cy="830997"/>
          </a:xfrm>
          <a:prstGeom prst="rect">
            <a:avLst/>
          </a:prstGeom>
          <a:noFill/>
          <a:extLst>
            <a:ext uri="{909E8E84-426E-40DD-AFC4-6F175D3DCCD1}">
              <a14:hiddenFill xmlns:a14="http://schemas.microsoft.com/office/drawing/2010/main">
                <a:solidFill>
                  <a:srgbClr val="FFFFFF"/>
                </a:solidFill>
              </a14:hiddenFill>
            </a:ext>
          </a:extLst>
        </p:spPr>
      </p:pic>
      <p:grpSp>
        <p:nvGrpSpPr>
          <p:cNvPr id="21" name="Grupo 20">
            <a:extLst>
              <a:ext uri="{FF2B5EF4-FFF2-40B4-BE49-F238E27FC236}">
                <a16:creationId xmlns:a16="http://schemas.microsoft.com/office/drawing/2014/main" id="{8B6FF706-0ABD-49EA-8B44-CAA79D1402AA}"/>
              </a:ext>
            </a:extLst>
          </p:cNvPr>
          <p:cNvGrpSpPr/>
          <p:nvPr/>
        </p:nvGrpSpPr>
        <p:grpSpPr>
          <a:xfrm>
            <a:off x="0" y="1268983"/>
            <a:ext cx="6838949" cy="7875017"/>
            <a:chOff x="0" y="0"/>
            <a:chExt cx="6858000" cy="9144001"/>
          </a:xfrm>
        </p:grpSpPr>
        <p:pic>
          <p:nvPicPr>
            <p:cNvPr id="22"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EC13B838-0E4F-469B-9D3D-24C934E7C44A}"/>
                </a:ext>
              </a:extLst>
            </p:cNvPr>
            <p:cNvPicPr>
              <a:picLocks noChangeAspect="1" noChangeArrowheads="1"/>
            </p:cNvPicPr>
            <p:nvPr/>
          </p:nvPicPr>
          <p:blipFill>
            <a:blip r:embed="rId2">
              <a:alphaModFix amt="70000"/>
              <a:extLst>
                <a:ext uri="{28A0092B-C50C-407E-A947-70E740481C1C}">
                  <a14:useLocalDpi xmlns:a14="http://schemas.microsoft.com/office/drawing/2010/main" val="0"/>
                </a:ext>
              </a:extLst>
            </a:blip>
            <a:srcRect/>
            <a:stretch>
              <a:fillRect/>
            </a:stretch>
          </p:blipFill>
          <p:spPr bwMode="auto">
            <a:xfrm>
              <a:off x="0" y="0"/>
              <a:ext cx="6858000" cy="579278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Ilustración de Fondo Para Niños Poco Lindos Dibujos De Los Niños Dibujados  A Mano De Color De Patrones Sin Fisuras Niños Doodle Dibujo De Fondo  Elementos De Diseño Bosquejado y más Vectores">
              <a:extLst>
                <a:ext uri="{FF2B5EF4-FFF2-40B4-BE49-F238E27FC236}">
                  <a16:creationId xmlns:a16="http://schemas.microsoft.com/office/drawing/2014/main" id="{99B96219-6426-430B-A05C-17B5CCF2359B}"/>
                </a:ext>
              </a:extLst>
            </p:cNvPr>
            <p:cNvPicPr>
              <a:picLocks noChangeAspect="1" noChangeArrowheads="1"/>
            </p:cNvPicPr>
            <p:nvPr/>
          </p:nvPicPr>
          <p:blipFill rotWithShape="1">
            <a:blip r:embed="rId2">
              <a:alphaModFix amt="70000"/>
              <a:extLst>
                <a:ext uri="{28A0092B-C50C-407E-A947-70E740481C1C}">
                  <a14:useLocalDpi xmlns:a14="http://schemas.microsoft.com/office/drawing/2010/main" val="0"/>
                </a:ext>
              </a:extLst>
            </a:blip>
            <a:srcRect t="-1" b="39839"/>
            <a:stretch/>
          </p:blipFill>
          <p:spPr bwMode="auto">
            <a:xfrm>
              <a:off x="0" y="5792789"/>
              <a:ext cx="6858000" cy="33512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 name="Grupo 5">
            <a:extLst>
              <a:ext uri="{FF2B5EF4-FFF2-40B4-BE49-F238E27FC236}">
                <a16:creationId xmlns:a16="http://schemas.microsoft.com/office/drawing/2014/main" id="{4A940D18-3553-4957-A5FF-CB92CD4C13C1}"/>
              </a:ext>
            </a:extLst>
          </p:cNvPr>
          <p:cNvGrpSpPr/>
          <p:nvPr/>
        </p:nvGrpSpPr>
        <p:grpSpPr>
          <a:xfrm>
            <a:off x="114298" y="181186"/>
            <a:ext cx="6724650" cy="836996"/>
            <a:chOff x="152400" y="117105"/>
            <a:chExt cx="6724650" cy="836996"/>
          </a:xfrm>
        </p:grpSpPr>
        <p:sp>
          <p:nvSpPr>
            <p:cNvPr id="4" name="CuadroTexto 3">
              <a:extLst>
                <a:ext uri="{FF2B5EF4-FFF2-40B4-BE49-F238E27FC236}">
                  <a16:creationId xmlns:a16="http://schemas.microsoft.com/office/drawing/2014/main" id="{6C29DD31-C4E2-4A67-9677-3187EBB5E93F}"/>
                </a:ext>
              </a:extLst>
            </p:cNvPr>
            <p:cNvSpPr txBox="1"/>
            <p:nvPr/>
          </p:nvSpPr>
          <p:spPr>
            <a:xfrm>
              <a:off x="190500" y="123104"/>
              <a:ext cx="6686550" cy="830997"/>
            </a:xfrm>
            <a:prstGeom prst="rect">
              <a:avLst/>
            </a:prstGeom>
            <a:noFill/>
          </p:spPr>
          <p:txBody>
            <a:bodyPr wrap="square" rtlCol="0">
              <a:spAutoFit/>
            </a:bodyPr>
            <a:lstStyle/>
            <a:p>
              <a:pPr algn="ctr"/>
              <a:r>
                <a:rPr lang="es-MX" sz="4800" dirty="0">
                  <a:solidFill>
                    <a:srgbClr val="FF66CC"/>
                  </a:solidFill>
                  <a:latin typeface="Modern Love" panose="04090805081005020601" pitchFamily="82" charset="0"/>
                </a:rPr>
                <a:t>Evaluación Continua  </a:t>
              </a:r>
            </a:p>
          </p:txBody>
        </p:sp>
        <p:sp>
          <p:nvSpPr>
            <p:cNvPr id="7" name="CuadroTexto 6">
              <a:extLst>
                <a:ext uri="{FF2B5EF4-FFF2-40B4-BE49-F238E27FC236}">
                  <a16:creationId xmlns:a16="http://schemas.microsoft.com/office/drawing/2014/main" id="{14D39F71-26C9-4704-99BA-841C4272619B}"/>
                </a:ext>
              </a:extLst>
            </p:cNvPr>
            <p:cNvSpPr txBox="1"/>
            <p:nvPr/>
          </p:nvSpPr>
          <p:spPr>
            <a:xfrm>
              <a:off x="152400" y="117105"/>
              <a:ext cx="6686550" cy="830997"/>
            </a:xfrm>
            <a:prstGeom prst="rect">
              <a:avLst/>
            </a:prstGeom>
            <a:noFill/>
          </p:spPr>
          <p:txBody>
            <a:bodyPr wrap="square" rtlCol="0">
              <a:spAutoFit/>
            </a:bodyPr>
            <a:lstStyle/>
            <a:p>
              <a:pPr algn="ctr"/>
              <a:r>
                <a:rPr lang="es-MX" sz="4800" dirty="0">
                  <a:solidFill>
                    <a:schemeClr val="tx1">
                      <a:lumMod val="95000"/>
                      <a:lumOff val="5000"/>
                    </a:schemeClr>
                  </a:solidFill>
                  <a:latin typeface="Modern Love" panose="04090805081005020601" pitchFamily="82" charset="0"/>
                </a:rPr>
                <a:t>Evaluación Continua </a:t>
              </a:r>
            </a:p>
          </p:txBody>
        </p:sp>
      </p:grpSp>
      <p:sp>
        <p:nvSpPr>
          <p:cNvPr id="11" name="CuadroTexto 10">
            <a:extLst>
              <a:ext uri="{FF2B5EF4-FFF2-40B4-BE49-F238E27FC236}">
                <a16:creationId xmlns:a16="http://schemas.microsoft.com/office/drawing/2014/main" id="{65B60811-402B-4436-AED2-2DC7F94DDFDB}"/>
              </a:ext>
            </a:extLst>
          </p:cNvPr>
          <p:cNvSpPr txBox="1"/>
          <p:nvPr/>
        </p:nvSpPr>
        <p:spPr>
          <a:xfrm>
            <a:off x="152400" y="868873"/>
            <a:ext cx="4381500" cy="400110"/>
          </a:xfrm>
          <a:prstGeom prst="rect">
            <a:avLst/>
          </a:prstGeom>
          <a:noFill/>
        </p:spPr>
        <p:txBody>
          <a:bodyPr wrap="square" rtlCol="0">
            <a:spAutoFit/>
          </a:bodyPr>
          <a:lstStyle/>
          <a:p>
            <a:r>
              <a:rPr lang="es-MX" sz="2000" dirty="0">
                <a:solidFill>
                  <a:schemeClr val="tx1">
                    <a:lumMod val="95000"/>
                    <a:lumOff val="5000"/>
                  </a:schemeClr>
                </a:solidFill>
                <a:latin typeface="Modern Love" panose="04090805081005020601" pitchFamily="82" charset="0"/>
              </a:rPr>
              <a:t>Alumno: </a:t>
            </a:r>
            <a:r>
              <a:rPr lang="es-MX" sz="1400" u="sng" dirty="0">
                <a:solidFill>
                  <a:schemeClr val="tx1">
                    <a:lumMod val="95000"/>
                    <a:lumOff val="5000"/>
                  </a:schemeClr>
                </a:solidFill>
                <a:latin typeface="Comic Sans MS" panose="030F0702030302020204" pitchFamily="66" charset="0"/>
              </a:rPr>
              <a:t>Enrique</a:t>
            </a:r>
            <a:endParaRPr lang="es-MX" sz="2000" u="sng" dirty="0">
              <a:solidFill>
                <a:schemeClr val="tx1">
                  <a:lumMod val="95000"/>
                  <a:lumOff val="5000"/>
                </a:schemeClr>
              </a:solidFill>
              <a:latin typeface="Comic Sans MS" panose="030F0702030302020204" pitchFamily="66" charset="0"/>
            </a:endParaRPr>
          </a:p>
        </p:txBody>
      </p:sp>
      <p:graphicFrame>
        <p:nvGraphicFramePr>
          <p:cNvPr id="3" name="Tabla 2">
            <a:extLst>
              <a:ext uri="{FF2B5EF4-FFF2-40B4-BE49-F238E27FC236}">
                <a16:creationId xmlns:a16="http://schemas.microsoft.com/office/drawing/2014/main" id="{4CCDAF00-D7ED-4EE1-AE4A-336C7261B288}"/>
              </a:ext>
            </a:extLst>
          </p:cNvPr>
          <p:cNvGraphicFramePr>
            <a:graphicFrameLocks noGrp="1"/>
          </p:cNvGraphicFramePr>
          <p:nvPr/>
        </p:nvGraphicFramePr>
        <p:xfrm>
          <a:off x="19050" y="1420902"/>
          <a:ext cx="6838949" cy="837768"/>
        </p:xfrm>
        <a:graphic>
          <a:graphicData uri="http://schemas.openxmlformats.org/drawingml/2006/table">
            <a:tbl>
              <a:tblPr firstRow="1" firstCol="1" bandRow="1">
                <a:tableStyleId>{5C22544A-7EE6-4342-B048-85BDC9FD1C3A}</a:tableStyleId>
              </a:tblPr>
              <a:tblGrid>
                <a:gridCol w="1259294">
                  <a:extLst>
                    <a:ext uri="{9D8B030D-6E8A-4147-A177-3AD203B41FA5}">
                      <a16:colId xmlns:a16="http://schemas.microsoft.com/office/drawing/2014/main" val="3121689667"/>
                    </a:ext>
                  </a:extLst>
                </a:gridCol>
                <a:gridCol w="2667454">
                  <a:extLst>
                    <a:ext uri="{9D8B030D-6E8A-4147-A177-3AD203B41FA5}">
                      <a16:colId xmlns:a16="http://schemas.microsoft.com/office/drawing/2014/main" val="2588066504"/>
                    </a:ext>
                  </a:extLst>
                </a:gridCol>
                <a:gridCol w="2912201">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1</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Conversación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Solicita la palabra para participar y escucha las ideas de sus compañeros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5" name="Tabla 14">
            <a:extLst>
              <a:ext uri="{FF2B5EF4-FFF2-40B4-BE49-F238E27FC236}">
                <a16:creationId xmlns:a16="http://schemas.microsoft.com/office/drawing/2014/main" id="{B801FDFA-452C-4996-9479-E6BBA5A88F6D}"/>
              </a:ext>
            </a:extLst>
          </p:cNvPr>
          <p:cNvGraphicFramePr>
            <a:graphicFrameLocks noGrp="1"/>
          </p:cNvGraphicFramePr>
          <p:nvPr/>
        </p:nvGraphicFramePr>
        <p:xfrm>
          <a:off x="173832" y="2352940"/>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Logra solicitar la palabra para participar </a:t>
                      </a:r>
                    </a:p>
                    <a:p>
                      <a:pPr marL="285750" indent="-285750">
                        <a:buFontTx/>
                        <a:buChar char="-"/>
                      </a:pPr>
                      <a:r>
                        <a:rPr lang="es-MX" sz="1200" dirty="0">
                          <a:effectLst/>
                          <a:latin typeface="Comic Sans MS" panose="030F0702030302020204" pitchFamily="66" charset="0"/>
                        </a:rPr>
                        <a:t>Escucha a sus compañeros de forma atenta y respetuosa</a:t>
                      </a:r>
                    </a:p>
                    <a:p>
                      <a:pPr marL="285750" indent="-285750">
                        <a:buFontTx/>
                        <a:buChar char="-"/>
                      </a:pPr>
                      <a:r>
                        <a:rPr lang="es-MX" sz="1200" dirty="0">
                          <a:effectLst/>
                          <a:latin typeface="Comic Sans MS" panose="030F0702030302020204" pitchFamily="66" charset="0"/>
                        </a:rPr>
                        <a:t>Requiere que se le recuerde constantemente el respetar los turnos</a:t>
                      </a:r>
                    </a:p>
                    <a:p>
                      <a:pPr marL="285750" indent="-285750">
                        <a:buFontTx/>
                        <a:buChar char="-"/>
                      </a:pPr>
                      <a:r>
                        <a:rPr lang="es-MX" sz="1200" dirty="0">
                          <a:effectLst/>
                          <a:latin typeface="Comic Sans MS" panose="030F0702030302020204" pitchFamily="66" charset="0"/>
                        </a:rPr>
                        <a:t>Se le dificulta pedir la palabra , interrumpe a sus compañeros al participar</a:t>
                      </a:r>
                      <a:endParaRPr lang="es-MX" sz="120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16" name="Tabla 14">
            <a:extLst>
              <a:ext uri="{FF2B5EF4-FFF2-40B4-BE49-F238E27FC236}">
                <a16:creationId xmlns:a16="http://schemas.microsoft.com/office/drawing/2014/main" id="{390680CB-7698-41E1-8C61-EC20337C3494}"/>
              </a:ext>
            </a:extLst>
          </p:cNvPr>
          <p:cNvGraphicFramePr>
            <a:graphicFrameLocks noGrp="1"/>
          </p:cNvGraphicFramePr>
          <p:nvPr>
            <p:extLst>
              <p:ext uri="{D42A27DB-BD31-4B8C-83A1-F6EECF244321}">
                <p14:modId xmlns:p14="http://schemas.microsoft.com/office/powerpoint/2010/main" val="591143329"/>
              </p:ext>
            </p:extLst>
          </p:nvPr>
        </p:nvGraphicFramePr>
        <p:xfrm>
          <a:off x="96439" y="7844310"/>
          <a:ext cx="6684169" cy="1126011"/>
        </p:xfrm>
        <a:graphic>
          <a:graphicData uri="http://schemas.openxmlformats.org/drawingml/2006/table">
            <a:tbl>
              <a:tblPr firstRow="1" bandRow="1">
                <a:tableStyleId>{5C22544A-7EE6-4342-B048-85BDC9FD1C3A}</a:tableStyleId>
              </a:tblPr>
              <a:tblGrid>
                <a:gridCol w="6684169">
                  <a:extLst>
                    <a:ext uri="{9D8B030D-6E8A-4147-A177-3AD203B41FA5}">
                      <a16:colId xmlns:a16="http://schemas.microsoft.com/office/drawing/2014/main" val="906896027"/>
                    </a:ext>
                  </a:extLst>
                </a:gridCol>
              </a:tblGrid>
              <a:tr h="272995">
                <a:tc>
                  <a:txBody>
                    <a:bodyPr/>
                    <a:lstStyle/>
                    <a:p>
                      <a:pPr algn="ctr"/>
                      <a:r>
                        <a:rPr lang="es-MX" sz="1200" dirty="0">
                          <a:latin typeface="Comic Sans MS" panose="030F0702030302020204" pitchFamily="66" charset="0"/>
                        </a:rPr>
                        <a:t>Observaciones de Lenguaje y Comunicación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851691">
                <a:tc>
                  <a:txBody>
                    <a:bodyPr/>
                    <a:lstStyle/>
                    <a:p>
                      <a:pPr marL="0" indent="0" algn="ctr">
                        <a:buFontTx/>
                        <a:buNone/>
                      </a:pPr>
                      <a:r>
                        <a:rPr lang="es-MX" sz="1200" dirty="0">
                          <a:latin typeface="Comic Sans MS" panose="030F0702030302020204" pitchFamily="66" charset="0"/>
                        </a:rPr>
                        <a:t>Las evidencias que ah enviado, cuentan con aspectos breves con respecto a cada uno de los indicadores,.  Sin embargo, realiza la tarea sin apoyo de sus padres (Sin que ellos escriban por el)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4" name="Tabla 14">
            <a:extLst>
              <a:ext uri="{FF2B5EF4-FFF2-40B4-BE49-F238E27FC236}">
                <a16:creationId xmlns:a16="http://schemas.microsoft.com/office/drawing/2014/main" id="{2BF30878-80C6-414F-B902-5A0E628ADC1C}"/>
              </a:ext>
            </a:extLst>
          </p:cNvPr>
          <p:cNvGraphicFramePr>
            <a:graphicFrameLocks noGrp="1"/>
          </p:cNvGraphicFramePr>
          <p:nvPr/>
        </p:nvGraphicFramePr>
        <p:xfrm>
          <a:off x="173832" y="4470744"/>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196119">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70840">
                <a:tc>
                  <a:txBody>
                    <a:bodyPr/>
                    <a:lstStyle/>
                    <a:p>
                      <a:pPr marL="285750" indent="-285750">
                        <a:buFontTx/>
                        <a:buChar char="-"/>
                      </a:pPr>
                      <a:r>
                        <a:rPr lang="es-MX" sz="1200" dirty="0">
                          <a:effectLst/>
                          <a:latin typeface="Comic Sans MS" panose="030F0702030302020204" pitchFamily="66" charset="0"/>
                        </a:rPr>
                        <a:t>Menciona con claridad y precisión características de objetos y/o personas</a:t>
                      </a:r>
                    </a:p>
                    <a:p>
                      <a:pPr marL="285750" indent="-285750">
                        <a:buFontTx/>
                        <a:buChar char="-"/>
                      </a:pPr>
                      <a:r>
                        <a:rPr lang="es-MX" sz="1200" dirty="0">
                          <a:effectLst/>
                          <a:latin typeface="Comic Sans MS" panose="030F0702030302020204" pitchFamily="66" charset="0"/>
                        </a:rPr>
                        <a:t>Realiza descripciones largas por si solo</a:t>
                      </a:r>
                    </a:p>
                    <a:p>
                      <a:pPr marL="285750" indent="-285750">
                        <a:buFontTx/>
                        <a:buChar char="-"/>
                      </a:pPr>
                      <a:r>
                        <a:rPr lang="es-MX" sz="1200" dirty="0">
                          <a:effectLst/>
                          <a:latin typeface="Comic Sans MS" panose="030F0702030302020204" pitchFamily="66" charset="0"/>
                        </a:rPr>
                        <a:t>Requiere ayuda para describir  personas</a:t>
                      </a:r>
                    </a:p>
                    <a:p>
                      <a:pPr marL="285750" indent="-285750">
                        <a:buFontTx/>
                        <a:buChar char="-"/>
                      </a:pPr>
                      <a:r>
                        <a:rPr lang="es-MX" sz="1200" dirty="0">
                          <a:effectLst/>
                          <a:latin typeface="Comic Sans MS" panose="030F0702030302020204" pitchFamily="66" charset="0"/>
                        </a:rPr>
                        <a:t>Describe a partir del apoyo de preguntas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graphicFrame>
        <p:nvGraphicFramePr>
          <p:cNvPr id="26" name="Tabla 25">
            <a:extLst>
              <a:ext uri="{FF2B5EF4-FFF2-40B4-BE49-F238E27FC236}">
                <a16:creationId xmlns:a16="http://schemas.microsoft.com/office/drawing/2014/main" id="{4ABCAC13-6614-41AF-B47C-34253E5AF84F}"/>
              </a:ext>
            </a:extLst>
          </p:cNvPr>
          <p:cNvGraphicFramePr>
            <a:graphicFrameLocks noGrp="1"/>
          </p:cNvGraphicFramePr>
          <p:nvPr/>
        </p:nvGraphicFramePr>
        <p:xfrm>
          <a:off x="-19051" y="3561508"/>
          <a:ext cx="6877049" cy="837768"/>
        </p:xfrm>
        <a:graphic>
          <a:graphicData uri="http://schemas.openxmlformats.org/drawingml/2006/table">
            <a:tbl>
              <a:tblPr firstRow="1" firstCol="1" bandRow="1">
                <a:tableStyleId>{5C22544A-7EE6-4342-B048-85BDC9FD1C3A}</a:tableStyleId>
              </a:tblPr>
              <a:tblGrid>
                <a:gridCol w="1104251">
                  <a:extLst>
                    <a:ext uri="{9D8B030D-6E8A-4147-A177-3AD203B41FA5}">
                      <a16:colId xmlns:a16="http://schemas.microsoft.com/office/drawing/2014/main" val="3121689667"/>
                    </a:ext>
                  </a:extLst>
                </a:gridCol>
                <a:gridCol w="2844373">
                  <a:extLst>
                    <a:ext uri="{9D8B030D-6E8A-4147-A177-3AD203B41FA5}">
                      <a16:colId xmlns:a16="http://schemas.microsoft.com/office/drawing/2014/main" val="2588066504"/>
                    </a:ext>
                  </a:extLst>
                </a:gridCol>
                <a:gridCol w="2928425">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Lenguaje y Comunicación</a:t>
                      </a:r>
                    </a:p>
                    <a:p>
                      <a:pPr algn="ctr">
                        <a:lnSpc>
                          <a:spcPct val="100000"/>
                        </a:lnSpc>
                        <a:spcAft>
                          <a:spcPts val="800"/>
                        </a:spcAft>
                      </a:pPr>
                      <a:r>
                        <a:rPr lang="es-MX" sz="1200" dirty="0">
                          <a:effectLst/>
                          <a:latin typeface="Comic Sans MS" panose="030F0702030302020204" pitchFamily="66" charset="0"/>
                        </a:rPr>
                        <a:t>2</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Descripción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282459">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Menciona características de objetos y personas que conoce y observa</a:t>
                      </a:r>
                      <a:r>
                        <a:rPr lang="es-MX" sz="1200" dirty="0">
                          <a:effectLst/>
                          <a:latin typeface="Comic Sans MS" panose="030F0702030302020204" pitchFamily="66" charset="0"/>
                        </a:rPr>
                        <a:t> </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7" name="Tabla 26">
            <a:extLst>
              <a:ext uri="{FF2B5EF4-FFF2-40B4-BE49-F238E27FC236}">
                <a16:creationId xmlns:a16="http://schemas.microsoft.com/office/drawing/2014/main" id="{CF19B4CA-4D1E-4041-B0E7-DAC54782654A}"/>
              </a:ext>
            </a:extLst>
          </p:cNvPr>
          <p:cNvGraphicFramePr>
            <a:graphicFrameLocks noGrp="1"/>
          </p:cNvGraphicFramePr>
          <p:nvPr/>
        </p:nvGraphicFramePr>
        <p:xfrm>
          <a:off x="19051" y="5659173"/>
          <a:ext cx="6838948" cy="937643"/>
        </p:xfrm>
        <a:graphic>
          <a:graphicData uri="http://schemas.openxmlformats.org/drawingml/2006/table">
            <a:tbl>
              <a:tblPr firstRow="1" firstCol="1" bandRow="1">
                <a:tableStyleId>{5C22544A-7EE6-4342-B048-85BDC9FD1C3A}</a:tableStyleId>
              </a:tblPr>
              <a:tblGrid>
                <a:gridCol w="1036390">
                  <a:extLst>
                    <a:ext uri="{9D8B030D-6E8A-4147-A177-3AD203B41FA5}">
                      <a16:colId xmlns:a16="http://schemas.microsoft.com/office/drawing/2014/main" val="3121689667"/>
                    </a:ext>
                  </a:extLst>
                </a:gridCol>
                <a:gridCol w="2890358">
                  <a:extLst>
                    <a:ext uri="{9D8B030D-6E8A-4147-A177-3AD203B41FA5}">
                      <a16:colId xmlns:a16="http://schemas.microsoft.com/office/drawing/2014/main" val="2588066504"/>
                    </a:ext>
                  </a:extLst>
                </a:gridCol>
                <a:gridCol w="2912200">
                  <a:extLst>
                    <a:ext uri="{9D8B030D-6E8A-4147-A177-3AD203B41FA5}">
                      <a16:colId xmlns:a16="http://schemas.microsoft.com/office/drawing/2014/main" val="1988973224"/>
                    </a:ext>
                  </a:extLst>
                </a:gridCol>
              </a:tblGrid>
              <a:tr h="141809">
                <a:tc rowSpan="4">
                  <a:txBody>
                    <a:bodyPr/>
                    <a:lstStyle/>
                    <a:p>
                      <a:pPr algn="ctr">
                        <a:lnSpc>
                          <a:spcPct val="100000"/>
                        </a:lnSpc>
                        <a:spcAft>
                          <a:spcPts val="800"/>
                        </a:spcAft>
                      </a:pPr>
                      <a:r>
                        <a:rPr lang="es-MX" sz="100" dirty="0">
                          <a:effectLst/>
                          <a:latin typeface="Comic Sans MS" panose="030F0702030302020204" pitchFamily="66" charset="0"/>
                        </a:rPr>
                        <a:t>m</a:t>
                      </a:r>
                    </a:p>
                    <a:p>
                      <a:pPr algn="ctr">
                        <a:lnSpc>
                          <a:spcPct val="100000"/>
                        </a:lnSpc>
                        <a:spcAft>
                          <a:spcPts val="800"/>
                        </a:spcAft>
                      </a:pPr>
                      <a:r>
                        <a:rPr lang="es-MX" sz="1200" dirty="0">
                          <a:effectLst/>
                          <a:latin typeface="Comic Sans MS" panose="030F0702030302020204" pitchFamily="66" charset="0"/>
                        </a:rPr>
                        <a:t>  </a:t>
                      </a:r>
                      <a:r>
                        <a:rPr lang="es-MX" sz="1100" dirty="0">
                          <a:effectLst/>
                          <a:latin typeface="Comic Sans MS" panose="030F0702030302020204" pitchFamily="66" charset="0"/>
                        </a:rPr>
                        <a:t>Lenguaje y Comunicación</a:t>
                      </a:r>
                    </a:p>
                    <a:p>
                      <a:pPr algn="ctr">
                        <a:lnSpc>
                          <a:spcPct val="100000"/>
                        </a:lnSpc>
                        <a:spcAft>
                          <a:spcPts val="800"/>
                        </a:spcAft>
                      </a:pPr>
                      <a:r>
                        <a:rPr lang="es-MX" sz="1100" dirty="0">
                          <a:effectLst/>
                          <a:latin typeface="Comic Sans MS" panose="030F0702030302020204" pitchFamily="66" charset="0"/>
                        </a:rPr>
                        <a:t>3</a:t>
                      </a: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1</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a:txBody>
                    <a:bodyPr/>
                    <a:lstStyle/>
                    <a:p>
                      <a:pPr algn="ctr">
                        <a:lnSpc>
                          <a:spcPct val="107000"/>
                        </a:lnSpc>
                        <a:spcAft>
                          <a:spcPts val="800"/>
                        </a:spcAft>
                      </a:pPr>
                      <a:r>
                        <a:rPr lang="es-MX" sz="1200" b="1" dirty="0">
                          <a:effectLst/>
                          <a:latin typeface="Comic Sans MS" panose="030F0702030302020204" pitchFamily="66" charset="0"/>
                        </a:rPr>
                        <a:t>Organizador Curricular 2</a:t>
                      </a:r>
                      <a:endParaRPr lang="es-MX" sz="1200" b="1"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102947157"/>
                  </a:ext>
                </a:extLst>
              </a:tr>
              <a:tr h="141809">
                <a:tc vMerge="1">
                  <a:txBody>
                    <a:bodyPr/>
                    <a:lstStyle/>
                    <a:p>
                      <a:endParaRPr lang="es-MX"/>
                    </a:p>
                  </a:txBody>
                  <a:tcPr/>
                </a:tc>
                <a:tc>
                  <a:txBody>
                    <a:bodyPr/>
                    <a:lstStyle/>
                    <a:p>
                      <a:pPr algn="ctr">
                        <a:lnSpc>
                          <a:spcPct val="107000"/>
                        </a:lnSpc>
                        <a:spcAft>
                          <a:spcPts val="800"/>
                        </a:spcAft>
                      </a:pPr>
                      <a:r>
                        <a:rPr lang="es-MX" sz="1200" dirty="0">
                          <a:effectLst/>
                          <a:latin typeface="Comic Sans MS" panose="030F0702030302020204" pitchFamily="66" charset="0"/>
                        </a:rPr>
                        <a:t>Oralidad</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a:txBody>
                    <a:bodyPr/>
                    <a:lstStyle/>
                    <a:p>
                      <a:pPr algn="ctr">
                        <a:lnSpc>
                          <a:spcPct val="107000"/>
                        </a:lnSpc>
                        <a:spcAft>
                          <a:spcPts val="800"/>
                        </a:spcAft>
                      </a:pPr>
                      <a:r>
                        <a:rPr lang="es-MX" sz="1200" dirty="0">
                          <a:effectLst/>
                          <a:latin typeface="Comic Sans MS" panose="030F0702030302020204" pitchFamily="66" charset="0"/>
                        </a:rPr>
                        <a:t>Explicación</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4038286381"/>
                  </a:ext>
                </a:extLst>
              </a:tr>
              <a:tr h="141809">
                <a:tc vMerge="1">
                  <a:txBody>
                    <a:bodyPr/>
                    <a:lstStyle/>
                    <a:p>
                      <a:endParaRPr lang="es-MX"/>
                    </a:p>
                  </a:txBody>
                  <a:tcPr/>
                </a:tc>
                <a:tc gridSpan="2">
                  <a:txBody>
                    <a:bodyPr/>
                    <a:lstStyle/>
                    <a:p>
                      <a:pPr algn="ctr">
                        <a:lnSpc>
                          <a:spcPct val="107000"/>
                        </a:lnSpc>
                        <a:spcAft>
                          <a:spcPts val="800"/>
                        </a:spcAft>
                      </a:pPr>
                      <a:r>
                        <a:rPr lang="es-MX" sz="1200" b="1" dirty="0">
                          <a:solidFill>
                            <a:schemeClr val="bg1"/>
                          </a:solidFill>
                          <a:effectLst/>
                          <a:latin typeface="Comic Sans MS" panose="030F0702030302020204" pitchFamily="66" charset="0"/>
                        </a:rPr>
                        <a:t>Aprendizaje Esperado</a:t>
                      </a:r>
                      <a:endParaRPr lang="es-MX" sz="1200" b="1"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tc hMerge="1">
                  <a:txBody>
                    <a:bodyPr/>
                    <a:lstStyle/>
                    <a:p>
                      <a:endParaRPr lang="es-MX"/>
                    </a:p>
                  </a:txBody>
                  <a:tcPr/>
                </a:tc>
                <a:extLst>
                  <a:ext uri="{0D108BD9-81ED-4DB2-BD59-A6C34878D82A}">
                    <a16:rowId xmlns:a16="http://schemas.microsoft.com/office/drawing/2014/main" val="2450924182"/>
                  </a:ext>
                </a:extLst>
              </a:tr>
              <a:tr h="0">
                <a:tc vMerge="1">
                  <a:txBody>
                    <a:bodyPr/>
                    <a:lstStyle/>
                    <a:p>
                      <a:endParaRPr lang="es-MX"/>
                    </a:p>
                  </a:txBody>
                  <a:tcPr/>
                </a:tc>
                <a:tc gridSpan="2">
                  <a:txBody>
                    <a:bodyPr/>
                    <a:lstStyle/>
                    <a:p>
                      <a:pPr algn="ctr">
                        <a:lnSpc>
                          <a:spcPct val="107000"/>
                        </a:lnSpc>
                        <a:spcAft>
                          <a:spcPts val="800"/>
                        </a:spcAft>
                      </a:pPr>
                      <a:r>
                        <a:rPr lang="es-MX" sz="1200" dirty="0">
                          <a:effectLst/>
                          <a:latin typeface="Comic Sans MS" panose="030F0702030302020204" pitchFamily="66" charset="0"/>
                        </a:rPr>
                        <a:t> </a:t>
                      </a:r>
                      <a:r>
                        <a:rPr lang="es-MX" sz="1200" dirty="0">
                          <a:latin typeface="A alley garden" panose="02000503000000000000" pitchFamily="50" charset="0"/>
                        </a:rPr>
                        <a:t>Responde a por qué o cómo sucedió algo en relación con experiencias y hechos que comenta</a:t>
                      </a:r>
                      <a:endParaRPr lang="es-MX" sz="1200" dirty="0">
                        <a:effectLst/>
                        <a:latin typeface="Comic Sans MS" panose="030F0702030302020204" pitchFamily="66" charset="0"/>
                        <a:ea typeface="Calibri" panose="020F0502020204030204" pitchFamily="34" charset="0"/>
                        <a:cs typeface="Times New Roman" panose="02020603050405020304" pitchFamily="18" charset="0"/>
                      </a:endParaRPr>
                    </a:p>
                  </a:txBody>
                  <a:tcPr marL="44197" marR="4419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tc hMerge="1">
                  <a:txBody>
                    <a:bodyPr/>
                    <a:lstStyle/>
                    <a:p>
                      <a:endParaRPr lang="es-MX"/>
                    </a:p>
                  </a:txBody>
                  <a:tcPr/>
                </a:tc>
                <a:extLst>
                  <a:ext uri="{0D108BD9-81ED-4DB2-BD59-A6C34878D82A}">
                    <a16:rowId xmlns:a16="http://schemas.microsoft.com/office/drawing/2014/main" val="2196366406"/>
                  </a:ext>
                </a:extLst>
              </a:tr>
            </a:tbl>
          </a:graphicData>
        </a:graphic>
      </p:graphicFrame>
      <p:graphicFrame>
        <p:nvGraphicFramePr>
          <p:cNvPr id="29" name="Tabla 14">
            <a:extLst>
              <a:ext uri="{FF2B5EF4-FFF2-40B4-BE49-F238E27FC236}">
                <a16:creationId xmlns:a16="http://schemas.microsoft.com/office/drawing/2014/main" id="{9DF84D5C-4D99-49BB-AFE9-ACE49FCBD8F5}"/>
              </a:ext>
            </a:extLst>
          </p:cNvPr>
          <p:cNvGraphicFramePr>
            <a:graphicFrameLocks noGrp="1"/>
          </p:cNvGraphicFramePr>
          <p:nvPr/>
        </p:nvGraphicFramePr>
        <p:xfrm>
          <a:off x="152397" y="6671923"/>
          <a:ext cx="6510337" cy="1097280"/>
        </p:xfrm>
        <a:graphic>
          <a:graphicData uri="http://schemas.openxmlformats.org/drawingml/2006/table">
            <a:tbl>
              <a:tblPr firstRow="1" bandRow="1">
                <a:tableStyleId>{5C22544A-7EE6-4342-B048-85BDC9FD1C3A}</a:tableStyleId>
              </a:tblPr>
              <a:tblGrid>
                <a:gridCol w="6510337">
                  <a:extLst>
                    <a:ext uri="{9D8B030D-6E8A-4147-A177-3AD203B41FA5}">
                      <a16:colId xmlns:a16="http://schemas.microsoft.com/office/drawing/2014/main" val="906896027"/>
                    </a:ext>
                  </a:extLst>
                </a:gridCol>
              </a:tblGrid>
              <a:tr h="234197">
                <a:tc>
                  <a:txBody>
                    <a:bodyPr/>
                    <a:lstStyle/>
                    <a:p>
                      <a:pPr algn="ctr"/>
                      <a:r>
                        <a:rPr lang="es-MX" sz="1200" dirty="0">
                          <a:latin typeface="Comic Sans MS" panose="030F0702030302020204" pitchFamily="66" charset="0"/>
                        </a:rPr>
                        <a:t>Indicadores a Evaluar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ABFBE"/>
                    </a:solidFill>
                  </a:tcPr>
                </a:tc>
                <a:extLst>
                  <a:ext uri="{0D108BD9-81ED-4DB2-BD59-A6C34878D82A}">
                    <a16:rowId xmlns:a16="http://schemas.microsoft.com/office/drawing/2014/main" val="3917640052"/>
                  </a:ext>
                </a:extLst>
              </a:tr>
              <a:tr h="326029">
                <a:tc>
                  <a:txBody>
                    <a:bodyPr/>
                    <a:lstStyle/>
                    <a:p>
                      <a:pPr marL="285750" indent="-285750">
                        <a:buFontTx/>
                        <a:buChar char="-"/>
                      </a:pPr>
                      <a:r>
                        <a:rPr lang="es-MX" sz="1200" dirty="0">
                          <a:effectLst/>
                          <a:latin typeface="Comic Sans MS" panose="030F0702030302020204" pitchFamily="66" charset="0"/>
                        </a:rPr>
                        <a:t>Responde con seguridad a lo que se le cuestiona por si solo</a:t>
                      </a:r>
                    </a:p>
                    <a:p>
                      <a:pPr marL="285750" indent="-285750">
                        <a:buFontTx/>
                        <a:buChar char="-"/>
                      </a:pPr>
                      <a:r>
                        <a:rPr lang="es-MX" sz="1200" dirty="0">
                          <a:effectLst/>
                          <a:latin typeface="Comic Sans MS" panose="030F0702030302020204" pitchFamily="66" charset="0"/>
                        </a:rPr>
                        <a:t>Brinda respuestas con coherencia </a:t>
                      </a:r>
                    </a:p>
                    <a:p>
                      <a:pPr marL="285750" indent="-285750">
                        <a:buFontTx/>
                        <a:buChar char="-"/>
                      </a:pPr>
                      <a:r>
                        <a:rPr lang="es-MX" sz="1200" dirty="0">
                          <a:effectLst/>
                          <a:latin typeface="Comic Sans MS" panose="030F0702030302020204" pitchFamily="66" charset="0"/>
                        </a:rPr>
                        <a:t>Sus participaciones se limitan, no brinda explicaciones extensas</a:t>
                      </a:r>
                    </a:p>
                    <a:p>
                      <a:pPr marL="285750" indent="-285750">
                        <a:buFontTx/>
                        <a:buChar char="-"/>
                      </a:pPr>
                      <a:r>
                        <a:rPr lang="es-MX" sz="1200" dirty="0">
                          <a:effectLst/>
                          <a:latin typeface="Comic Sans MS" panose="030F0702030302020204" pitchFamily="66" charset="0"/>
                        </a:rPr>
                        <a:t>Requiere ayuda para responder o justificar el como o porque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FF"/>
                    </a:solidFill>
                  </a:tcPr>
                </a:tc>
                <a:extLst>
                  <a:ext uri="{0D108BD9-81ED-4DB2-BD59-A6C34878D82A}">
                    <a16:rowId xmlns:a16="http://schemas.microsoft.com/office/drawing/2014/main" val="1750325892"/>
                  </a:ext>
                </a:extLst>
              </a:tr>
            </a:tbl>
          </a:graphicData>
        </a:graphic>
      </p:graphicFrame>
      <p:sp>
        <p:nvSpPr>
          <p:cNvPr id="18" name="CuadroTexto 17">
            <a:extLst>
              <a:ext uri="{FF2B5EF4-FFF2-40B4-BE49-F238E27FC236}">
                <a16:creationId xmlns:a16="http://schemas.microsoft.com/office/drawing/2014/main" id="{D3A3400C-CB8A-45C3-B405-7892F671DE9A}"/>
              </a:ext>
            </a:extLst>
          </p:cNvPr>
          <p:cNvSpPr txBox="1"/>
          <p:nvPr/>
        </p:nvSpPr>
        <p:spPr>
          <a:xfrm>
            <a:off x="3063037" y="907621"/>
            <a:ext cx="3714752" cy="339601"/>
          </a:xfrm>
          <a:prstGeom prst="rect">
            <a:avLst/>
          </a:prstGeom>
          <a:noFill/>
        </p:spPr>
        <p:txBody>
          <a:bodyPr wrap="square" rtlCol="0">
            <a:spAutoFit/>
          </a:bodyPr>
          <a:lstStyle/>
          <a:p>
            <a:r>
              <a:rPr lang="es-MX" sz="1600" dirty="0">
                <a:solidFill>
                  <a:schemeClr val="tx1">
                    <a:lumMod val="95000"/>
                    <a:lumOff val="5000"/>
                  </a:schemeClr>
                </a:solidFill>
                <a:latin typeface="Modern Love" panose="04090805081005020601" pitchFamily="82" charset="0"/>
              </a:rPr>
              <a:t>Fecha: </a:t>
            </a:r>
            <a:r>
              <a:rPr lang="es-MX" sz="1400" u="sng" dirty="0">
                <a:solidFill>
                  <a:schemeClr val="tx1">
                    <a:lumMod val="95000"/>
                    <a:lumOff val="5000"/>
                  </a:schemeClr>
                </a:solidFill>
                <a:latin typeface="Comic Sans MS" panose="030F0702030302020204" pitchFamily="66" charset="0"/>
              </a:rPr>
              <a:t>Semana del 6 al 10 de Septiembre</a:t>
            </a:r>
            <a:endParaRPr lang="es-MX" sz="1600" u="sng" dirty="0">
              <a:solidFill>
                <a:schemeClr val="tx1">
                  <a:lumMod val="95000"/>
                  <a:lumOff val="5000"/>
                </a:schemeClr>
              </a:solidFill>
              <a:latin typeface="Comic Sans MS" panose="030F0702030302020204" pitchFamily="66" charset="0"/>
            </a:endParaRPr>
          </a:p>
        </p:txBody>
      </p:sp>
    </p:spTree>
    <p:extLst>
      <p:ext uri="{BB962C8B-B14F-4D97-AF65-F5344CB8AC3E}">
        <p14:creationId xmlns:p14="http://schemas.microsoft.com/office/powerpoint/2010/main" val="22831492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1144</TotalTime>
  <Words>18100</Words>
  <Application>Microsoft Office PowerPoint</Application>
  <PresentationFormat>Carta (216 x 279 mm)</PresentationFormat>
  <Paragraphs>2839</Paragraphs>
  <Slides>84</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84</vt:i4>
      </vt:variant>
    </vt:vector>
  </HeadingPairs>
  <TitlesOfParts>
    <vt:vector size="92" baseType="lpstr">
      <vt:lpstr>A alley garden</vt:lpstr>
      <vt:lpstr>Arial</vt:lpstr>
      <vt:lpstr>Calibri</vt:lpstr>
      <vt:lpstr>Calibri Light</vt:lpstr>
      <vt:lpstr>Comic Sans MS</vt:lpstr>
      <vt:lpstr>HelloTiffany</vt:lpstr>
      <vt:lpstr>Modern Love</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Paola Gutiérez</dc:creator>
  <cp:lastModifiedBy>Jorge Alberto Hernandez Sanchez</cp:lastModifiedBy>
  <cp:revision>63</cp:revision>
  <dcterms:created xsi:type="dcterms:W3CDTF">2021-08-27T02:02:30Z</dcterms:created>
  <dcterms:modified xsi:type="dcterms:W3CDTF">2021-09-11T04:53:02Z</dcterms:modified>
</cp:coreProperties>
</file>