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8" r:id="rId4"/>
    <p:sldId id="269" r:id="rId5"/>
    <p:sldId id="267" r:id="rId6"/>
    <p:sldId id="266"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Libre Franklin Thin"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LAaY5ZxWaTNjsH0X0IluqnALV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EE"/>
    <a:srgbClr val="51E5D3"/>
    <a:srgbClr val="F3FAC6"/>
    <a:srgbClr val="D1FFFF"/>
    <a:srgbClr val="F4E6F6"/>
    <a:srgbClr val="BC927A"/>
    <a:srgbClr val="FE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54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64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59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2" y="4589465"/>
            <a:ext cx="10515600" cy="1500187"/>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rgbClr val="888888"/>
              </a:buClr>
              <a:buSzPts val="2400"/>
              <a:buNone/>
              <a:defRPr sz="2400">
                <a:solidFill>
                  <a:srgbClr val="888888"/>
                </a:solidFill>
              </a:defRPr>
            </a:lvl1pPr>
            <a:lvl2pPr marL="914411" lvl="1" indent="-228604" algn="l">
              <a:lnSpc>
                <a:spcPct val="90000"/>
              </a:lnSpc>
              <a:spcBef>
                <a:spcPts val="500"/>
              </a:spcBef>
              <a:spcAft>
                <a:spcPts val="0"/>
              </a:spcAft>
              <a:buClr>
                <a:srgbClr val="888888"/>
              </a:buClr>
              <a:buSzPts val="2000"/>
              <a:buNone/>
              <a:defRPr sz="2000">
                <a:solidFill>
                  <a:srgbClr val="888888"/>
                </a:solidFill>
              </a:defRPr>
            </a:lvl2pPr>
            <a:lvl3pPr marL="1371617" lvl="2" indent="-228604" algn="l">
              <a:lnSpc>
                <a:spcPct val="90000"/>
              </a:lnSpc>
              <a:spcBef>
                <a:spcPts val="500"/>
              </a:spcBef>
              <a:spcAft>
                <a:spcPts val="0"/>
              </a:spcAft>
              <a:buClr>
                <a:srgbClr val="888888"/>
              </a:buClr>
              <a:buSzPts val="1800"/>
              <a:buNone/>
              <a:defRPr sz="1801">
                <a:solidFill>
                  <a:srgbClr val="888888"/>
                </a:solidFill>
              </a:defRPr>
            </a:lvl3pPr>
            <a:lvl4pPr marL="1828823" lvl="3" indent="-228604" algn="l">
              <a:lnSpc>
                <a:spcPct val="90000"/>
              </a:lnSpc>
              <a:spcBef>
                <a:spcPts val="500"/>
              </a:spcBef>
              <a:spcAft>
                <a:spcPts val="0"/>
              </a:spcAft>
              <a:buClr>
                <a:srgbClr val="888888"/>
              </a:buClr>
              <a:buSzPts val="1600"/>
              <a:buNone/>
              <a:defRPr sz="1600">
                <a:solidFill>
                  <a:srgbClr val="888888"/>
                </a:solidFill>
              </a:defRPr>
            </a:lvl4pPr>
            <a:lvl5pPr marL="2286029" lvl="4" indent="-228604" algn="l">
              <a:lnSpc>
                <a:spcPct val="90000"/>
              </a:lnSpc>
              <a:spcBef>
                <a:spcPts val="500"/>
              </a:spcBef>
              <a:spcAft>
                <a:spcPts val="0"/>
              </a:spcAft>
              <a:buClr>
                <a:srgbClr val="888888"/>
              </a:buClr>
              <a:buSzPts val="1600"/>
              <a:buNone/>
              <a:defRPr sz="1600">
                <a:solidFill>
                  <a:srgbClr val="888888"/>
                </a:solidFill>
              </a:defRPr>
            </a:lvl5pPr>
            <a:lvl6pPr marL="2743234" lvl="5" indent="-228604" algn="l">
              <a:lnSpc>
                <a:spcPct val="90000"/>
              </a:lnSpc>
              <a:spcBef>
                <a:spcPts val="500"/>
              </a:spcBef>
              <a:spcAft>
                <a:spcPts val="0"/>
              </a:spcAft>
              <a:buClr>
                <a:srgbClr val="888888"/>
              </a:buClr>
              <a:buSzPts val="1600"/>
              <a:buNone/>
              <a:defRPr sz="1600">
                <a:solidFill>
                  <a:srgbClr val="888888"/>
                </a:solidFill>
              </a:defRPr>
            </a:lvl6pPr>
            <a:lvl7pPr marL="3200440" lvl="6" indent="-228604" algn="l">
              <a:lnSpc>
                <a:spcPct val="90000"/>
              </a:lnSpc>
              <a:spcBef>
                <a:spcPts val="500"/>
              </a:spcBef>
              <a:spcAft>
                <a:spcPts val="0"/>
              </a:spcAft>
              <a:buClr>
                <a:srgbClr val="888888"/>
              </a:buClr>
              <a:buSzPts val="1600"/>
              <a:buNone/>
              <a:defRPr sz="1600">
                <a:solidFill>
                  <a:srgbClr val="888888"/>
                </a:solidFill>
              </a:defRPr>
            </a:lvl7pPr>
            <a:lvl8pPr marL="3657646" lvl="7" indent="-228604" algn="l">
              <a:lnSpc>
                <a:spcPct val="90000"/>
              </a:lnSpc>
              <a:spcBef>
                <a:spcPts val="500"/>
              </a:spcBef>
              <a:spcAft>
                <a:spcPts val="0"/>
              </a:spcAft>
              <a:buClr>
                <a:srgbClr val="888888"/>
              </a:buClr>
              <a:buSzPts val="1600"/>
              <a:buNone/>
              <a:defRPr sz="1600">
                <a:solidFill>
                  <a:srgbClr val="888888"/>
                </a:solidFill>
              </a:defRPr>
            </a:lvl8pPr>
            <a:lvl9pPr marL="4114851" lvl="8" indent="-22860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91" y="1681163"/>
            <a:ext cx="5157787"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91" y="2505077"/>
            <a:ext cx="5157787"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3" y="2505077"/>
            <a:ext cx="5183188"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90" y="987425"/>
            <a:ext cx="6172201" cy="4873625"/>
          </a:xfrm>
          <a:prstGeom prst="rect">
            <a:avLst/>
          </a:prstGeom>
          <a:noFill/>
          <a:ln>
            <a:noFill/>
          </a:ln>
        </p:spPr>
        <p:txBody>
          <a:bodyPr spcFirstLastPara="1" wrap="square" lIns="91425" tIns="45700" rIns="91425" bIns="45700" anchor="t" anchorCtr="0">
            <a:normAutofit/>
          </a:bodyPr>
          <a:lstStyle>
            <a:lvl1pPr marL="457206" lvl="0" indent="-431806" algn="l">
              <a:lnSpc>
                <a:spcPct val="90000"/>
              </a:lnSpc>
              <a:spcBef>
                <a:spcPts val="1001"/>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6" algn="l">
              <a:lnSpc>
                <a:spcPct val="90000"/>
              </a:lnSpc>
              <a:spcBef>
                <a:spcPts val="500"/>
              </a:spcBef>
              <a:spcAft>
                <a:spcPts val="0"/>
              </a:spcAft>
              <a:buClr>
                <a:schemeClr val="dk1"/>
              </a:buClr>
              <a:buSzPts val="2400"/>
              <a:buChar char="•"/>
              <a:defRPr sz="2400"/>
            </a:lvl3pPr>
            <a:lvl4pPr marL="1828823" lvl="3" indent="-355604" algn="l">
              <a:lnSpc>
                <a:spcPct val="90000"/>
              </a:lnSpc>
              <a:spcBef>
                <a:spcPts val="500"/>
              </a:spcBef>
              <a:spcAft>
                <a:spcPts val="0"/>
              </a:spcAft>
              <a:buClr>
                <a:schemeClr val="dk1"/>
              </a:buClr>
              <a:buSzPts val="2000"/>
              <a:buChar char="•"/>
              <a:defRPr sz="2000"/>
            </a:lvl4pPr>
            <a:lvl5pPr marL="2286029" lvl="4" indent="-355604" algn="l">
              <a:lnSpc>
                <a:spcPct val="90000"/>
              </a:lnSpc>
              <a:spcBef>
                <a:spcPts val="500"/>
              </a:spcBef>
              <a:spcAft>
                <a:spcPts val="0"/>
              </a:spcAft>
              <a:buClr>
                <a:schemeClr val="dk1"/>
              </a:buClr>
              <a:buSzPts val="2000"/>
              <a:buChar char="•"/>
              <a:defRPr sz="2000"/>
            </a:lvl5pPr>
            <a:lvl6pPr marL="2743234" lvl="5" indent="-355604" algn="l">
              <a:lnSpc>
                <a:spcPct val="90000"/>
              </a:lnSpc>
              <a:spcBef>
                <a:spcPts val="500"/>
              </a:spcBef>
              <a:spcAft>
                <a:spcPts val="0"/>
              </a:spcAft>
              <a:buClr>
                <a:schemeClr val="dk1"/>
              </a:buClr>
              <a:buSzPts val="2000"/>
              <a:buChar char="•"/>
              <a:defRPr sz="2000"/>
            </a:lvl6pPr>
            <a:lvl7pPr marL="3200440" lvl="6" indent="-355604" algn="l">
              <a:lnSpc>
                <a:spcPct val="90000"/>
              </a:lnSpc>
              <a:spcBef>
                <a:spcPts val="500"/>
              </a:spcBef>
              <a:spcAft>
                <a:spcPts val="0"/>
              </a:spcAft>
              <a:buClr>
                <a:schemeClr val="dk1"/>
              </a:buClr>
              <a:buSzPts val="2000"/>
              <a:buChar char="•"/>
              <a:defRPr sz="2000"/>
            </a:lvl7pPr>
            <a:lvl8pPr marL="3657646" lvl="7" indent="-355604" algn="l">
              <a:lnSpc>
                <a:spcPct val="90000"/>
              </a:lnSpc>
              <a:spcBef>
                <a:spcPts val="500"/>
              </a:spcBef>
              <a:spcAft>
                <a:spcPts val="0"/>
              </a:spcAft>
              <a:buClr>
                <a:schemeClr val="dk1"/>
              </a:buClr>
              <a:buSzPts val="2000"/>
              <a:buChar char="•"/>
              <a:defRPr sz="2000"/>
            </a:lvl8pPr>
            <a:lvl9pPr marL="4114851" lvl="8" indent="-355604"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58" name="Google Shape;58;p2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90" y="987425"/>
            <a:ext cx="6172201"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1"/>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65" name="Google Shape;65;p2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5"/>
            <a:ext cx="4351338" cy="105156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feandalucia.ccoo.es/docu/p5sd6955.pdf" TargetMode="External"/><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83"/>
        <p:cNvGrpSpPr/>
        <p:nvPr/>
      </p:nvGrpSpPr>
      <p:grpSpPr>
        <a:xfrm>
          <a:off x="0" y="0"/>
          <a:ext cx="0" cy="0"/>
          <a:chOff x="0" y="0"/>
          <a:chExt cx="0" cy="0"/>
        </a:xfrm>
      </p:grpSpPr>
      <p:sp>
        <p:nvSpPr>
          <p:cNvPr id="85" name="Google Shape;85;p1"/>
          <p:cNvSpPr/>
          <p:nvPr/>
        </p:nvSpPr>
        <p:spPr>
          <a:xfrm>
            <a:off x="5870715" y="2"/>
            <a:ext cx="6387548" cy="6858000"/>
          </a:xfrm>
          <a:prstGeom prst="rect">
            <a:avLst/>
          </a:prstGeom>
          <a:solidFill>
            <a:srgbClr val="FEEDDB"/>
          </a:solidFill>
          <a:ln>
            <a:noFill/>
          </a:ln>
        </p:spPr>
        <p:txBody>
          <a:bodyPr spcFirstLastPara="1" wrap="square" lIns="91426" tIns="45700" rIns="91426" bIns="45700" anchor="ctr" anchorCtr="0">
            <a:noAutofit/>
          </a:bodyPr>
          <a:lstStyle/>
          <a:p>
            <a:pPr algn="ctr"/>
            <a:endParaRPr sz="1801">
              <a:solidFill>
                <a:srgbClr val="BC927A"/>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0BDD7EB9-5261-4404-A597-353DD6FC1D1D}"/>
              </a:ext>
            </a:extLst>
          </p:cNvPr>
          <p:cNvGrpSpPr/>
          <p:nvPr/>
        </p:nvGrpSpPr>
        <p:grpSpPr>
          <a:xfrm>
            <a:off x="5754087" y="150740"/>
            <a:ext cx="772203" cy="589721"/>
            <a:chOff x="5754087" y="150741"/>
            <a:chExt cx="772202" cy="589720"/>
          </a:xfrm>
        </p:grpSpPr>
        <p:sp>
          <p:nvSpPr>
            <p:cNvPr id="88" name="Google Shape;88;p1"/>
            <p:cNvSpPr/>
            <p:nvPr/>
          </p:nvSpPr>
          <p:spPr>
            <a:xfrm>
              <a:off x="6188863"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89" name="Google Shape;89;p1"/>
            <p:cNvSpPr/>
            <p:nvPr/>
          </p:nvSpPr>
          <p:spPr>
            <a:xfrm>
              <a:off x="5754087" y="150741"/>
              <a:ext cx="658787" cy="589720"/>
            </a:xfrm>
            <a:prstGeom prst="blockArc">
              <a:avLst>
                <a:gd name="adj1" fmla="val 808023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DB06D379-8928-494C-979D-E4A75069AFDA}"/>
              </a:ext>
            </a:extLst>
          </p:cNvPr>
          <p:cNvGrpSpPr/>
          <p:nvPr/>
        </p:nvGrpSpPr>
        <p:grpSpPr>
          <a:xfrm>
            <a:off x="5754087" y="750394"/>
            <a:ext cx="772203" cy="589721"/>
            <a:chOff x="5754087" y="750395"/>
            <a:chExt cx="772202" cy="589720"/>
          </a:xfrm>
        </p:grpSpPr>
        <p:sp>
          <p:nvSpPr>
            <p:cNvPr id="91" name="Google Shape;91;p1"/>
            <p:cNvSpPr/>
            <p:nvPr/>
          </p:nvSpPr>
          <p:spPr>
            <a:xfrm>
              <a:off x="6188863"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2" name="Google Shape;92;p1"/>
            <p:cNvSpPr/>
            <p:nvPr/>
          </p:nvSpPr>
          <p:spPr>
            <a:xfrm>
              <a:off x="5754087" y="750395"/>
              <a:ext cx="658787" cy="589720"/>
            </a:xfrm>
            <a:prstGeom prst="blockArc">
              <a:avLst>
                <a:gd name="adj1" fmla="val 8029215"/>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F99DD3AD-0B01-4A23-A700-B9E9CC198B70}"/>
              </a:ext>
            </a:extLst>
          </p:cNvPr>
          <p:cNvGrpSpPr/>
          <p:nvPr/>
        </p:nvGrpSpPr>
        <p:grpSpPr>
          <a:xfrm>
            <a:off x="5754087" y="1473864"/>
            <a:ext cx="772203" cy="589721"/>
            <a:chOff x="5754087" y="1473865"/>
            <a:chExt cx="772202" cy="589720"/>
          </a:xfrm>
        </p:grpSpPr>
        <p:sp>
          <p:nvSpPr>
            <p:cNvPr id="94" name="Google Shape;94;p1"/>
            <p:cNvSpPr/>
            <p:nvPr/>
          </p:nvSpPr>
          <p:spPr>
            <a:xfrm>
              <a:off x="6188863"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5" name="Google Shape;95;p1"/>
            <p:cNvSpPr/>
            <p:nvPr/>
          </p:nvSpPr>
          <p:spPr>
            <a:xfrm>
              <a:off x="5754087" y="1473865"/>
              <a:ext cx="658787" cy="589720"/>
            </a:xfrm>
            <a:prstGeom prst="blockArc">
              <a:avLst>
                <a:gd name="adj1" fmla="val 8139169"/>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07511B9F-DE56-42B4-A08E-09DB7544DD22}"/>
              </a:ext>
            </a:extLst>
          </p:cNvPr>
          <p:cNvGrpSpPr/>
          <p:nvPr/>
        </p:nvGrpSpPr>
        <p:grpSpPr>
          <a:xfrm>
            <a:off x="5754087" y="2181245"/>
            <a:ext cx="772203" cy="589721"/>
            <a:chOff x="5754087" y="2181246"/>
            <a:chExt cx="772202" cy="589720"/>
          </a:xfrm>
        </p:grpSpPr>
        <p:sp>
          <p:nvSpPr>
            <p:cNvPr id="97" name="Google Shape;97;p1"/>
            <p:cNvSpPr/>
            <p:nvPr/>
          </p:nvSpPr>
          <p:spPr>
            <a:xfrm>
              <a:off x="6188863"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8" name="Google Shape;98;p1"/>
            <p:cNvSpPr/>
            <p:nvPr/>
          </p:nvSpPr>
          <p:spPr>
            <a:xfrm>
              <a:off x="5754087" y="2181246"/>
              <a:ext cx="658787" cy="589720"/>
            </a:xfrm>
            <a:prstGeom prst="blockArc">
              <a:avLst>
                <a:gd name="adj1" fmla="val 8077935"/>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3A4B591B-2C44-4D7D-B958-2489F31DF23B}"/>
              </a:ext>
            </a:extLst>
          </p:cNvPr>
          <p:cNvGrpSpPr/>
          <p:nvPr/>
        </p:nvGrpSpPr>
        <p:grpSpPr>
          <a:xfrm>
            <a:off x="5754087" y="2780900"/>
            <a:ext cx="772203" cy="589721"/>
            <a:chOff x="5754087" y="2780900"/>
            <a:chExt cx="772202" cy="589720"/>
          </a:xfrm>
        </p:grpSpPr>
        <p:sp>
          <p:nvSpPr>
            <p:cNvPr id="100" name="Google Shape;100;p1"/>
            <p:cNvSpPr/>
            <p:nvPr/>
          </p:nvSpPr>
          <p:spPr>
            <a:xfrm>
              <a:off x="6188863"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1" name="Google Shape;101;p1"/>
            <p:cNvSpPr/>
            <p:nvPr/>
          </p:nvSpPr>
          <p:spPr>
            <a:xfrm>
              <a:off x="5754087" y="2780900"/>
              <a:ext cx="658787" cy="589720"/>
            </a:xfrm>
            <a:prstGeom prst="blockArc">
              <a:avLst>
                <a:gd name="adj1" fmla="val 785730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1CFE1758-285F-4011-A49F-C5DD64CDD395}"/>
              </a:ext>
            </a:extLst>
          </p:cNvPr>
          <p:cNvGrpSpPr/>
          <p:nvPr/>
        </p:nvGrpSpPr>
        <p:grpSpPr>
          <a:xfrm>
            <a:off x="5754087" y="3504369"/>
            <a:ext cx="772203" cy="589721"/>
            <a:chOff x="5754087" y="3504370"/>
            <a:chExt cx="772202" cy="589720"/>
          </a:xfrm>
        </p:grpSpPr>
        <p:sp>
          <p:nvSpPr>
            <p:cNvPr id="103" name="Google Shape;103;p1"/>
            <p:cNvSpPr/>
            <p:nvPr/>
          </p:nvSpPr>
          <p:spPr>
            <a:xfrm>
              <a:off x="6188863"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 name="Google Shape;104;p1"/>
            <p:cNvSpPr/>
            <p:nvPr/>
          </p:nvSpPr>
          <p:spPr>
            <a:xfrm>
              <a:off x="5754087" y="3504370"/>
              <a:ext cx="658787" cy="589720"/>
            </a:xfrm>
            <a:prstGeom prst="blockArc">
              <a:avLst>
                <a:gd name="adj1" fmla="val 796643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92B83AB0-A582-4487-BD42-D2433A04D12F}"/>
              </a:ext>
            </a:extLst>
          </p:cNvPr>
          <p:cNvGrpSpPr/>
          <p:nvPr/>
        </p:nvGrpSpPr>
        <p:grpSpPr>
          <a:xfrm>
            <a:off x="5754087" y="4109164"/>
            <a:ext cx="772203" cy="589721"/>
            <a:chOff x="5754087" y="4109164"/>
            <a:chExt cx="772202" cy="589720"/>
          </a:xfrm>
        </p:grpSpPr>
        <p:sp>
          <p:nvSpPr>
            <p:cNvPr id="106" name="Google Shape;106;p1"/>
            <p:cNvSpPr/>
            <p:nvPr/>
          </p:nvSpPr>
          <p:spPr>
            <a:xfrm>
              <a:off x="6188863"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7" name="Google Shape;107;p1"/>
            <p:cNvSpPr/>
            <p:nvPr/>
          </p:nvSpPr>
          <p:spPr>
            <a:xfrm>
              <a:off x="5754087" y="4109164"/>
              <a:ext cx="658787" cy="589720"/>
            </a:xfrm>
            <a:prstGeom prst="blockArc">
              <a:avLst>
                <a:gd name="adj1" fmla="val 7903006"/>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3EF7411A-169A-40F7-A76F-DBD1580D4332}"/>
              </a:ext>
            </a:extLst>
          </p:cNvPr>
          <p:cNvGrpSpPr/>
          <p:nvPr/>
        </p:nvGrpSpPr>
        <p:grpSpPr>
          <a:xfrm>
            <a:off x="5754087" y="4708817"/>
            <a:ext cx="772203" cy="589721"/>
            <a:chOff x="5754087" y="4708818"/>
            <a:chExt cx="772202" cy="589720"/>
          </a:xfrm>
        </p:grpSpPr>
        <p:sp>
          <p:nvSpPr>
            <p:cNvPr id="109" name="Google Shape;109;p1"/>
            <p:cNvSpPr/>
            <p:nvPr/>
          </p:nvSpPr>
          <p:spPr>
            <a:xfrm>
              <a:off x="6188863"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0" name="Google Shape;110;p1"/>
            <p:cNvSpPr/>
            <p:nvPr/>
          </p:nvSpPr>
          <p:spPr>
            <a:xfrm>
              <a:off x="5754087" y="4708818"/>
              <a:ext cx="658787" cy="589720"/>
            </a:xfrm>
            <a:prstGeom prst="blockArc">
              <a:avLst>
                <a:gd name="adj1" fmla="val 7908428"/>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E8891B89-3480-478D-8421-515293CD500C}"/>
              </a:ext>
            </a:extLst>
          </p:cNvPr>
          <p:cNvGrpSpPr/>
          <p:nvPr/>
        </p:nvGrpSpPr>
        <p:grpSpPr>
          <a:xfrm>
            <a:off x="5754087" y="5432287"/>
            <a:ext cx="772203" cy="589721"/>
            <a:chOff x="5754087" y="5432288"/>
            <a:chExt cx="772202" cy="589720"/>
          </a:xfrm>
        </p:grpSpPr>
        <p:sp>
          <p:nvSpPr>
            <p:cNvPr id="112" name="Google Shape;112;p1"/>
            <p:cNvSpPr/>
            <p:nvPr/>
          </p:nvSpPr>
          <p:spPr>
            <a:xfrm>
              <a:off x="6188863"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3" name="Google Shape;113;p1"/>
            <p:cNvSpPr/>
            <p:nvPr/>
          </p:nvSpPr>
          <p:spPr>
            <a:xfrm>
              <a:off x="5754087" y="5432288"/>
              <a:ext cx="658787" cy="589720"/>
            </a:xfrm>
            <a:prstGeom prst="blockArc">
              <a:avLst>
                <a:gd name="adj1" fmla="val 7845997"/>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B5D6E3AB-525A-487D-9D31-12878A2C1D28}"/>
              </a:ext>
            </a:extLst>
          </p:cNvPr>
          <p:cNvGrpSpPr/>
          <p:nvPr/>
        </p:nvGrpSpPr>
        <p:grpSpPr>
          <a:xfrm>
            <a:off x="5754087" y="6039752"/>
            <a:ext cx="772203" cy="589721"/>
            <a:chOff x="5754087" y="6039752"/>
            <a:chExt cx="772202" cy="589720"/>
          </a:xfrm>
        </p:grpSpPr>
        <p:sp>
          <p:nvSpPr>
            <p:cNvPr id="115" name="Google Shape;115;p1"/>
            <p:cNvSpPr/>
            <p:nvPr/>
          </p:nvSpPr>
          <p:spPr>
            <a:xfrm>
              <a:off x="6188863"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6" name="Google Shape;116;p1"/>
            <p:cNvSpPr/>
            <p:nvPr/>
          </p:nvSpPr>
          <p:spPr>
            <a:xfrm>
              <a:off x="5754087" y="6039752"/>
              <a:ext cx="658787" cy="589720"/>
            </a:xfrm>
            <a:prstGeom prst="blockArc">
              <a:avLst>
                <a:gd name="adj1" fmla="val 7971054"/>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7" name="Google Shape;117;p1"/>
          <p:cNvGrpSpPr/>
          <p:nvPr/>
        </p:nvGrpSpPr>
        <p:grpSpPr>
          <a:xfrm rot="-5400000">
            <a:off x="9120306" y="2817682"/>
            <a:ext cx="4379052" cy="1222638"/>
            <a:chOff x="7146044" y="5046538"/>
            <a:chExt cx="4379051" cy="1222639"/>
          </a:xfrm>
        </p:grpSpPr>
        <p:sp>
          <p:nvSpPr>
            <p:cNvPr id="118" name="Google Shape;118;p1"/>
            <p:cNvSpPr/>
            <p:nvPr/>
          </p:nvSpPr>
          <p:spPr>
            <a:xfrm>
              <a:off x="7146044" y="5046538"/>
              <a:ext cx="4379047" cy="1222639"/>
            </a:xfrm>
            <a:prstGeom prst="rect">
              <a:avLst/>
            </a:prstGeom>
            <a:solidFill>
              <a:schemeClr val="lt1"/>
            </a:solidFill>
            <a:ln>
              <a:noFill/>
            </a:ln>
            <a:effectLst>
              <a:outerShdw blurRad="50800" dist="50800" dir="5400000" algn="ctr" rotWithShape="0">
                <a:srgbClr val="000000">
                  <a:alpha val="18823"/>
                </a:srgbClr>
              </a:outerShdw>
            </a:effectLst>
          </p:spPr>
          <p:txBody>
            <a:bodyPr spcFirstLastPara="1" wrap="square" lIns="91426" tIns="45700" rIns="91426" bIns="45700" anchor="ctr" anchorCtr="0">
              <a:noAutofit/>
            </a:bodyPr>
            <a:lstStyle/>
            <a:p>
              <a:pPr algn="ctr"/>
              <a:endParaRPr sz="1600">
                <a:solidFill>
                  <a:schemeClr val="lt1"/>
                </a:solidFill>
                <a:latin typeface="Century Gothic" panose="020B0502020202020204" pitchFamily="34" charset="0"/>
                <a:ea typeface="Calibri"/>
                <a:cs typeface="Calibri"/>
                <a:sym typeface="Calibri"/>
              </a:endParaRPr>
            </a:p>
          </p:txBody>
        </p:sp>
        <p:sp>
          <p:nvSpPr>
            <p:cNvPr id="119" name="Google Shape;119;p1"/>
            <p:cNvSpPr txBox="1"/>
            <p:nvPr/>
          </p:nvSpPr>
          <p:spPr>
            <a:xfrm>
              <a:off x="7161160" y="5121392"/>
              <a:ext cx="4363935" cy="1077179"/>
            </a:xfrm>
            <a:prstGeom prst="rect">
              <a:avLst/>
            </a:prstGeom>
            <a:noFill/>
            <a:ln>
              <a:noFill/>
            </a:ln>
          </p:spPr>
          <p:txBody>
            <a:bodyPr spcFirstLastPara="1" wrap="square" lIns="91426" tIns="45700" rIns="91426" bIns="45700" anchor="t" anchorCtr="0">
              <a:spAutoFit/>
            </a:bodyPr>
            <a:lstStyle/>
            <a:p>
              <a:pPr algn="ctr"/>
              <a:r>
                <a:rPr lang="es-MX" sz="1600" b="1" dirty="0">
                  <a:solidFill>
                    <a:schemeClr val="dk1"/>
                  </a:solidFill>
                  <a:latin typeface="Century Gothic" panose="020B0502020202020204" pitchFamily="34" charset="0"/>
                  <a:ea typeface="Calibri"/>
                  <a:cs typeface="Calibri"/>
                  <a:sym typeface="Calibri"/>
                </a:rPr>
                <a:t>Nombre:</a:t>
              </a:r>
              <a:r>
                <a:rPr lang="es-MX" sz="1600" dirty="0">
                  <a:solidFill>
                    <a:schemeClr val="dk1"/>
                  </a:solidFill>
                  <a:latin typeface="Century Gothic" panose="020B0502020202020204" pitchFamily="34" charset="0"/>
                  <a:ea typeface="Calibri"/>
                  <a:cs typeface="Calibri"/>
                  <a:sym typeface="Calibri"/>
                </a:rPr>
                <a:t> </a:t>
              </a:r>
              <a:r>
                <a:rPr lang="es-MX" sz="1600" dirty="0" err="1">
                  <a:solidFill>
                    <a:schemeClr val="dk1"/>
                  </a:solidFill>
                  <a:latin typeface="Century Gothic" panose="020B0502020202020204" pitchFamily="34" charset="0"/>
                  <a:ea typeface="Calibri"/>
                  <a:cs typeface="Calibri"/>
                  <a:sym typeface="Calibri"/>
                </a:rPr>
                <a:t>Yazmin</a:t>
              </a:r>
              <a:r>
                <a:rPr lang="es-MX" sz="1600" dirty="0">
                  <a:solidFill>
                    <a:schemeClr val="dk1"/>
                  </a:solidFill>
                  <a:latin typeface="Century Gothic" panose="020B0502020202020204" pitchFamily="34" charset="0"/>
                  <a:ea typeface="Calibri"/>
                  <a:cs typeface="Calibri"/>
                  <a:sym typeface="Calibri"/>
                </a:rPr>
                <a:t> </a:t>
              </a:r>
              <a:r>
                <a:rPr lang="es-MX" sz="1600" dirty="0" err="1">
                  <a:solidFill>
                    <a:schemeClr val="dk1"/>
                  </a:solidFill>
                  <a:latin typeface="Century Gothic" panose="020B0502020202020204" pitchFamily="34" charset="0"/>
                  <a:ea typeface="Calibri"/>
                  <a:cs typeface="Calibri"/>
                  <a:sym typeface="Calibri"/>
                </a:rPr>
                <a:t>Tellez</a:t>
              </a:r>
              <a:r>
                <a:rPr lang="es-MX" sz="1600" dirty="0">
                  <a:solidFill>
                    <a:schemeClr val="dk1"/>
                  </a:solidFill>
                  <a:latin typeface="Century Gothic" panose="020B0502020202020204" pitchFamily="34" charset="0"/>
                  <a:ea typeface="Calibri"/>
                  <a:cs typeface="Calibri"/>
                  <a:sym typeface="Calibri"/>
                </a:rPr>
                <a:t> Fuentes </a:t>
              </a:r>
              <a:r>
                <a:rPr lang="es-MX" sz="1600" b="1" dirty="0">
                  <a:solidFill>
                    <a:schemeClr val="dk1"/>
                  </a:solidFill>
                  <a:latin typeface="Century Gothic" panose="020B0502020202020204" pitchFamily="34" charset="0"/>
                  <a:ea typeface="Calibri"/>
                  <a:cs typeface="Calibri"/>
                  <a:sym typeface="Calibri"/>
                </a:rPr>
                <a:t>N.L.: </a:t>
              </a:r>
              <a:r>
                <a:rPr lang="es-MX" sz="1600" dirty="0">
                  <a:solidFill>
                    <a:schemeClr val="dk1"/>
                  </a:solidFill>
                  <a:latin typeface="Century Gothic" panose="020B0502020202020204" pitchFamily="34" charset="0"/>
                  <a:ea typeface="Calibri"/>
                  <a:cs typeface="Calibri"/>
                  <a:sym typeface="Calibri"/>
                </a:rPr>
                <a:t>19</a:t>
              </a:r>
              <a:endParaRPr sz="1200" dirty="0">
                <a:latin typeface="Century Gothic" panose="020B0502020202020204" pitchFamily="34" charset="0"/>
              </a:endParaRPr>
            </a:p>
            <a:p>
              <a:pPr algn="ctr"/>
              <a:r>
                <a:rPr lang="es-MX" sz="1600" b="1" dirty="0">
                  <a:solidFill>
                    <a:schemeClr val="dk1"/>
                  </a:solidFill>
                  <a:latin typeface="Century Gothic" panose="020B0502020202020204" pitchFamily="34" charset="0"/>
                  <a:ea typeface="Calibri"/>
                  <a:cs typeface="Calibri"/>
                  <a:sym typeface="Calibri"/>
                </a:rPr>
                <a:t>Materia:</a:t>
              </a:r>
              <a:r>
                <a:rPr lang="es-MX" sz="1600" dirty="0">
                  <a:solidFill>
                    <a:schemeClr val="dk1"/>
                  </a:solidFill>
                  <a:latin typeface="Century Gothic" panose="020B0502020202020204" pitchFamily="34" charset="0"/>
                  <a:ea typeface="Calibri"/>
                  <a:cs typeface="Calibri"/>
                  <a:sym typeface="Calibri"/>
                </a:rPr>
                <a:t> Aprendizaje en el Servicio</a:t>
              </a:r>
              <a:br>
                <a:rPr lang="es-MX" sz="1600" dirty="0">
                  <a:solidFill>
                    <a:schemeClr val="dk1"/>
                  </a:solidFill>
                  <a:latin typeface="Century Gothic" panose="020B0502020202020204" pitchFamily="34" charset="0"/>
                  <a:ea typeface="Calibri"/>
                  <a:cs typeface="Calibri"/>
                  <a:sym typeface="Calibri"/>
                </a:rPr>
              </a:br>
              <a:r>
                <a:rPr lang="es-MX" sz="1600" b="1" dirty="0" err="1">
                  <a:solidFill>
                    <a:schemeClr val="dk1"/>
                  </a:solidFill>
                  <a:latin typeface="Century Gothic" panose="020B0502020202020204" pitchFamily="34" charset="0"/>
                  <a:ea typeface="Calibri"/>
                  <a:cs typeface="Calibri"/>
                  <a:sym typeface="Calibri"/>
                </a:rPr>
                <a:t>Profra</a:t>
              </a:r>
              <a:r>
                <a:rPr lang="es-MX" sz="1600" b="1" dirty="0">
                  <a:solidFill>
                    <a:schemeClr val="dk1"/>
                  </a:solidFill>
                  <a:latin typeface="Century Gothic" panose="020B0502020202020204" pitchFamily="34" charset="0"/>
                  <a:ea typeface="Calibri"/>
                  <a:cs typeface="Calibri"/>
                  <a:sym typeface="Calibri"/>
                </a:rPr>
                <a:t>.: </a:t>
              </a:r>
              <a:r>
                <a:rPr lang="es-MX" sz="1600" dirty="0">
                  <a:solidFill>
                    <a:schemeClr val="dk1"/>
                  </a:solidFill>
                  <a:latin typeface="Century Gothic" panose="020B0502020202020204" pitchFamily="34" charset="0"/>
                  <a:ea typeface="Calibri"/>
                  <a:cs typeface="Calibri"/>
                  <a:sym typeface="Calibri"/>
                </a:rPr>
                <a:t>Elizabeth Guadalupe Ramos Suarez</a:t>
              </a:r>
              <a:endParaRPr sz="1200" dirty="0">
                <a:latin typeface="Century Gothic" panose="020B0502020202020204" pitchFamily="34" charset="0"/>
              </a:endParaRPr>
            </a:p>
          </p:txBody>
        </p:sp>
      </p:grpSp>
      <p:pic>
        <p:nvPicPr>
          <p:cNvPr id="16" name="Imagen 15" descr="Icono&#10;&#10;Descripción generada automáticamente">
            <a:extLst>
              <a:ext uri="{FF2B5EF4-FFF2-40B4-BE49-F238E27FC236}">
                <a16:creationId xmlns:a16="http://schemas.microsoft.com/office/drawing/2014/main" id="{00487E86-FE95-44A9-BFEF-15BC0C9AD0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4" b="96875" l="4297" r="96875">
                        <a14:foregroundMark x1="10938" y1="35352" x2="5273" y2="43945"/>
                        <a14:foregroundMark x1="5273" y1="43945" x2="9766" y2="52148"/>
                        <a14:foregroundMark x1="9766" y1="52148" x2="10156" y2="52148"/>
                        <a14:foregroundMark x1="6055" y1="47852" x2="4492" y2="44141"/>
                        <a14:foregroundMark x1="19531" y1="11914" x2="22461" y2="1367"/>
                        <a14:foregroundMark x1="22461" y1="1367" x2="32617" y2="2734"/>
                        <a14:foregroundMark x1="32617" y1="2734" x2="39258" y2="6836"/>
                        <a14:foregroundMark x1="79297" y1="3125" x2="88672" y2="3125"/>
                        <a14:foregroundMark x1="88672" y1="3125" x2="93164" y2="12891"/>
                        <a14:foregroundMark x1="93164" y1="12891" x2="93359" y2="17773"/>
                        <a14:foregroundMark x1="91406" y1="29492" x2="91797" y2="37500"/>
                        <a14:foregroundMark x1="42969" y1="88867" x2="53125" y2="88281"/>
                        <a14:foregroundMark x1="53125" y1="88281" x2="61133" y2="93750"/>
                        <a14:foregroundMark x1="61133" y1="93750" x2="79883" y2="97070"/>
                        <a14:foregroundMark x1="96484" y1="96484" x2="97149" y2="96484"/>
                        <a14:backgroundMark x1="85156" y1="94922" x2="96484" y2="96094"/>
                        <a14:backgroundMark x1="96875" y1="96289" x2="97656" y2="96289"/>
                        <a14:backgroundMark x1="96680" y1="97266" x2="97266" y2="95703"/>
                        <a14:backgroundMark x1="99023" y1="99805" x2="99023" y2="99805"/>
                        <a14:backgroundMark x1="97266" y1="97070" x2="96484" y2="95117"/>
                        <a14:backgroundMark x1="95117" y1="97656" x2="95898" y2="95703"/>
                      </a14:backgroundRemoval>
                    </a14:imgEffect>
                  </a14:imgLayer>
                </a14:imgProps>
              </a:ext>
            </a:extLst>
          </a:blip>
          <a:stretch>
            <a:fillRect/>
          </a:stretch>
        </p:blipFill>
        <p:spPr>
          <a:xfrm flipH="1">
            <a:off x="6525548" y="1478994"/>
            <a:ext cx="4172965" cy="4172965"/>
          </a:xfrm>
          <a:prstGeom prst="rect">
            <a:avLst/>
          </a:prstGeom>
        </p:spPr>
      </p:pic>
      <p:pic>
        <p:nvPicPr>
          <p:cNvPr id="17" name="Imagen 16">
            <a:extLst>
              <a:ext uri="{FF2B5EF4-FFF2-40B4-BE49-F238E27FC236}">
                <a16:creationId xmlns:a16="http://schemas.microsoft.com/office/drawing/2014/main" id="{B6127BB9-A301-47A5-B1D6-13AF18CBFB36}"/>
              </a:ext>
            </a:extLst>
          </p:cNvPr>
          <p:cNvPicPr>
            <a:picLocks noChangeAspect="1"/>
          </p:cNvPicPr>
          <p:nvPr/>
        </p:nvPicPr>
        <p:blipFill>
          <a:blip r:embed="rId5"/>
          <a:stretch>
            <a:fillRect/>
          </a:stretch>
        </p:blipFill>
        <p:spPr>
          <a:xfrm>
            <a:off x="6638063" y="216126"/>
            <a:ext cx="5553937" cy="829128"/>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pic>
        <p:nvPicPr>
          <p:cNvPr id="228" name="Imagen 227">
            <a:extLst>
              <a:ext uri="{FF2B5EF4-FFF2-40B4-BE49-F238E27FC236}">
                <a16:creationId xmlns:a16="http://schemas.microsoft.com/office/drawing/2014/main" id="{F1328009-277E-4F2A-AA30-B498F8BC1ACD}"/>
              </a:ext>
            </a:extLst>
          </p:cNvPr>
          <p:cNvPicPr/>
          <p:nvPr/>
        </p:nvPicPr>
        <p:blipFill>
          <a:blip r:embed="rId3"/>
          <a:stretch>
            <a:fillRect/>
          </a:stretch>
        </p:blipFill>
        <p:spPr>
          <a:xfrm>
            <a:off x="194857" y="75372"/>
            <a:ext cx="5855545" cy="6707257"/>
          </a:xfrm>
          <a:prstGeom prst="rect">
            <a:avLst/>
          </a:prstGeom>
        </p:spPr>
      </p:pic>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sp>
        <p:nvSpPr>
          <p:cNvPr id="12" name="CuadroTexto 11">
            <a:extLst>
              <a:ext uri="{FF2B5EF4-FFF2-40B4-BE49-F238E27FC236}">
                <a16:creationId xmlns:a16="http://schemas.microsoft.com/office/drawing/2014/main" id="{55B9BA5B-F987-44A8-8E58-8377432089F3}"/>
              </a:ext>
            </a:extLst>
          </p:cNvPr>
          <p:cNvSpPr txBox="1"/>
          <p:nvPr/>
        </p:nvSpPr>
        <p:spPr>
          <a:xfrm>
            <a:off x="1111348" y="1375390"/>
            <a:ext cx="4440949" cy="461665"/>
          </a:xfrm>
          <a:prstGeom prst="rect">
            <a:avLst/>
          </a:prstGeom>
          <a:noFill/>
        </p:spPr>
        <p:txBody>
          <a:bodyPr wrap="square" rtlCol="0">
            <a:spAutoFit/>
          </a:bodyPr>
          <a:lstStyle/>
          <a:p>
            <a:r>
              <a:rPr lang="es-MX" sz="2400" dirty="0" err="1">
                <a:latin typeface="Century Gothic" panose="020B0502020202020204" pitchFamily="34" charset="0"/>
              </a:rPr>
              <a:t>Yazmin</a:t>
            </a:r>
            <a:r>
              <a:rPr lang="es-MX" sz="2400" dirty="0">
                <a:latin typeface="Century Gothic" panose="020B0502020202020204" pitchFamily="34" charset="0"/>
              </a:rPr>
              <a:t> </a:t>
            </a:r>
            <a:r>
              <a:rPr lang="es-MX" sz="2400" dirty="0" err="1">
                <a:latin typeface="Century Gothic" panose="020B0502020202020204" pitchFamily="34" charset="0"/>
              </a:rPr>
              <a:t>Tellez</a:t>
            </a:r>
            <a:r>
              <a:rPr lang="es-MX" sz="2400" dirty="0">
                <a:latin typeface="Century Gothic" panose="020B0502020202020204" pitchFamily="34" charset="0"/>
              </a:rPr>
              <a:t> Fuentes</a:t>
            </a:r>
          </a:p>
        </p:txBody>
      </p:sp>
      <p:sp>
        <p:nvSpPr>
          <p:cNvPr id="229" name="CuadroTexto 228">
            <a:extLst>
              <a:ext uri="{FF2B5EF4-FFF2-40B4-BE49-F238E27FC236}">
                <a16:creationId xmlns:a16="http://schemas.microsoft.com/office/drawing/2014/main" id="{375E30BF-795E-4774-A7C4-2B67A3C486B6}"/>
              </a:ext>
            </a:extLst>
          </p:cNvPr>
          <p:cNvSpPr txBox="1"/>
          <p:nvPr/>
        </p:nvSpPr>
        <p:spPr>
          <a:xfrm>
            <a:off x="1111348" y="2319235"/>
            <a:ext cx="4440949" cy="461665"/>
          </a:xfrm>
          <a:prstGeom prst="rect">
            <a:avLst/>
          </a:prstGeom>
          <a:noFill/>
        </p:spPr>
        <p:txBody>
          <a:bodyPr wrap="square" rtlCol="0">
            <a:spAutoFit/>
          </a:bodyPr>
          <a:lstStyle/>
          <a:p>
            <a:r>
              <a:rPr lang="es-MX" sz="2400" dirty="0">
                <a:latin typeface="Century Gothic" panose="020B0502020202020204" pitchFamily="34" charset="0"/>
              </a:rPr>
              <a:t>Alma Garza</a:t>
            </a:r>
          </a:p>
        </p:txBody>
      </p:sp>
      <p:sp>
        <p:nvSpPr>
          <p:cNvPr id="230" name="CuadroTexto 229">
            <a:extLst>
              <a:ext uri="{FF2B5EF4-FFF2-40B4-BE49-F238E27FC236}">
                <a16:creationId xmlns:a16="http://schemas.microsoft.com/office/drawing/2014/main" id="{D8C87FDB-14BE-4B41-958E-7F968A8D9110}"/>
              </a:ext>
            </a:extLst>
          </p:cNvPr>
          <p:cNvSpPr txBox="1"/>
          <p:nvPr/>
        </p:nvSpPr>
        <p:spPr>
          <a:xfrm>
            <a:off x="1111348" y="3273538"/>
            <a:ext cx="4440949" cy="461665"/>
          </a:xfrm>
          <a:prstGeom prst="rect">
            <a:avLst/>
          </a:prstGeom>
          <a:noFill/>
        </p:spPr>
        <p:txBody>
          <a:bodyPr wrap="square" rtlCol="0">
            <a:spAutoFit/>
          </a:bodyPr>
          <a:lstStyle/>
          <a:p>
            <a:r>
              <a:rPr lang="es-MX" sz="2400" dirty="0">
                <a:latin typeface="Century Gothic" panose="020B0502020202020204" pitchFamily="34" charset="0"/>
              </a:rPr>
              <a:t>Matutino</a:t>
            </a:r>
          </a:p>
        </p:txBody>
      </p:sp>
      <p:sp>
        <p:nvSpPr>
          <p:cNvPr id="231" name="CuadroTexto 230">
            <a:extLst>
              <a:ext uri="{FF2B5EF4-FFF2-40B4-BE49-F238E27FC236}">
                <a16:creationId xmlns:a16="http://schemas.microsoft.com/office/drawing/2014/main" id="{9EEFE2D5-4E72-423D-B9BD-11DA05105AC7}"/>
              </a:ext>
            </a:extLst>
          </p:cNvPr>
          <p:cNvSpPr txBox="1"/>
          <p:nvPr/>
        </p:nvSpPr>
        <p:spPr>
          <a:xfrm>
            <a:off x="1257385" y="4060560"/>
            <a:ext cx="4440949" cy="461665"/>
          </a:xfrm>
          <a:prstGeom prst="rect">
            <a:avLst/>
          </a:prstGeom>
          <a:noFill/>
        </p:spPr>
        <p:txBody>
          <a:bodyPr wrap="square" rtlCol="0">
            <a:spAutoFit/>
          </a:bodyPr>
          <a:lstStyle/>
          <a:p>
            <a:r>
              <a:rPr lang="es-MX" sz="2400">
                <a:latin typeface="Century Gothic" panose="020B0502020202020204" pitchFamily="34" charset="0"/>
              </a:rPr>
              <a:t>05EJN0043Z</a:t>
            </a:r>
            <a:endParaRPr lang="es-MX" sz="2400" dirty="0">
              <a:latin typeface="Century Gothic" panose="020B0502020202020204" pitchFamily="34" charset="0"/>
            </a:endParaRPr>
          </a:p>
        </p:txBody>
      </p:sp>
      <p:sp>
        <p:nvSpPr>
          <p:cNvPr id="232" name="CuadroTexto 231">
            <a:extLst>
              <a:ext uri="{FF2B5EF4-FFF2-40B4-BE49-F238E27FC236}">
                <a16:creationId xmlns:a16="http://schemas.microsoft.com/office/drawing/2014/main" id="{CB6D04D4-E4A0-47E4-8AA5-765CA361FE26}"/>
              </a:ext>
            </a:extLst>
          </p:cNvPr>
          <p:cNvSpPr txBox="1"/>
          <p:nvPr/>
        </p:nvSpPr>
        <p:spPr>
          <a:xfrm>
            <a:off x="1111348" y="4970793"/>
            <a:ext cx="2049845" cy="461665"/>
          </a:xfrm>
          <a:prstGeom prst="rect">
            <a:avLst/>
          </a:prstGeom>
          <a:noFill/>
        </p:spPr>
        <p:txBody>
          <a:bodyPr wrap="square" rtlCol="0">
            <a:spAutoFit/>
          </a:bodyPr>
          <a:lstStyle/>
          <a:p>
            <a:r>
              <a:rPr lang="es-MX" sz="2400" dirty="0">
                <a:latin typeface="Century Gothic" panose="020B0502020202020204" pitchFamily="34" charset="0"/>
              </a:rPr>
              <a:t>3°</a:t>
            </a:r>
          </a:p>
        </p:txBody>
      </p:sp>
      <p:sp>
        <p:nvSpPr>
          <p:cNvPr id="233" name="CuadroTexto 232">
            <a:extLst>
              <a:ext uri="{FF2B5EF4-FFF2-40B4-BE49-F238E27FC236}">
                <a16:creationId xmlns:a16="http://schemas.microsoft.com/office/drawing/2014/main" id="{F5941E97-2160-4F70-9A70-B933DA2A890E}"/>
              </a:ext>
            </a:extLst>
          </p:cNvPr>
          <p:cNvSpPr txBox="1"/>
          <p:nvPr/>
        </p:nvSpPr>
        <p:spPr>
          <a:xfrm>
            <a:off x="3613952" y="4970793"/>
            <a:ext cx="2049845" cy="461665"/>
          </a:xfrm>
          <a:prstGeom prst="rect">
            <a:avLst/>
          </a:prstGeom>
          <a:noFill/>
        </p:spPr>
        <p:txBody>
          <a:bodyPr wrap="square" rtlCol="0">
            <a:spAutoFit/>
          </a:bodyPr>
          <a:lstStyle/>
          <a:p>
            <a:r>
              <a:rPr lang="es-MX" sz="2400" dirty="0">
                <a:latin typeface="Century Gothic" panose="020B0502020202020204" pitchFamily="34" charset="0"/>
              </a:rPr>
              <a:t>A</a:t>
            </a:r>
          </a:p>
        </p:txBody>
      </p:sp>
      <p:pic>
        <p:nvPicPr>
          <p:cNvPr id="14" name="Imagen 13" descr="Un dibujo de una cara feliz&#10;&#10;Descripción generada automáticamente con confianza media">
            <a:extLst>
              <a:ext uri="{FF2B5EF4-FFF2-40B4-BE49-F238E27FC236}">
                <a16:creationId xmlns:a16="http://schemas.microsoft.com/office/drawing/2014/main" id="{B167C7D4-95CB-40EF-B8DB-C7BD580006E3}"/>
              </a:ext>
            </a:extLst>
          </p:cNvPr>
          <p:cNvPicPr>
            <a:picLocks noChangeAspect="1"/>
          </p:cNvPicPr>
          <p:nvPr/>
        </p:nvPicPr>
        <p:blipFill>
          <a:blip r:embed="rId4"/>
          <a:stretch>
            <a:fillRect/>
          </a:stretch>
        </p:blipFill>
        <p:spPr>
          <a:xfrm>
            <a:off x="6621573" y="81301"/>
            <a:ext cx="1258814" cy="1258814"/>
          </a:xfrm>
          <a:prstGeom prst="rect">
            <a:avLst/>
          </a:prstGeom>
        </p:spPr>
      </p:pic>
      <p:sp>
        <p:nvSpPr>
          <p:cNvPr id="15" name="CuadroTexto 14">
            <a:extLst>
              <a:ext uri="{FF2B5EF4-FFF2-40B4-BE49-F238E27FC236}">
                <a16:creationId xmlns:a16="http://schemas.microsoft.com/office/drawing/2014/main" id="{8BF3FF08-623C-4257-AD2C-C98FDE92741C}"/>
              </a:ext>
            </a:extLst>
          </p:cNvPr>
          <p:cNvSpPr txBox="1"/>
          <p:nvPr/>
        </p:nvSpPr>
        <p:spPr>
          <a:xfrm>
            <a:off x="8820032" y="161727"/>
            <a:ext cx="971083" cy="369460"/>
          </a:xfrm>
          <a:prstGeom prst="rect">
            <a:avLst/>
          </a:prstGeom>
          <a:noFill/>
        </p:spPr>
        <p:txBody>
          <a:bodyPr wrap="square" rtlCol="0">
            <a:spAutoFit/>
          </a:bodyPr>
          <a:lstStyle/>
          <a:p>
            <a:r>
              <a:rPr lang="es-MX" sz="1801" b="1" dirty="0">
                <a:latin typeface="Century Gothic" panose="020B0502020202020204" pitchFamily="34" charset="0"/>
              </a:rPr>
              <a:t>Fecha</a:t>
            </a:r>
          </a:p>
        </p:txBody>
      </p:sp>
      <p:sp>
        <p:nvSpPr>
          <p:cNvPr id="16" name="Rectángulo: esquinas redondeadas 15">
            <a:extLst>
              <a:ext uri="{FF2B5EF4-FFF2-40B4-BE49-F238E27FC236}">
                <a16:creationId xmlns:a16="http://schemas.microsoft.com/office/drawing/2014/main" id="{F48CF9F8-E622-41CA-ACEF-09F3543EC0E1}"/>
              </a:ext>
            </a:extLst>
          </p:cNvPr>
          <p:cNvSpPr/>
          <p:nvPr/>
        </p:nvSpPr>
        <p:spPr>
          <a:xfrm>
            <a:off x="9706712" y="150745"/>
            <a:ext cx="2290434" cy="355696"/>
          </a:xfrm>
          <a:prstGeom prst="roundRect">
            <a:avLst/>
          </a:prstGeom>
          <a:solidFill>
            <a:schemeClr val="bg1"/>
          </a:solidFill>
          <a:ln>
            <a:solidFill>
              <a:srgbClr val="BC92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801" dirty="0">
                <a:latin typeface="Century Gothic" panose="020B0502020202020204" pitchFamily="34" charset="0"/>
              </a:rPr>
              <a:t>08/09/2021</a:t>
            </a:r>
          </a:p>
        </p:txBody>
      </p:sp>
      <p:sp>
        <p:nvSpPr>
          <p:cNvPr id="235" name="Rectángulo: esquinas redondeadas 234">
            <a:extLst>
              <a:ext uri="{FF2B5EF4-FFF2-40B4-BE49-F238E27FC236}">
                <a16:creationId xmlns:a16="http://schemas.microsoft.com/office/drawing/2014/main" id="{CF99F43F-43A6-43FE-A769-7054D60A6A02}"/>
              </a:ext>
            </a:extLst>
          </p:cNvPr>
          <p:cNvSpPr/>
          <p:nvPr/>
        </p:nvSpPr>
        <p:spPr>
          <a:xfrm>
            <a:off x="9917727" y="614582"/>
            <a:ext cx="2078732" cy="617237"/>
          </a:xfrm>
          <a:prstGeom prst="roundRect">
            <a:avLst/>
          </a:prstGeom>
          <a:solidFill>
            <a:schemeClr val="bg1"/>
          </a:solidFill>
          <a:ln>
            <a:solidFill>
              <a:srgbClr val="BC92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1" b="1" dirty="0">
                <a:latin typeface="Century Gothic" panose="020B0502020202020204" pitchFamily="34" charset="0"/>
              </a:rPr>
              <a:t>Jugando con mi nombre y los números</a:t>
            </a:r>
          </a:p>
        </p:txBody>
      </p:sp>
      <p:sp>
        <p:nvSpPr>
          <p:cNvPr id="236" name="CuadroTexto 235">
            <a:extLst>
              <a:ext uri="{FF2B5EF4-FFF2-40B4-BE49-F238E27FC236}">
                <a16:creationId xmlns:a16="http://schemas.microsoft.com/office/drawing/2014/main" id="{3B6E7548-32B1-4C17-A684-D4B2447A67E8}"/>
              </a:ext>
            </a:extLst>
          </p:cNvPr>
          <p:cNvSpPr txBox="1"/>
          <p:nvPr/>
        </p:nvSpPr>
        <p:spPr>
          <a:xfrm>
            <a:off x="7772334" y="606428"/>
            <a:ext cx="2246636" cy="584775"/>
          </a:xfrm>
          <a:prstGeom prst="rect">
            <a:avLst/>
          </a:prstGeom>
          <a:noFill/>
        </p:spPr>
        <p:txBody>
          <a:bodyPr wrap="square" rtlCol="0">
            <a:spAutoFit/>
          </a:bodyPr>
          <a:lstStyle/>
          <a:p>
            <a:pPr algn="ctr"/>
            <a:r>
              <a:rPr lang="es-MX" sz="1600" b="1" dirty="0">
                <a:latin typeface="Century Gothic" panose="020B0502020202020204" pitchFamily="34" charset="0"/>
              </a:rPr>
              <a:t>Situación de Aprendizaje</a:t>
            </a:r>
          </a:p>
        </p:txBody>
      </p:sp>
      <p:pic>
        <p:nvPicPr>
          <p:cNvPr id="237" name="Imagen 236">
            <a:extLst>
              <a:ext uri="{FF2B5EF4-FFF2-40B4-BE49-F238E27FC236}">
                <a16:creationId xmlns:a16="http://schemas.microsoft.com/office/drawing/2014/main" id="{7E96BBB0-B865-46BE-9BEE-BF5DF418EB81}"/>
              </a:ext>
            </a:extLst>
          </p:cNvPr>
          <p:cNvPicPr/>
          <p:nvPr/>
        </p:nvPicPr>
        <p:blipFill rotWithShape="1">
          <a:blip r:embed="rId5">
            <a:extLst>
              <a:ext uri="{BEBA8EAE-BF5A-486C-A8C5-ECC9F3942E4B}">
                <a14:imgProps xmlns:a14="http://schemas.microsoft.com/office/drawing/2010/main">
                  <a14:imgLayer r:embed="rId6">
                    <a14:imgEffect>
                      <a14:backgroundRemoval t="11313" b="21813" l="16500" r="99917">
                        <a14:foregroundMark x1="18000" y1="15438" x2="26167" y2="17813"/>
                        <a14:foregroundMark x1="19750" y1="19063" x2="26750" y2="17938"/>
                        <a14:foregroundMark x1="26750" y1="17938" x2="29750" y2="15937"/>
                        <a14:foregroundMark x1="19083" y1="16688" x2="17583" y2="16938"/>
                        <a14:foregroundMark x1="21417" y1="16313" x2="29500" y2="15500"/>
                        <a14:foregroundMark x1="29500" y1="15500" x2="30167" y2="15313"/>
                        <a14:foregroundMark x1="28250" y1="18813" x2="41750" y2="18063"/>
                        <a14:foregroundMark x1="20583" y1="18938" x2="29250" y2="19313"/>
                        <a14:foregroundMark x1="29250" y1="19313" x2="86167" y2="16438"/>
                        <a14:foregroundMark x1="86167" y1="16438" x2="92833" y2="16438"/>
                        <a14:foregroundMark x1="96750" y1="16688" x2="66167" y2="18188"/>
                        <a14:foregroundMark x1="70833" y1="18188" x2="91833" y2="17313"/>
                        <a14:foregroundMark x1="97583" y1="16188" x2="97750" y2="15313"/>
                        <a14:foregroundMark x1="96500" y1="15188" x2="70833" y2="13813"/>
                        <a14:foregroundMark x1="56750" y1="13688" x2="22333" y2="12812"/>
                        <a14:foregroundMark x1="17417" y1="13313" x2="18333" y2="17688"/>
                        <a14:foregroundMark x1="18333" y1="17688" x2="27417" y2="18563"/>
                        <a14:foregroundMark x1="27417" y1="18563" x2="46000" y2="17688"/>
                        <a14:foregroundMark x1="46000" y1="17688" x2="55417" y2="17688"/>
                        <a14:foregroundMark x1="55417" y1="17688" x2="70417" y2="21813"/>
                        <a14:foregroundMark x1="83250" y1="19563" x2="24833" y2="19438"/>
                        <a14:foregroundMark x1="21667" y1="19938" x2="17583" y2="16250"/>
                        <a14:foregroundMark x1="17583" y1="16250" x2="21917" y2="12750"/>
                        <a14:foregroundMark x1="21917" y1="12750" x2="38583" y2="12188"/>
                        <a14:foregroundMark x1="47496" y1="12188" x2="62333" y2="12188"/>
                        <a14:foregroundMark x1="38583" y1="12188" x2="45545" y2="12188"/>
                        <a14:foregroundMark x1="62333" y1="12188" x2="70750" y2="12063"/>
                        <a14:foregroundMark x1="70750" y1="12063" x2="93167" y2="12750"/>
                        <a14:foregroundMark x1="93167" y1="12750" x2="98333" y2="16813"/>
                        <a14:foregroundMark x1="98333" y1="16813" x2="98417" y2="18063"/>
                        <a14:foregroundMark x1="98417" y1="19688" x2="17500" y2="19563"/>
                        <a14:foregroundMark x1="17500" y1="19563" x2="18833" y2="15000"/>
                        <a14:foregroundMark x1="18833" y1="15000" x2="25500" y2="12750"/>
                        <a14:foregroundMark x1="25500" y1="12750" x2="27250" y2="12562"/>
                        <a14:foregroundMark x1="26333" y1="12313" x2="44500" y2="10938"/>
                        <a14:foregroundMark x1="48760" y1="11059" x2="84000" y2="12063"/>
                        <a14:foregroundMark x1="44500" y1="10938" x2="45523" y2="10967"/>
                        <a14:foregroundMark x1="84000" y1="12063" x2="87917" y2="11813"/>
                        <a14:foregroundMark x1="84750" y1="11938" x2="92917" y2="12188"/>
                        <a14:foregroundMark x1="92917" y1="12188" x2="99917" y2="14938"/>
                        <a14:foregroundMark x1="99917" y1="14938" x2="99917" y2="16813"/>
                        <a14:foregroundMark x1="99250" y1="17938" x2="98833" y2="21188"/>
                        <a14:foregroundMark x1="99250" y1="20063" x2="25500" y2="21688"/>
                        <a14:foregroundMark x1="17167" y1="20313" x2="16500" y2="20188"/>
                        <a14:foregroundMark x1="17167" y1="19188" x2="17167" y2="19188"/>
                        <a14:foregroundMark x1="17583" y1="15812" x2="23000" y2="12812"/>
                        <a14:foregroundMark x1="23000" y1="12812" x2="24667" y2="12687"/>
                        <a14:foregroundMark x1="28917" y1="13063" x2="51417" y2="19688"/>
                        <a14:foregroundMark x1="39000" y1="17188" x2="63500" y2="13875"/>
                        <a14:foregroundMark x1="63500" y1="13875" x2="73000" y2="13688"/>
                        <a14:foregroundMark x1="86000" y1="13188" x2="95000" y2="12562"/>
                        <a14:foregroundMark x1="95000" y1="12562" x2="99917" y2="12562"/>
                        <a14:foregroundMark x1="98833" y1="12562" x2="93500" y2="12063"/>
                        <a14:foregroundMark x1="90333" y1="12063" x2="96917" y2="11813"/>
                        <a14:foregroundMark x1="99250" y1="12063" x2="99917" y2="12063"/>
                        <a14:foregroundMark x1="99500" y1="12063" x2="98250" y2="11938"/>
                        <a14:foregroundMark x1="98667" y1="11313" x2="98833" y2="12188"/>
                        <a14:backgroundMark x1="18667" y1="12313" x2="19750" y2="12313"/>
                        <a14:backgroundMark x1="45417" y1="11063" x2="47917" y2="11813"/>
                      </a14:backgroundRemoval>
                    </a14:imgEffect>
                  </a14:imgLayer>
                </a14:imgProps>
              </a:ext>
            </a:extLst>
          </a:blip>
          <a:srcRect l="16291" t="11408" r="180" b="79458"/>
          <a:stretch/>
        </p:blipFill>
        <p:spPr>
          <a:xfrm>
            <a:off x="6526286" y="1321750"/>
            <a:ext cx="5494990" cy="1028107"/>
          </a:xfrm>
          <a:prstGeom prst="rect">
            <a:avLst/>
          </a:prstGeom>
        </p:spPr>
      </p:pic>
      <p:graphicFrame>
        <p:nvGraphicFramePr>
          <p:cNvPr id="18" name="Tabla 18">
            <a:extLst>
              <a:ext uri="{FF2B5EF4-FFF2-40B4-BE49-F238E27FC236}">
                <a16:creationId xmlns:a16="http://schemas.microsoft.com/office/drawing/2014/main" id="{5F2CC472-B16C-4FB9-98E6-054BFF0C9245}"/>
              </a:ext>
            </a:extLst>
          </p:cNvPr>
          <p:cNvGraphicFramePr>
            <a:graphicFrameLocks noGrp="1"/>
          </p:cNvGraphicFramePr>
          <p:nvPr>
            <p:extLst>
              <p:ext uri="{D42A27DB-BD31-4B8C-83A1-F6EECF244321}">
                <p14:modId xmlns:p14="http://schemas.microsoft.com/office/powerpoint/2010/main" val="3867952106"/>
              </p:ext>
            </p:extLst>
          </p:nvPr>
        </p:nvGraphicFramePr>
        <p:xfrm>
          <a:off x="6614658" y="2480409"/>
          <a:ext cx="5357440" cy="3050012"/>
        </p:xfrm>
        <a:graphic>
          <a:graphicData uri="http://schemas.openxmlformats.org/drawingml/2006/table">
            <a:tbl>
              <a:tblPr firstRow="1" bandRow="1">
                <a:tableStyleId>{5940675A-B579-460E-94D1-54222C63F5DA}</a:tableStyleId>
              </a:tblPr>
              <a:tblGrid>
                <a:gridCol w="2444937">
                  <a:extLst>
                    <a:ext uri="{9D8B030D-6E8A-4147-A177-3AD203B41FA5}">
                      <a16:colId xmlns:a16="http://schemas.microsoft.com/office/drawing/2014/main" val="2198568655"/>
                    </a:ext>
                  </a:extLst>
                </a:gridCol>
                <a:gridCol w="1573143">
                  <a:extLst>
                    <a:ext uri="{9D8B030D-6E8A-4147-A177-3AD203B41FA5}">
                      <a16:colId xmlns:a16="http://schemas.microsoft.com/office/drawing/2014/main" val="4090229170"/>
                    </a:ext>
                  </a:extLst>
                </a:gridCol>
                <a:gridCol w="1339360">
                  <a:extLst>
                    <a:ext uri="{9D8B030D-6E8A-4147-A177-3AD203B41FA5}">
                      <a16:colId xmlns:a16="http://schemas.microsoft.com/office/drawing/2014/main" val="2732186213"/>
                    </a:ext>
                  </a:extLst>
                </a:gridCol>
              </a:tblGrid>
              <a:tr h="711870">
                <a:tc>
                  <a:txBody>
                    <a:bodyPr/>
                    <a:lstStyle/>
                    <a:p>
                      <a:pPr algn="ctr"/>
                      <a:r>
                        <a:rPr lang="es-MX" sz="1800" b="1" dirty="0">
                          <a:latin typeface="Century Gothic" panose="020B0502020202020204" pitchFamily="34" charset="0"/>
                        </a:rPr>
                        <a:t>En relación a lo planeado</a:t>
                      </a:r>
                    </a:p>
                  </a:txBody>
                  <a:tcPr marT="45721" marB="45721" anchor="ctr">
                    <a:solidFill>
                      <a:srgbClr val="D1FFFF"/>
                    </a:solidFill>
                  </a:tcPr>
                </a:tc>
                <a:tc>
                  <a:txBody>
                    <a:bodyPr/>
                    <a:lstStyle/>
                    <a:p>
                      <a:pPr algn="ctr"/>
                      <a:r>
                        <a:rPr lang="es-MX" sz="1800" b="1" dirty="0">
                          <a:latin typeface="Century Gothic" panose="020B0502020202020204" pitchFamily="34" charset="0"/>
                        </a:rPr>
                        <a:t>Sí</a:t>
                      </a:r>
                    </a:p>
                  </a:txBody>
                  <a:tcPr marT="45721" marB="45721" anchor="ctr">
                    <a:solidFill>
                      <a:srgbClr val="F3FAC6"/>
                    </a:solidFill>
                  </a:tcPr>
                </a:tc>
                <a:tc>
                  <a:txBody>
                    <a:bodyPr/>
                    <a:lstStyle/>
                    <a:p>
                      <a:pPr algn="ctr"/>
                      <a:r>
                        <a:rPr lang="es-MX" sz="18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914400">
                <a:tc>
                  <a:txBody>
                    <a:bodyPr/>
                    <a:lstStyle/>
                    <a:p>
                      <a:pPr algn="ctr"/>
                      <a:r>
                        <a:rPr lang="es-MX" sz="1800" b="1" dirty="0">
                          <a:latin typeface="Century Gothic" panose="020B0502020202020204" pitchFamily="34" charset="0"/>
                        </a:rPr>
                        <a:t>Desarrollo de actividades en tiempo y forma.</a:t>
                      </a:r>
                    </a:p>
                  </a:txBody>
                  <a:tcPr marT="45721" marB="45721" anchor="ctr"/>
                </a:tc>
                <a:tc>
                  <a:txBody>
                    <a:bodyPr/>
                    <a:lstStyle/>
                    <a:p>
                      <a:pPr algn="ctr"/>
                      <a:endParaRPr lang="es-MX" sz="1800" dirty="0"/>
                    </a:p>
                  </a:txBody>
                  <a:tcPr marT="45721" marB="45721" anchor="ctr"/>
                </a:tc>
                <a:tc>
                  <a:txBody>
                    <a:bodyPr/>
                    <a:lstStyle/>
                    <a:p>
                      <a:pPr algn="ctr"/>
                      <a:endParaRPr lang="es-MX" sz="1800"/>
                    </a:p>
                  </a:txBody>
                  <a:tcPr marT="45721" marB="45721" anchor="ctr"/>
                </a:tc>
                <a:extLst>
                  <a:ext uri="{0D108BD9-81ED-4DB2-BD59-A6C34878D82A}">
                    <a16:rowId xmlns:a16="http://schemas.microsoft.com/office/drawing/2014/main" val="2349906307"/>
                  </a:ext>
                </a:extLst>
              </a:tr>
              <a:tr h="711870">
                <a:tc>
                  <a:txBody>
                    <a:bodyPr/>
                    <a:lstStyle/>
                    <a:p>
                      <a:pPr algn="ctr"/>
                      <a:r>
                        <a:rPr lang="es-MX" sz="1800" b="1" dirty="0">
                          <a:latin typeface="Century Gothic" panose="020B0502020202020204" pitchFamily="34" charset="0"/>
                        </a:rPr>
                        <a:t>Se llevó a cabo lo planeado.</a:t>
                      </a:r>
                    </a:p>
                  </a:txBody>
                  <a:tcPr marT="45721" marB="45721" anchor="ctr"/>
                </a:tc>
                <a:tc>
                  <a:txBody>
                    <a:bodyPr/>
                    <a:lstStyle/>
                    <a:p>
                      <a:pPr algn="ctr"/>
                      <a:endParaRPr lang="es-MX" sz="1800" dirty="0"/>
                    </a:p>
                  </a:txBody>
                  <a:tcPr marT="45721" marB="45721" anchor="ctr"/>
                </a:tc>
                <a:tc>
                  <a:txBody>
                    <a:bodyPr/>
                    <a:lstStyle/>
                    <a:p>
                      <a:pPr algn="ctr"/>
                      <a:endParaRPr lang="es-MX" sz="1800"/>
                    </a:p>
                  </a:txBody>
                  <a:tcPr marT="45721" marB="45721" anchor="ctr"/>
                </a:tc>
                <a:extLst>
                  <a:ext uri="{0D108BD9-81ED-4DB2-BD59-A6C34878D82A}">
                    <a16:rowId xmlns:a16="http://schemas.microsoft.com/office/drawing/2014/main" val="2310445415"/>
                  </a:ext>
                </a:extLst>
              </a:tr>
              <a:tr h="711870">
                <a:tc>
                  <a:txBody>
                    <a:bodyPr/>
                    <a:lstStyle/>
                    <a:p>
                      <a:pPr algn="ctr"/>
                      <a:r>
                        <a:rPr lang="es-MX" sz="1800" b="1" dirty="0">
                          <a:latin typeface="Century Gothic" panose="020B0502020202020204" pitchFamily="34" charset="0"/>
                        </a:rPr>
                        <a:t>El material fue adecuado.</a:t>
                      </a:r>
                    </a:p>
                  </a:txBody>
                  <a:tcPr marT="45721" marB="45721" anchor="ctr"/>
                </a:tc>
                <a:tc>
                  <a:txBody>
                    <a:bodyPr/>
                    <a:lstStyle/>
                    <a:p>
                      <a:pPr algn="ctr"/>
                      <a:endParaRPr lang="es-MX" sz="1800" dirty="0"/>
                    </a:p>
                  </a:txBody>
                  <a:tcPr marT="45721" marB="45721" anchor="ctr"/>
                </a:tc>
                <a:tc>
                  <a:txBody>
                    <a:bodyPr/>
                    <a:lstStyle/>
                    <a:p>
                      <a:pPr algn="ctr"/>
                      <a:endParaRPr lang="es-MX" sz="1800" dirty="0"/>
                    </a:p>
                  </a:txBody>
                  <a:tcPr marT="45721" marB="45721" anchor="ctr"/>
                </a:tc>
                <a:extLst>
                  <a:ext uri="{0D108BD9-81ED-4DB2-BD59-A6C34878D82A}">
                    <a16:rowId xmlns:a16="http://schemas.microsoft.com/office/drawing/2014/main" val="300211461"/>
                  </a:ext>
                </a:extLst>
              </a:tr>
            </a:tbl>
          </a:graphicData>
        </a:graphic>
      </p:graphicFrame>
      <p:pic>
        <p:nvPicPr>
          <p:cNvPr id="19" name="Imagen 18" descr="Like Bee">
            <a:extLst>
              <a:ext uri="{FF2B5EF4-FFF2-40B4-BE49-F238E27FC236}">
                <a16:creationId xmlns:a16="http://schemas.microsoft.com/office/drawing/2014/main" id="{3E2EBCCE-1B9C-42A8-B799-4CF5EF576903}"/>
              </a:ext>
            </a:extLst>
          </p:cNvPr>
          <p:cNvPicPr>
            <a:picLocks noChangeAspect="1"/>
          </p:cNvPicPr>
          <p:nvPr/>
        </p:nvPicPr>
        <p:blipFill>
          <a:blip r:embed="rId7"/>
          <a:stretch>
            <a:fillRect/>
          </a:stretch>
        </p:blipFill>
        <p:spPr>
          <a:xfrm>
            <a:off x="9476658" y="3165166"/>
            <a:ext cx="882133" cy="882133"/>
          </a:xfrm>
          <a:prstGeom prst="rect">
            <a:avLst/>
          </a:prstGeom>
        </p:spPr>
      </p:pic>
      <p:pic>
        <p:nvPicPr>
          <p:cNvPr id="69" name="Imagen 68" descr="Like Bee">
            <a:extLst>
              <a:ext uri="{FF2B5EF4-FFF2-40B4-BE49-F238E27FC236}">
                <a16:creationId xmlns:a16="http://schemas.microsoft.com/office/drawing/2014/main" id="{3C8DCFE4-718A-4FE2-ADA3-4AC7BD6306AB}"/>
              </a:ext>
            </a:extLst>
          </p:cNvPr>
          <p:cNvPicPr>
            <a:picLocks noChangeAspect="1"/>
          </p:cNvPicPr>
          <p:nvPr/>
        </p:nvPicPr>
        <p:blipFill>
          <a:blip r:embed="rId7"/>
          <a:stretch>
            <a:fillRect/>
          </a:stretch>
        </p:blipFill>
        <p:spPr>
          <a:xfrm>
            <a:off x="9575078" y="4074680"/>
            <a:ext cx="685295" cy="685295"/>
          </a:xfrm>
          <a:prstGeom prst="rect">
            <a:avLst/>
          </a:prstGeom>
        </p:spPr>
      </p:pic>
      <p:pic>
        <p:nvPicPr>
          <p:cNvPr id="70" name="Imagen 69" descr="Like Bee">
            <a:extLst>
              <a:ext uri="{FF2B5EF4-FFF2-40B4-BE49-F238E27FC236}">
                <a16:creationId xmlns:a16="http://schemas.microsoft.com/office/drawing/2014/main" id="{3FFE9E2C-0846-4819-926B-877B1CDAC089}"/>
              </a:ext>
            </a:extLst>
          </p:cNvPr>
          <p:cNvPicPr>
            <a:picLocks noChangeAspect="1"/>
          </p:cNvPicPr>
          <p:nvPr/>
        </p:nvPicPr>
        <p:blipFill>
          <a:blip r:embed="rId7"/>
          <a:stretch>
            <a:fillRect/>
          </a:stretch>
        </p:blipFill>
        <p:spPr>
          <a:xfrm>
            <a:off x="9575078" y="4795674"/>
            <a:ext cx="685295" cy="685295"/>
          </a:xfrm>
          <a:prstGeom prst="rect">
            <a:avLst/>
          </a:prstGeom>
        </p:spPr>
      </p:pic>
      <p:sp>
        <p:nvSpPr>
          <p:cNvPr id="64" name="Elipse 63">
            <a:extLst>
              <a:ext uri="{FF2B5EF4-FFF2-40B4-BE49-F238E27FC236}">
                <a16:creationId xmlns:a16="http://schemas.microsoft.com/office/drawing/2014/main" id="{FCBD7F72-AF7F-48D0-A1FB-5BC6E95AD8A0}"/>
              </a:ext>
            </a:extLst>
          </p:cNvPr>
          <p:cNvSpPr/>
          <p:nvPr/>
        </p:nvSpPr>
        <p:spPr>
          <a:xfrm>
            <a:off x="7290634" y="1656792"/>
            <a:ext cx="179276" cy="25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sz="1401"/>
          </a:p>
        </p:txBody>
      </p:sp>
      <p:sp>
        <p:nvSpPr>
          <p:cNvPr id="63" name="Elipse 62">
            <a:extLst>
              <a:ext uri="{FF2B5EF4-FFF2-40B4-BE49-F238E27FC236}">
                <a16:creationId xmlns:a16="http://schemas.microsoft.com/office/drawing/2014/main" id="{B03E47CE-A224-4FB4-A3D1-8570242B5FFC}"/>
              </a:ext>
            </a:extLst>
          </p:cNvPr>
          <p:cNvSpPr/>
          <p:nvPr/>
        </p:nvSpPr>
        <p:spPr>
          <a:xfrm>
            <a:off x="8192054" y="1652302"/>
            <a:ext cx="179276" cy="25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sz="1401"/>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aphicFrame>
        <p:nvGraphicFramePr>
          <p:cNvPr id="18" name="Tabla 18">
            <a:extLst>
              <a:ext uri="{FF2B5EF4-FFF2-40B4-BE49-F238E27FC236}">
                <a16:creationId xmlns:a16="http://schemas.microsoft.com/office/drawing/2014/main" id="{5F2CC472-B16C-4FB9-98E6-054BFF0C9245}"/>
              </a:ext>
            </a:extLst>
          </p:cNvPr>
          <p:cNvGraphicFramePr>
            <a:graphicFrameLocks noGrp="1"/>
          </p:cNvGraphicFramePr>
          <p:nvPr>
            <p:extLst>
              <p:ext uri="{D42A27DB-BD31-4B8C-83A1-F6EECF244321}">
                <p14:modId xmlns:p14="http://schemas.microsoft.com/office/powerpoint/2010/main" val="704658115"/>
              </p:ext>
            </p:extLst>
          </p:nvPr>
        </p:nvGraphicFramePr>
        <p:xfrm>
          <a:off x="6637786" y="262628"/>
          <a:ext cx="5357440" cy="6503605"/>
        </p:xfrm>
        <a:graphic>
          <a:graphicData uri="http://schemas.openxmlformats.org/drawingml/2006/table">
            <a:tbl>
              <a:tblPr firstRow="1" bandRow="1">
                <a:tableStyleId>{5940675A-B579-460E-94D1-54222C63F5DA}</a:tableStyleId>
              </a:tblPr>
              <a:tblGrid>
                <a:gridCol w="2444937">
                  <a:extLst>
                    <a:ext uri="{9D8B030D-6E8A-4147-A177-3AD203B41FA5}">
                      <a16:colId xmlns:a16="http://schemas.microsoft.com/office/drawing/2014/main" val="2198568655"/>
                    </a:ext>
                  </a:extLst>
                </a:gridCol>
                <a:gridCol w="1573143">
                  <a:extLst>
                    <a:ext uri="{9D8B030D-6E8A-4147-A177-3AD203B41FA5}">
                      <a16:colId xmlns:a16="http://schemas.microsoft.com/office/drawing/2014/main" val="4090229170"/>
                    </a:ext>
                  </a:extLst>
                </a:gridCol>
                <a:gridCol w="1339360">
                  <a:extLst>
                    <a:ext uri="{9D8B030D-6E8A-4147-A177-3AD203B41FA5}">
                      <a16:colId xmlns:a16="http://schemas.microsoft.com/office/drawing/2014/main" val="2732186213"/>
                    </a:ext>
                  </a:extLst>
                </a:gridCol>
              </a:tblGrid>
              <a:tr h="446794">
                <a:tc>
                  <a:txBody>
                    <a:bodyPr/>
                    <a:lstStyle/>
                    <a:p>
                      <a:pPr algn="ctr"/>
                      <a:r>
                        <a:rPr lang="es-MX" sz="1400" b="1" dirty="0">
                          <a:latin typeface="Century Gothic" panose="020B0502020202020204" pitchFamily="34" charset="0"/>
                        </a:rPr>
                        <a:t>Educadora</a:t>
                      </a:r>
                    </a:p>
                  </a:txBody>
                  <a:tcPr marT="45721" marB="45721" anchor="ctr">
                    <a:solidFill>
                      <a:srgbClr val="D1FFFF"/>
                    </a:solidFill>
                  </a:tcPr>
                </a:tc>
                <a:tc>
                  <a:txBody>
                    <a:bodyPr/>
                    <a:lstStyle/>
                    <a:p>
                      <a:pPr algn="ctr"/>
                      <a:r>
                        <a:rPr lang="es-MX" sz="1400" b="1" dirty="0">
                          <a:latin typeface="Century Gothic" panose="020B0502020202020204" pitchFamily="34" charset="0"/>
                        </a:rPr>
                        <a:t>Sí</a:t>
                      </a:r>
                    </a:p>
                  </a:txBody>
                  <a:tcPr marT="45721" marB="45721" anchor="ctr">
                    <a:solidFill>
                      <a:srgbClr val="F3FAC6"/>
                    </a:solidFill>
                  </a:tcPr>
                </a:tc>
                <a:tc>
                  <a:txBody>
                    <a:bodyPr/>
                    <a:lstStyle/>
                    <a:p>
                      <a:pPr algn="ctr"/>
                      <a:r>
                        <a:rPr lang="es-MX" sz="14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447969">
                <a:tc>
                  <a:txBody>
                    <a:bodyPr/>
                    <a:lstStyle/>
                    <a:p>
                      <a:pPr algn="ctr"/>
                      <a:r>
                        <a:rPr lang="es-MX" sz="1400" b="1" dirty="0">
                          <a:latin typeface="Century Gothic" panose="020B0502020202020204" pitchFamily="34" charset="0"/>
                        </a:rPr>
                        <a:t>¿Mi intervención fue la adecuada?</a:t>
                      </a:r>
                    </a:p>
                  </a:txBody>
                  <a:tcPr marT="45721" marB="45721" anchor="ctr"/>
                </a:tc>
                <a:tc>
                  <a:txBody>
                    <a:bodyPr/>
                    <a:lstStyle/>
                    <a:p>
                      <a:pPr algn="ctr"/>
                      <a:endParaRPr lang="es-MX" sz="1400" dirty="0"/>
                    </a:p>
                  </a:txBody>
                  <a:tcPr marT="45721" marB="45721" anchor="ctr"/>
                </a:tc>
                <a:tc>
                  <a:txBody>
                    <a:bodyPr/>
                    <a:lstStyle/>
                    <a:p>
                      <a:pPr algn="ctr"/>
                      <a:endParaRPr lang="es-MX" sz="1400"/>
                    </a:p>
                  </a:txBody>
                  <a:tcPr marT="45721" marB="45721" anchor="ctr"/>
                </a:tc>
                <a:extLst>
                  <a:ext uri="{0D108BD9-81ED-4DB2-BD59-A6C34878D82A}">
                    <a16:rowId xmlns:a16="http://schemas.microsoft.com/office/drawing/2014/main" val="2349906307"/>
                  </a:ext>
                </a:extLst>
              </a:tr>
              <a:tr h="612671">
                <a:tc>
                  <a:txBody>
                    <a:bodyPr/>
                    <a:lstStyle/>
                    <a:p>
                      <a:pPr algn="ctr"/>
                      <a:r>
                        <a:rPr lang="es-MX" sz="1400" b="1" dirty="0">
                          <a:latin typeface="Century Gothic" panose="020B0502020202020204" pitchFamily="34" charset="0"/>
                        </a:rPr>
                        <a:t>¿Favorecí el logro de los aprendizajes esperados?</a:t>
                      </a:r>
                    </a:p>
                  </a:txBody>
                  <a:tcPr marT="45721" marB="45721" anchor="ctr"/>
                </a:tc>
                <a:tc>
                  <a:txBody>
                    <a:bodyPr/>
                    <a:lstStyle/>
                    <a:p>
                      <a:pPr algn="ctr"/>
                      <a:endParaRPr lang="es-MX" sz="1400" dirty="0"/>
                    </a:p>
                  </a:txBody>
                  <a:tcPr marT="45721" marB="45721" anchor="ctr"/>
                </a:tc>
                <a:tc>
                  <a:txBody>
                    <a:bodyPr/>
                    <a:lstStyle/>
                    <a:p>
                      <a:pPr algn="ctr"/>
                      <a:endParaRPr lang="es-MX" sz="1400"/>
                    </a:p>
                  </a:txBody>
                  <a:tcPr marT="45721" marB="45721" anchor="ctr"/>
                </a:tc>
                <a:extLst>
                  <a:ext uri="{0D108BD9-81ED-4DB2-BD59-A6C34878D82A}">
                    <a16:rowId xmlns:a16="http://schemas.microsoft.com/office/drawing/2014/main" val="2310445415"/>
                  </a:ext>
                </a:extLst>
              </a:tr>
              <a:tr h="816883">
                <a:tc>
                  <a:txBody>
                    <a:bodyPr/>
                    <a:lstStyle/>
                    <a:p>
                      <a:pPr algn="ctr"/>
                      <a:r>
                        <a:rPr lang="es-MX" sz="1400" b="1" dirty="0">
                          <a:latin typeface="Century Gothic" panose="020B0502020202020204" pitchFamily="34" charset="0"/>
                        </a:rPr>
                        <a:t>¿La forma de relacionarme con los alumnos fue la adecuada?</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300211461"/>
                  </a:ext>
                </a:extLst>
              </a:tr>
              <a:tr h="438742">
                <a:tc>
                  <a:txBody>
                    <a:bodyPr/>
                    <a:lstStyle/>
                    <a:p>
                      <a:pPr algn="ctr"/>
                      <a:r>
                        <a:rPr lang="es-MX" sz="1400" b="1" dirty="0">
                          <a:latin typeface="Century Gothic" panose="020B0502020202020204" pitchFamily="34" charset="0"/>
                        </a:rPr>
                        <a:t>¿Favorecí la convivencia?</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2066434549"/>
                  </a:ext>
                </a:extLst>
              </a:tr>
              <a:tr h="597810">
                <a:tc>
                  <a:txBody>
                    <a:bodyPr/>
                    <a:lstStyle/>
                    <a:p>
                      <a:pPr algn="ctr"/>
                      <a:r>
                        <a:rPr lang="es-MX" sz="1400" b="1" dirty="0">
                          <a:latin typeface="Century Gothic" panose="020B0502020202020204" pitchFamily="34" charset="0"/>
                        </a:rPr>
                        <a:t>¿Las consignas fueron claras?</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1935749412"/>
                  </a:ext>
                </a:extLst>
              </a:tr>
              <a:tr h="433321">
                <a:tc gridSpan="3">
                  <a:txBody>
                    <a:bodyPr/>
                    <a:lstStyle/>
                    <a:p>
                      <a:pPr algn="ctr"/>
                      <a:r>
                        <a:rPr lang="es-MX" sz="1400" b="1" dirty="0">
                          <a:latin typeface="Century Gothic" panose="020B0502020202020204" pitchFamily="34" charset="0"/>
                        </a:rPr>
                        <a:t>Alumnos que requirieron apoyo: </a:t>
                      </a:r>
                      <a:r>
                        <a:rPr lang="es-MX" sz="1400" b="0" dirty="0">
                          <a:latin typeface="Century Gothic" panose="020B0502020202020204" pitchFamily="34" charset="0"/>
                        </a:rPr>
                        <a:t>Iker, Patricio, Leonardo, Emilio, Máximo Lionel.</a:t>
                      </a:r>
                      <a:endParaRPr lang="es-MX" sz="1400" b="1" dirty="0">
                        <a:latin typeface="Century Gothic" panose="020B0502020202020204" pitchFamily="34" charset="0"/>
                      </a:endParaRPr>
                    </a:p>
                  </a:txBody>
                  <a:tcPr marT="45721" marB="45721" anchor="ctr"/>
                </a:tc>
                <a:tc hMerge="1">
                  <a:txBody>
                    <a:bodyPr/>
                    <a:lstStyle/>
                    <a:p>
                      <a:pPr algn="ctr"/>
                      <a:endParaRPr lang="es-MX" sz="1400" dirty="0"/>
                    </a:p>
                  </a:txBody>
                  <a:tcPr marT="45721" marB="45721" anchor="ctr"/>
                </a:tc>
                <a:tc hMerge="1">
                  <a:txBody>
                    <a:bodyPr/>
                    <a:lstStyle/>
                    <a:p>
                      <a:pPr algn="ctr"/>
                      <a:endParaRPr lang="es-MX" sz="1400" dirty="0"/>
                    </a:p>
                  </a:txBody>
                  <a:tcPr marT="45721" marB="45721" anchor="ctr"/>
                </a:tc>
                <a:extLst>
                  <a:ext uri="{0D108BD9-81ED-4DB2-BD59-A6C34878D82A}">
                    <a16:rowId xmlns:a16="http://schemas.microsoft.com/office/drawing/2014/main" val="525139748"/>
                  </a:ext>
                </a:extLst>
              </a:tr>
              <a:tr h="848296">
                <a:tc gridSpan="3">
                  <a:txBody>
                    <a:bodyPr/>
                    <a:lstStyle/>
                    <a:p>
                      <a:pPr algn="ctr"/>
                      <a:r>
                        <a:rPr lang="es-MX" sz="1400" b="1" dirty="0">
                          <a:latin typeface="Century Gothic" panose="020B0502020202020204" pitchFamily="34" charset="0"/>
                        </a:rPr>
                        <a:t>Breve descripción de las actividades realizadas durante la jornada: </a:t>
                      </a:r>
                      <a:r>
                        <a:rPr lang="es-MX" sz="1200" b="0" dirty="0">
                          <a:latin typeface="Century Gothic" panose="020B0502020202020204" pitchFamily="34" charset="0"/>
                        </a:rPr>
                        <a:t>El día de hoy se inició con la clase de educación física, después entraron al salón y se realizó la fecha del día. se les dio el nombre con puntos y con pintura acrílica iban rellenando su nombre y una vez terminado lo escribieron con lápiz para seguir practicando. Una vez terminado se les  y se hizo una retroalimentación acerca de las vocales con un juego en donde iban saltando sobre las vocales y la misma actividad con la canción de las marchas de las vocales en donde iban levantando las que mencionaba la canción. Posteriormente realizaron una hoja de grafomotricidad y luego salieron al recreo. Una vez terminado el receso, se fueron a lavar las manos y entraron directo al salón.</a:t>
                      </a:r>
                      <a:endParaRPr lang="es-MX" sz="1400" b="1" dirty="0">
                        <a:latin typeface="Century Gothic" panose="020B0502020202020204" pitchFamily="34" charset="0"/>
                      </a:endParaRP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08725490"/>
                  </a:ext>
                </a:extLst>
              </a:tr>
            </a:tbl>
          </a:graphicData>
        </a:graphic>
      </p:graphicFrame>
      <p:graphicFrame>
        <p:nvGraphicFramePr>
          <p:cNvPr id="67" name="Tabla 18">
            <a:extLst>
              <a:ext uri="{FF2B5EF4-FFF2-40B4-BE49-F238E27FC236}">
                <a16:creationId xmlns:a16="http://schemas.microsoft.com/office/drawing/2014/main" id="{E00B1A09-B6EA-4275-A300-C3667FE149C7}"/>
              </a:ext>
            </a:extLst>
          </p:cNvPr>
          <p:cNvGraphicFramePr>
            <a:graphicFrameLocks noGrp="1"/>
          </p:cNvGraphicFramePr>
          <p:nvPr>
            <p:extLst>
              <p:ext uri="{D42A27DB-BD31-4B8C-83A1-F6EECF244321}">
                <p14:modId xmlns:p14="http://schemas.microsoft.com/office/powerpoint/2010/main" val="407355868"/>
              </p:ext>
            </p:extLst>
          </p:nvPr>
        </p:nvGraphicFramePr>
        <p:xfrm>
          <a:off x="337625" y="212313"/>
          <a:ext cx="5214674" cy="6059875"/>
        </p:xfrm>
        <a:graphic>
          <a:graphicData uri="http://schemas.openxmlformats.org/drawingml/2006/table">
            <a:tbl>
              <a:tblPr firstRow="1" bandRow="1">
                <a:tableStyleId>{5940675A-B579-460E-94D1-54222C63F5DA}</a:tableStyleId>
              </a:tblPr>
              <a:tblGrid>
                <a:gridCol w="1871533">
                  <a:extLst>
                    <a:ext uri="{9D8B030D-6E8A-4147-A177-3AD203B41FA5}">
                      <a16:colId xmlns:a16="http://schemas.microsoft.com/office/drawing/2014/main" val="2198568655"/>
                    </a:ext>
                  </a:extLst>
                </a:gridCol>
                <a:gridCol w="1400108">
                  <a:extLst>
                    <a:ext uri="{9D8B030D-6E8A-4147-A177-3AD203B41FA5}">
                      <a16:colId xmlns:a16="http://schemas.microsoft.com/office/drawing/2014/main" val="4090229170"/>
                    </a:ext>
                  </a:extLst>
                </a:gridCol>
                <a:gridCol w="1943033">
                  <a:extLst>
                    <a:ext uri="{9D8B030D-6E8A-4147-A177-3AD203B41FA5}">
                      <a16:colId xmlns:a16="http://schemas.microsoft.com/office/drawing/2014/main" val="2732186213"/>
                    </a:ext>
                  </a:extLst>
                </a:gridCol>
              </a:tblGrid>
              <a:tr h="833513">
                <a:tc gridSpan="3">
                  <a:txBody>
                    <a:bodyPr/>
                    <a:lstStyle/>
                    <a:p>
                      <a:pPr algn="ctr"/>
                      <a:r>
                        <a:rPr lang="es-MX" sz="1800" b="1" dirty="0">
                          <a:latin typeface="Century Gothic" panose="020B0502020202020204" pitchFamily="34" charset="0"/>
                        </a:rPr>
                        <a:t>La organización del grupo fue:</a:t>
                      </a:r>
                    </a:p>
                  </a:txBody>
                  <a:tcPr marT="45721" marB="45721" anchor="ctr">
                    <a:solidFill>
                      <a:srgbClr val="D1FFFF"/>
                    </a:solidFill>
                  </a:tcPr>
                </a:tc>
                <a:tc hMerge="1">
                  <a:txBody>
                    <a:bodyPr/>
                    <a:lstStyle/>
                    <a:p>
                      <a:pPr algn="ctr"/>
                      <a:r>
                        <a:rPr lang="es-MX" sz="1800" b="1" dirty="0">
                          <a:latin typeface="Century Gothic" panose="020B0502020202020204" pitchFamily="34" charset="0"/>
                        </a:rPr>
                        <a:t>Sí</a:t>
                      </a:r>
                    </a:p>
                  </a:txBody>
                  <a:tcPr marT="45721" marB="45721" anchor="ctr">
                    <a:solidFill>
                      <a:srgbClr val="F3FAC6"/>
                    </a:solidFill>
                  </a:tcPr>
                </a:tc>
                <a:tc hMerge="1">
                  <a:txBody>
                    <a:bodyPr/>
                    <a:lstStyle/>
                    <a:p>
                      <a:pPr algn="ctr"/>
                      <a:r>
                        <a:rPr lang="es-MX" sz="18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1070650">
                <a:tc>
                  <a:txBody>
                    <a:bodyPr/>
                    <a:lstStyle/>
                    <a:p>
                      <a:pPr algn="ctr"/>
                      <a:r>
                        <a:rPr lang="es-MX" sz="1800" b="0" dirty="0">
                          <a:latin typeface="Century Gothic" panose="020B0502020202020204" pitchFamily="34" charset="0"/>
                        </a:rPr>
                        <a:t>Grupal ( X )</a:t>
                      </a:r>
                    </a:p>
                  </a:txBody>
                  <a:tcPr marT="45721" marB="45721" anchor="ctr"/>
                </a:tc>
                <a:tc>
                  <a:txBody>
                    <a:bodyPr/>
                    <a:lstStyle/>
                    <a:p>
                      <a:pPr algn="ctr"/>
                      <a:r>
                        <a:rPr lang="es-MX" sz="1800" b="0" dirty="0"/>
                        <a:t>Equipos (  )</a:t>
                      </a:r>
                    </a:p>
                  </a:txBody>
                  <a:tcPr marT="45721" marB="45721" anchor="ctr"/>
                </a:tc>
                <a:tc>
                  <a:txBody>
                    <a:bodyPr/>
                    <a:lstStyle/>
                    <a:p>
                      <a:pPr algn="ctr"/>
                      <a:r>
                        <a:rPr lang="es-MX" sz="1800" b="0" dirty="0"/>
                        <a:t>Individual </a:t>
                      </a:r>
                      <a:r>
                        <a:rPr lang="es-MX" sz="1800" b="0" dirty="0">
                          <a:latin typeface="Century Gothic" panose="020B0502020202020204" pitchFamily="34" charset="0"/>
                        </a:rPr>
                        <a:t>( X )</a:t>
                      </a:r>
                      <a:endParaRPr lang="es-MX" sz="1800" b="0" dirty="0"/>
                    </a:p>
                  </a:txBody>
                  <a:tcPr marT="45721" marB="45721" anchor="ctr"/>
                </a:tc>
                <a:extLst>
                  <a:ext uri="{0D108BD9-81ED-4DB2-BD59-A6C34878D82A}">
                    <a16:rowId xmlns:a16="http://schemas.microsoft.com/office/drawing/2014/main" val="2349906307"/>
                  </a:ext>
                </a:extLst>
              </a:tr>
              <a:tr h="584521">
                <a:tc gridSpan="3">
                  <a:txBody>
                    <a:bodyPr/>
                    <a:lstStyle/>
                    <a:p>
                      <a:pPr algn="ctr"/>
                      <a:r>
                        <a:rPr lang="es-MX" sz="1800" b="1" dirty="0">
                          <a:latin typeface="Century Gothic" panose="020B0502020202020204" pitchFamily="34" charset="0"/>
                        </a:rPr>
                        <a:t>Manifestaciones de los niños:</a:t>
                      </a:r>
                    </a:p>
                  </a:txBody>
                  <a:tcPr marT="45721" marB="45721" anchor="ctr">
                    <a:solidFill>
                      <a:srgbClr val="F4E6F6"/>
                    </a:solidFill>
                  </a:tcPr>
                </a:tc>
                <a:tc hMerge="1">
                  <a:txBody>
                    <a:bodyPr/>
                    <a:lstStyle/>
                    <a:p>
                      <a:pPr algn="ctr"/>
                      <a:endParaRPr lang="es-MX" sz="1800" dirty="0"/>
                    </a:p>
                  </a:txBody>
                  <a:tcPr marT="45721" marB="45721" anchor="ctr"/>
                </a:tc>
                <a:tc hMerge="1">
                  <a:txBody>
                    <a:bodyPr/>
                    <a:lstStyle/>
                    <a:p>
                      <a:pPr algn="ctr"/>
                      <a:endParaRPr lang="es-MX" sz="1800" dirty="0"/>
                    </a:p>
                  </a:txBody>
                  <a:tcPr marT="45721" marB="45721" anchor="ctr"/>
                </a:tc>
                <a:extLst>
                  <a:ext uri="{0D108BD9-81ED-4DB2-BD59-A6C34878D82A}">
                    <a16:rowId xmlns:a16="http://schemas.microsoft.com/office/drawing/2014/main" val="2310445415"/>
                  </a:ext>
                </a:extLst>
              </a:tr>
              <a:tr h="833513">
                <a:tc gridSpan="3">
                  <a:txBody>
                    <a:bodyPr/>
                    <a:lstStyle/>
                    <a:p>
                      <a:pPr algn="ctr"/>
                      <a:r>
                        <a:rPr lang="es-MX" sz="1800" b="1" dirty="0">
                          <a:latin typeface="Century Gothic" panose="020B0502020202020204" pitchFamily="34" charset="0"/>
                        </a:rPr>
                        <a:t>¿Se involucraron? </a:t>
                      </a:r>
                      <a:r>
                        <a:rPr lang="es-MX" sz="1800" b="0" dirty="0">
                          <a:latin typeface="Century Gothic" panose="020B0502020202020204" pitchFamily="34" charset="0"/>
                        </a:rPr>
                        <a:t>Todos ( X ) Algunos (  ) Poca motivación (  ) Descontrol (  )</a:t>
                      </a:r>
                    </a:p>
                  </a:txBody>
                  <a:tcPr marT="45721" marB="45721" anchor="ctr"/>
                </a:tc>
                <a:tc hMerge="1">
                  <a:txBody>
                    <a:bodyPr/>
                    <a:lstStyle/>
                    <a:p>
                      <a:pPr algn="ctr"/>
                      <a:endParaRPr lang="es-MX" sz="1800" dirty="0"/>
                    </a:p>
                  </a:txBody>
                  <a:tcPr marT="45721" marB="45721" anchor="ctr"/>
                </a:tc>
                <a:tc hMerge="1">
                  <a:txBody>
                    <a:bodyPr/>
                    <a:lstStyle/>
                    <a:p>
                      <a:pPr algn="ctr"/>
                      <a:endParaRPr lang="es-MX" sz="1800" dirty="0"/>
                    </a:p>
                  </a:txBody>
                  <a:tcPr marT="45721" marB="45721" anchor="ctr"/>
                </a:tc>
                <a:extLst>
                  <a:ext uri="{0D108BD9-81ED-4DB2-BD59-A6C34878D82A}">
                    <a16:rowId xmlns:a16="http://schemas.microsoft.com/office/drawing/2014/main" val="300211461"/>
                  </a:ext>
                </a:extLst>
              </a:tr>
              <a:tr h="833513">
                <a:tc gridSpan="3">
                  <a:txBody>
                    <a:bodyPr/>
                    <a:lstStyle/>
                    <a:p>
                      <a:pPr algn="ctr"/>
                      <a:r>
                        <a:rPr lang="es-MX" sz="1800" b="1" dirty="0">
                          <a:latin typeface="Century Gothic" panose="020B0502020202020204" pitchFamily="34" charset="0"/>
                        </a:rPr>
                        <a:t>¿Se interesaron en las actividades? </a:t>
                      </a:r>
                      <a:r>
                        <a:rPr lang="es-MX" sz="1800" b="0" dirty="0">
                          <a:latin typeface="Century Gothic" panose="020B0502020202020204" pitchFamily="34" charset="0"/>
                        </a:rPr>
                        <a:t>Todos ( X ) Algunos (  ) Otro (  )</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35088193"/>
                  </a:ext>
                </a:extLst>
              </a:tr>
              <a:tr h="833513">
                <a:tc gridSpan="3">
                  <a:txBody>
                    <a:bodyPr/>
                    <a:lstStyle/>
                    <a:p>
                      <a:pPr algn="ctr"/>
                      <a:r>
                        <a:rPr lang="es-MX" sz="1800" b="1" dirty="0">
                          <a:latin typeface="Century Gothic" panose="020B0502020202020204" pitchFamily="34" charset="0"/>
                        </a:rPr>
                        <a:t>Su actitud ante las actividades.</a:t>
                      </a:r>
                    </a:p>
                    <a:p>
                      <a:pPr algn="ctr"/>
                      <a:r>
                        <a:rPr lang="es-MX" sz="1800" b="0" dirty="0">
                          <a:latin typeface="Century Gothic" panose="020B0502020202020204" pitchFamily="34" charset="0"/>
                        </a:rPr>
                        <a:t>Participativos ( X ) Buena () Apatía (  )</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03294763"/>
                  </a:ext>
                </a:extLst>
              </a:tr>
              <a:tr h="1070652">
                <a:tc gridSpan="3">
                  <a:txBody>
                    <a:bodyPr/>
                    <a:lstStyle/>
                    <a:p>
                      <a:pPr algn="ctr"/>
                      <a:r>
                        <a:rPr lang="es-MX" sz="1800" b="1" dirty="0">
                          <a:latin typeface="Century Gothic" panose="020B0502020202020204" pitchFamily="34" charset="0"/>
                        </a:rPr>
                        <a:t>Alumnos participativos</a:t>
                      </a:r>
                      <a:r>
                        <a:rPr lang="es-MX" sz="1800" b="0" dirty="0">
                          <a:latin typeface="Century Gothic" panose="020B0502020202020204" pitchFamily="34" charset="0"/>
                        </a:rPr>
                        <a:t>: Galia, Leonardo, Brayan, Patricio, Máximo.</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499610032"/>
                  </a:ext>
                </a:extLst>
              </a:tr>
            </a:tbl>
          </a:graphicData>
        </a:graphic>
      </p:graphicFrame>
      <p:pic>
        <p:nvPicPr>
          <p:cNvPr id="47" name="Imagen 46" descr="Like Bee">
            <a:extLst>
              <a:ext uri="{FF2B5EF4-FFF2-40B4-BE49-F238E27FC236}">
                <a16:creationId xmlns:a16="http://schemas.microsoft.com/office/drawing/2014/main" id="{7F378221-8DC7-4EF1-AC8B-1070F6174D2B}"/>
              </a:ext>
            </a:extLst>
          </p:cNvPr>
          <p:cNvPicPr>
            <a:picLocks noChangeAspect="1"/>
          </p:cNvPicPr>
          <p:nvPr/>
        </p:nvPicPr>
        <p:blipFill>
          <a:blip r:embed="rId3"/>
          <a:stretch>
            <a:fillRect/>
          </a:stretch>
        </p:blipFill>
        <p:spPr>
          <a:xfrm>
            <a:off x="9617227" y="622619"/>
            <a:ext cx="609200" cy="609200"/>
          </a:xfrm>
          <a:prstGeom prst="rect">
            <a:avLst/>
          </a:prstGeom>
        </p:spPr>
      </p:pic>
      <p:pic>
        <p:nvPicPr>
          <p:cNvPr id="48" name="Imagen 47" descr="Like Bee">
            <a:extLst>
              <a:ext uri="{FF2B5EF4-FFF2-40B4-BE49-F238E27FC236}">
                <a16:creationId xmlns:a16="http://schemas.microsoft.com/office/drawing/2014/main" id="{9D979E43-0B0F-4898-9034-BBE95667B4B1}"/>
              </a:ext>
            </a:extLst>
          </p:cNvPr>
          <p:cNvPicPr>
            <a:picLocks noChangeAspect="1"/>
          </p:cNvPicPr>
          <p:nvPr/>
        </p:nvPicPr>
        <p:blipFill>
          <a:blip r:embed="rId3"/>
          <a:stretch>
            <a:fillRect/>
          </a:stretch>
        </p:blipFill>
        <p:spPr>
          <a:xfrm>
            <a:off x="9617227" y="1220089"/>
            <a:ext cx="609200" cy="609200"/>
          </a:xfrm>
          <a:prstGeom prst="rect">
            <a:avLst/>
          </a:prstGeom>
        </p:spPr>
      </p:pic>
      <p:pic>
        <p:nvPicPr>
          <p:cNvPr id="49" name="Imagen 48" descr="Like Bee">
            <a:extLst>
              <a:ext uri="{FF2B5EF4-FFF2-40B4-BE49-F238E27FC236}">
                <a16:creationId xmlns:a16="http://schemas.microsoft.com/office/drawing/2014/main" id="{78D59F71-172F-405E-ADD9-E4568C32E6E1}"/>
              </a:ext>
            </a:extLst>
          </p:cNvPr>
          <p:cNvPicPr>
            <a:picLocks noChangeAspect="1"/>
          </p:cNvPicPr>
          <p:nvPr/>
        </p:nvPicPr>
        <p:blipFill>
          <a:blip r:embed="rId3"/>
          <a:stretch>
            <a:fillRect/>
          </a:stretch>
        </p:blipFill>
        <p:spPr>
          <a:xfrm>
            <a:off x="9617227" y="1918781"/>
            <a:ext cx="609200" cy="609200"/>
          </a:xfrm>
          <a:prstGeom prst="rect">
            <a:avLst/>
          </a:prstGeom>
        </p:spPr>
      </p:pic>
      <p:pic>
        <p:nvPicPr>
          <p:cNvPr id="50" name="Imagen 49" descr="Like Bee">
            <a:extLst>
              <a:ext uri="{FF2B5EF4-FFF2-40B4-BE49-F238E27FC236}">
                <a16:creationId xmlns:a16="http://schemas.microsoft.com/office/drawing/2014/main" id="{90D327F6-3E72-4380-815F-0B508254088B}"/>
              </a:ext>
            </a:extLst>
          </p:cNvPr>
          <p:cNvPicPr>
            <a:picLocks noChangeAspect="1"/>
          </p:cNvPicPr>
          <p:nvPr/>
        </p:nvPicPr>
        <p:blipFill>
          <a:blip r:embed="rId3"/>
          <a:stretch>
            <a:fillRect/>
          </a:stretch>
        </p:blipFill>
        <p:spPr>
          <a:xfrm>
            <a:off x="9617227" y="2715237"/>
            <a:ext cx="609200" cy="609200"/>
          </a:xfrm>
          <a:prstGeom prst="rect">
            <a:avLst/>
          </a:prstGeom>
        </p:spPr>
      </p:pic>
      <p:pic>
        <p:nvPicPr>
          <p:cNvPr id="51" name="Imagen 50" descr="Like Bee">
            <a:extLst>
              <a:ext uri="{FF2B5EF4-FFF2-40B4-BE49-F238E27FC236}">
                <a16:creationId xmlns:a16="http://schemas.microsoft.com/office/drawing/2014/main" id="{93C5772C-5950-43E9-8D21-A2070F9EB121}"/>
              </a:ext>
            </a:extLst>
          </p:cNvPr>
          <p:cNvPicPr>
            <a:picLocks noChangeAspect="1"/>
          </p:cNvPicPr>
          <p:nvPr/>
        </p:nvPicPr>
        <p:blipFill>
          <a:blip r:embed="rId3"/>
          <a:stretch>
            <a:fillRect/>
          </a:stretch>
        </p:blipFill>
        <p:spPr>
          <a:xfrm>
            <a:off x="9617227" y="3262325"/>
            <a:ext cx="609200" cy="609200"/>
          </a:xfrm>
          <a:prstGeom prst="rect">
            <a:avLst/>
          </a:prstGeom>
        </p:spPr>
      </p:pic>
    </p:spTree>
    <p:extLst>
      <p:ext uri="{BB962C8B-B14F-4D97-AF65-F5344CB8AC3E}">
        <p14:creationId xmlns:p14="http://schemas.microsoft.com/office/powerpoint/2010/main" val="76360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238667"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aphicFrame>
        <p:nvGraphicFramePr>
          <p:cNvPr id="53" name="Tabla 18">
            <a:extLst>
              <a:ext uri="{FF2B5EF4-FFF2-40B4-BE49-F238E27FC236}">
                <a16:creationId xmlns:a16="http://schemas.microsoft.com/office/drawing/2014/main" id="{8B6ADD8F-4ED7-4267-9A27-A989FE488E56}"/>
              </a:ext>
            </a:extLst>
          </p:cNvPr>
          <p:cNvGraphicFramePr>
            <a:graphicFrameLocks noGrp="1"/>
          </p:cNvGraphicFramePr>
          <p:nvPr>
            <p:extLst>
              <p:ext uri="{D42A27DB-BD31-4B8C-83A1-F6EECF244321}">
                <p14:modId xmlns:p14="http://schemas.microsoft.com/office/powerpoint/2010/main" val="3413372308"/>
              </p:ext>
            </p:extLst>
          </p:nvPr>
        </p:nvGraphicFramePr>
        <p:xfrm>
          <a:off x="308274" y="155377"/>
          <a:ext cx="5308259" cy="1920242"/>
        </p:xfrm>
        <a:graphic>
          <a:graphicData uri="http://schemas.openxmlformats.org/drawingml/2006/table">
            <a:tbl>
              <a:tblPr firstRow="1" bandRow="1">
                <a:tableStyleId>{5940675A-B579-460E-94D1-54222C63F5DA}</a:tableStyleId>
              </a:tblPr>
              <a:tblGrid>
                <a:gridCol w="5308259">
                  <a:extLst>
                    <a:ext uri="{9D8B030D-6E8A-4147-A177-3AD203B41FA5}">
                      <a16:colId xmlns:a16="http://schemas.microsoft.com/office/drawing/2014/main" val="2198568655"/>
                    </a:ext>
                  </a:extLst>
                </a:gridCol>
              </a:tblGrid>
              <a:tr h="980415">
                <a:tc>
                  <a:txBody>
                    <a:bodyPr/>
                    <a:lstStyle/>
                    <a:p>
                      <a:pPr algn="ctr"/>
                      <a:r>
                        <a:rPr lang="es-MX" sz="1200" b="0" dirty="0">
                          <a:latin typeface="Century Gothic" panose="020B0502020202020204" pitchFamily="34" charset="0"/>
                        </a:rPr>
                        <a:t>Una vez ya sentados se les mostró la secuencia numérica y ellos iban diciendo el nombre de los números, después realizaron los números con la huella de su dedo con pintura acrílica en una hoja y luego se les entregó una oruga en la cual mostraba los números a lo que ellos tenían que contar unos puntitos en hojas de colores y acomodarlo de acuerdo con la cantidad contada.</a:t>
                      </a:r>
                    </a:p>
                    <a:p>
                      <a:pPr algn="ctr"/>
                      <a:r>
                        <a:rPr lang="es-MX" sz="1200" b="0" dirty="0">
                          <a:latin typeface="Century Gothic" panose="020B0502020202020204" pitchFamily="34" charset="0"/>
                        </a:rPr>
                        <a:t>Se los llevó a otro salón en donde íbamos a jugar con los números, se les decía una cantidad y ellos tenían que correr al número; sin embargo por su comportamiento no se pudo aplicar correctamente.</a:t>
                      </a:r>
                    </a:p>
                  </a:txBody>
                  <a:tcPr marT="45721" marB="45721" anchor="ctr"/>
                </a:tc>
                <a:extLst>
                  <a:ext uri="{0D108BD9-81ED-4DB2-BD59-A6C34878D82A}">
                    <a16:rowId xmlns:a16="http://schemas.microsoft.com/office/drawing/2014/main" val="1908725490"/>
                  </a:ext>
                </a:extLst>
              </a:tr>
            </a:tbl>
          </a:graphicData>
        </a:graphic>
      </p:graphicFrame>
      <p:sp>
        <p:nvSpPr>
          <p:cNvPr id="12" name="Rectángulo: esquinas redondeadas 11">
            <a:extLst>
              <a:ext uri="{FF2B5EF4-FFF2-40B4-BE49-F238E27FC236}">
                <a16:creationId xmlns:a16="http://schemas.microsoft.com/office/drawing/2014/main" id="{9A9FC99A-86DB-49AA-8762-D5B99638322C}"/>
              </a:ext>
            </a:extLst>
          </p:cNvPr>
          <p:cNvSpPr/>
          <p:nvPr/>
        </p:nvSpPr>
        <p:spPr>
          <a:xfrm>
            <a:off x="295753" y="2055304"/>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OBSERVACIONES</a:t>
            </a:r>
          </a:p>
        </p:txBody>
      </p:sp>
      <p:graphicFrame>
        <p:nvGraphicFramePr>
          <p:cNvPr id="55" name="Tabla 18">
            <a:extLst>
              <a:ext uri="{FF2B5EF4-FFF2-40B4-BE49-F238E27FC236}">
                <a16:creationId xmlns:a16="http://schemas.microsoft.com/office/drawing/2014/main" id="{595F2DC9-255E-40B1-BA84-2BA82179335B}"/>
              </a:ext>
            </a:extLst>
          </p:cNvPr>
          <p:cNvGraphicFramePr>
            <a:graphicFrameLocks noGrp="1"/>
          </p:cNvGraphicFramePr>
          <p:nvPr>
            <p:extLst>
              <p:ext uri="{D42A27DB-BD31-4B8C-83A1-F6EECF244321}">
                <p14:modId xmlns:p14="http://schemas.microsoft.com/office/powerpoint/2010/main" val="2969868637"/>
              </p:ext>
            </p:extLst>
          </p:nvPr>
        </p:nvGraphicFramePr>
        <p:xfrm>
          <a:off x="245212" y="2841651"/>
          <a:ext cx="2587055" cy="3548149"/>
        </p:xfrm>
        <a:graphic>
          <a:graphicData uri="http://schemas.openxmlformats.org/drawingml/2006/table">
            <a:tbl>
              <a:tblPr firstRow="1" bandRow="1">
                <a:tableStyleId>{5940675A-B579-460E-94D1-54222C63F5DA}</a:tableStyleId>
              </a:tblPr>
              <a:tblGrid>
                <a:gridCol w="2587055">
                  <a:extLst>
                    <a:ext uri="{9D8B030D-6E8A-4147-A177-3AD203B41FA5}">
                      <a16:colId xmlns:a16="http://schemas.microsoft.com/office/drawing/2014/main" val="2198568655"/>
                    </a:ext>
                  </a:extLst>
                </a:gridCol>
              </a:tblGrid>
              <a:tr h="281377">
                <a:tc>
                  <a:txBody>
                    <a:bodyPr/>
                    <a:lstStyle/>
                    <a:p>
                      <a:pPr algn="l"/>
                      <a:r>
                        <a:rPr lang="es-MX" sz="1800" b="1" dirty="0">
                          <a:latin typeface="Century Gothic" panose="020B0502020202020204" pitchFamily="34" charset="0"/>
                        </a:rPr>
                        <a:t>LOGROS:</a:t>
                      </a:r>
                    </a:p>
                  </a:txBody>
                  <a:tcPr marT="45721" marB="45721" anchor="ctr">
                    <a:solidFill>
                      <a:srgbClr val="51E5D3"/>
                    </a:solidFill>
                  </a:tcPr>
                </a:tc>
                <a:extLst>
                  <a:ext uri="{0D108BD9-81ED-4DB2-BD59-A6C34878D82A}">
                    <a16:rowId xmlns:a16="http://schemas.microsoft.com/office/drawing/2014/main" val="2310445415"/>
                  </a:ext>
                </a:extLst>
              </a:tr>
              <a:tr h="3182387">
                <a:tc>
                  <a:txBody>
                    <a:bodyPr/>
                    <a:lstStyle/>
                    <a:p>
                      <a:pPr algn="ctr"/>
                      <a:r>
                        <a:rPr lang="es-MX" sz="1400" b="0" dirty="0">
                          <a:latin typeface="Century Gothic" panose="020B0502020202020204" pitchFamily="34" charset="0"/>
                        </a:rPr>
                        <a:t>Se evalúo mediante los trabajos expuestos a los niños y puedo notar que algunos fueron evaluados correctamente. </a:t>
                      </a:r>
                    </a:p>
                    <a:p>
                      <a:pPr algn="ctr"/>
                      <a:r>
                        <a:rPr lang="es-MX" sz="1400" b="0" dirty="0">
                          <a:latin typeface="Century Gothic" panose="020B0502020202020204" pitchFamily="34" charset="0"/>
                        </a:rPr>
                        <a:t>Además que pude observar que sí lograron aprender un poco más las vocales porque al inicio se les cuestionó y pudieron decir la “a, e, o”.</a:t>
                      </a:r>
                    </a:p>
                  </a:txBody>
                  <a:tcPr marT="45721" marB="45721" anchor="ctr"/>
                </a:tc>
                <a:extLst>
                  <a:ext uri="{0D108BD9-81ED-4DB2-BD59-A6C34878D82A}">
                    <a16:rowId xmlns:a16="http://schemas.microsoft.com/office/drawing/2014/main" val="300211461"/>
                  </a:ext>
                </a:extLst>
              </a:tr>
            </a:tbl>
          </a:graphicData>
        </a:graphic>
      </p:graphicFrame>
      <p:graphicFrame>
        <p:nvGraphicFramePr>
          <p:cNvPr id="56" name="Tabla 18">
            <a:extLst>
              <a:ext uri="{FF2B5EF4-FFF2-40B4-BE49-F238E27FC236}">
                <a16:creationId xmlns:a16="http://schemas.microsoft.com/office/drawing/2014/main" id="{FFBAA83C-17BE-407D-A512-4E4C045316CB}"/>
              </a:ext>
            </a:extLst>
          </p:cNvPr>
          <p:cNvGraphicFramePr>
            <a:graphicFrameLocks noGrp="1"/>
          </p:cNvGraphicFramePr>
          <p:nvPr>
            <p:extLst>
              <p:ext uri="{D42A27DB-BD31-4B8C-83A1-F6EECF244321}">
                <p14:modId xmlns:p14="http://schemas.microsoft.com/office/powerpoint/2010/main" val="2145148665"/>
              </p:ext>
            </p:extLst>
          </p:nvPr>
        </p:nvGraphicFramePr>
        <p:xfrm>
          <a:off x="2945683" y="2841490"/>
          <a:ext cx="2526122" cy="3548149"/>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353259">
                <a:tc>
                  <a:txBody>
                    <a:bodyPr/>
                    <a:lstStyle/>
                    <a:p>
                      <a:pPr algn="l"/>
                      <a:r>
                        <a:rPr lang="es-MX" sz="1600" b="1" dirty="0">
                          <a:latin typeface="Century Gothic" panose="020B0502020202020204" pitchFamily="34" charset="0"/>
                        </a:rPr>
                        <a:t>DIFICULTADES:</a:t>
                      </a:r>
                    </a:p>
                  </a:txBody>
                  <a:tcPr marT="45721" marB="45721" anchor="ctr">
                    <a:solidFill>
                      <a:srgbClr val="51E5D3"/>
                    </a:solidFill>
                  </a:tcPr>
                </a:tc>
                <a:extLst>
                  <a:ext uri="{0D108BD9-81ED-4DB2-BD59-A6C34878D82A}">
                    <a16:rowId xmlns:a16="http://schemas.microsoft.com/office/drawing/2014/main" val="2310445415"/>
                  </a:ext>
                </a:extLst>
              </a:tr>
              <a:tr h="3194890">
                <a:tc>
                  <a:txBody>
                    <a:bodyPr/>
                    <a:lstStyle/>
                    <a:p>
                      <a:pPr algn="ctr"/>
                      <a:r>
                        <a:rPr lang="es-MX" sz="1400" b="0" dirty="0">
                          <a:latin typeface="Century Gothic" panose="020B0502020202020204" pitchFamily="34" charset="0"/>
                        </a:rPr>
                        <a:t>El grupo no se presta para realizar actividades lúdicas, realizan mejor las hojas de trabajo; por lo que llevaré unas cuantas para ver cómo reaccionan, metiendo pausas activas para no dejarlos sentados todo el rato.</a:t>
                      </a:r>
                    </a:p>
                  </a:txBody>
                  <a:tcPr marT="45721" marB="45721" anchor="ctr"/>
                </a:tc>
                <a:extLst>
                  <a:ext uri="{0D108BD9-81ED-4DB2-BD59-A6C34878D82A}">
                    <a16:rowId xmlns:a16="http://schemas.microsoft.com/office/drawing/2014/main" val="300211461"/>
                  </a:ext>
                </a:extLst>
              </a:tr>
            </a:tbl>
          </a:graphicData>
        </a:graphic>
      </p:graphicFrame>
      <p:graphicFrame>
        <p:nvGraphicFramePr>
          <p:cNvPr id="59" name="Tabla 18">
            <a:extLst>
              <a:ext uri="{FF2B5EF4-FFF2-40B4-BE49-F238E27FC236}">
                <a16:creationId xmlns:a16="http://schemas.microsoft.com/office/drawing/2014/main" id="{83E1AA1A-A604-4714-903A-A098E0C9DB7E}"/>
              </a:ext>
            </a:extLst>
          </p:cNvPr>
          <p:cNvGraphicFramePr>
            <a:graphicFrameLocks noGrp="1"/>
          </p:cNvGraphicFramePr>
          <p:nvPr>
            <p:extLst>
              <p:ext uri="{D42A27DB-BD31-4B8C-83A1-F6EECF244321}">
                <p14:modId xmlns:p14="http://schemas.microsoft.com/office/powerpoint/2010/main" val="139357776"/>
              </p:ext>
            </p:extLst>
          </p:nvPr>
        </p:nvGraphicFramePr>
        <p:xfrm>
          <a:off x="6695151" y="374763"/>
          <a:ext cx="2526122" cy="5943603"/>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524679">
                <a:tc>
                  <a:txBody>
                    <a:bodyPr/>
                    <a:lstStyle/>
                    <a:p>
                      <a:pPr algn="l"/>
                      <a:r>
                        <a:rPr lang="es-MX" sz="1400" b="1" dirty="0">
                          <a:latin typeface="Century Gothic" panose="020B0502020202020204" pitchFamily="34" charset="0"/>
                        </a:rPr>
                        <a:t>VALORACIÓN GRAL. DE LA JORNADA:</a:t>
                      </a:r>
                    </a:p>
                  </a:txBody>
                  <a:tcPr marT="45721" marB="45721" anchor="ctr">
                    <a:solidFill>
                      <a:srgbClr val="FFE3EE"/>
                    </a:solidFill>
                  </a:tcPr>
                </a:tc>
                <a:extLst>
                  <a:ext uri="{0D108BD9-81ED-4DB2-BD59-A6C34878D82A}">
                    <a16:rowId xmlns:a16="http://schemas.microsoft.com/office/drawing/2014/main" val="2310445415"/>
                  </a:ext>
                </a:extLst>
              </a:tr>
              <a:tr h="5418924">
                <a:tc>
                  <a:txBody>
                    <a:bodyPr/>
                    <a:lstStyle/>
                    <a:p>
                      <a:pPr algn="ctr"/>
                      <a:r>
                        <a:rPr lang="es-MX" sz="1400" b="1" dirty="0">
                          <a:latin typeface="Century Gothic" panose="020B0502020202020204" pitchFamily="34" charset="0"/>
                        </a:rPr>
                        <a:t>¿Cómo lo hice? ¿Me faltó algo que no debo olvidar? </a:t>
                      </a:r>
                      <a:r>
                        <a:rPr lang="es-MX" sz="1400" b="0" dirty="0">
                          <a:latin typeface="Century Gothic" panose="020B0502020202020204" pitchFamily="34" charset="0"/>
                        </a:rPr>
                        <a:t>No debo olvidar que el grupo no se presta para realizar actividades lúdicas como los del martes y jueves; es por ello que se deben hacer modificaciones en cuanto algunas actividades.</a:t>
                      </a:r>
                    </a:p>
                    <a:p>
                      <a:pPr algn="ctr"/>
                      <a:r>
                        <a:rPr lang="es-MX" sz="1400" b="0" dirty="0">
                          <a:latin typeface="Century Gothic" panose="020B0502020202020204" pitchFamily="34" charset="0"/>
                        </a:rPr>
                        <a:t> </a:t>
                      </a:r>
                    </a:p>
                    <a:p>
                      <a:pPr algn="ctr"/>
                      <a:r>
                        <a:rPr lang="es-MX" sz="1400" b="1" dirty="0">
                          <a:latin typeface="Century Gothic" panose="020B0502020202020204" pitchFamily="34" charset="0"/>
                        </a:rPr>
                        <a:t>¿De qué otra manera podría intervenir? ¿Qué necesito modificar? </a:t>
                      </a:r>
                      <a:r>
                        <a:rPr lang="es-MX" sz="1400" b="0" dirty="0">
                          <a:latin typeface="Century Gothic" panose="020B0502020202020204" pitchFamily="34" charset="0"/>
                        </a:rPr>
                        <a:t>Opino que mi intervención fue la correcta, pero debería realizar modificaciones a las actividades de juego porque el grupo no actúa como se espera en cuanto a ellas.</a:t>
                      </a:r>
                      <a:endParaRPr lang="es-MX" sz="1400" b="1" dirty="0">
                        <a:latin typeface="Century Gothic" panose="020B0502020202020204" pitchFamily="34" charset="0"/>
                      </a:endParaRPr>
                    </a:p>
                  </a:txBody>
                  <a:tcPr marT="45721" marB="45721" anchor="ctr"/>
                </a:tc>
                <a:extLst>
                  <a:ext uri="{0D108BD9-81ED-4DB2-BD59-A6C34878D82A}">
                    <a16:rowId xmlns:a16="http://schemas.microsoft.com/office/drawing/2014/main" val="300211461"/>
                  </a:ext>
                </a:extLst>
              </a:tr>
            </a:tbl>
          </a:graphicData>
        </a:graphic>
      </p:graphicFrame>
      <p:graphicFrame>
        <p:nvGraphicFramePr>
          <p:cNvPr id="60" name="Tabla 18">
            <a:extLst>
              <a:ext uri="{FF2B5EF4-FFF2-40B4-BE49-F238E27FC236}">
                <a16:creationId xmlns:a16="http://schemas.microsoft.com/office/drawing/2014/main" id="{715C4E8F-45C1-4117-BB78-4F69CEDAE686}"/>
              </a:ext>
            </a:extLst>
          </p:cNvPr>
          <p:cNvGraphicFramePr>
            <a:graphicFrameLocks noGrp="1"/>
          </p:cNvGraphicFramePr>
          <p:nvPr>
            <p:extLst>
              <p:ext uri="{D42A27DB-BD31-4B8C-83A1-F6EECF244321}">
                <p14:modId xmlns:p14="http://schemas.microsoft.com/office/powerpoint/2010/main" val="982255506"/>
              </p:ext>
            </p:extLst>
          </p:nvPr>
        </p:nvGraphicFramePr>
        <p:xfrm>
          <a:off x="9370125" y="367933"/>
          <a:ext cx="2526122" cy="6077742"/>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385600">
                <a:tc>
                  <a:txBody>
                    <a:bodyPr/>
                    <a:lstStyle/>
                    <a:p>
                      <a:pPr algn="l"/>
                      <a:r>
                        <a:rPr lang="es-MX" sz="1200" b="1" dirty="0">
                          <a:latin typeface="Century Gothic" panose="020B0502020202020204" pitchFamily="34" charset="0"/>
                        </a:rPr>
                        <a:t>AUTOEVALUACIÓN:</a:t>
                      </a:r>
                    </a:p>
                  </a:txBody>
                  <a:tcPr marT="45721" marB="45721" anchor="ctr">
                    <a:solidFill>
                      <a:srgbClr val="FFE3EE"/>
                    </a:solidFill>
                  </a:tcPr>
                </a:tc>
                <a:extLst>
                  <a:ext uri="{0D108BD9-81ED-4DB2-BD59-A6C34878D82A}">
                    <a16:rowId xmlns:a16="http://schemas.microsoft.com/office/drawing/2014/main" val="2310445415"/>
                  </a:ext>
                </a:extLst>
              </a:tr>
              <a:tr h="5512338">
                <a:tc>
                  <a:txBody>
                    <a:bodyPr/>
                    <a:lstStyle/>
                    <a:p>
                      <a:pPr algn="ctr"/>
                      <a:r>
                        <a:rPr lang="es-MX" sz="1050" b="0" i="0" dirty="0">
                          <a:latin typeface="Century Gothic" panose="020B0502020202020204" pitchFamily="34" charset="0"/>
                        </a:rPr>
                        <a:t>De acuerdo con Piaget (1956), el juego forma parte de la inteligencia del niño/a, porque representa la asimilación funcional o reproductiva de la realidad según cada etapa evolutiva que el individuo va pasando; sin embargo, no en todos los casos el juego es la base del aprendizaje porque con el grupo que estoy tratando no demuestran mucho interés a la hora de realizar el juego o si los llego a sacar al patio simplemente hacen lo que ellos quieran una vez explicadas las reglas. Es por ello, que se encuentran (a lo mejor) en la fase evolutiva del pensamiento humano de que el juego es simple ejercicio (parecido al animal) y no dedican demasiada atención a las reglas como el segundo grupo.</a:t>
                      </a:r>
                    </a:p>
                    <a:p>
                      <a:pPr algn="ctr"/>
                      <a:endParaRPr lang="es-MX" sz="1050" b="0" i="0" dirty="0">
                        <a:latin typeface="Century Gothic" panose="020B0502020202020204" pitchFamily="34" charset="0"/>
                      </a:endParaRPr>
                    </a:p>
                    <a:p>
                      <a:pPr algn="ctr"/>
                      <a:r>
                        <a:rPr lang="es-MX" sz="1050" b="0" i="0" dirty="0">
                          <a:latin typeface="Century Gothic" panose="020B0502020202020204" pitchFamily="34" charset="0"/>
                        </a:rPr>
                        <a:t>Así pues, después de lo vivido el día de hoy se buscaran juegos más sencillos (que no sean de mesa, porque tampoco son de su interés) o estrategias para así no estar llevando mucho trabajo de hoja; aunque les llegue a gustar el realizarlo.</a:t>
                      </a:r>
                    </a:p>
                    <a:p>
                      <a:pPr algn="ctr"/>
                      <a:endParaRPr lang="es-MX" sz="1050" b="0" i="0" dirty="0">
                        <a:latin typeface="Century Gothic" panose="020B0502020202020204" pitchFamily="34" charset="0"/>
                      </a:endParaRPr>
                    </a:p>
                    <a:p>
                      <a:pPr algn="ctr"/>
                      <a:r>
                        <a:rPr lang="es-MX" sz="1050" b="0" i="0" dirty="0">
                          <a:latin typeface="Century Gothic" panose="020B0502020202020204" pitchFamily="34" charset="0"/>
                        </a:rPr>
                        <a:t>Aún así, opino que mi jornada hasta este día fue buena y productiva porque se notó un avance en los alumnos. </a:t>
                      </a:r>
                    </a:p>
                  </a:txBody>
                  <a:tcPr marT="45721" marB="45721" anchor="ctr"/>
                </a:tc>
                <a:extLst>
                  <a:ext uri="{0D108BD9-81ED-4DB2-BD59-A6C34878D82A}">
                    <a16:rowId xmlns:a16="http://schemas.microsoft.com/office/drawing/2014/main" val="300211461"/>
                  </a:ext>
                </a:extLst>
              </a:tr>
            </a:tbl>
          </a:graphicData>
        </a:graphic>
      </p:graphicFrame>
    </p:spTree>
    <p:extLst>
      <p:ext uri="{BB962C8B-B14F-4D97-AF65-F5344CB8AC3E}">
        <p14:creationId xmlns:p14="http://schemas.microsoft.com/office/powerpoint/2010/main" val="336500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sp>
        <p:nvSpPr>
          <p:cNvPr id="52" name="Rectángulo: esquinas redondeadas 51">
            <a:extLst>
              <a:ext uri="{FF2B5EF4-FFF2-40B4-BE49-F238E27FC236}">
                <a16:creationId xmlns:a16="http://schemas.microsoft.com/office/drawing/2014/main" id="{561A8021-3FB6-4D94-9D6B-8C2B76723F08}"/>
              </a:ext>
            </a:extLst>
          </p:cNvPr>
          <p:cNvSpPr/>
          <p:nvPr/>
        </p:nvSpPr>
        <p:spPr>
          <a:xfrm>
            <a:off x="269898" y="204917"/>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IMÁGENES</a:t>
            </a:r>
          </a:p>
        </p:txBody>
      </p:sp>
      <p:sp>
        <p:nvSpPr>
          <p:cNvPr id="51" name="Rectángulo: esquinas redondeadas 50">
            <a:extLst>
              <a:ext uri="{FF2B5EF4-FFF2-40B4-BE49-F238E27FC236}">
                <a16:creationId xmlns:a16="http://schemas.microsoft.com/office/drawing/2014/main" id="{B694D587-786A-4246-A7DB-D37D135BCE57}"/>
              </a:ext>
            </a:extLst>
          </p:cNvPr>
          <p:cNvSpPr/>
          <p:nvPr/>
        </p:nvSpPr>
        <p:spPr>
          <a:xfrm>
            <a:off x="6676359" y="4762994"/>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REFERENCIAS</a:t>
            </a:r>
          </a:p>
        </p:txBody>
      </p:sp>
      <p:sp>
        <p:nvSpPr>
          <p:cNvPr id="49" name="CuadroTexto 48">
            <a:extLst>
              <a:ext uri="{FF2B5EF4-FFF2-40B4-BE49-F238E27FC236}">
                <a16:creationId xmlns:a16="http://schemas.microsoft.com/office/drawing/2014/main" id="{30E0BEE9-D68B-4ACE-861B-3D82E249A3E7}"/>
              </a:ext>
            </a:extLst>
          </p:cNvPr>
          <p:cNvSpPr txBox="1"/>
          <p:nvPr/>
        </p:nvSpPr>
        <p:spPr>
          <a:xfrm>
            <a:off x="6551325" y="5306247"/>
            <a:ext cx="5445814" cy="738664"/>
          </a:xfrm>
          <a:prstGeom prst="rect">
            <a:avLst/>
          </a:prstGeom>
          <a:noFill/>
        </p:spPr>
        <p:txBody>
          <a:bodyPr wrap="square">
            <a:spAutoFit/>
          </a:bodyPr>
          <a:lstStyle/>
          <a:p>
            <a:pPr algn="ctr"/>
            <a:r>
              <a:rPr lang="es-MX" dirty="0">
                <a:hlinkClick r:id="rId3"/>
              </a:rPr>
              <a:t>Microsoft Word - C___</a:t>
            </a:r>
            <a:r>
              <a:rPr lang="es-MX" dirty="0" err="1">
                <a:hlinkClick r:id="rId3"/>
              </a:rPr>
              <a:t>Documents</a:t>
            </a:r>
            <a:r>
              <a:rPr lang="es-MX" dirty="0">
                <a:hlinkClick r:id="rId3"/>
              </a:rPr>
              <a:t> and Settings__Administrator__Escritorio__PUBLICACION__ENVIADA__publicacion CC OO - Lidia </a:t>
            </a:r>
            <a:r>
              <a:rPr lang="es-MX" dirty="0" err="1">
                <a:hlinkClick r:id="rId3"/>
              </a:rPr>
              <a:t>Guevar</a:t>
            </a:r>
            <a:endParaRPr lang="es-MX" dirty="0"/>
          </a:p>
        </p:txBody>
      </p:sp>
      <p:pic>
        <p:nvPicPr>
          <p:cNvPr id="13" name="Imagen 12" descr="Imagen que contiene persona, joven, niño, niña&#10;&#10;Descripción generada automáticamente">
            <a:extLst>
              <a:ext uri="{FF2B5EF4-FFF2-40B4-BE49-F238E27FC236}">
                <a16:creationId xmlns:a16="http://schemas.microsoft.com/office/drawing/2014/main" id="{A2E2E113-72ED-402C-B3B7-0A3794B70275}"/>
              </a:ext>
            </a:extLst>
          </p:cNvPr>
          <p:cNvPicPr>
            <a:picLocks noChangeAspect="1"/>
          </p:cNvPicPr>
          <p:nvPr/>
        </p:nvPicPr>
        <p:blipFill>
          <a:blip r:embed="rId4"/>
          <a:stretch>
            <a:fillRect/>
          </a:stretch>
        </p:blipFill>
        <p:spPr>
          <a:xfrm>
            <a:off x="3200961" y="813588"/>
            <a:ext cx="2420568" cy="3227424"/>
          </a:xfrm>
          <a:prstGeom prst="rect">
            <a:avLst/>
          </a:prstGeom>
        </p:spPr>
      </p:pic>
      <p:pic>
        <p:nvPicPr>
          <p:cNvPr id="17" name="Imagen 16" descr="Niña sentada en el piso de madera&#10;&#10;Descripción generada automáticamente con confianza media">
            <a:extLst>
              <a:ext uri="{FF2B5EF4-FFF2-40B4-BE49-F238E27FC236}">
                <a16:creationId xmlns:a16="http://schemas.microsoft.com/office/drawing/2014/main" id="{E15F3909-67FD-4993-A8B8-EC5F9A6FA535}"/>
              </a:ext>
            </a:extLst>
          </p:cNvPr>
          <p:cNvPicPr>
            <a:picLocks noChangeAspect="1"/>
          </p:cNvPicPr>
          <p:nvPr/>
        </p:nvPicPr>
        <p:blipFill>
          <a:blip r:embed="rId5"/>
          <a:stretch>
            <a:fillRect/>
          </a:stretch>
        </p:blipFill>
        <p:spPr>
          <a:xfrm>
            <a:off x="1054824" y="4176870"/>
            <a:ext cx="3306161" cy="2452603"/>
          </a:xfrm>
          <a:prstGeom prst="rect">
            <a:avLst/>
          </a:prstGeom>
        </p:spPr>
      </p:pic>
      <p:pic>
        <p:nvPicPr>
          <p:cNvPr id="20" name="Imagen 19" descr="Imagen que contiene exterior, edificio, niño, hombre&#10;&#10;Descripción generada automáticamente">
            <a:extLst>
              <a:ext uri="{FF2B5EF4-FFF2-40B4-BE49-F238E27FC236}">
                <a16:creationId xmlns:a16="http://schemas.microsoft.com/office/drawing/2014/main" id="{47F78890-6ACD-4E70-BDB0-E8E284C0835A}"/>
              </a:ext>
            </a:extLst>
          </p:cNvPr>
          <p:cNvPicPr>
            <a:picLocks noChangeAspect="1"/>
          </p:cNvPicPr>
          <p:nvPr/>
        </p:nvPicPr>
        <p:blipFill>
          <a:blip r:embed="rId6"/>
          <a:stretch>
            <a:fillRect/>
          </a:stretch>
        </p:blipFill>
        <p:spPr>
          <a:xfrm>
            <a:off x="308095" y="813588"/>
            <a:ext cx="2379155" cy="3172206"/>
          </a:xfrm>
          <a:prstGeom prst="rect">
            <a:avLst/>
          </a:prstGeom>
        </p:spPr>
      </p:pic>
      <p:pic>
        <p:nvPicPr>
          <p:cNvPr id="23" name="Imagen 22" descr="Carta&#10;&#10;Descripción generada automáticamente">
            <a:extLst>
              <a:ext uri="{FF2B5EF4-FFF2-40B4-BE49-F238E27FC236}">
                <a16:creationId xmlns:a16="http://schemas.microsoft.com/office/drawing/2014/main" id="{F1F4D721-718B-4554-A441-EC0623FEA99B}"/>
              </a:ext>
            </a:extLst>
          </p:cNvPr>
          <p:cNvPicPr>
            <a:picLocks noChangeAspect="1"/>
          </p:cNvPicPr>
          <p:nvPr/>
        </p:nvPicPr>
        <p:blipFill>
          <a:blip r:embed="rId7"/>
          <a:stretch>
            <a:fillRect/>
          </a:stretch>
        </p:blipFill>
        <p:spPr>
          <a:xfrm>
            <a:off x="6671165" y="246415"/>
            <a:ext cx="1695624" cy="3015910"/>
          </a:xfrm>
          <a:prstGeom prst="rect">
            <a:avLst/>
          </a:prstGeom>
        </p:spPr>
      </p:pic>
      <p:pic>
        <p:nvPicPr>
          <p:cNvPr id="25" name="Imagen 24" descr="Mano de una persona&#10;&#10;Descripción generada automáticamente con confianza media">
            <a:extLst>
              <a:ext uri="{FF2B5EF4-FFF2-40B4-BE49-F238E27FC236}">
                <a16:creationId xmlns:a16="http://schemas.microsoft.com/office/drawing/2014/main" id="{05425BCF-DF13-4055-96AD-7AB38CA05412}"/>
              </a:ext>
            </a:extLst>
          </p:cNvPr>
          <p:cNvPicPr>
            <a:picLocks noChangeAspect="1"/>
          </p:cNvPicPr>
          <p:nvPr/>
        </p:nvPicPr>
        <p:blipFill>
          <a:blip r:embed="rId8"/>
          <a:stretch>
            <a:fillRect/>
          </a:stretch>
        </p:blipFill>
        <p:spPr>
          <a:xfrm>
            <a:off x="8625083" y="1425291"/>
            <a:ext cx="3227424" cy="3227424"/>
          </a:xfrm>
          <a:prstGeom prst="rect">
            <a:avLst/>
          </a:prstGeom>
        </p:spPr>
      </p:pic>
    </p:spTree>
    <p:extLst>
      <p:ext uri="{BB962C8B-B14F-4D97-AF65-F5344CB8AC3E}">
        <p14:creationId xmlns:p14="http://schemas.microsoft.com/office/powerpoint/2010/main" val="316835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1033"/>
        <p:cNvGrpSpPr/>
        <p:nvPr/>
      </p:nvGrpSpPr>
      <p:grpSpPr>
        <a:xfrm>
          <a:off x="0" y="0"/>
          <a:ext cx="0" cy="0"/>
          <a:chOff x="0" y="0"/>
          <a:chExt cx="0" cy="0"/>
        </a:xfrm>
      </p:grpSpPr>
      <p:sp>
        <p:nvSpPr>
          <p:cNvPr id="1034" name="Google Shape;1034;p11"/>
          <p:cNvSpPr/>
          <p:nvPr/>
        </p:nvSpPr>
        <p:spPr>
          <a:xfrm>
            <a:off x="0" y="5"/>
            <a:ext cx="6387548" cy="6858000"/>
          </a:xfrm>
          <a:prstGeom prst="rect">
            <a:avLst/>
          </a:prstGeom>
          <a:solidFill>
            <a:srgbClr val="FEEDDB"/>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1035" name="Google Shape;1035;p11"/>
          <p:cNvGrpSpPr/>
          <p:nvPr/>
        </p:nvGrpSpPr>
        <p:grpSpPr>
          <a:xfrm flipH="1">
            <a:off x="5754093" y="150740"/>
            <a:ext cx="772201" cy="589721"/>
            <a:chOff x="5804451" y="374375"/>
            <a:chExt cx="636879" cy="589720"/>
          </a:xfrm>
        </p:grpSpPr>
        <p:sp>
          <p:nvSpPr>
            <p:cNvPr id="1036" name="Google Shape;1036;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37" name="Google Shape;1037;p11"/>
            <p:cNvSpPr/>
            <p:nvPr/>
          </p:nvSpPr>
          <p:spPr>
            <a:xfrm>
              <a:off x="5804451" y="374375"/>
              <a:ext cx="543340" cy="589720"/>
            </a:xfrm>
            <a:prstGeom prst="blockArc">
              <a:avLst>
                <a:gd name="adj1" fmla="val 808023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38" name="Google Shape;1038;p11"/>
          <p:cNvGrpSpPr/>
          <p:nvPr/>
        </p:nvGrpSpPr>
        <p:grpSpPr>
          <a:xfrm flipH="1">
            <a:off x="5754093" y="750394"/>
            <a:ext cx="772201" cy="589721"/>
            <a:chOff x="5804451" y="374375"/>
            <a:chExt cx="636879" cy="589720"/>
          </a:xfrm>
        </p:grpSpPr>
        <p:sp>
          <p:nvSpPr>
            <p:cNvPr id="1039" name="Google Shape;1039;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0" name="Google Shape;1040;p11"/>
            <p:cNvSpPr/>
            <p:nvPr/>
          </p:nvSpPr>
          <p:spPr>
            <a:xfrm>
              <a:off x="5804451" y="374375"/>
              <a:ext cx="543340" cy="589720"/>
            </a:xfrm>
            <a:prstGeom prst="blockArc">
              <a:avLst>
                <a:gd name="adj1" fmla="val 8029215"/>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1" name="Google Shape;1041;p11"/>
          <p:cNvGrpSpPr/>
          <p:nvPr/>
        </p:nvGrpSpPr>
        <p:grpSpPr>
          <a:xfrm flipH="1">
            <a:off x="5754093" y="1473864"/>
            <a:ext cx="772201" cy="589721"/>
            <a:chOff x="5804451" y="374375"/>
            <a:chExt cx="636879" cy="589720"/>
          </a:xfrm>
        </p:grpSpPr>
        <p:sp>
          <p:nvSpPr>
            <p:cNvPr id="1042" name="Google Shape;1042;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3" name="Google Shape;1043;p11"/>
            <p:cNvSpPr/>
            <p:nvPr/>
          </p:nvSpPr>
          <p:spPr>
            <a:xfrm>
              <a:off x="5804451" y="374375"/>
              <a:ext cx="543340" cy="589720"/>
            </a:xfrm>
            <a:prstGeom prst="blockArc">
              <a:avLst>
                <a:gd name="adj1" fmla="val 8139169"/>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4" name="Google Shape;1044;p11"/>
          <p:cNvGrpSpPr/>
          <p:nvPr/>
        </p:nvGrpSpPr>
        <p:grpSpPr>
          <a:xfrm flipH="1">
            <a:off x="5754093" y="2181245"/>
            <a:ext cx="772201" cy="589721"/>
            <a:chOff x="5804451" y="374375"/>
            <a:chExt cx="636879" cy="589720"/>
          </a:xfrm>
        </p:grpSpPr>
        <p:sp>
          <p:nvSpPr>
            <p:cNvPr id="1045" name="Google Shape;1045;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6" name="Google Shape;1046;p11"/>
            <p:cNvSpPr/>
            <p:nvPr/>
          </p:nvSpPr>
          <p:spPr>
            <a:xfrm>
              <a:off x="5804451" y="374375"/>
              <a:ext cx="543340" cy="589720"/>
            </a:xfrm>
            <a:prstGeom prst="blockArc">
              <a:avLst>
                <a:gd name="adj1" fmla="val 8077935"/>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7" name="Google Shape;1047;p11"/>
          <p:cNvGrpSpPr/>
          <p:nvPr/>
        </p:nvGrpSpPr>
        <p:grpSpPr>
          <a:xfrm flipH="1">
            <a:off x="5754093" y="2780900"/>
            <a:ext cx="772201" cy="589721"/>
            <a:chOff x="5804451" y="374375"/>
            <a:chExt cx="636879" cy="589720"/>
          </a:xfrm>
        </p:grpSpPr>
        <p:sp>
          <p:nvSpPr>
            <p:cNvPr id="1048" name="Google Shape;1048;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9" name="Google Shape;1049;p11"/>
            <p:cNvSpPr/>
            <p:nvPr/>
          </p:nvSpPr>
          <p:spPr>
            <a:xfrm>
              <a:off x="5804451" y="374375"/>
              <a:ext cx="543340" cy="589720"/>
            </a:xfrm>
            <a:prstGeom prst="blockArc">
              <a:avLst>
                <a:gd name="adj1" fmla="val 785730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0" name="Google Shape;1050;p11"/>
          <p:cNvGrpSpPr/>
          <p:nvPr/>
        </p:nvGrpSpPr>
        <p:grpSpPr>
          <a:xfrm flipH="1">
            <a:off x="5754093" y="3504369"/>
            <a:ext cx="772201" cy="589721"/>
            <a:chOff x="5804451" y="374375"/>
            <a:chExt cx="636879" cy="589720"/>
          </a:xfrm>
        </p:grpSpPr>
        <p:sp>
          <p:nvSpPr>
            <p:cNvPr id="1051" name="Google Shape;1051;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2" name="Google Shape;1052;p11"/>
            <p:cNvSpPr/>
            <p:nvPr/>
          </p:nvSpPr>
          <p:spPr>
            <a:xfrm>
              <a:off x="5804451" y="374375"/>
              <a:ext cx="543340" cy="589720"/>
            </a:xfrm>
            <a:prstGeom prst="blockArc">
              <a:avLst>
                <a:gd name="adj1" fmla="val 796643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3" name="Google Shape;1053;p11"/>
          <p:cNvGrpSpPr/>
          <p:nvPr/>
        </p:nvGrpSpPr>
        <p:grpSpPr>
          <a:xfrm flipH="1">
            <a:off x="5754093" y="4109164"/>
            <a:ext cx="772201" cy="589721"/>
            <a:chOff x="5804451" y="374375"/>
            <a:chExt cx="636879" cy="589720"/>
          </a:xfrm>
        </p:grpSpPr>
        <p:sp>
          <p:nvSpPr>
            <p:cNvPr id="1054" name="Google Shape;1054;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5" name="Google Shape;1055;p11"/>
            <p:cNvSpPr/>
            <p:nvPr/>
          </p:nvSpPr>
          <p:spPr>
            <a:xfrm>
              <a:off x="5804451" y="374375"/>
              <a:ext cx="543340" cy="589720"/>
            </a:xfrm>
            <a:prstGeom prst="blockArc">
              <a:avLst>
                <a:gd name="adj1" fmla="val 7903006"/>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6" name="Google Shape;1056;p11"/>
          <p:cNvGrpSpPr/>
          <p:nvPr/>
        </p:nvGrpSpPr>
        <p:grpSpPr>
          <a:xfrm flipH="1">
            <a:off x="5754093" y="4708817"/>
            <a:ext cx="772201" cy="589721"/>
            <a:chOff x="5804451" y="374375"/>
            <a:chExt cx="636879" cy="589720"/>
          </a:xfrm>
        </p:grpSpPr>
        <p:sp>
          <p:nvSpPr>
            <p:cNvPr id="1057" name="Google Shape;1057;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8" name="Google Shape;1058;p11"/>
            <p:cNvSpPr/>
            <p:nvPr/>
          </p:nvSpPr>
          <p:spPr>
            <a:xfrm>
              <a:off x="5804451" y="374375"/>
              <a:ext cx="543340" cy="589720"/>
            </a:xfrm>
            <a:prstGeom prst="blockArc">
              <a:avLst>
                <a:gd name="adj1" fmla="val 7908428"/>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9" name="Google Shape;1059;p11"/>
          <p:cNvGrpSpPr/>
          <p:nvPr/>
        </p:nvGrpSpPr>
        <p:grpSpPr>
          <a:xfrm flipH="1">
            <a:off x="5754093" y="5432287"/>
            <a:ext cx="772201" cy="589721"/>
            <a:chOff x="5804451" y="374375"/>
            <a:chExt cx="636879" cy="589720"/>
          </a:xfrm>
        </p:grpSpPr>
        <p:sp>
          <p:nvSpPr>
            <p:cNvPr id="1060" name="Google Shape;1060;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1" name="Google Shape;1061;p11"/>
            <p:cNvSpPr/>
            <p:nvPr/>
          </p:nvSpPr>
          <p:spPr>
            <a:xfrm>
              <a:off x="5804451" y="374375"/>
              <a:ext cx="543340" cy="589720"/>
            </a:xfrm>
            <a:prstGeom prst="blockArc">
              <a:avLst>
                <a:gd name="adj1" fmla="val 7845997"/>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62" name="Google Shape;1062;p11"/>
          <p:cNvGrpSpPr/>
          <p:nvPr/>
        </p:nvGrpSpPr>
        <p:grpSpPr>
          <a:xfrm flipH="1">
            <a:off x="5754093" y="6039752"/>
            <a:ext cx="772201" cy="589721"/>
            <a:chOff x="5804451" y="374375"/>
            <a:chExt cx="636879" cy="589720"/>
          </a:xfrm>
        </p:grpSpPr>
        <p:sp>
          <p:nvSpPr>
            <p:cNvPr id="1063" name="Google Shape;1063;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4" name="Google Shape;1064;p11"/>
            <p:cNvSpPr/>
            <p:nvPr/>
          </p:nvSpPr>
          <p:spPr>
            <a:xfrm>
              <a:off x="5804451" y="374375"/>
              <a:ext cx="543340" cy="589720"/>
            </a:xfrm>
            <a:prstGeom prst="blockArc">
              <a:avLst>
                <a:gd name="adj1" fmla="val 7971054"/>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pic>
        <p:nvPicPr>
          <p:cNvPr id="1065" name="Google Shape;1065;p11"/>
          <p:cNvPicPr preferRelativeResize="0"/>
          <p:nvPr/>
        </p:nvPicPr>
        <p:blipFill rotWithShape="1">
          <a:blip r:embed="rId3">
            <a:alphaModFix/>
          </a:blip>
          <a:srcRect/>
          <a:stretch/>
        </p:blipFill>
        <p:spPr>
          <a:xfrm>
            <a:off x="709412" y="809228"/>
            <a:ext cx="2882158" cy="2882158"/>
          </a:xfrm>
          <a:prstGeom prst="roundRect">
            <a:avLst>
              <a:gd name="adj" fmla="val 4409"/>
            </a:avLst>
          </a:prstGeom>
          <a:noFill/>
          <a:ln>
            <a:noFill/>
          </a:ln>
          <a:effectLst>
            <a:outerShdw blurRad="50800" dist="50800" dir="5400000" algn="ctr" rotWithShape="0">
              <a:srgbClr val="000000">
                <a:alpha val="63921"/>
              </a:srgbClr>
            </a:outerShdw>
          </a:effectLst>
        </p:spPr>
      </p:pic>
      <p:pic>
        <p:nvPicPr>
          <p:cNvPr id="1066" name="Google Shape;1066;p11" descr="My Possesive Boyfriend - Prolog - Wattpad"/>
          <p:cNvPicPr preferRelativeResize="0"/>
          <p:nvPr/>
        </p:nvPicPr>
        <p:blipFill rotWithShape="1">
          <a:blip r:embed="rId4">
            <a:alphaModFix/>
          </a:blip>
          <a:srcRect/>
          <a:stretch/>
        </p:blipFill>
        <p:spPr>
          <a:xfrm>
            <a:off x="2770226" y="3130760"/>
            <a:ext cx="2247900" cy="2247900"/>
          </a:xfrm>
          <a:prstGeom prst="roundRect">
            <a:avLst>
              <a:gd name="adj" fmla="val 12044"/>
            </a:avLst>
          </a:prstGeom>
          <a:noFill/>
          <a:ln>
            <a:noFill/>
          </a:ln>
          <a:effectLst>
            <a:outerShdw blurRad="50800" dist="50800" dir="5400000" algn="ctr" rotWithShape="0">
              <a:srgbClr val="000000">
                <a:alpha val="51764"/>
              </a:srgbClr>
            </a:outerShdw>
          </a:effectLst>
        </p:spPr>
      </p:pic>
      <p:pic>
        <p:nvPicPr>
          <p:cNvPr id="1067" name="Google Shape;1067;p11"/>
          <p:cNvPicPr preferRelativeResize="0"/>
          <p:nvPr/>
        </p:nvPicPr>
        <p:blipFill rotWithShape="1">
          <a:blip r:embed="rId5">
            <a:alphaModFix/>
          </a:blip>
          <a:srcRect/>
          <a:stretch/>
        </p:blipFill>
        <p:spPr>
          <a:xfrm>
            <a:off x="2193249" y="2000819"/>
            <a:ext cx="2422878" cy="2418581"/>
          </a:xfrm>
          <a:prstGeom prst="rect">
            <a:avLst/>
          </a:prstGeom>
          <a:noFill/>
          <a:ln>
            <a:noFill/>
          </a:ln>
        </p:spPr>
      </p:pic>
      <p:sp>
        <p:nvSpPr>
          <p:cNvPr id="1068" name="Google Shape;1068;p11"/>
          <p:cNvSpPr/>
          <p:nvPr/>
        </p:nvSpPr>
        <p:spPr>
          <a:xfrm rot="2760719">
            <a:off x="3087124" y="751007"/>
            <a:ext cx="1008898" cy="376700"/>
          </a:xfrm>
          <a:prstGeom prst="rect">
            <a:avLst/>
          </a:prstGeom>
          <a:solidFill>
            <a:srgbClr val="624526"/>
          </a:solidFill>
          <a:ln>
            <a:noFill/>
          </a:ln>
          <a:effectLst>
            <a:outerShdw blurRad="50800" dist="50800" dir="5400000" algn="ctr" rotWithShape="0">
              <a:srgbClr val="000000">
                <a:alpha val="82745"/>
              </a:srgbClr>
            </a:outerShdw>
          </a:effectLst>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9" name="Google Shape;1069;p11"/>
          <p:cNvSpPr txBox="1"/>
          <p:nvPr/>
        </p:nvSpPr>
        <p:spPr>
          <a:xfrm>
            <a:off x="709414" y="5852066"/>
            <a:ext cx="4070409" cy="584735"/>
          </a:xfrm>
          <a:prstGeom prst="rect">
            <a:avLst/>
          </a:prstGeom>
          <a:noFill/>
          <a:ln>
            <a:noFill/>
          </a:ln>
        </p:spPr>
        <p:txBody>
          <a:bodyPr spcFirstLastPara="1" wrap="square" lIns="91426" tIns="45700" rIns="91426" bIns="45700" anchor="t" anchorCtr="0">
            <a:spAutoFit/>
          </a:bodyPr>
          <a:lstStyle/>
          <a:p>
            <a:pPr algn="ctr"/>
            <a:r>
              <a:rPr lang="es-MX" sz="3200" b="1" dirty="0">
                <a:solidFill>
                  <a:srgbClr val="BC927A"/>
                </a:solidFill>
                <a:latin typeface="Libre Franklin Thin"/>
                <a:ea typeface="Libre Franklin Thin"/>
                <a:cs typeface="Libre Franklin Thin"/>
                <a:sym typeface="Libre Franklin Thin"/>
              </a:rPr>
              <a:t> ¡ T Ú  P U E D E S !</a:t>
            </a:r>
            <a:endParaRPr sz="1401" dirty="0">
              <a:solidFill>
                <a:srgbClr val="BC927A"/>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901</Words>
  <Application>Microsoft Office PowerPoint</Application>
  <PresentationFormat>Panorámica</PresentationFormat>
  <Paragraphs>60</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Libre Franklin Thin</vt:lpstr>
      <vt:lpstr>Century Gothic</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ZAZIL GUEMEZ DZIB</dc:creator>
  <cp:lastModifiedBy>olga flores</cp:lastModifiedBy>
  <cp:revision>55</cp:revision>
  <dcterms:created xsi:type="dcterms:W3CDTF">2021-08-13T19:35:06Z</dcterms:created>
  <dcterms:modified xsi:type="dcterms:W3CDTF">2021-09-08T22:25:57Z</dcterms:modified>
</cp:coreProperties>
</file>