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7"/>
  </p:notesMasterIdLst>
  <p:sldIdLst>
    <p:sldId id="317" r:id="rId2"/>
    <p:sldId id="318" r:id="rId3"/>
    <p:sldId id="319" r:id="rId4"/>
    <p:sldId id="320" r:id="rId5"/>
    <p:sldId id="321" r:id="rId6"/>
  </p:sldIdLst>
  <p:sldSz cx="5143500" cy="91440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ahnschrift" panose="020B0502040204020203" pitchFamily="34" charset="0"/>
      <p:regular r:id="rId12"/>
      <p:bold r:id="rId13"/>
    </p:embeddedFont>
    <p:embeddedFont>
      <p:font typeface="Bahnschrift Condensed" panose="020B0502040204020203" pitchFamily="34" charset="0"/>
      <p:regular r:id="rId14"/>
      <p:bold r:id="rId15"/>
    </p:embeddedFont>
    <p:embeddedFont>
      <p:font typeface="Gloria Hallelujah" panose="020B060402020202020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Raleway Thin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A19596-ECFF-432C-99D3-183B196C75AC}">
  <a:tblStyle styleId="{68A19596-ECFF-432C-99D3-183B196C75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2123" autoAdjust="0"/>
  </p:normalViewPr>
  <p:slideViewPr>
    <p:cSldViewPr snapToGrid="0">
      <p:cViewPr>
        <p:scale>
          <a:sx n="63" d="100"/>
          <a:sy n="63" d="100"/>
        </p:scale>
        <p:origin x="1888" y="-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38" y="1496484"/>
            <a:ext cx="3857625" cy="3183467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93" indent="0" algn="ctr">
              <a:buNone/>
              <a:defRPr sz="844"/>
            </a:lvl2pPr>
            <a:lvl3pPr marL="385785" indent="0" algn="ctr">
              <a:buNone/>
              <a:defRPr sz="759"/>
            </a:lvl3pPr>
            <a:lvl4pPr marL="578678" indent="0" algn="ctr">
              <a:buNone/>
              <a:defRPr sz="675"/>
            </a:lvl4pPr>
            <a:lvl5pPr marL="771571" indent="0" algn="ctr">
              <a:buNone/>
              <a:defRPr sz="675"/>
            </a:lvl5pPr>
            <a:lvl6pPr marL="964463" indent="0" algn="ctr">
              <a:buNone/>
              <a:defRPr sz="675"/>
            </a:lvl6pPr>
            <a:lvl7pPr marL="1157356" indent="0" algn="ctr">
              <a:buNone/>
              <a:defRPr sz="675"/>
            </a:lvl7pPr>
            <a:lvl8pPr marL="1350249" indent="0" algn="ctr">
              <a:buNone/>
              <a:defRPr sz="675"/>
            </a:lvl8pPr>
            <a:lvl9pPr marL="1543141" indent="0" algn="ctr">
              <a:buNone/>
              <a:defRPr sz="675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4971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2153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680817" y="486834"/>
            <a:ext cx="1109067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2236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623797" y="1778400"/>
            <a:ext cx="1895906" cy="149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>
            <a:endParaRPr/>
          </a:p>
        </p:txBody>
      </p:sp>
      <p:sp>
        <p:nvSpPr>
          <p:cNvPr id="78" name="Google Shape;78;p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2206814" y="5990755"/>
            <a:ext cx="730013" cy="105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1125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1710830" y="4106711"/>
            <a:ext cx="1721925" cy="105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9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4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3269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937" y="2279652"/>
            <a:ext cx="4436269" cy="3803649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0937" y="6119285"/>
            <a:ext cx="4436269" cy="2000249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93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85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7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71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35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24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141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02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6324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5" y="486834"/>
            <a:ext cx="4436269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93" indent="0">
              <a:buNone/>
              <a:defRPr sz="844" b="1"/>
            </a:lvl2pPr>
            <a:lvl3pPr marL="385785" indent="0">
              <a:buNone/>
              <a:defRPr sz="759" b="1"/>
            </a:lvl3pPr>
            <a:lvl4pPr marL="578678" indent="0">
              <a:buNone/>
              <a:defRPr sz="675" b="1"/>
            </a:lvl4pPr>
            <a:lvl5pPr marL="771571" indent="0">
              <a:buNone/>
              <a:defRPr sz="675" b="1"/>
            </a:lvl5pPr>
            <a:lvl6pPr marL="964463" indent="0">
              <a:buNone/>
              <a:defRPr sz="675" b="1"/>
            </a:lvl6pPr>
            <a:lvl7pPr marL="1157356" indent="0">
              <a:buNone/>
              <a:defRPr sz="675" b="1"/>
            </a:lvl7pPr>
            <a:lvl8pPr marL="1350249" indent="0">
              <a:buNone/>
              <a:defRPr sz="675" b="1"/>
            </a:lvl8pPr>
            <a:lvl9pPr marL="1543141" indent="0">
              <a:buNone/>
              <a:defRPr sz="67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93" indent="0">
              <a:buNone/>
              <a:defRPr sz="844" b="1"/>
            </a:lvl2pPr>
            <a:lvl3pPr marL="385785" indent="0">
              <a:buNone/>
              <a:defRPr sz="759" b="1"/>
            </a:lvl3pPr>
            <a:lvl4pPr marL="578678" indent="0">
              <a:buNone/>
              <a:defRPr sz="675" b="1"/>
            </a:lvl4pPr>
            <a:lvl5pPr marL="771571" indent="0">
              <a:buNone/>
              <a:defRPr sz="675" b="1"/>
            </a:lvl5pPr>
            <a:lvl6pPr marL="964463" indent="0">
              <a:buNone/>
              <a:defRPr sz="675" b="1"/>
            </a:lvl6pPr>
            <a:lvl7pPr marL="1157356" indent="0">
              <a:buNone/>
              <a:defRPr sz="675" b="1"/>
            </a:lvl7pPr>
            <a:lvl8pPr marL="1350249" indent="0">
              <a:buNone/>
              <a:defRPr sz="675" b="1"/>
            </a:lvl8pPr>
            <a:lvl9pPr marL="1543141" indent="0">
              <a:buNone/>
              <a:defRPr sz="67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5252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1512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6752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6" y="609600"/>
            <a:ext cx="1658912" cy="21336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6657" y="1316567"/>
            <a:ext cx="2603897" cy="6498167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4286" y="2743200"/>
            <a:ext cx="1658912" cy="5082117"/>
          </a:xfrm>
        </p:spPr>
        <p:txBody>
          <a:bodyPr/>
          <a:lstStyle>
            <a:lvl1pPr marL="0" indent="0">
              <a:buNone/>
              <a:defRPr sz="675"/>
            </a:lvl1pPr>
            <a:lvl2pPr marL="192893" indent="0">
              <a:buNone/>
              <a:defRPr sz="591"/>
            </a:lvl2pPr>
            <a:lvl3pPr marL="385785" indent="0">
              <a:buNone/>
              <a:defRPr sz="506"/>
            </a:lvl3pPr>
            <a:lvl4pPr marL="578678" indent="0">
              <a:buNone/>
              <a:defRPr sz="422"/>
            </a:lvl4pPr>
            <a:lvl5pPr marL="771571" indent="0">
              <a:buNone/>
              <a:defRPr sz="422"/>
            </a:lvl5pPr>
            <a:lvl6pPr marL="964463" indent="0">
              <a:buNone/>
              <a:defRPr sz="422"/>
            </a:lvl6pPr>
            <a:lvl7pPr marL="1157356" indent="0">
              <a:buNone/>
              <a:defRPr sz="422"/>
            </a:lvl7pPr>
            <a:lvl8pPr marL="1350249" indent="0">
              <a:buNone/>
              <a:defRPr sz="422"/>
            </a:lvl8pPr>
            <a:lvl9pPr marL="1543141" indent="0">
              <a:buNone/>
              <a:defRPr sz="42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0124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6" y="609600"/>
            <a:ext cx="1658912" cy="21336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186657" y="1316567"/>
            <a:ext cx="2603897" cy="6498167"/>
          </a:xfrm>
        </p:spPr>
        <p:txBody>
          <a:bodyPr/>
          <a:lstStyle>
            <a:lvl1pPr marL="0" indent="0">
              <a:buNone/>
              <a:defRPr sz="1350"/>
            </a:lvl1pPr>
            <a:lvl2pPr marL="192893" indent="0">
              <a:buNone/>
              <a:defRPr sz="1181"/>
            </a:lvl2pPr>
            <a:lvl3pPr marL="385785" indent="0">
              <a:buNone/>
              <a:defRPr sz="1013"/>
            </a:lvl3pPr>
            <a:lvl4pPr marL="578678" indent="0">
              <a:buNone/>
              <a:defRPr sz="844"/>
            </a:lvl4pPr>
            <a:lvl5pPr marL="771571" indent="0">
              <a:buNone/>
              <a:defRPr sz="844"/>
            </a:lvl5pPr>
            <a:lvl6pPr marL="964463" indent="0">
              <a:buNone/>
              <a:defRPr sz="844"/>
            </a:lvl6pPr>
            <a:lvl7pPr marL="1157356" indent="0">
              <a:buNone/>
              <a:defRPr sz="844"/>
            </a:lvl7pPr>
            <a:lvl8pPr marL="1350249" indent="0">
              <a:buNone/>
              <a:defRPr sz="844"/>
            </a:lvl8pPr>
            <a:lvl9pPr marL="1543141" indent="0">
              <a:buNone/>
              <a:defRPr sz="844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4286" y="2743200"/>
            <a:ext cx="1658912" cy="5082117"/>
          </a:xfrm>
        </p:spPr>
        <p:txBody>
          <a:bodyPr/>
          <a:lstStyle>
            <a:lvl1pPr marL="0" indent="0">
              <a:buNone/>
              <a:defRPr sz="675"/>
            </a:lvl1pPr>
            <a:lvl2pPr marL="192893" indent="0">
              <a:buNone/>
              <a:defRPr sz="591"/>
            </a:lvl2pPr>
            <a:lvl3pPr marL="385785" indent="0">
              <a:buNone/>
              <a:defRPr sz="506"/>
            </a:lvl3pPr>
            <a:lvl4pPr marL="578678" indent="0">
              <a:buNone/>
              <a:defRPr sz="422"/>
            </a:lvl4pPr>
            <a:lvl5pPr marL="771571" indent="0">
              <a:buNone/>
              <a:defRPr sz="422"/>
            </a:lvl5pPr>
            <a:lvl6pPr marL="964463" indent="0">
              <a:buNone/>
              <a:defRPr sz="422"/>
            </a:lvl6pPr>
            <a:lvl7pPr marL="1157356" indent="0">
              <a:buNone/>
              <a:defRPr sz="422"/>
            </a:lvl7pPr>
            <a:lvl8pPr marL="1350249" indent="0">
              <a:buNone/>
              <a:defRPr sz="422"/>
            </a:lvl8pPr>
            <a:lvl9pPr marL="1543141" indent="0">
              <a:buNone/>
              <a:defRPr sz="42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6134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53616" y="486834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53615" y="8475134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5099-9C02-4398-A960-93F0ECEF11A5}" type="datetimeFigureOut">
              <a:rPr lang="es-ES" smtClean="0"/>
              <a:t>08/09/2021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03785" y="8475134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3632597" y="8475134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47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ftr="0" dt="0"/>
  <p:txStyles>
    <p:titleStyle>
      <a:lvl1pPr algn="l" defTabSz="385785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6" indent="-96446" algn="l" defTabSz="385785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39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32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124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868017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1060910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802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695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588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93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85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78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71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63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356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249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141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3915" y="0"/>
            <a:ext cx="5143500" cy="8299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Curso: Aprendizaje en el Servicio. 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Docente: Elizabeth Guadalupe Ramos Suarez. 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Alumna: </a:t>
            </a: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Montserrat Rodriguez Rivera 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Séptimo Semestre Sección A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 smtClean="0"/>
              <a:t>Competencias</a:t>
            </a:r>
            <a:r>
              <a:rPr lang="es-ES" sz="900" b="1" dirty="0"/>
              <a:t>:</a:t>
            </a:r>
          </a:p>
          <a:p>
            <a:r>
              <a:rPr lang="es-ES" sz="900" dirty="0"/>
              <a:t>	Plantea las necesidades formativas de los alumnos de acuerdo con sus procesos de desarrollo y de aprendizaje, con base en los nuevos enfoques pedagógicos.</a:t>
            </a:r>
          </a:p>
          <a:p>
            <a:r>
              <a:rPr lang="es-ES" sz="900" dirty="0"/>
              <a:t>	Establece relaciones entre los principios, conceptos disciplinarios y contenidos del plan y programas de estudio en función del logro de aprendizaje de sus alumnos, asegurando la coherencia y continuidad entre los distintos grados y niveles educativos.</a:t>
            </a: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Incorpora los recursos y medios didácticos idóneos para favorecer el aprendizaje de acuerdo con el conocimiento de los procesos de desarrollo cognitivo y socioemocional de los alumnos.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 diagnósticos de los intereses, motivaciones y necesidades formativas de los alumnos para organizar las actividades de aprendizaje, así como las adecuaciones curriculares y didácticas pertinentes.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 estrategias que favorecen el desarrollo intelectual, físico, social y emocional de los alumnos para procurar el logro de los aprendizajes.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Emplea los medios tecnológicos y las fuentes de información científica disponibles para mantenerse actualizado respecto a los diversos campos de conocimiento que intervienen en su trabajo docente.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Construye escenarios y experiencias de aprendizaje utilizando diversos recursos metodológicos y tecnológicos para favorecer la educación inclusiva.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Evalúa el aprendizaje de sus alumnos mediante la aplicación de distintas teorías, métodos e instrumentos considerando las áreas, campos y ámbitos de conocimiento, así como los saberes correspondientes al grado y nivel educativo.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 propuestas para mejorar los resultados de su enseñanza y los aprendizajes de sus alumnos.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 los recursos metodológicos y técnicos de la investigación para explicar, comprender situaciones educativas y mejorar su docencia.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 su actuación profesional con sentido ético-valoral y asume los diversos principios y reglas que aseguran una mejor convivencia institucional y social, en beneficio de los alumnos y de la comunidad escolar.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Decide las estrategias pedagógicas para minimizar o eliminar las barreras para el aprendizaje y la participación asegurando una educación inclusiva.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</a:rPr>
              <a:t>Saltillo, Coahuila de Zaragoza                                                                                           </a:t>
            </a:r>
            <a:endParaRPr lang="es-ES_tradnl" sz="9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ES_tradnl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_tradnl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08 </a:t>
            </a:r>
            <a:r>
              <a:rPr lang="es-ES_tradnl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 septiembre </a:t>
            </a: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</a:rPr>
              <a:t>del 2021</a:t>
            </a:r>
            <a:endParaRPr lang="es-ES" sz="900" dirty="0"/>
          </a:p>
          <a:p>
            <a:endParaRPr lang="es-ES" sz="500" dirty="0"/>
          </a:p>
        </p:txBody>
      </p:sp>
      <p:pic>
        <p:nvPicPr>
          <p:cNvPr id="9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31878" y="223540"/>
            <a:ext cx="587573" cy="6365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963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b="28113"/>
          <a:stretch/>
        </p:blipFill>
        <p:spPr>
          <a:xfrm>
            <a:off x="0" y="0"/>
            <a:ext cx="5313872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16200000">
            <a:off x="-1599793" y="3359229"/>
            <a:ext cx="468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hnschrift Condensed" panose="020B0502040204020203" pitchFamily="34" charset="0"/>
              </a:rPr>
              <a:t>Montserrat 4 A</a:t>
            </a:r>
            <a:endParaRPr lang="es-ES" sz="4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4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 r="4738" b="20377"/>
          <a:stretch/>
        </p:blipFill>
        <p:spPr>
          <a:xfrm>
            <a:off x="0" y="120770"/>
            <a:ext cx="5143500" cy="90232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6491" y="3881887"/>
            <a:ext cx="319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Montserrat Rodriguez Rivera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56272" y="4710023"/>
            <a:ext cx="31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J.N Francisco I Madero T.M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56272" y="5503653"/>
            <a:ext cx="60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3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99140" y="5503653"/>
            <a:ext cx="50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B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93448" y="6345530"/>
            <a:ext cx="215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143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3079" y="7125419"/>
            <a:ext cx="707366" cy="362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741788" y="7101143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>
                <a:latin typeface="Bahnschrift" panose="020B0502040204020203" pitchFamily="34" charset="0"/>
              </a:rPr>
              <a:t>Clave: 05DJN02325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14671" y="6354004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>
                <a:latin typeface="Bahnschrift" panose="020B0502040204020203" pitchFamily="34" charset="0"/>
              </a:rPr>
              <a:t>Sostenimiento Federal</a:t>
            </a:r>
          </a:p>
        </p:txBody>
      </p:sp>
    </p:spTree>
    <p:extLst>
      <p:ext uri="{BB962C8B-B14F-4D97-AF65-F5344CB8AC3E}">
        <p14:creationId xmlns:p14="http://schemas.microsoft.com/office/powerpoint/2010/main" val="350136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5472" r="3732" b="2453"/>
          <a:stretch/>
        </p:blipFill>
        <p:spPr>
          <a:xfrm>
            <a:off x="0" y="0"/>
            <a:ext cx="51435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18260" y="491631"/>
            <a:ext cx="2019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08  </a:t>
            </a:r>
            <a:r>
              <a:rPr lang="es-ES" sz="1100" dirty="0" smtClean="0"/>
              <a:t>septiembre  2021</a:t>
            </a:r>
            <a:endParaRPr lang="es-ES" sz="1100" dirty="0"/>
          </a:p>
        </p:txBody>
      </p:sp>
      <p:sp>
        <p:nvSpPr>
          <p:cNvPr id="4" name="Estrella de 5 puntas 3"/>
          <p:cNvSpPr/>
          <p:nvPr/>
        </p:nvSpPr>
        <p:spPr>
          <a:xfrm>
            <a:off x="4048708" y="847512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 de 5 puntas 5"/>
          <p:cNvSpPr/>
          <p:nvPr/>
        </p:nvSpPr>
        <p:spPr>
          <a:xfrm>
            <a:off x="1888761" y="2216596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strella de 5 puntas 6"/>
          <p:cNvSpPr/>
          <p:nvPr/>
        </p:nvSpPr>
        <p:spPr>
          <a:xfrm>
            <a:off x="1889146" y="2570345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 de 5 puntas 7"/>
          <p:cNvSpPr/>
          <p:nvPr/>
        </p:nvSpPr>
        <p:spPr>
          <a:xfrm>
            <a:off x="1888761" y="2846506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strella de 5 puntas 8"/>
          <p:cNvSpPr/>
          <p:nvPr/>
        </p:nvSpPr>
        <p:spPr>
          <a:xfrm>
            <a:off x="2266181" y="3422352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 de 5 puntas 9"/>
          <p:cNvSpPr/>
          <p:nvPr/>
        </p:nvSpPr>
        <p:spPr>
          <a:xfrm>
            <a:off x="1512145" y="4034058"/>
            <a:ext cx="96143" cy="124782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 de 5 puntas 10"/>
          <p:cNvSpPr/>
          <p:nvPr/>
        </p:nvSpPr>
        <p:spPr>
          <a:xfrm>
            <a:off x="630148" y="4652145"/>
            <a:ext cx="96143" cy="124782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strella de 5 puntas 11"/>
          <p:cNvSpPr/>
          <p:nvPr/>
        </p:nvSpPr>
        <p:spPr>
          <a:xfrm>
            <a:off x="952715" y="5046334"/>
            <a:ext cx="96143" cy="124782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strella de 5 puntas 13"/>
          <p:cNvSpPr/>
          <p:nvPr/>
        </p:nvSpPr>
        <p:spPr>
          <a:xfrm>
            <a:off x="4305044" y="2213382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strella de 5 puntas 14"/>
          <p:cNvSpPr/>
          <p:nvPr/>
        </p:nvSpPr>
        <p:spPr>
          <a:xfrm>
            <a:off x="4329459" y="2700338"/>
            <a:ext cx="219653" cy="237199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strella de 5 puntas 15"/>
          <p:cNvSpPr/>
          <p:nvPr/>
        </p:nvSpPr>
        <p:spPr>
          <a:xfrm>
            <a:off x="4342371" y="3116966"/>
            <a:ext cx="219652" cy="208655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strella de 5 puntas 16"/>
          <p:cNvSpPr/>
          <p:nvPr/>
        </p:nvSpPr>
        <p:spPr>
          <a:xfrm>
            <a:off x="4294184" y="3451809"/>
            <a:ext cx="227247" cy="149984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strella de 5 puntas 17"/>
          <p:cNvSpPr/>
          <p:nvPr/>
        </p:nvSpPr>
        <p:spPr>
          <a:xfrm>
            <a:off x="4329461" y="3670285"/>
            <a:ext cx="219651" cy="174298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301536" y="6106558"/>
            <a:ext cx="203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Bahnschrift" panose="020B0502040204020203" pitchFamily="34" charset="0"/>
              </a:rPr>
              <a:t>Participación de los estudiantes</a:t>
            </a:r>
            <a:r>
              <a:rPr lang="es-ES" sz="900" dirty="0" smtClean="0">
                <a:latin typeface="Bahnschrift" panose="020B0502040204020203" pitchFamily="34" charset="0"/>
              </a:rPr>
              <a:t>, reconocimiento de aprendizajes en alumnos que no se habían abierto anteriormente. . </a:t>
            </a:r>
            <a:endParaRPr lang="es-ES" sz="900" dirty="0">
              <a:latin typeface="Bahnschrift" panose="020B05020402040202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753683" y="6113341"/>
            <a:ext cx="1957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Bahnschrift" panose="020B0502040204020203" pitchFamily="34" charset="0"/>
              </a:rPr>
              <a:t>Uno de los alumnos muestra una barrera de aprendizaje, hay poca conexión con el alumno. </a:t>
            </a:r>
            <a:endParaRPr lang="es-ES" sz="1000" dirty="0" smtClean="0">
              <a:latin typeface="Bahnschrift" panose="020B0502040204020203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706379" y="7479805"/>
            <a:ext cx="190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dirty="0" smtClean="0"/>
              <a:t>A diferencia del primer </a:t>
            </a:r>
            <a:r>
              <a:rPr lang="es-ES" sz="900" dirty="0" err="1" smtClean="0"/>
              <a:t>dia</a:t>
            </a:r>
            <a:r>
              <a:rPr lang="es-ES" sz="900" dirty="0" smtClean="0"/>
              <a:t> en esta ocasión tuve la oportunidad de aplicar toda la actividad, se dieron las consignas claras y los estudiantes dieron su mayor esfuerzo al trabajar. </a:t>
            </a:r>
            <a:endParaRPr lang="es-ES" sz="9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01536" y="8360492"/>
            <a:ext cx="1953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000" dirty="0"/>
          </a:p>
        </p:txBody>
      </p:sp>
      <p:sp>
        <p:nvSpPr>
          <p:cNvPr id="28" name="Rectángulo 27"/>
          <p:cNvSpPr/>
          <p:nvPr/>
        </p:nvSpPr>
        <p:spPr>
          <a:xfrm>
            <a:off x="2646670" y="4732050"/>
            <a:ext cx="2131168" cy="68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571750" y="4652343"/>
            <a:ext cx="2256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 smtClean="0">
                <a:latin typeface="Bahnschrift" panose="020B0502040204020203" pitchFamily="34" charset="0"/>
              </a:rPr>
              <a:t>Evaluación de pequeños </a:t>
            </a:r>
            <a:r>
              <a:rPr lang="es-ES" sz="1000" dirty="0" smtClean="0">
                <a:latin typeface="Bahnschrift" panose="020B0502040204020203" pitchFamily="34" charset="0"/>
              </a:rPr>
              <a:t>grupos. </a:t>
            </a:r>
            <a:endParaRPr lang="es-ES" sz="1000" dirty="0">
              <a:latin typeface="Bahnschrift" panose="020B0502040204020203" pitchFamily="34" charset="0"/>
            </a:endParaRPr>
          </a:p>
        </p:txBody>
      </p:sp>
      <p:sp>
        <p:nvSpPr>
          <p:cNvPr id="26" name="Estrella de 5 puntas 25"/>
          <p:cNvSpPr/>
          <p:nvPr/>
        </p:nvSpPr>
        <p:spPr>
          <a:xfrm>
            <a:off x="178798" y="1360309"/>
            <a:ext cx="245476" cy="276161"/>
          </a:xfrm>
          <a:prstGeom prst="star5">
            <a:avLst>
              <a:gd name="adj" fmla="val 3385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strella de 5 puntas 24"/>
          <p:cNvSpPr/>
          <p:nvPr/>
        </p:nvSpPr>
        <p:spPr>
          <a:xfrm>
            <a:off x="1048858" y="1360309"/>
            <a:ext cx="245476" cy="276161"/>
          </a:xfrm>
          <a:prstGeom prst="star5">
            <a:avLst>
              <a:gd name="adj" fmla="val 3385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strella de 5 puntas 26"/>
          <p:cNvSpPr/>
          <p:nvPr/>
        </p:nvSpPr>
        <p:spPr>
          <a:xfrm>
            <a:off x="1877853" y="1360309"/>
            <a:ext cx="245476" cy="276161"/>
          </a:xfrm>
          <a:prstGeom prst="star5">
            <a:avLst>
              <a:gd name="adj" fmla="val 3385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81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3304" y="432168"/>
            <a:ext cx="507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EVIDENCIA FOTOGRAFICA</a:t>
            </a:r>
            <a:endParaRPr lang="es-ES" sz="20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0522" y="4003882"/>
            <a:ext cx="4196298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i="1" u="sng" dirty="0" smtClean="0"/>
              <a:t>La </a:t>
            </a:r>
            <a:r>
              <a:rPr lang="es-ES" b="1" i="1" u="sng" dirty="0" smtClean="0"/>
              <a:t>confianza en preescolar</a:t>
            </a:r>
            <a:endParaRPr lang="es-ES" b="1" i="1" u="sng" dirty="0" smtClean="0"/>
          </a:p>
          <a:p>
            <a:pPr algn="ctr"/>
            <a:endParaRPr lang="es-ES" b="1" i="1" u="sng" dirty="0"/>
          </a:p>
          <a:p>
            <a:pPr algn="just"/>
            <a:r>
              <a:rPr lang="es-ES" dirty="0" smtClean="0"/>
              <a:t>En ocasiones los estudiantes necesitan de seguridad para exponer lo que saben, requieren de una persona que los apoye y les explique que a partir de los errores se construyen los aprendizajes. </a:t>
            </a:r>
          </a:p>
          <a:p>
            <a:pPr algn="just"/>
            <a:r>
              <a:rPr lang="es-ES" dirty="0" smtClean="0"/>
              <a:t>Se dice que mediante la confianza los estudiantes pueden desarrollar sus habilidades cognitivas y sociales armónicamente, La sep. señala que son los docentes los encargados de brindar seguridad a cada uno de los estudiantes, para lograr este ambiente es importante que exista el respeto, comunicación, motivación y entusiasmo.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http://143.137.111.80/dgpromocion/tutoria/wp-content/uploads/2017/12/%C2%BFC%C3%B3mo-lograr-un-clima-de-confianza-y-respeto-en-el-aula_.pdf</a:t>
            </a:r>
          </a:p>
          <a:p>
            <a:pPr algn="just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1" r="824" b="8364"/>
          <a:stretch/>
        </p:blipFill>
        <p:spPr>
          <a:xfrm>
            <a:off x="992703" y="1026160"/>
            <a:ext cx="3111937" cy="27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8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200</Words>
  <Application>Microsoft Office PowerPoint</Application>
  <PresentationFormat>Presentación en pantalla (16:9)</PresentationFormat>
  <Paragraphs>47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Calibri</vt:lpstr>
      <vt:lpstr>Bahnschrift</vt:lpstr>
      <vt:lpstr>Bahnschrift Condensed</vt:lpstr>
      <vt:lpstr>Gloria Hallelujah</vt:lpstr>
      <vt:lpstr>Arial</vt:lpstr>
      <vt:lpstr>Times New Roman</vt:lpstr>
      <vt:lpstr>Symbol</vt:lpstr>
      <vt:lpstr>Calibri Light</vt:lpstr>
      <vt:lpstr>Raleway Thin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“3 B” Jn. Francisco I Madero.  TM</dc:title>
  <dc:creator>Monse</dc:creator>
  <cp:lastModifiedBy>Monse</cp:lastModifiedBy>
  <cp:revision>81</cp:revision>
  <dcterms:modified xsi:type="dcterms:W3CDTF">2021-09-08T21:30:22Z</dcterms:modified>
</cp:coreProperties>
</file>