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720263" cy="15479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24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533371"/>
            <a:ext cx="8262224" cy="5389233"/>
          </a:xfrm>
        </p:spPr>
        <p:txBody>
          <a:bodyPr anchor="b"/>
          <a:lstStyle>
            <a:lvl1pPr algn="ctr">
              <a:defRPr sz="637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15033" y="8130434"/>
            <a:ext cx="7290197" cy="3737346"/>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76609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8065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824152"/>
            <a:ext cx="2095932" cy="1311834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68269" y="824152"/>
            <a:ext cx="6166292" cy="131183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97771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62000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3206" y="3859183"/>
            <a:ext cx="8383727" cy="6439129"/>
          </a:xfrm>
        </p:spPr>
        <p:txBody>
          <a:bodyPr anchor="b"/>
          <a:lstStyle>
            <a:lvl1pPr>
              <a:defRPr sz="637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3206" y="10359229"/>
            <a:ext cx="8383727" cy="3386186"/>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328AE2C-E468-4ECC-8B53-B610A57B09F0}"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39697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68268" y="4120757"/>
            <a:ext cx="4131112" cy="98217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20883" y="4120757"/>
            <a:ext cx="4131112" cy="98217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26890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9534" y="824155"/>
            <a:ext cx="8383727" cy="299202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9535" y="3794681"/>
            <a:ext cx="4112126" cy="1859714"/>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4" name="Content Placeholder 3"/>
          <p:cNvSpPr>
            <a:spLocks noGrp="1"/>
          </p:cNvSpPr>
          <p:nvPr>
            <p:ph sz="half" idx="2"/>
          </p:nvPr>
        </p:nvSpPr>
        <p:spPr>
          <a:xfrm>
            <a:off x="669535" y="5654395"/>
            <a:ext cx="4112126" cy="83167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20884" y="3794681"/>
            <a:ext cx="4132378" cy="1859714"/>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6" name="Content Placeholder 5"/>
          <p:cNvSpPr>
            <a:spLocks noGrp="1"/>
          </p:cNvSpPr>
          <p:nvPr>
            <p:ph sz="quarter" idx="4"/>
          </p:nvPr>
        </p:nvSpPr>
        <p:spPr>
          <a:xfrm>
            <a:off x="4920884" y="5654395"/>
            <a:ext cx="4132378" cy="83167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328AE2C-E468-4ECC-8B53-B610A57B09F0}" type="datetimeFigureOut">
              <a:rPr lang="es-MX" smtClean="0"/>
              <a:t>06/09/2021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4435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328AE2C-E468-4ECC-8B53-B610A57B09F0}" type="datetimeFigureOut">
              <a:rPr lang="es-MX" smtClean="0"/>
              <a:t>06/09/2021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21454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8AE2C-E468-4ECC-8B53-B610A57B09F0}" type="datetimeFigureOut">
              <a:rPr lang="es-MX" smtClean="0"/>
              <a:t>06/09/2021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12901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1031981"/>
            <a:ext cx="3135038" cy="3611933"/>
          </a:xfrm>
        </p:spPr>
        <p:txBody>
          <a:bodyPr anchor="b"/>
          <a:lstStyle>
            <a:lvl1pPr>
              <a:defRPr sz="3402"/>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32378" y="2228796"/>
            <a:ext cx="4920883" cy="11000629"/>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69534" y="4643914"/>
            <a:ext cx="3135038" cy="8603425"/>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904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1031981"/>
            <a:ext cx="3135038" cy="3611933"/>
          </a:xfrm>
        </p:spPr>
        <p:txBody>
          <a:bodyPr anchor="b"/>
          <a:lstStyle>
            <a:lvl1pPr>
              <a:defRPr sz="340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32378" y="2228796"/>
            <a:ext cx="4920883" cy="11000629"/>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69534" y="4643914"/>
            <a:ext cx="3135038" cy="8603425"/>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28AE2C-E468-4ECC-8B53-B610A57B09F0}"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AF213B-C1B1-4AE8-A719-D484E07563C3}" type="slidenum">
              <a:rPr lang="es-MX" smtClean="0"/>
              <a:t>‹Nº›</a:t>
            </a:fld>
            <a:endParaRPr lang="es-MX"/>
          </a:p>
        </p:txBody>
      </p:sp>
    </p:spTree>
    <p:extLst>
      <p:ext uri="{BB962C8B-B14F-4D97-AF65-F5344CB8AC3E}">
        <p14:creationId xmlns:p14="http://schemas.microsoft.com/office/powerpoint/2010/main" val="352147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824155"/>
            <a:ext cx="8383727" cy="299202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8268" y="4120757"/>
            <a:ext cx="8383727" cy="98217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68268" y="14347404"/>
            <a:ext cx="2187059" cy="824151"/>
          </a:xfrm>
          <a:prstGeom prst="rect">
            <a:avLst/>
          </a:prstGeom>
        </p:spPr>
        <p:txBody>
          <a:bodyPr vert="horz" lIns="91440" tIns="45720" rIns="91440" bIns="45720" rtlCol="0" anchor="ctr"/>
          <a:lstStyle>
            <a:lvl1pPr algn="l">
              <a:defRPr sz="1276">
                <a:solidFill>
                  <a:schemeClr val="tx1">
                    <a:tint val="75000"/>
                  </a:schemeClr>
                </a:solidFill>
              </a:defRPr>
            </a:lvl1pPr>
          </a:lstStyle>
          <a:p>
            <a:fld id="{E328AE2C-E468-4ECC-8B53-B610A57B09F0}" type="datetimeFigureOut">
              <a:rPr lang="es-MX" smtClean="0"/>
              <a:t>06/09/2021</a:t>
            </a:fld>
            <a:endParaRPr lang="es-MX"/>
          </a:p>
        </p:txBody>
      </p:sp>
      <p:sp>
        <p:nvSpPr>
          <p:cNvPr id="5" name="Footer Placeholder 4"/>
          <p:cNvSpPr>
            <a:spLocks noGrp="1"/>
          </p:cNvSpPr>
          <p:nvPr>
            <p:ph type="ftr" sz="quarter" idx="3"/>
          </p:nvPr>
        </p:nvSpPr>
        <p:spPr>
          <a:xfrm>
            <a:off x="3219837" y="14347404"/>
            <a:ext cx="3280589" cy="824151"/>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864936" y="14347404"/>
            <a:ext cx="2187059" cy="824151"/>
          </a:xfrm>
          <a:prstGeom prst="rect">
            <a:avLst/>
          </a:prstGeom>
        </p:spPr>
        <p:txBody>
          <a:bodyPr vert="horz" lIns="91440" tIns="45720" rIns="91440" bIns="45720" rtlCol="0" anchor="ctr"/>
          <a:lstStyle>
            <a:lvl1pPr algn="r">
              <a:defRPr sz="1276">
                <a:solidFill>
                  <a:schemeClr val="tx1">
                    <a:tint val="75000"/>
                  </a:schemeClr>
                </a:solidFill>
              </a:defRPr>
            </a:lvl1pPr>
          </a:lstStyle>
          <a:p>
            <a:fld id="{3FAF213B-C1B1-4AE8-A719-D484E07563C3}" type="slidenum">
              <a:rPr lang="es-MX" smtClean="0"/>
              <a:t>‹Nº›</a:t>
            </a:fld>
            <a:endParaRPr lang="es-MX"/>
          </a:p>
        </p:txBody>
      </p:sp>
    </p:spTree>
    <p:extLst>
      <p:ext uri="{BB962C8B-B14F-4D97-AF65-F5344CB8AC3E}">
        <p14:creationId xmlns:p14="http://schemas.microsoft.com/office/powerpoint/2010/main" val="289567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cenit.com/beneficios-juegos-de-reglas-para-los-nino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ientacionandujar.es/2017/12/11/evaluacion-diagnostica-infantil-preescolar/"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lud180.com/maternidad-e-infancia/7-formas-de-captar-la-atencion-de-los-ninos-en-clas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lideplayer.es/slide/2351942/"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lo.org.mx/scielo.php?script=sci_arttext&amp;pid=S1405-66662016000200611#B46"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scielo.org.mx/scielo.php?script=sci_arttext&amp;pid=S1405-666620160002006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2A50D6-7BFE-4619-A352-717DDCF4EDFF}"/>
              </a:ext>
            </a:extLst>
          </p:cNvPr>
          <p:cNvPicPr>
            <a:picLocks noChangeAspect="1"/>
          </p:cNvPicPr>
          <p:nvPr/>
        </p:nvPicPr>
        <p:blipFill>
          <a:blip r:embed="rId2"/>
          <a:stretch>
            <a:fillRect/>
          </a:stretch>
        </p:blipFill>
        <p:spPr>
          <a:xfrm>
            <a:off x="33738" y="1261883"/>
            <a:ext cx="9686526" cy="12910980"/>
          </a:xfrm>
          <a:prstGeom prst="rect">
            <a:avLst/>
          </a:prstGeom>
        </p:spPr>
      </p:pic>
      <p:sp>
        <p:nvSpPr>
          <p:cNvPr id="9" name="Rectángulo 8">
            <a:extLst>
              <a:ext uri="{FF2B5EF4-FFF2-40B4-BE49-F238E27FC236}">
                <a16:creationId xmlns:a16="http://schemas.microsoft.com/office/drawing/2014/main" id="{12ACDD36-2BF7-4246-9B73-51BB4FCBCD2B}"/>
              </a:ext>
            </a:extLst>
          </p:cNvPr>
          <p:cNvSpPr/>
          <p:nvPr/>
        </p:nvSpPr>
        <p:spPr>
          <a:xfrm>
            <a:off x="2453481" y="3428336"/>
            <a:ext cx="4534359" cy="39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591" b="1" dirty="0">
                <a:solidFill>
                  <a:schemeClr val="tx1"/>
                </a:solidFill>
                <a:latin typeface="The Hand" panose="03070502030502020204" pitchFamily="66" charset="0"/>
              </a:rPr>
              <a:t>Ciclo escolar 2021-2022</a:t>
            </a:r>
          </a:p>
        </p:txBody>
      </p:sp>
      <p:sp>
        <p:nvSpPr>
          <p:cNvPr id="10" name="CuadroTexto 9">
            <a:extLst>
              <a:ext uri="{FF2B5EF4-FFF2-40B4-BE49-F238E27FC236}">
                <a16:creationId xmlns:a16="http://schemas.microsoft.com/office/drawing/2014/main" id="{C8D86D59-A4DE-4AF1-A4DB-E8CE36A83CC9}"/>
              </a:ext>
            </a:extLst>
          </p:cNvPr>
          <p:cNvSpPr txBox="1"/>
          <p:nvPr/>
        </p:nvSpPr>
        <p:spPr>
          <a:xfrm>
            <a:off x="853137" y="7819824"/>
            <a:ext cx="5325593" cy="565989"/>
          </a:xfrm>
          <a:prstGeom prst="rect">
            <a:avLst/>
          </a:prstGeom>
          <a:noFill/>
        </p:spPr>
        <p:txBody>
          <a:bodyPr wrap="square" rtlCol="0">
            <a:spAutoFit/>
          </a:bodyPr>
          <a:lstStyle/>
          <a:p>
            <a:r>
              <a:rPr lang="es-MX" sz="3078" b="1" dirty="0">
                <a:latin typeface="The Hand" panose="03070502030502020204" pitchFamily="66" charset="0"/>
              </a:rPr>
              <a:t>Educadora Practicante: Natalia Guadalupe Torres Tovar </a:t>
            </a:r>
          </a:p>
        </p:txBody>
      </p:sp>
      <p:pic>
        <p:nvPicPr>
          <p:cNvPr id="2" name="Imagen 1">
            <a:extLst>
              <a:ext uri="{FF2B5EF4-FFF2-40B4-BE49-F238E27FC236}">
                <a16:creationId xmlns:a16="http://schemas.microsoft.com/office/drawing/2014/main" id="{33DE9672-0114-4394-8EFB-AAD6D4FA2CB7}"/>
              </a:ext>
            </a:extLst>
          </p:cNvPr>
          <p:cNvPicPr>
            <a:picLocks noChangeAspect="1"/>
          </p:cNvPicPr>
          <p:nvPr/>
        </p:nvPicPr>
        <p:blipFill rotWithShape="1">
          <a:blip r:embed="rId3"/>
          <a:srcRect l="96783" r="-904" b="29422"/>
          <a:stretch/>
        </p:blipFill>
        <p:spPr>
          <a:xfrm rot="16200000">
            <a:off x="4564075" y="9478861"/>
            <a:ext cx="592120" cy="9720263"/>
          </a:xfrm>
          <a:prstGeom prst="rect">
            <a:avLst/>
          </a:prstGeom>
        </p:spPr>
      </p:pic>
      <p:pic>
        <p:nvPicPr>
          <p:cNvPr id="11" name="Imagen 10">
            <a:extLst>
              <a:ext uri="{FF2B5EF4-FFF2-40B4-BE49-F238E27FC236}">
                <a16:creationId xmlns:a16="http://schemas.microsoft.com/office/drawing/2014/main" id="{CB3F1B1C-D40B-4753-8737-071F50BDABB6}"/>
              </a:ext>
            </a:extLst>
          </p:cNvPr>
          <p:cNvPicPr>
            <a:picLocks noChangeAspect="1"/>
          </p:cNvPicPr>
          <p:nvPr/>
        </p:nvPicPr>
        <p:blipFill rotWithShape="1">
          <a:blip r:embed="rId3"/>
          <a:srcRect l="96783" r="-904" b="29422"/>
          <a:stretch/>
        </p:blipFill>
        <p:spPr>
          <a:xfrm rot="16200000">
            <a:off x="4597809" y="-3894309"/>
            <a:ext cx="592120" cy="9720263"/>
          </a:xfrm>
          <a:prstGeom prst="rect">
            <a:avLst/>
          </a:prstGeom>
        </p:spPr>
      </p:pic>
    </p:spTree>
    <p:extLst>
      <p:ext uri="{BB962C8B-B14F-4D97-AF65-F5344CB8AC3E}">
        <p14:creationId xmlns:p14="http://schemas.microsoft.com/office/powerpoint/2010/main" val="92736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10002738"/>
          </a:xfrm>
          <a:prstGeom prst="rect">
            <a:avLst/>
          </a:prstGeom>
          <a:noFill/>
        </p:spPr>
        <p:txBody>
          <a:bodyPr wrap="square" rtlCol="0">
            <a:spAutoFit/>
          </a:bodyPr>
          <a:lstStyle/>
          <a:p>
            <a:r>
              <a:rPr lang="es-MX" sz="2800" b="0" i="0" dirty="0">
                <a:solidFill>
                  <a:srgbClr val="49494A"/>
                </a:solidFill>
                <a:effectLst/>
                <a:latin typeface="Aharoni" panose="02010803020104030203" pitchFamily="2" charset="-79"/>
                <a:cs typeface="Aharoni" panose="02010803020104030203" pitchFamily="2" charset="-79"/>
              </a:rPr>
              <a:t>Los juegos de reglas abren una ventana al aprendizaje espontáneo y a la construcción de estrategias mentales que luego resultaran fácilmente extrapolables a otras experiencias vitales.</a:t>
            </a:r>
          </a:p>
          <a:p>
            <a:r>
              <a:rPr lang="es-MX" sz="2800" b="0" i="0" dirty="0">
                <a:solidFill>
                  <a:srgbClr val="49494A"/>
                </a:solidFill>
                <a:effectLst/>
                <a:latin typeface="Aharoni" panose="02010803020104030203" pitchFamily="2" charset="-79"/>
                <a:cs typeface="Aharoni" panose="02010803020104030203" pitchFamily="2" charset="-79"/>
              </a:rPr>
              <a:t>Entre los principales beneficios que aportan los juegos de reglas al desarrollo del niño, está el de ejercer como agente socializador que enseña a los niños y niñas a ganar y perder, a respetar turnos y normas, y a considerar las opciones o acciones de los compañeros de juego.</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hlinkClick r:id="rId3"/>
              </a:rPr>
              <a:t>https://www.redcenit.com/beneficios-juegos-de-reglas-para-los-ninos/</a:t>
            </a:r>
            <a:endParaRPr lang="es-MX" sz="2800" dirty="0">
              <a:solidFill>
                <a:srgbClr val="202124"/>
              </a:solidFill>
              <a:latin typeface="Aharoni" panose="02010803020104030203" pitchFamily="2" charset="-79"/>
              <a:cs typeface="Aharoni" panose="02010803020104030203" pitchFamily="2" charset="-79"/>
            </a:endParaRP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Considero que el fomentar reglas dentro del aula en los primeros días de </a:t>
            </a:r>
            <a:r>
              <a:rPr lang="es-MX" sz="2800" dirty="0" err="1">
                <a:solidFill>
                  <a:srgbClr val="202124"/>
                </a:solidFill>
                <a:latin typeface="Aharoni" panose="02010803020104030203" pitchFamily="2" charset="-79"/>
                <a:cs typeface="Aharoni" panose="02010803020104030203" pitchFamily="2" charset="-79"/>
              </a:rPr>
              <a:t>asitenica</a:t>
            </a:r>
            <a:r>
              <a:rPr lang="es-MX" sz="2800" dirty="0">
                <a:solidFill>
                  <a:srgbClr val="202124"/>
                </a:solidFill>
                <a:latin typeface="Aharoni" panose="02010803020104030203" pitchFamily="2" charset="-79"/>
                <a:cs typeface="Aharoni" panose="02010803020104030203" pitchFamily="2" charset="-79"/>
              </a:rPr>
              <a:t> al preescolar favorecerá en el educando el aprender a respetar normas y turnos lo que beneficiara el clima del aula al momento de implementar actividades en equipo o grupales </a:t>
            </a:r>
            <a:endParaRPr lang="es-MX" sz="2800" b="0" i="0" dirty="0">
              <a:solidFill>
                <a:srgbClr val="202124"/>
              </a:solidFill>
              <a:effectLst/>
              <a:latin typeface="Aharoni" panose="02010803020104030203" pitchFamily="2" charset="-79"/>
              <a:cs typeface="Aharoni" panose="02010803020104030203" pitchFamily="2" charset="-79"/>
            </a:endParaRP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Fomento de reglas </a:t>
            </a:r>
          </a:p>
          <a:p>
            <a:r>
              <a:rPr lang="es-MX" sz="2800" dirty="0">
                <a:latin typeface="Aharoni" panose="02010803020104030203" pitchFamily="2" charset="-79"/>
                <a:cs typeface="Aharoni" panose="02010803020104030203" pitchFamily="2" charset="-79"/>
              </a:rPr>
              <a:t>02 de septiembre del 2021</a:t>
            </a:r>
          </a:p>
        </p:txBody>
      </p:sp>
    </p:spTree>
    <p:extLst>
      <p:ext uri="{BB962C8B-B14F-4D97-AF65-F5344CB8AC3E}">
        <p14:creationId xmlns:p14="http://schemas.microsoft.com/office/powerpoint/2010/main" val="90646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03         09         2021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6609" y="3905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La mañana de trabajo fue buena, se aplicaron diagnósticos, se realizo de manera grupal pero la educadora titular iba tomando nota</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646331"/>
          </a:xfrm>
          <a:prstGeom prst="rect">
            <a:avLst/>
          </a:prstGeom>
          <a:noFill/>
        </p:spPr>
        <p:txBody>
          <a:bodyPr wrap="square" rtlCol="0">
            <a:spAutoFit/>
          </a:bodyPr>
          <a:lstStyle/>
          <a:p>
            <a:r>
              <a:rPr lang="es-MX" dirty="0"/>
              <a:t>Mantener la participación y el interés de todos los alumnos en modalidad virtual</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450686" y="9808292"/>
            <a:ext cx="3907862" cy="400110"/>
          </a:xfrm>
          <a:prstGeom prst="rect">
            <a:avLst/>
          </a:prstGeom>
          <a:noFill/>
        </p:spPr>
        <p:txBody>
          <a:bodyPr wrap="square" rtlCol="0">
            <a:spAutoFit/>
          </a:bodyPr>
          <a:lstStyle/>
          <a:p>
            <a:r>
              <a:rPr lang="es-MX" sz="2000" dirty="0"/>
              <a:t>Fallas con el internet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Estar preparada con otra red de conexión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8848240" y="2057233"/>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072683" cy="369332"/>
          </a:xfrm>
          <a:prstGeom prst="rect">
            <a:avLst/>
          </a:prstGeom>
          <a:noFill/>
        </p:spPr>
        <p:txBody>
          <a:bodyPr wrap="none" rtlCol="0">
            <a:spAutoFit/>
          </a:bodyPr>
          <a:lstStyle/>
          <a:p>
            <a:r>
              <a:rPr lang="es-MX" dirty="0"/>
              <a:t>Nicolas, Jose, Diego </a:t>
            </a:r>
          </a:p>
        </p:txBody>
      </p:sp>
    </p:spTree>
    <p:extLst>
      <p:ext uri="{BB962C8B-B14F-4D97-AF65-F5344CB8AC3E}">
        <p14:creationId xmlns:p14="http://schemas.microsoft.com/office/powerpoint/2010/main" val="21193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10002738"/>
          </a:xfrm>
          <a:prstGeom prst="rect">
            <a:avLst/>
          </a:prstGeom>
          <a:noFill/>
        </p:spPr>
        <p:txBody>
          <a:bodyPr wrap="square" rtlCol="0">
            <a:spAutoFit/>
          </a:bodyPr>
          <a:lstStyle/>
          <a:p>
            <a:pPr algn="l" fontAlgn="base"/>
            <a:r>
              <a:rPr lang="es-MX" sz="2800" b="0" i="0" dirty="0">
                <a:solidFill>
                  <a:srgbClr val="555555"/>
                </a:solidFill>
                <a:effectLst/>
                <a:latin typeface="Helvetica Neue"/>
              </a:rPr>
              <a:t>L</a:t>
            </a:r>
            <a:r>
              <a:rPr lang="es-MX" sz="2800" b="0" i="0" dirty="0">
                <a:solidFill>
                  <a:srgbClr val="555555"/>
                </a:solidFill>
                <a:effectLst/>
                <a:latin typeface="Aharoni" panose="02010803020104030203" pitchFamily="2" charset="-79"/>
                <a:cs typeface="Aharoni" panose="02010803020104030203" pitchFamily="2" charset="-79"/>
              </a:rPr>
              <a:t>a Evaluación </a:t>
            </a:r>
            <a:r>
              <a:rPr lang="es-MX" sz="2800" b="0" i="0" dirty="0" err="1">
                <a:solidFill>
                  <a:srgbClr val="555555"/>
                </a:solidFill>
                <a:effectLst/>
                <a:latin typeface="Aharoni" panose="02010803020104030203" pitchFamily="2" charset="-79"/>
                <a:cs typeface="Aharoni" panose="02010803020104030203" pitchFamily="2" charset="-79"/>
              </a:rPr>
              <a:t>dignóstica</a:t>
            </a:r>
            <a:r>
              <a:rPr lang="es-MX" sz="2800" b="0" i="0" dirty="0">
                <a:solidFill>
                  <a:srgbClr val="555555"/>
                </a:solidFill>
                <a:effectLst/>
                <a:latin typeface="Aharoni" panose="02010803020104030203" pitchFamily="2" charset="-79"/>
                <a:cs typeface="Aharoni" panose="02010803020104030203" pitchFamily="2" charset="-79"/>
              </a:rPr>
              <a:t> es la evaluación que se realiza al inicio de un curso o unidad de enseñanza con el fin de orientar y conocer un estado de situación o conocimientos previos, y en el caso del nivel preescolar no es la excepción.</a:t>
            </a:r>
          </a:p>
          <a:p>
            <a:pPr algn="l" fontAlgn="base"/>
            <a:endParaRPr lang="es-MX" sz="2800" b="0" i="0" dirty="0">
              <a:solidFill>
                <a:srgbClr val="555555"/>
              </a:solidFill>
              <a:effectLst/>
              <a:latin typeface="Aharoni" panose="02010803020104030203" pitchFamily="2" charset="-79"/>
              <a:cs typeface="Aharoni" panose="02010803020104030203" pitchFamily="2" charset="-79"/>
            </a:endParaRPr>
          </a:p>
          <a:p>
            <a:pPr algn="l" fontAlgn="base"/>
            <a:r>
              <a:rPr lang="es-MX" sz="2800" b="0" i="0" dirty="0">
                <a:solidFill>
                  <a:srgbClr val="555555"/>
                </a:solidFill>
                <a:effectLst/>
                <a:latin typeface="Aharoni" panose="02010803020104030203" pitchFamily="2" charset="-79"/>
                <a:cs typeface="Aharoni" panose="02010803020104030203" pitchFamily="2" charset="-79"/>
              </a:rPr>
              <a:t>La evaluación diagnóstica permite apreciar el nivel, funcionamiento y modalidad de aprendizaje del grupo.</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hlinkClick r:id="rId3"/>
              </a:rPr>
              <a:t>https://www.orientacionandujar.es/2017/12/11/evaluacion-diagnostica-infantil-preescolar/</a:t>
            </a:r>
            <a:r>
              <a:rPr lang="es-MX" sz="2800" dirty="0">
                <a:solidFill>
                  <a:srgbClr val="202124"/>
                </a:solidFill>
                <a:latin typeface="Aharoni" panose="02010803020104030203" pitchFamily="2" charset="-79"/>
                <a:cs typeface="Aharoni" panose="02010803020104030203" pitchFamily="2" charset="-79"/>
              </a:rPr>
              <a:t> </a:t>
            </a:r>
          </a:p>
          <a:p>
            <a:endParaRPr lang="es-MX" sz="2800" b="0" i="0" dirty="0">
              <a:solidFill>
                <a:srgbClr val="202124"/>
              </a:solidFill>
              <a:effectLst/>
              <a:latin typeface="Aharoni" panose="02010803020104030203" pitchFamily="2" charset="-79"/>
              <a:cs typeface="Aharoni" panose="02010803020104030203" pitchFamily="2" charset="-79"/>
            </a:endParaRPr>
          </a:p>
          <a:p>
            <a:r>
              <a:rPr lang="es-MX" sz="2800" b="0" i="0" dirty="0">
                <a:solidFill>
                  <a:srgbClr val="202124"/>
                </a:solidFill>
                <a:effectLst/>
                <a:latin typeface="Aharoni" panose="02010803020104030203" pitchFamily="2" charset="-79"/>
                <a:cs typeface="Aharoni" panose="02010803020104030203" pitchFamily="2" charset="-79"/>
              </a:rPr>
              <a:t>Aplicar una evaluación diagnostica es muy importante para evaluar los conocimientos previos que poseen los educandos y de esta manera comenzar con el trabajo dentro del aula la cual les va a permitir desarrollar nuevos conceptos y aprendizajes así como habilidades y destrezas. </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Aplicar evaluación diagnostica</a:t>
            </a:r>
          </a:p>
          <a:p>
            <a:r>
              <a:rPr lang="es-MX" sz="2800" dirty="0">
                <a:latin typeface="Aharoni" panose="02010803020104030203" pitchFamily="2" charset="-79"/>
                <a:cs typeface="Aharoni" panose="02010803020104030203" pitchFamily="2" charset="-79"/>
              </a:rPr>
              <a:t>03 de septiembre del 2021</a:t>
            </a:r>
          </a:p>
        </p:txBody>
      </p:sp>
    </p:spTree>
    <p:extLst>
      <p:ext uri="{BB962C8B-B14F-4D97-AF65-F5344CB8AC3E}">
        <p14:creationId xmlns:p14="http://schemas.microsoft.com/office/powerpoint/2010/main" val="32166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534668" cy="447687"/>
          </a:xfrm>
          <a:prstGeom prst="rect">
            <a:avLst/>
          </a:prstGeom>
          <a:noFill/>
        </p:spPr>
        <p:txBody>
          <a:bodyPr wrap="none" rtlCol="0">
            <a:spAutoFit/>
          </a:bodyPr>
          <a:lstStyle/>
          <a:p>
            <a:r>
              <a:rPr lang="es-MX" sz="2309" dirty="0"/>
              <a:t>06        09         2021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6609" y="3905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exitosa, me gusto la forma de intervención de los alumnos y la participación que mostraron a lo largo de las actividades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369332"/>
          </a:xfrm>
          <a:prstGeom prst="rect">
            <a:avLst/>
          </a:prstGeom>
          <a:noFill/>
        </p:spPr>
        <p:txBody>
          <a:bodyPr wrap="square" rtlCol="0">
            <a:spAutoFit/>
          </a:bodyPr>
          <a:lstStyle/>
          <a:p>
            <a:r>
              <a:rPr lang="es-MX" dirty="0"/>
              <a:t>Que todos los alumnos participaran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Quizá realizar cantos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exitosa,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6606101" y="2115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37566" cy="369332"/>
          </a:xfrm>
          <a:prstGeom prst="rect">
            <a:avLst/>
          </a:prstGeom>
          <a:noFill/>
        </p:spPr>
        <p:txBody>
          <a:bodyPr wrap="none" rtlCol="0">
            <a:spAutoFit/>
          </a:bodyPr>
          <a:lstStyle/>
          <a:p>
            <a:r>
              <a:rPr lang="es-MX" dirty="0"/>
              <a:t> </a:t>
            </a:r>
          </a:p>
        </p:txBody>
      </p:sp>
    </p:spTree>
    <p:extLst>
      <p:ext uri="{BB962C8B-B14F-4D97-AF65-F5344CB8AC3E}">
        <p14:creationId xmlns:p14="http://schemas.microsoft.com/office/powerpoint/2010/main" val="88771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Material concreto </a:t>
            </a:r>
          </a:p>
          <a:p>
            <a:r>
              <a:rPr lang="es-MX" sz="2800" dirty="0">
                <a:latin typeface="Aharoni" panose="02010803020104030203" pitchFamily="2" charset="-79"/>
                <a:cs typeface="Aharoni" panose="02010803020104030203" pitchFamily="2" charset="-79"/>
              </a:rPr>
              <a:t>03 de septiembre del 2021</a:t>
            </a:r>
          </a:p>
        </p:txBody>
      </p:sp>
      <p:sp>
        <p:nvSpPr>
          <p:cNvPr id="6" name="CuadroTexto 5">
            <a:extLst>
              <a:ext uri="{FF2B5EF4-FFF2-40B4-BE49-F238E27FC236}">
                <a16:creationId xmlns:a16="http://schemas.microsoft.com/office/drawing/2014/main" id="{CFEB4F52-B1AD-4A4D-816E-DE880801A900}"/>
              </a:ext>
            </a:extLst>
          </p:cNvPr>
          <p:cNvSpPr txBox="1"/>
          <p:nvPr/>
        </p:nvSpPr>
        <p:spPr>
          <a:xfrm>
            <a:off x="1729857" y="4628250"/>
            <a:ext cx="7162800" cy="10433625"/>
          </a:xfrm>
          <a:prstGeom prst="rect">
            <a:avLst/>
          </a:prstGeom>
          <a:noFill/>
        </p:spPr>
        <p:txBody>
          <a:bodyPr wrap="square">
            <a:spAutoFit/>
          </a:bodyPr>
          <a:lstStyle/>
          <a:p>
            <a:pPr algn="l"/>
            <a:r>
              <a:rPr lang="es-MX" sz="3200" b="0" i="0" dirty="0">
                <a:solidFill>
                  <a:srgbClr val="202124"/>
                </a:solidFill>
                <a:effectLst/>
                <a:latin typeface="Aharoni" panose="02010803020104030203" pitchFamily="2" charset="-79"/>
                <a:cs typeface="Aharoni" panose="02010803020104030203" pitchFamily="2" charset="-79"/>
              </a:rPr>
              <a:t>El </a:t>
            </a:r>
            <a:r>
              <a:rPr lang="es-MX" sz="3200" b="1" i="0" dirty="0">
                <a:solidFill>
                  <a:srgbClr val="202124"/>
                </a:solidFill>
                <a:effectLst/>
                <a:latin typeface="Aharoni" panose="02010803020104030203" pitchFamily="2" charset="-79"/>
                <a:cs typeface="Aharoni" panose="02010803020104030203" pitchFamily="2" charset="-79"/>
              </a:rPr>
              <a:t>material concreto</a:t>
            </a:r>
            <a:r>
              <a:rPr lang="es-MX" sz="32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pPr algn="l"/>
            <a:endParaRPr lang="es-MX" sz="3200" dirty="0">
              <a:solidFill>
                <a:srgbClr val="202124"/>
              </a:solidFill>
              <a:latin typeface="Aharoni" panose="02010803020104030203" pitchFamily="2" charset="-79"/>
              <a:cs typeface="Aharoni" panose="02010803020104030203" pitchFamily="2" charset="-79"/>
            </a:endParaRPr>
          </a:p>
          <a:p>
            <a:pPr algn="l"/>
            <a:r>
              <a:rPr lang="es-MX" sz="1400" b="0" i="0" dirty="0">
                <a:solidFill>
                  <a:srgbClr val="202124"/>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r>
              <a:rPr lang="es-MX" sz="3200" b="0" i="0" dirty="0">
                <a:solidFill>
                  <a:srgbClr val="202124"/>
                </a:solidFill>
                <a:effectLst/>
                <a:latin typeface="Aharoni" panose="02010803020104030203" pitchFamily="2" charset="-79"/>
                <a:cs typeface="Aharoni" panose="02010803020104030203" pitchFamily="2" charset="-79"/>
              </a:rPr>
              <a:t>.</a:t>
            </a:r>
          </a:p>
          <a:p>
            <a:pPr algn="l"/>
            <a:endParaRPr lang="es-MX" sz="3200" b="0" i="0" dirty="0">
              <a:solidFill>
                <a:srgbClr val="202124"/>
              </a:solidFill>
              <a:effectLst/>
              <a:latin typeface="Aharoni" panose="02010803020104030203" pitchFamily="2" charset="-79"/>
              <a:cs typeface="Aharoni" panose="02010803020104030203" pitchFamily="2" charset="-79"/>
            </a:endParaRPr>
          </a:p>
          <a:p>
            <a:pPr algn="l"/>
            <a:r>
              <a:rPr lang="es-MX" sz="3200" b="0" i="0" dirty="0">
                <a:solidFill>
                  <a:srgbClr val="202124"/>
                </a:solidFill>
                <a:effectLst/>
                <a:latin typeface="Aharoni" panose="02010803020104030203" pitchFamily="2" charset="-79"/>
                <a:cs typeface="Aharoni" panose="02010803020104030203" pitchFamily="2" charset="-79"/>
              </a:rPr>
              <a:t>Durante estas acti</a:t>
            </a:r>
            <a:r>
              <a:rPr lang="es-MX" sz="3200" dirty="0">
                <a:solidFill>
                  <a:srgbClr val="202124"/>
                </a:solidFill>
                <a:latin typeface="Aharoni" panose="02010803020104030203" pitchFamily="2" charset="-79"/>
                <a:cs typeface="Aharoni" panose="02010803020104030203" pitchFamily="2" charset="-79"/>
              </a:rPr>
              <a:t>vidades se elaboraron actividades que requirieron de material concreto el cual tuvo a los alumnos interesados y motivados en todas las actividades. Considero que el uso de este material será muy favorecedor para los educandos.</a:t>
            </a:r>
            <a:endParaRPr lang="es-MX" sz="3200" b="0" i="0" dirty="0">
              <a:solidFill>
                <a:srgbClr val="202124"/>
              </a:solidFill>
              <a:effectLst/>
              <a:latin typeface="Aharoni" panose="02010803020104030203" pitchFamily="2" charset="-79"/>
              <a:cs typeface="Aharoni" panose="02010803020104030203" pitchFamily="2" charset="-79"/>
            </a:endParaRPr>
          </a:p>
          <a:p>
            <a:br>
              <a:rPr lang="es-MX" b="0" i="0" dirty="0">
                <a:solidFill>
                  <a:srgbClr val="202124"/>
                </a:solidFill>
                <a:effectLst/>
                <a:latin typeface="arial" panose="020B0604020202020204" pitchFamily="34" charset="0"/>
              </a:rPr>
            </a:br>
            <a:endParaRPr lang="es-MX" dirty="0"/>
          </a:p>
        </p:txBody>
      </p:sp>
    </p:spTree>
    <p:extLst>
      <p:ext uri="{BB962C8B-B14F-4D97-AF65-F5344CB8AC3E}">
        <p14:creationId xmlns:p14="http://schemas.microsoft.com/office/powerpoint/2010/main" val="214777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534668" cy="447687"/>
          </a:xfrm>
          <a:prstGeom prst="rect">
            <a:avLst/>
          </a:prstGeom>
          <a:noFill/>
        </p:spPr>
        <p:txBody>
          <a:bodyPr wrap="none" rtlCol="0">
            <a:spAutoFit/>
          </a:bodyPr>
          <a:lstStyle/>
          <a:p>
            <a:r>
              <a:rPr lang="es-MX" sz="2309" dirty="0"/>
              <a:t>06        09         2021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6609" y="3905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exitosa, me gusto la forma de intervención de los alumnos y la participación que mostraron a lo largo de las actividades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369332"/>
          </a:xfrm>
          <a:prstGeom prst="rect">
            <a:avLst/>
          </a:prstGeom>
          <a:noFill/>
        </p:spPr>
        <p:txBody>
          <a:bodyPr wrap="square" rtlCol="0">
            <a:spAutoFit/>
          </a:bodyPr>
          <a:lstStyle/>
          <a:p>
            <a:r>
              <a:rPr lang="es-MX" dirty="0"/>
              <a:t>Que todos los alumnos participaran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Quizá realizar cantos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exitosa,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7125818" y="2082247"/>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37566" cy="369332"/>
          </a:xfrm>
          <a:prstGeom prst="rect">
            <a:avLst/>
          </a:prstGeom>
          <a:noFill/>
        </p:spPr>
        <p:txBody>
          <a:bodyPr wrap="none" rtlCol="0">
            <a:spAutoFit/>
          </a:bodyPr>
          <a:lstStyle/>
          <a:p>
            <a:r>
              <a:rPr lang="es-MX" dirty="0"/>
              <a:t> </a:t>
            </a:r>
          </a:p>
        </p:txBody>
      </p:sp>
      <p:sp>
        <p:nvSpPr>
          <p:cNvPr id="4" name="CuadroTexto 3">
            <a:extLst>
              <a:ext uri="{FF2B5EF4-FFF2-40B4-BE49-F238E27FC236}">
                <a16:creationId xmlns:a16="http://schemas.microsoft.com/office/drawing/2014/main" id="{1E0988B3-D705-47EC-A30B-2433CF00B82A}"/>
              </a:ext>
            </a:extLst>
          </p:cNvPr>
          <p:cNvSpPr txBox="1"/>
          <p:nvPr/>
        </p:nvSpPr>
        <p:spPr>
          <a:xfrm>
            <a:off x="5193102" y="9663987"/>
            <a:ext cx="3437741" cy="1200329"/>
          </a:xfrm>
          <a:prstGeom prst="rect">
            <a:avLst/>
          </a:prstGeom>
          <a:noFill/>
        </p:spPr>
        <p:txBody>
          <a:bodyPr wrap="square" rtlCol="0">
            <a:spAutoFit/>
          </a:bodyPr>
          <a:lstStyle/>
          <a:p>
            <a:r>
              <a:rPr lang="es-MX" dirty="0"/>
              <a:t>Atraer la atención de leonardo, porque los últimos días a presentado una conducta difícil de controlar </a:t>
            </a:r>
          </a:p>
        </p:txBody>
      </p:sp>
    </p:spTree>
    <p:extLst>
      <p:ext uri="{BB962C8B-B14F-4D97-AF65-F5344CB8AC3E}">
        <p14:creationId xmlns:p14="http://schemas.microsoft.com/office/powerpoint/2010/main" val="203253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 Llamar la atención de los alumnos</a:t>
            </a:r>
          </a:p>
          <a:p>
            <a:r>
              <a:rPr lang="es-MX" sz="2800" dirty="0">
                <a:latin typeface="Aharoni" panose="02010803020104030203" pitchFamily="2" charset="-79"/>
                <a:cs typeface="Aharoni" panose="02010803020104030203" pitchFamily="2" charset="-79"/>
              </a:rPr>
              <a:t>07 de septiembre del 2021</a:t>
            </a:r>
          </a:p>
        </p:txBody>
      </p:sp>
      <p:sp>
        <p:nvSpPr>
          <p:cNvPr id="6" name="CuadroTexto 5">
            <a:extLst>
              <a:ext uri="{FF2B5EF4-FFF2-40B4-BE49-F238E27FC236}">
                <a16:creationId xmlns:a16="http://schemas.microsoft.com/office/drawing/2014/main" id="{CFEB4F52-B1AD-4A4D-816E-DE880801A900}"/>
              </a:ext>
            </a:extLst>
          </p:cNvPr>
          <p:cNvSpPr txBox="1"/>
          <p:nvPr/>
        </p:nvSpPr>
        <p:spPr>
          <a:xfrm>
            <a:off x="1729857" y="4628250"/>
            <a:ext cx="7162800" cy="9264075"/>
          </a:xfrm>
          <a:prstGeom prst="rect">
            <a:avLst/>
          </a:prstGeom>
          <a:noFill/>
        </p:spPr>
        <p:txBody>
          <a:bodyPr wrap="square">
            <a:spAutoFit/>
          </a:bodyPr>
          <a:lstStyle/>
          <a:p>
            <a:pPr algn="l"/>
            <a:r>
              <a:rPr lang="es-MX" sz="2800" b="0" i="0" dirty="0">
                <a:solidFill>
                  <a:srgbClr val="202124"/>
                </a:solidFill>
                <a:effectLst/>
                <a:latin typeface="Aharoni" panose="02010803020104030203" pitchFamily="2" charset="-79"/>
                <a:cs typeface="Aharoni" panose="02010803020104030203" pitchFamily="2" charset="-79"/>
              </a:rPr>
              <a:t>Para que los niños aprendan requieren poner </a:t>
            </a:r>
            <a:r>
              <a:rPr lang="es-MX" sz="2800" b="1" i="0" dirty="0">
                <a:solidFill>
                  <a:srgbClr val="202124"/>
                </a:solidFill>
                <a:effectLst/>
                <a:latin typeface="Aharoni" panose="02010803020104030203" pitchFamily="2" charset="-79"/>
                <a:cs typeface="Aharoni" panose="02010803020104030203" pitchFamily="2" charset="-79"/>
              </a:rPr>
              <a:t>atención</a:t>
            </a:r>
            <a:r>
              <a:rPr lang="es-MX" sz="2800" b="0" i="0" dirty="0">
                <a:solidFill>
                  <a:srgbClr val="202124"/>
                </a:solidFill>
                <a:effectLst/>
                <a:latin typeface="Aharoni" panose="02010803020104030203" pitchFamily="2" charset="-79"/>
                <a:cs typeface="Aharoni" panose="02010803020104030203" pitchFamily="2" charset="-79"/>
              </a:rPr>
              <a:t> y eso implica concentrarse en un solo </a:t>
            </a:r>
            <a:r>
              <a:rPr lang="es-MX" sz="2800" b="0" i="0" dirty="0" err="1">
                <a:solidFill>
                  <a:srgbClr val="202124"/>
                </a:solidFill>
                <a:effectLst/>
                <a:latin typeface="Aharoni" panose="02010803020104030203" pitchFamily="2" charset="-79"/>
                <a:cs typeface="Aharoni" panose="02010803020104030203" pitchFamily="2" charset="-79"/>
              </a:rPr>
              <a:t>aspec</a:t>
            </a:r>
            <a:r>
              <a:rPr lang="es-MX" sz="2800" b="0" i="0" dirty="0">
                <a:solidFill>
                  <a:srgbClr val="202124"/>
                </a:solidFill>
                <a:effectLst/>
                <a:latin typeface="Aharoni" panose="02010803020104030203" pitchFamily="2" charset="-79"/>
                <a:cs typeface="Aharoni" panose="02010803020104030203" pitchFamily="2" charset="-79"/>
              </a:rPr>
              <a:t> o, así como dedicarle tiempo para realizar actividades en relación a él.</a:t>
            </a:r>
            <a:br>
              <a:rPr lang="es-MX" sz="2800" b="0" i="0" dirty="0">
                <a:solidFill>
                  <a:srgbClr val="202124"/>
                </a:solidFill>
                <a:effectLst/>
                <a:latin typeface="Aharoni" panose="02010803020104030203" pitchFamily="2" charset="-79"/>
                <a:cs typeface="Aharoni" panose="02010803020104030203" pitchFamily="2" charset="-79"/>
              </a:rPr>
            </a:br>
            <a:r>
              <a:rPr lang="es-MX" sz="2800" b="1" i="0" dirty="0">
                <a:solidFill>
                  <a:srgbClr val="202124"/>
                </a:solidFill>
                <a:effectLst/>
                <a:latin typeface="Aharoni" panose="02010803020104030203" pitchFamily="2" charset="-79"/>
                <a:cs typeface="Aharoni" panose="02010803020104030203" pitchFamily="2" charset="-79"/>
              </a:rPr>
              <a:t>¡Atrae su atención!</a:t>
            </a:r>
            <a:endParaRPr lang="es-MX" sz="2800" b="0" i="0" dirty="0">
              <a:solidFill>
                <a:srgbClr val="202124"/>
              </a:solidFill>
              <a:effectLst/>
              <a:latin typeface="Aharoni" panose="02010803020104030203" pitchFamily="2" charset="-79"/>
              <a:cs typeface="Aharoni" panose="02010803020104030203" pitchFamily="2" charset="-79"/>
            </a:endParaRPr>
          </a:p>
          <a:p>
            <a:pPr algn="l">
              <a:buFont typeface="+mj-lt"/>
              <a:buAutoNum type="arabicPeriod"/>
            </a:pPr>
            <a:r>
              <a:rPr lang="es-MX" sz="2800" b="0" i="0" dirty="0">
                <a:solidFill>
                  <a:srgbClr val="202124"/>
                </a:solidFill>
                <a:effectLst/>
                <a:latin typeface="Aharoni" panose="02010803020104030203" pitchFamily="2" charset="-79"/>
                <a:cs typeface="Aharoni" panose="02010803020104030203" pitchFamily="2" charset="-79"/>
              </a:rPr>
              <a:t>Valóralos. ...</a:t>
            </a:r>
          </a:p>
          <a:p>
            <a:pPr algn="l">
              <a:buFont typeface="+mj-lt"/>
              <a:buAutoNum type="arabicPeriod"/>
            </a:pPr>
            <a:r>
              <a:rPr lang="es-MX" sz="2800" b="0" i="0" dirty="0">
                <a:solidFill>
                  <a:srgbClr val="202124"/>
                </a:solidFill>
                <a:effectLst/>
                <a:latin typeface="Aharoni" panose="02010803020104030203" pitchFamily="2" charset="-79"/>
                <a:cs typeface="Aharoni" panose="02010803020104030203" pitchFamily="2" charset="-79"/>
              </a:rPr>
              <a:t>Habla su lenguaje, en su propio estilo. ...</a:t>
            </a:r>
          </a:p>
          <a:p>
            <a:pPr algn="l">
              <a:buFont typeface="+mj-lt"/>
              <a:buAutoNum type="arabicPeriod"/>
            </a:pPr>
            <a:r>
              <a:rPr lang="es-MX" sz="2800" b="0" i="0" dirty="0">
                <a:solidFill>
                  <a:srgbClr val="202124"/>
                </a:solidFill>
                <a:effectLst/>
                <a:latin typeface="Aharoni" panose="02010803020104030203" pitchFamily="2" charset="-79"/>
                <a:cs typeface="Aharoni" panose="02010803020104030203" pitchFamily="2" charset="-79"/>
              </a:rPr>
              <a:t>Usa la tecnología en tus clases. ...</a:t>
            </a:r>
          </a:p>
          <a:p>
            <a:pPr algn="l">
              <a:buFont typeface="+mj-lt"/>
              <a:buAutoNum type="arabicPeriod"/>
            </a:pPr>
            <a:r>
              <a:rPr lang="es-MX" sz="2800" b="0" i="0" dirty="0">
                <a:solidFill>
                  <a:srgbClr val="202124"/>
                </a:solidFill>
                <a:effectLst/>
                <a:latin typeface="Aharoni" panose="02010803020104030203" pitchFamily="2" charset="-79"/>
                <a:cs typeface="Aharoni" panose="02010803020104030203" pitchFamily="2" charset="-79"/>
              </a:rPr>
              <a:t>Actívalos.</a:t>
            </a:r>
          </a:p>
          <a:p>
            <a:pPr algn="l"/>
            <a:endParaRPr lang="es-MX" sz="1100" dirty="0">
              <a:solidFill>
                <a:srgbClr val="FFC000"/>
              </a:solidFill>
              <a:latin typeface="Aharoni" panose="02010803020104030203" pitchFamily="2" charset="-79"/>
              <a:cs typeface="Aharoni" panose="02010803020104030203" pitchFamily="2" charset="-79"/>
            </a:endParaRPr>
          </a:p>
          <a:p>
            <a:pPr algn="l"/>
            <a:r>
              <a:rPr lang="es-MX" sz="1100" b="0" i="0" dirty="0">
                <a:solidFill>
                  <a:srgbClr val="FFC000"/>
                </a:solidFill>
                <a:effectLst/>
                <a:latin typeface="Aharoni" panose="02010803020104030203" pitchFamily="2" charset="-79"/>
                <a:cs typeface="Aharoni" panose="02010803020104030203" pitchFamily="2" charset="-79"/>
                <a:hlinkClick r:id="rId3">
                  <a:extLst>
                    <a:ext uri="{A12FA001-AC4F-418D-AE19-62706E023703}">
                      <ahyp:hlinkClr xmlns:ahyp="http://schemas.microsoft.com/office/drawing/2018/hyperlinkcolor" val="tx"/>
                    </a:ext>
                  </a:extLst>
                </a:hlinkClick>
              </a:rPr>
              <a:t>https://www.salud180.com/maternidad-e-infancia/7-formas-de-captar-la-atencion-de-los-ninos-en-clase</a:t>
            </a:r>
            <a:r>
              <a:rPr lang="es-MX" sz="1100" b="0" i="0" dirty="0">
                <a:solidFill>
                  <a:srgbClr val="FFC000"/>
                </a:solidFill>
                <a:effectLst/>
                <a:latin typeface="Aharoni" panose="02010803020104030203" pitchFamily="2" charset="-79"/>
                <a:cs typeface="Aharoni" panose="02010803020104030203" pitchFamily="2" charset="-79"/>
              </a:rPr>
              <a:t> </a:t>
            </a:r>
          </a:p>
          <a:p>
            <a:pPr algn="l"/>
            <a:endParaRPr lang="es-MX" sz="2800" b="0" i="0" dirty="0">
              <a:solidFill>
                <a:srgbClr val="202124"/>
              </a:solidFill>
              <a:effectLst/>
              <a:latin typeface="Aharoni" panose="02010803020104030203" pitchFamily="2" charset="-79"/>
              <a:cs typeface="Aharoni" panose="02010803020104030203" pitchFamily="2" charset="-79"/>
            </a:endParaRPr>
          </a:p>
          <a:p>
            <a:pPr algn="l"/>
            <a:r>
              <a:rPr lang="es-MX" sz="2800" dirty="0">
                <a:solidFill>
                  <a:srgbClr val="202124"/>
                </a:solidFill>
                <a:latin typeface="Aharoni" panose="02010803020104030203" pitchFamily="2" charset="-79"/>
                <a:cs typeface="Aharoni" panose="02010803020104030203" pitchFamily="2" charset="-79"/>
              </a:rPr>
              <a:t>Considero que dentro de las clases que se han estado implementando el hacer pausas activas seria un factor favorecedor para las mañanas de trabajo. Fuera de eso el hacer uso de tecnologías funciona mucho pues los niños se interesan en las actividades, además de tratar temas que les interesen los involucra mas en las actividades.</a:t>
            </a:r>
            <a:endParaRPr lang="es-MX" sz="2800" b="0" i="0" dirty="0">
              <a:solidFill>
                <a:srgbClr val="202124"/>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772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2" y="9076454"/>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534668" cy="447687"/>
          </a:xfrm>
          <a:prstGeom prst="rect">
            <a:avLst/>
          </a:prstGeom>
          <a:noFill/>
        </p:spPr>
        <p:txBody>
          <a:bodyPr wrap="none" rtlCol="0">
            <a:spAutoFit/>
          </a:bodyPr>
          <a:lstStyle/>
          <a:p>
            <a:r>
              <a:rPr lang="es-MX" sz="2309" dirty="0"/>
              <a:t>08        09         2021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6351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47827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4483192" y="39716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588949" y="606439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30997"/>
          </a:xfrm>
          <a:prstGeom prst="rect">
            <a:avLst/>
          </a:prstGeom>
          <a:noFill/>
        </p:spPr>
        <p:txBody>
          <a:bodyPr wrap="square" rtlCol="0">
            <a:spAutoFit/>
          </a:bodyPr>
          <a:lstStyle/>
          <a:p>
            <a:r>
              <a:rPr lang="es-MX" sz="1200" dirty="0"/>
              <a:t>La mañana de trabajo fue exitosa, me gusto la forma de intervención de los alumnos y la participación que mostraron a lo largo de las actividades, considero que el uso de experimentos incrementa el interés de los alumnos</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369332"/>
          </a:xfrm>
          <a:prstGeom prst="rect">
            <a:avLst/>
          </a:prstGeom>
          <a:noFill/>
        </p:spPr>
        <p:txBody>
          <a:bodyPr wrap="square" rtlCol="0">
            <a:spAutoFit/>
          </a:bodyPr>
          <a:lstStyle/>
          <a:p>
            <a:r>
              <a:rPr lang="es-MX" dirty="0"/>
              <a:t>Que todos los alumnos participaran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Realizar cantos para la bienvenida</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1200329"/>
          </a:xfrm>
          <a:prstGeom prst="rect">
            <a:avLst/>
          </a:prstGeom>
          <a:noFill/>
        </p:spPr>
        <p:txBody>
          <a:bodyPr wrap="square" rtlCol="0">
            <a:spAutoFit/>
          </a:bodyPr>
          <a:lstStyle/>
          <a:p>
            <a:r>
              <a:rPr lang="es-MX" dirty="0"/>
              <a:t>Considero que realice un buen papel frente a grupo. Aunque en algunas actividades me falto por decir reglas sobre el uso de material</a:t>
            </a:r>
          </a:p>
        </p:txBody>
      </p:sp>
      <p:sp>
        <p:nvSpPr>
          <p:cNvPr id="36" name="Elipse 35">
            <a:extLst>
              <a:ext uri="{FF2B5EF4-FFF2-40B4-BE49-F238E27FC236}">
                <a16:creationId xmlns:a16="http://schemas.microsoft.com/office/drawing/2014/main" id="{6A61865D-F03F-4F3A-B533-8978E0BD2B32}"/>
              </a:ext>
            </a:extLst>
          </p:cNvPr>
          <p:cNvSpPr/>
          <p:nvPr/>
        </p:nvSpPr>
        <p:spPr>
          <a:xfrm>
            <a:off x="7663587" y="2103157"/>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
        <p:nvSpPr>
          <p:cNvPr id="30" name="Elipse 29">
            <a:extLst>
              <a:ext uri="{FF2B5EF4-FFF2-40B4-BE49-F238E27FC236}">
                <a16:creationId xmlns:a16="http://schemas.microsoft.com/office/drawing/2014/main" id="{316D1974-F7C7-4D76-BC28-BE6DD2854A39}"/>
              </a:ext>
            </a:extLst>
          </p:cNvPr>
          <p:cNvSpPr/>
          <p:nvPr/>
        </p:nvSpPr>
        <p:spPr>
          <a:xfrm>
            <a:off x="2365781" y="280984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 name="CuadroTexto 2">
            <a:extLst>
              <a:ext uri="{FF2B5EF4-FFF2-40B4-BE49-F238E27FC236}">
                <a16:creationId xmlns:a16="http://schemas.microsoft.com/office/drawing/2014/main" id="{17CF8A43-CAD3-46DE-BFD7-270C37788509}"/>
              </a:ext>
            </a:extLst>
          </p:cNvPr>
          <p:cNvSpPr txBox="1"/>
          <p:nvPr/>
        </p:nvSpPr>
        <p:spPr>
          <a:xfrm>
            <a:off x="5124661" y="6564825"/>
            <a:ext cx="237566" cy="369332"/>
          </a:xfrm>
          <a:prstGeom prst="rect">
            <a:avLst/>
          </a:prstGeom>
          <a:noFill/>
        </p:spPr>
        <p:txBody>
          <a:bodyPr wrap="none" rtlCol="0">
            <a:spAutoFit/>
          </a:bodyPr>
          <a:lstStyle/>
          <a:p>
            <a:r>
              <a:rPr lang="es-MX" dirty="0"/>
              <a:t> </a:t>
            </a:r>
          </a:p>
        </p:txBody>
      </p:sp>
      <p:sp>
        <p:nvSpPr>
          <p:cNvPr id="4" name="CuadroTexto 3">
            <a:extLst>
              <a:ext uri="{FF2B5EF4-FFF2-40B4-BE49-F238E27FC236}">
                <a16:creationId xmlns:a16="http://schemas.microsoft.com/office/drawing/2014/main" id="{1E0988B3-D705-47EC-A30B-2433CF00B82A}"/>
              </a:ext>
            </a:extLst>
          </p:cNvPr>
          <p:cNvSpPr txBox="1"/>
          <p:nvPr/>
        </p:nvSpPr>
        <p:spPr>
          <a:xfrm>
            <a:off x="5193102" y="9663987"/>
            <a:ext cx="3437741" cy="1200329"/>
          </a:xfrm>
          <a:prstGeom prst="rect">
            <a:avLst/>
          </a:prstGeom>
          <a:noFill/>
        </p:spPr>
        <p:txBody>
          <a:bodyPr wrap="square" rtlCol="0">
            <a:spAutoFit/>
          </a:bodyPr>
          <a:lstStyle/>
          <a:p>
            <a:r>
              <a:rPr lang="es-MX" dirty="0"/>
              <a:t>Al momento de realizar el experimento considero que falto implementar algunas reglas sobre el material</a:t>
            </a:r>
          </a:p>
        </p:txBody>
      </p:sp>
      <p:sp>
        <p:nvSpPr>
          <p:cNvPr id="32" name="Elipse 31">
            <a:extLst>
              <a:ext uri="{FF2B5EF4-FFF2-40B4-BE49-F238E27FC236}">
                <a16:creationId xmlns:a16="http://schemas.microsoft.com/office/drawing/2014/main" id="{5CC7967A-D25F-4F13-BDD8-67B94AA9B774}"/>
              </a:ext>
            </a:extLst>
          </p:cNvPr>
          <p:cNvSpPr/>
          <p:nvPr/>
        </p:nvSpPr>
        <p:spPr>
          <a:xfrm>
            <a:off x="3917304" y="283124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Tree>
    <p:extLst>
      <p:ext uri="{BB962C8B-B14F-4D97-AF65-F5344CB8AC3E}">
        <p14:creationId xmlns:p14="http://schemas.microsoft.com/office/powerpoint/2010/main" val="368921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Reglas sobre el material</a:t>
            </a:r>
          </a:p>
          <a:p>
            <a:r>
              <a:rPr lang="es-MX" sz="2800" dirty="0">
                <a:latin typeface="Aharoni" panose="02010803020104030203" pitchFamily="2" charset="-79"/>
                <a:cs typeface="Aharoni" panose="02010803020104030203" pitchFamily="2" charset="-79"/>
              </a:rPr>
              <a:t>08 de septiembre del 2021</a:t>
            </a:r>
          </a:p>
        </p:txBody>
      </p:sp>
      <p:sp>
        <p:nvSpPr>
          <p:cNvPr id="7" name="CuadroTexto 6">
            <a:extLst>
              <a:ext uri="{FF2B5EF4-FFF2-40B4-BE49-F238E27FC236}">
                <a16:creationId xmlns:a16="http://schemas.microsoft.com/office/drawing/2014/main" id="{5F799200-5E48-4008-9DC4-76BFF95A4ED8}"/>
              </a:ext>
            </a:extLst>
          </p:cNvPr>
          <p:cNvSpPr txBox="1"/>
          <p:nvPr/>
        </p:nvSpPr>
        <p:spPr>
          <a:xfrm>
            <a:off x="1580304" y="4433743"/>
            <a:ext cx="7440866" cy="871007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material concreto apropiado apoya el aprendizaje, ayudando a pensar, incitando la imaginación y creación, ejercitando la manipulación y construcción, y propiciando la elaboración de relaciones operatorias y el enriquecimiento del vocabulario.</a:t>
            </a:r>
          </a:p>
          <a:p>
            <a:endParaRPr lang="es-MX" sz="2800" dirty="0">
              <a:latin typeface="Aharoni" panose="02010803020104030203" pitchFamily="2" charset="-79"/>
              <a:cs typeface="Aharoni" panose="02010803020104030203" pitchFamily="2" charset="-79"/>
            </a:endParaRPr>
          </a:p>
          <a:p>
            <a:r>
              <a:rPr lang="es-MX" sz="2800" dirty="0">
                <a:latin typeface="Aharoni" panose="02010803020104030203" pitchFamily="2" charset="-79"/>
                <a:cs typeface="Aharoni" panose="02010803020104030203" pitchFamily="2" charset="-79"/>
              </a:rPr>
              <a:t>Siempre que sea posible, el material concreto debe ser elaborado por los estudiantes, en cooperación con sus profesores. </a:t>
            </a:r>
          </a:p>
          <a:p>
            <a:endParaRPr lang="es-MX" sz="2800" dirty="0">
              <a:latin typeface="Aharoni" panose="02010803020104030203" pitchFamily="2" charset="-79"/>
              <a:cs typeface="Aharoni" panose="02010803020104030203" pitchFamily="2" charset="-79"/>
            </a:endParaRPr>
          </a:p>
          <a:p>
            <a:r>
              <a:rPr lang="es-MX" sz="2800" dirty="0">
                <a:latin typeface="Aharoni" panose="02010803020104030203" pitchFamily="2" charset="-79"/>
                <a:cs typeface="Aharoni" panose="02010803020104030203" pitchFamily="2" charset="-79"/>
              </a:rPr>
              <a:t>Por ello, considero que es importante establecer reglas sobre el uso y manipulación del material, para el cuidado que se debe de dar, así como respetarlo y si es posible en algunos casos compartir con los compañeros.</a:t>
            </a:r>
          </a:p>
          <a:p>
            <a:endParaRPr lang="es-MX" sz="2800" dirty="0">
              <a:latin typeface="Aharoni" panose="02010803020104030203" pitchFamily="2" charset="-79"/>
              <a:cs typeface="Aharoni" panose="02010803020104030203" pitchFamily="2" charset="-79"/>
            </a:endParaRPr>
          </a:p>
          <a:p>
            <a:r>
              <a:rPr lang="es-MX" sz="2800" dirty="0">
                <a:latin typeface="Aharoni" panose="02010803020104030203" pitchFamily="2" charset="-79"/>
                <a:cs typeface="Aharoni" panose="02010803020104030203" pitchFamily="2" charset="-79"/>
              </a:rPr>
              <a:t>https://educacion.gob.ec/tips-de-uso/  </a:t>
            </a:r>
          </a:p>
        </p:txBody>
      </p:sp>
    </p:spTree>
    <p:extLst>
      <p:ext uri="{BB962C8B-B14F-4D97-AF65-F5344CB8AC3E}">
        <p14:creationId xmlns:p14="http://schemas.microsoft.com/office/powerpoint/2010/main" val="312235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1729B3-1224-4639-85E3-9D0E4D4390D2}"/>
              </a:ext>
            </a:extLst>
          </p:cNvPr>
          <p:cNvPicPr>
            <a:picLocks noChangeAspect="1"/>
          </p:cNvPicPr>
          <p:nvPr/>
        </p:nvPicPr>
        <p:blipFill>
          <a:blip r:embed="rId2"/>
          <a:stretch>
            <a:fillRect/>
          </a:stretch>
        </p:blipFill>
        <p:spPr>
          <a:xfrm>
            <a:off x="-15644" y="844659"/>
            <a:ext cx="9735907" cy="13790394"/>
          </a:xfrm>
          <a:prstGeom prst="rect">
            <a:avLst/>
          </a:prstGeom>
        </p:spPr>
      </p:pic>
      <p:sp>
        <p:nvSpPr>
          <p:cNvPr id="6" name="Rectángulo 5">
            <a:extLst>
              <a:ext uri="{FF2B5EF4-FFF2-40B4-BE49-F238E27FC236}">
                <a16:creationId xmlns:a16="http://schemas.microsoft.com/office/drawing/2014/main" id="{CBAFF0FF-1E29-419A-B38F-C60F4724153F}"/>
              </a:ext>
            </a:extLst>
          </p:cNvPr>
          <p:cNvSpPr/>
          <p:nvPr/>
        </p:nvSpPr>
        <p:spPr>
          <a:xfrm>
            <a:off x="3257734" y="13302232"/>
            <a:ext cx="3570476" cy="72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104" dirty="0">
                <a:ln w="19050">
                  <a:solidFill>
                    <a:schemeClr val="bg1"/>
                  </a:solidFill>
                </a:ln>
                <a:solidFill>
                  <a:schemeClr val="accent5">
                    <a:lumMod val="40000"/>
                    <a:lumOff val="60000"/>
                  </a:schemeClr>
                </a:solidFill>
                <a:latin typeface="Austhatic Script" panose="02000600000000000000" pitchFamily="2" charset="0"/>
              </a:rPr>
              <a:t>2021-2022</a:t>
            </a:r>
          </a:p>
        </p:txBody>
      </p:sp>
      <p:sp>
        <p:nvSpPr>
          <p:cNvPr id="7" name="CuadroTexto 6">
            <a:extLst>
              <a:ext uri="{FF2B5EF4-FFF2-40B4-BE49-F238E27FC236}">
                <a16:creationId xmlns:a16="http://schemas.microsoft.com/office/drawing/2014/main" id="{94375DD4-159A-42AA-AED2-FF301AD27406}"/>
              </a:ext>
            </a:extLst>
          </p:cNvPr>
          <p:cNvSpPr txBox="1"/>
          <p:nvPr/>
        </p:nvSpPr>
        <p:spPr>
          <a:xfrm>
            <a:off x="2875160" y="6678507"/>
            <a:ext cx="5203669" cy="5934702"/>
          </a:xfrm>
          <a:prstGeom prst="rect">
            <a:avLst/>
          </a:prstGeom>
          <a:noFill/>
        </p:spPr>
        <p:txBody>
          <a:bodyPr wrap="none" rtlCol="0">
            <a:spAutoFit/>
          </a:bodyPr>
          <a:lstStyle/>
          <a:p>
            <a:r>
              <a:rPr lang="es-MX" sz="2565" dirty="0">
                <a:latin typeface="Aharoni" panose="02010803020104030203" pitchFamily="2" charset="-79"/>
                <a:cs typeface="Aharoni" panose="02010803020104030203" pitchFamily="2" charset="-79"/>
              </a:rPr>
              <a:t>Natalia Guadalupe Torres Tovar</a:t>
            </a:r>
          </a:p>
          <a:p>
            <a:endParaRPr lang="es-MX" sz="2565" dirty="0">
              <a:latin typeface="Aharoni" panose="02010803020104030203" pitchFamily="2" charset="-79"/>
              <a:cs typeface="Aharoni" panose="02010803020104030203" pitchFamily="2" charset="-79"/>
            </a:endParaRPr>
          </a:p>
          <a:p>
            <a:endParaRPr lang="es-MX" sz="2565" dirty="0">
              <a:latin typeface="Aharoni" panose="02010803020104030203" pitchFamily="2" charset="-79"/>
              <a:cs typeface="Aharoni" panose="02010803020104030203" pitchFamily="2" charset="-79"/>
            </a:endParaRPr>
          </a:p>
          <a:p>
            <a:r>
              <a:rPr lang="es-MX" sz="2565" dirty="0">
                <a:latin typeface="Aharoni" panose="02010803020104030203" pitchFamily="2" charset="-79"/>
                <a:cs typeface="Aharoni" panose="02010803020104030203" pitchFamily="2" charset="-79"/>
              </a:rPr>
              <a:t>Alma Garza</a:t>
            </a:r>
          </a:p>
          <a:p>
            <a:endParaRPr lang="es-MX" sz="2565" dirty="0">
              <a:latin typeface="Aharoni" panose="02010803020104030203" pitchFamily="2" charset="-79"/>
              <a:cs typeface="Aharoni" panose="02010803020104030203" pitchFamily="2" charset="-79"/>
            </a:endParaRPr>
          </a:p>
          <a:p>
            <a:endParaRPr lang="es-MX" sz="2565" dirty="0">
              <a:latin typeface="Aharoni" panose="02010803020104030203" pitchFamily="2" charset="-79"/>
              <a:cs typeface="Aharoni" panose="02010803020104030203" pitchFamily="2" charset="-79"/>
            </a:endParaRPr>
          </a:p>
          <a:p>
            <a:r>
              <a:rPr lang="es-MX" sz="4104" dirty="0">
                <a:latin typeface="Aharoni" panose="02010803020104030203" pitchFamily="2" charset="-79"/>
                <a:cs typeface="Aharoni" panose="02010803020104030203" pitchFamily="2" charset="-79"/>
              </a:rPr>
              <a:t>2 </a:t>
            </a:r>
            <a:r>
              <a:rPr lang="es-MX" sz="3078" dirty="0">
                <a:latin typeface="Aharoni" panose="02010803020104030203" pitchFamily="2" charset="-79"/>
                <a:cs typeface="Aharoni" panose="02010803020104030203" pitchFamily="2" charset="-79"/>
              </a:rPr>
              <a:t>                                    A</a:t>
            </a:r>
          </a:p>
          <a:p>
            <a:pPr marL="439804" indent="-439804">
              <a:buAutoNum type="arabicPlain" startAt="2"/>
            </a:pPr>
            <a:endParaRPr lang="es-MX" sz="2565" dirty="0">
              <a:latin typeface="Aharoni" panose="02010803020104030203" pitchFamily="2" charset="-79"/>
              <a:cs typeface="Aharoni" panose="02010803020104030203" pitchFamily="2" charset="-79"/>
            </a:endParaRPr>
          </a:p>
          <a:p>
            <a:pPr marL="439804" indent="-439804">
              <a:buAutoNum type="arabicPlain" startAt="2"/>
            </a:pPr>
            <a:endParaRPr lang="es-MX" sz="2565" dirty="0">
              <a:latin typeface="Aharoni" panose="02010803020104030203" pitchFamily="2" charset="-79"/>
              <a:cs typeface="Aharoni" panose="02010803020104030203" pitchFamily="2" charset="-79"/>
            </a:endParaRPr>
          </a:p>
          <a:p>
            <a:r>
              <a:rPr lang="es-MX" sz="4104" dirty="0">
                <a:latin typeface="Aharoni" panose="02010803020104030203" pitchFamily="2" charset="-79"/>
                <a:cs typeface="Aharoni" panose="02010803020104030203" pitchFamily="2" charset="-79"/>
              </a:rPr>
              <a:t>105</a:t>
            </a:r>
            <a:endParaRPr lang="es-MX" sz="2565" dirty="0">
              <a:latin typeface="Aharoni" panose="02010803020104030203" pitchFamily="2" charset="-79"/>
              <a:cs typeface="Aharoni" panose="02010803020104030203" pitchFamily="2" charset="-79"/>
            </a:endParaRPr>
          </a:p>
          <a:p>
            <a:endParaRPr lang="es-MX" sz="2309" dirty="0"/>
          </a:p>
          <a:p>
            <a:endParaRPr lang="es-MX" sz="2309" dirty="0"/>
          </a:p>
          <a:p>
            <a:endParaRPr lang="es-MX" sz="2309" dirty="0"/>
          </a:p>
          <a:p>
            <a:r>
              <a:rPr lang="es-MX" sz="2309" dirty="0"/>
              <a:t>.</a:t>
            </a:r>
          </a:p>
        </p:txBody>
      </p:sp>
      <p:sp>
        <p:nvSpPr>
          <p:cNvPr id="2" name="Rectángulo 1">
            <a:extLst>
              <a:ext uri="{FF2B5EF4-FFF2-40B4-BE49-F238E27FC236}">
                <a16:creationId xmlns:a16="http://schemas.microsoft.com/office/drawing/2014/main" id="{399C8609-207B-4C70-810D-BCAE6FA791B6}"/>
              </a:ext>
            </a:extLst>
          </p:cNvPr>
          <p:cNvSpPr/>
          <p:nvPr/>
        </p:nvSpPr>
        <p:spPr>
          <a:xfrm>
            <a:off x="653523" y="11550580"/>
            <a:ext cx="1552471" cy="703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ysClr val="windowText" lastClr="000000"/>
                </a:solidFill>
                <a:latin typeface="Austhatic Script" panose="02000600000000000000" pitchFamily="2" charset="0"/>
              </a:rPr>
              <a:t>Fecha </a:t>
            </a:r>
          </a:p>
        </p:txBody>
      </p:sp>
      <p:sp>
        <p:nvSpPr>
          <p:cNvPr id="3" name="CuadroTexto 2">
            <a:extLst>
              <a:ext uri="{FF2B5EF4-FFF2-40B4-BE49-F238E27FC236}">
                <a16:creationId xmlns:a16="http://schemas.microsoft.com/office/drawing/2014/main" id="{5A38AB48-FEB4-4D8C-BB01-AC78E5B1347E}"/>
              </a:ext>
            </a:extLst>
          </p:cNvPr>
          <p:cNvSpPr txBox="1"/>
          <p:nvPr/>
        </p:nvSpPr>
        <p:spPr>
          <a:xfrm>
            <a:off x="3120936" y="11640662"/>
            <a:ext cx="3951723" cy="523220"/>
          </a:xfrm>
          <a:prstGeom prst="rect">
            <a:avLst/>
          </a:prstGeom>
          <a:noFill/>
        </p:spPr>
        <p:txBody>
          <a:bodyPr wrap="none" rtlCol="0">
            <a:spAutoFit/>
          </a:bodyPr>
          <a:lstStyle/>
          <a:p>
            <a:r>
              <a:rPr lang="es-MX" sz="2800" dirty="0">
                <a:latin typeface="Aharoni" panose="02010803020104030203" pitchFamily="2" charset="-79"/>
                <a:cs typeface="Aharoni" panose="02010803020104030203" pitchFamily="2" charset="-79"/>
              </a:rPr>
              <a:t>30</a:t>
            </a:r>
            <a:r>
              <a:rPr lang="es-MX" dirty="0">
                <a:latin typeface="Aharoni" panose="02010803020104030203" pitchFamily="2" charset="-79"/>
                <a:cs typeface="Aharoni" panose="02010803020104030203" pitchFamily="2" charset="-79"/>
              </a:rPr>
              <a:t> de agosto al </a:t>
            </a:r>
            <a:r>
              <a:rPr lang="es-MX" sz="2800" dirty="0">
                <a:latin typeface="Aharoni" panose="02010803020104030203" pitchFamily="2" charset="-79"/>
                <a:cs typeface="Aharoni" panose="02010803020104030203" pitchFamily="2" charset="-79"/>
              </a:rPr>
              <a:t>10</a:t>
            </a:r>
            <a:r>
              <a:rPr lang="es-MX" dirty="0">
                <a:latin typeface="Aharoni" panose="02010803020104030203" pitchFamily="2" charset="-79"/>
                <a:cs typeface="Aharoni" panose="02010803020104030203" pitchFamily="2" charset="-79"/>
              </a:rPr>
              <a:t> de septiembre </a:t>
            </a:r>
          </a:p>
        </p:txBody>
      </p:sp>
    </p:spTree>
    <p:extLst>
      <p:ext uri="{BB962C8B-B14F-4D97-AF65-F5344CB8AC3E}">
        <p14:creationId xmlns:p14="http://schemas.microsoft.com/office/powerpoint/2010/main" val="37631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30         08         2021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264036" y="458842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2913" y="450518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872913" y="4081178"/>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474203" cy="368691"/>
          </a:xfrm>
          <a:prstGeom prst="rect">
            <a:avLst/>
          </a:prstGeom>
          <a:noFill/>
        </p:spPr>
        <p:txBody>
          <a:bodyPr wrap="none" rtlCol="0">
            <a:spAutoFit/>
          </a:bodyPr>
          <a:lstStyle/>
          <a:p>
            <a:r>
              <a:rPr lang="es-MX" sz="1796" dirty="0"/>
              <a:t>Arleth, Francisco, Angel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productiva, considero que el uso de material concreto facilita mucho la elaboración de actividades y propicia en el educando interés y motivación </a:t>
            </a:r>
          </a:p>
        </p:txBody>
      </p:sp>
      <p:sp>
        <p:nvSpPr>
          <p:cNvPr id="30" name="CuadroTexto 29">
            <a:extLst>
              <a:ext uri="{FF2B5EF4-FFF2-40B4-BE49-F238E27FC236}">
                <a16:creationId xmlns:a16="http://schemas.microsoft.com/office/drawing/2014/main" id="{B3C20577-3340-4E28-8969-D77AC65645C4}"/>
              </a:ext>
            </a:extLst>
          </p:cNvPr>
          <p:cNvSpPr txBox="1"/>
          <p:nvPr/>
        </p:nvSpPr>
        <p:spPr>
          <a:xfrm>
            <a:off x="2977886" y="8212179"/>
            <a:ext cx="1774845" cy="368691"/>
          </a:xfrm>
          <a:prstGeom prst="rect">
            <a:avLst/>
          </a:prstGeom>
          <a:noFill/>
        </p:spPr>
        <p:txBody>
          <a:bodyPr wrap="none" rtlCol="0">
            <a:spAutoFit/>
          </a:bodyPr>
          <a:lstStyle/>
          <a:p>
            <a:r>
              <a:rPr lang="es-MX" sz="1796" dirty="0" err="1"/>
              <a:t>Farina</a:t>
            </a:r>
            <a:r>
              <a:rPr lang="es-MX" sz="1796" dirty="0"/>
              <a:t>, Alexis, </a:t>
            </a:r>
            <a:r>
              <a:rPr lang="es-MX" sz="1796" dirty="0" err="1"/>
              <a:t>Lia</a:t>
            </a:r>
            <a:endParaRPr lang="es-MX" sz="1796" dirty="0"/>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646331"/>
          </a:xfrm>
          <a:prstGeom prst="rect">
            <a:avLst/>
          </a:prstGeom>
          <a:noFill/>
        </p:spPr>
        <p:txBody>
          <a:bodyPr wrap="square" rtlCol="0">
            <a:spAutoFit/>
          </a:bodyPr>
          <a:lstStyle/>
          <a:p>
            <a:r>
              <a:rPr lang="es-MX" dirty="0"/>
              <a:t>Realizar actividades donde todos los alumnos lograran involucrarse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Mantener el interés de algunos alumnos como es el caso de Francisco.</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Cuestionar a los alumnos sobre lo aprendido en clase</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Algunos cantos para tranquilizar el grupo o que se sientan tranquilos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1691232"/>
          </a:xfrm>
          <a:prstGeom prst="rect">
            <a:avLst/>
          </a:prstGeom>
          <a:noFill/>
        </p:spPr>
        <p:txBody>
          <a:bodyPr wrap="square" rtlCol="0">
            <a:spAutoFit/>
          </a:bodyPr>
          <a:lstStyle/>
          <a:p>
            <a:r>
              <a:rPr lang="es-MX" sz="1796" dirty="0"/>
              <a:t>Considero que tuve una jornada de trabajo buena, pues los niños se mostraron participativos y activos en las actividades. </a:t>
            </a:r>
          </a:p>
          <a:p>
            <a:r>
              <a:rPr lang="es-MX" sz="1796" dirty="0"/>
              <a:t>El uso de la voz fue el adecuado.</a:t>
            </a:r>
          </a:p>
          <a:p>
            <a:endParaRPr lang="es-MX" sz="1411" dirty="0"/>
          </a:p>
        </p:txBody>
      </p:sp>
      <p:sp>
        <p:nvSpPr>
          <p:cNvPr id="36" name="Elipse 35">
            <a:extLst>
              <a:ext uri="{FF2B5EF4-FFF2-40B4-BE49-F238E27FC236}">
                <a16:creationId xmlns:a16="http://schemas.microsoft.com/office/drawing/2014/main" id="{6A61865D-F03F-4F3A-B533-8978E0BD2B32}"/>
              </a:ext>
            </a:extLst>
          </p:cNvPr>
          <p:cNvSpPr/>
          <p:nvPr/>
        </p:nvSpPr>
        <p:spPr>
          <a:xfrm>
            <a:off x="6599148" y="209197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Tree>
    <p:extLst>
      <p:ext uri="{BB962C8B-B14F-4D97-AF65-F5344CB8AC3E}">
        <p14:creationId xmlns:p14="http://schemas.microsoft.com/office/powerpoint/2010/main" val="49833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7725192"/>
          </a:xfrm>
          <a:prstGeom prst="rect">
            <a:avLst/>
          </a:prstGeom>
          <a:noFill/>
        </p:spPr>
        <p:txBody>
          <a:bodyPr wrap="square" rtlCol="0">
            <a:spAutoFit/>
          </a:bodyPr>
          <a:lstStyle/>
          <a:p>
            <a:r>
              <a:rPr lang="es-MX" sz="2800" b="0" i="0" dirty="0">
                <a:solidFill>
                  <a:srgbClr val="202124"/>
                </a:solidFill>
                <a:effectLst/>
                <a:latin typeface="Aharoni" panose="02010803020104030203" pitchFamily="2" charset="-79"/>
                <a:cs typeface="Aharoni" panose="02010803020104030203" pitchFamily="2" charset="-79"/>
              </a:rPr>
              <a:t>El </a:t>
            </a:r>
            <a:r>
              <a:rPr lang="es-MX" sz="2800" b="1" i="0" dirty="0">
                <a:solidFill>
                  <a:srgbClr val="202124"/>
                </a:solidFill>
                <a:effectLst/>
                <a:latin typeface="Aharoni" panose="02010803020104030203" pitchFamily="2" charset="-79"/>
                <a:cs typeface="Aharoni" panose="02010803020104030203" pitchFamily="2" charset="-79"/>
              </a:rPr>
              <a:t>material concreto</a:t>
            </a:r>
            <a:r>
              <a:rPr lang="es-MX" sz="28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endParaRPr lang="es-MX" sz="2800" dirty="0">
              <a:solidFill>
                <a:srgbClr val="202124"/>
              </a:solidFill>
              <a:latin typeface="Aharoni" panose="02010803020104030203" pitchFamily="2" charset="-79"/>
              <a:cs typeface="Aharoni" panose="02010803020104030203" pitchFamily="2" charset="-79"/>
            </a:endParaRPr>
          </a:p>
          <a:p>
            <a:r>
              <a:rPr lang="es-MX" sz="1600" b="0" i="0" dirty="0">
                <a:solidFill>
                  <a:srgbClr val="FFC000"/>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p>
          <a:p>
            <a:endParaRPr lang="es-MX" sz="2800" dirty="0">
              <a:solidFill>
                <a:srgbClr val="202124"/>
              </a:solidFill>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Estoy de acuerdo con el autor porque el uso de material concreto en el preescolar despierta el interés del niño y la niña por querer aprender y conocer cosas nuevas. </a:t>
            </a:r>
          </a:p>
          <a:p>
            <a:r>
              <a:rPr lang="es-MX" sz="2800" dirty="0">
                <a:solidFill>
                  <a:srgbClr val="202124"/>
                </a:solidFill>
                <a:latin typeface="Aharoni" panose="02010803020104030203" pitchFamily="2" charset="-79"/>
                <a:cs typeface="Aharoni" panose="02010803020104030203" pitchFamily="2" charset="-79"/>
              </a:rPr>
              <a:t>En este caso el uso de fichas, pizarrón mágico y marcadores facilito que los alumnos tuvieran el interés por las actividades propuestas.</a:t>
            </a:r>
            <a:endParaRPr lang="es-MX" sz="2400" dirty="0">
              <a:solidFill>
                <a:srgbClr val="333333"/>
              </a:solidFill>
              <a:latin typeface="Aharoni" panose="02010803020104030203" pitchFamily="2" charset="-79"/>
              <a:cs typeface="Aharoni" panose="02010803020104030203" pitchFamily="2" charset="-79"/>
            </a:endParaRP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uso de material concreto</a:t>
            </a:r>
          </a:p>
          <a:p>
            <a:r>
              <a:rPr lang="es-MX" sz="2800" dirty="0">
                <a:latin typeface="Aharoni" panose="02010803020104030203" pitchFamily="2" charset="-79"/>
                <a:cs typeface="Aharoni" panose="02010803020104030203" pitchFamily="2" charset="-79"/>
              </a:rPr>
              <a:t>30 de agosto del 2021</a:t>
            </a:r>
          </a:p>
        </p:txBody>
      </p:sp>
    </p:spTree>
    <p:extLst>
      <p:ext uri="{BB962C8B-B14F-4D97-AF65-F5344CB8AC3E}">
        <p14:creationId xmlns:p14="http://schemas.microsoft.com/office/powerpoint/2010/main" val="312429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31         08         2021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421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4556946" y="45622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4556946" y="4024440"/>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574551" cy="368691"/>
          </a:xfrm>
          <a:prstGeom prst="rect">
            <a:avLst/>
          </a:prstGeom>
          <a:noFill/>
        </p:spPr>
        <p:txBody>
          <a:bodyPr wrap="none" rtlCol="0">
            <a:spAutoFit/>
          </a:bodyPr>
          <a:lstStyle/>
          <a:p>
            <a:r>
              <a:rPr lang="es-MX" sz="1796" dirty="0"/>
              <a:t>Miguel, María Fernanda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Durante la mañana de trabajo se llevo a cabo el diagnostico que elabora la educadora titular, entre las dos tuvimos oportunidad de participar</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1200329"/>
          </a:xfrm>
          <a:prstGeom prst="rect">
            <a:avLst/>
          </a:prstGeom>
          <a:noFill/>
        </p:spPr>
        <p:txBody>
          <a:bodyPr wrap="square" rtlCol="0">
            <a:spAutoFit/>
          </a:bodyPr>
          <a:lstStyle/>
          <a:p>
            <a:r>
              <a:rPr lang="es-MX" dirty="0"/>
              <a:t>Mantener tranquilo el grupo</a:t>
            </a:r>
          </a:p>
          <a:p>
            <a:endParaRPr lang="es-MX" dirty="0"/>
          </a:p>
          <a:p>
            <a:r>
              <a:rPr lang="es-MX" dirty="0"/>
              <a:t>Lograr que Miguel se exprese de manera oral y comunique ideas</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Tranquilizar a niños que llegan llorando a la hora de la entrada al jardín de niños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La manera en la que se tranquiliza a algunos alumnos mientras se trabaja con los demás niños</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1477328"/>
          </a:xfrm>
          <a:prstGeom prst="rect">
            <a:avLst/>
          </a:prstGeom>
          <a:noFill/>
        </p:spPr>
        <p:txBody>
          <a:bodyPr wrap="square" rtlCol="0">
            <a:spAutoFit/>
          </a:bodyPr>
          <a:lstStyle/>
          <a:p>
            <a:r>
              <a:rPr lang="es-MX" dirty="0"/>
              <a:t>Considero que la mañana de trabajo fue buena, involucrarme con la educadora titular al realizar el diagnostico en conjunto funciono de acuerdo a lo esperado</a:t>
            </a:r>
          </a:p>
        </p:txBody>
      </p:sp>
      <p:sp>
        <p:nvSpPr>
          <p:cNvPr id="36" name="Elipse 35">
            <a:extLst>
              <a:ext uri="{FF2B5EF4-FFF2-40B4-BE49-F238E27FC236}">
                <a16:creationId xmlns:a16="http://schemas.microsoft.com/office/drawing/2014/main" id="{6A61865D-F03F-4F3A-B533-8978E0BD2B32}"/>
              </a:ext>
            </a:extLst>
          </p:cNvPr>
          <p:cNvSpPr/>
          <p:nvPr/>
        </p:nvSpPr>
        <p:spPr>
          <a:xfrm>
            <a:off x="7151055" y="213336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Tree>
    <p:extLst>
      <p:ext uri="{BB962C8B-B14F-4D97-AF65-F5344CB8AC3E}">
        <p14:creationId xmlns:p14="http://schemas.microsoft.com/office/powerpoint/2010/main" val="75636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9756517"/>
          </a:xfrm>
          <a:prstGeom prst="rect">
            <a:avLst/>
          </a:prstGeom>
          <a:noFill/>
        </p:spPr>
        <p:txBody>
          <a:bodyPr wrap="square" rtlCol="0">
            <a:spAutoFit/>
          </a:bodyPr>
          <a:lstStyle/>
          <a:p>
            <a:r>
              <a:rPr lang="es-MX" sz="2800" b="0" i="0" dirty="0">
                <a:solidFill>
                  <a:srgbClr val="202124"/>
                </a:solidFill>
                <a:effectLst/>
                <a:latin typeface="Aharoni" panose="02010803020104030203" pitchFamily="2" charset="-79"/>
                <a:cs typeface="Aharoni" panose="02010803020104030203" pitchFamily="2" charset="-79"/>
              </a:rPr>
              <a:t>Un </a:t>
            </a:r>
            <a:r>
              <a:rPr lang="es-MX" sz="2800" b="1" i="0" dirty="0">
                <a:solidFill>
                  <a:srgbClr val="202124"/>
                </a:solidFill>
                <a:effectLst/>
                <a:latin typeface="Aharoni" panose="02010803020104030203" pitchFamily="2" charset="-79"/>
                <a:cs typeface="Aharoni" panose="02010803020104030203" pitchFamily="2" charset="-79"/>
              </a:rPr>
              <a:t>diagnostico</a:t>
            </a:r>
            <a:r>
              <a:rPr lang="es-MX" sz="2800" b="0" i="0" dirty="0">
                <a:solidFill>
                  <a:srgbClr val="202124"/>
                </a:solidFill>
                <a:effectLst/>
                <a:latin typeface="Aharoni" panose="02010803020104030203" pitchFamily="2" charset="-79"/>
                <a:cs typeface="Aharoni" panose="02010803020104030203" pitchFamily="2" charset="-79"/>
              </a:rPr>
              <a:t> en el </a:t>
            </a:r>
            <a:r>
              <a:rPr lang="es-MX" sz="2800" b="1" i="0" dirty="0">
                <a:solidFill>
                  <a:srgbClr val="202124"/>
                </a:solidFill>
                <a:effectLst/>
                <a:latin typeface="Aharoni" panose="02010803020104030203" pitchFamily="2" charset="-79"/>
                <a:cs typeface="Aharoni" panose="02010803020104030203" pitchFamily="2" charset="-79"/>
              </a:rPr>
              <a:t>preescolar se</a:t>
            </a:r>
            <a:r>
              <a:rPr lang="es-MX" sz="2800" b="0" i="0" dirty="0">
                <a:solidFill>
                  <a:srgbClr val="202124"/>
                </a:solidFill>
                <a:effectLst/>
                <a:latin typeface="Aharoni" panose="02010803020104030203" pitchFamily="2" charset="-79"/>
                <a:cs typeface="Aharoni" panose="02010803020104030203" pitchFamily="2" charset="-79"/>
              </a:rPr>
              <a:t> basa en una serie de actividades que diseñan de acuerdo a las competencias que desees evaluar y conocer el grado de conocimientos previos que el niño posee entorno a ellos.</a:t>
            </a:r>
          </a:p>
          <a:p>
            <a:r>
              <a:rPr lang="es-MX" sz="2000" b="0" i="0" dirty="0">
                <a:solidFill>
                  <a:srgbClr val="00B0F0"/>
                </a:solidFill>
                <a:effectLst/>
                <a:latin typeface="Aharoni" panose="02010803020104030203" pitchFamily="2" charset="-79"/>
                <a:cs typeface="Aharoni" panose="02010803020104030203" pitchFamily="2" charset="-79"/>
                <a:hlinkClick r:id="rId3">
                  <a:extLst>
                    <a:ext uri="{A12FA001-AC4F-418D-AE19-62706E023703}">
                      <ahyp:hlinkClr xmlns:ahyp="http://schemas.microsoft.com/office/drawing/2018/hyperlinkcolor" val="tx"/>
                    </a:ext>
                  </a:extLst>
                </a:hlinkClick>
              </a:rPr>
              <a:t>https://slideplayer.es/slide/2351942/</a:t>
            </a:r>
            <a:r>
              <a:rPr lang="es-MX" sz="2000" b="0" i="0" dirty="0">
                <a:solidFill>
                  <a:srgbClr val="00B0F0"/>
                </a:solidFill>
                <a:effectLst/>
                <a:latin typeface="Aharoni" panose="02010803020104030203" pitchFamily="2" charset="-79"/>
                <a:cs typeface="Aharoni" panose="02010803020104030203" pitchFamily="2" charset="-79"/>
              </a:rPr>
              <a:t> </a:t>
            </a:r>
          </a:p>
          <a:p>
            <a:r>
              <a:rPr lang="es-MX" sz="2800" b="0" i="0" dirty="0">
                <a:solidFill>
                  <a:srgbClr val="202124"/>
                </a:solidFill>
                <a:effectLst/>
                <a:latin typeface="Aharoni" panose="02010803020104030203" pitchFamily="2" charset="-79"/>
                <a:cs typeface="Aharoni" panose="02010803020104030203" pitchFamily="2" charset="-79"/>
              </a:rPr>
              <a:t>El </a:t>
            </a:r>
            <a:r>
              <a:rPr lang="es-MX" sz="2800" b="1" i="0" dirty="0">
                <a:solidFill>
                  <a:srgbClr val="202124"/>
                </a:solidFill>
                <a:effectLst/>
                <a:latin typeface="Aharoni" panose="02010803020104030203" pitchFamily="2" charset="-79"/>
                <a:cs typeface="Aharoni" panose="02010803020104030203" pitchFamily="2" charset="-79"/>
              </a:rPr>
              <a:t>material concreto</a:t>
            </a:r>
            <a:r>
              <a:rPr lang="es-MX" sz="2800" b="0" i="0" dirty="0">
                <a:solidFill>
                  <a:srgbClr val="202124"/>
                </a:solidFill>
                <a:effectLst/>
                <a:latin typeface="Aharoni" panose="02010803020104030203" pitchFamily="2" charset="-79"/>
                <a:cs typeface="Aharoni" panose="02010803020104030203" pitchFamily="2" charset="-79"/>
              </a:rPr>
              <a:t> apropiado apoya el aprendizaje, ayudando a pensar, incitando la imaginación y creación, ejercitando la manipulación y construcción, y propiciando la elaboración de relaciones operatorias y el enriquecimiento del vocabulario.</a:t>
            </a:r>
          </a:p>
          <a:p>
            <a:endParaRPr lang="es-MX" sz="2800" dirty="0">
              <a:solidFill>
                <a:srgbClr val="202124"/>
              </a:solidFill>
              <a:latin typeface="Aharoni" panose="02010803020104030203" pitchFamily="2" charset="-79"/>
              <a:cs typeface="Aharoni" panose="02010803020104030203" pitchFamily="2" charset="-79"/>
            </a:endParaRPr>
          </a:p>
          <a:p>
            <a:r>
              <a:rPr lang="es-MX" sz="1600" b="0" i="0" dirty="0">
                <a:solidFill>
                  <a:srgbClr val="FFC000"/>
                </a:solidFill>
                <a:effectLst/>
                <a:latin typeface="Aharoni" panose="02010803020104030203" pitchFamily="2" charset="-79"/>
                <a:cs typeface="Aharoni" panose="02010803020104030203" pitchFamily="2" charset="-79"/>
              </a:rPr>
              <a:t>https://educacion.gob.ec/tips-de-uso/#:~:text=El%20material%20concreto%20apropiado%20apoya,y%20el%20enriquecimiento%20del%20vocabulario.</a:t>
            </a:r>
          </a:p>
          <a:p>
            <a:endParaRPr lang="es-MX" sz="2800" dirty="0">
              <a:solidFill>
                <a:srgbClr val="202124"/>
              </a:solidFill>
              <a:latin typeface="Aharoni" panose="02010803020104030203" pitchFamily="2" charset="-79"/>
              <a:cs typeface="Aharoni" panose="02010803020104030203" pitchFamily="2" charset="-79"/>
            </a:endParaRPr>
          </a:p>
          <a:p>
            <a:r>
              <a:rPr lang="es-MX" sz="2800" dirty="0">
                <a:solidFill>
                  <a:srgbClr val="202124"/>
                </a:solidFill>
                <a:latin typeface="Aharoni" panose="02010803020104030203" pitchFamily="2" charset="-79"/>
                <a:cs typeface="Aharoni" panose="02010803020104030203" pitchFamily="2" charset="-79"/>
              </a:rPr>
              <a:t>Considero que dentro del diagnostico se debería hacer uso de material concreto pues facilita y motiva al educando a realizar las actividades, a diferencia de si solo se utiliza papel el niño no lo ve con el mismo </a:t>
            </a:r>
            <a:r>
              <a:rPr lang="es-MX" sz="2800" dirty="0" err="1">
                <a:solidFill>
                  <a:srgbClr val="202124"/>
                </a:solidFill>
                <a:latin typeface="Aharoni" panose="02010803020104030203" pitchFamily="2" charset="-79"/>
                <a:cs typeface="Aharoni" panose="02010803020104030203" pitchFamily="2" charset="-79"/>
              </a:rPr>
              <a:t>interes</a:t>
            </a:r>
            <a:r>
              <a:rPr lang="es-MX" sz="2800" dirty="0">
                <a:solidFill>
                  <a:srgbClr val="202124"/>
                </a:solidFill>
                <a:latin typeface="Aharoni" panose="02010803020104030203" pitchFamily="2" charset="-79"/>
                <a:cs typeface="Aharoni" panose="02010803020104030203" pitchFamily="2" charset="-79"/>
              </a:rPr>
              <a:t> y empeño. </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diagnostico y el uso de material</a:t>
            </a:r>
          </a:p>
          <a:p>
            <a:r>
              <a:rPr lang="es-MX" sz="2800" dirty="0">
                <a:latin typeface="Aharoni" panose="02010803020104030203" pitchFamily="2" charset="-79"/>
                <a:cs typeface="Aharoni" panose="02010803020104030203" pitchFamily="2" charset="-79"/>
              </a:rPr>
              <a:t>31 de agosto del 2021</a:t>
            </a:r>
          </a:p>
        </p:txBody>
      </p:sp>
    </p:spTree>
    <p:extLst>
      <p:ext uri="{BB962C8B-B14F-4D97-AF65-F5344CB8AC3E}">
        <p14:creationId xmlns:p14="http://schemas.microsoft.com/office/powerpoint/2010/main" val="363588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01         09         2021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4214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3876609" y="455482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3982011" y="403075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802912"/>
          </a:xfrm>
          <a:prstGeom prst="rect">
            <a:avLst/>
          </a:prstGeom>
          <a:noFill/>
        </p:spPr>
        <p:txBody>
          <a:bodyPr wrap="square" rtlCol="0">
            <a:spAutoFit/>
          </a:bodyPr>
          <a:lstStyle/>
          <a:p>
            <a:r>
              <a:rPr lang="es-MX" sz="1539" dirty="0"/>
              <a:t>La mañana de trabajo fue buena, aunque los niños llegan con hambre y esto los distrae para llevar a cabo las actividades.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923330"/>
          </a:xfrm>
          <a:prstGeom prst="rect">
            <a:avLst/>
          </a:prstGeom>
          <a:noFill/>
        </p:spPr>
        <p:txBody>
          <a:bodyPr wrap="square" rtlCol="0">
            <a:spAutoFit/>
          </a:bodyPr>
          <a:lstStyle/>
          <a:p>
            <a:r>
              <a:rPr lang="es-MX" dirty="0"/>
              <a:t>Conocieran las figuras geométricas</a:t>
            </a:r>
          </a:p>
          <a:p>
            <a:endParaRPr lang="es-MX" dirty="0"/>
          </a:p>
          <a:p>
            <a:r>
              <a:rPr lang="es-MX" dirty="0"/>
              <a:t>Que todos participaran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1015663"/>
          </a:xfrm>
          <a:prstGeom prst="rect">
            <a:avLst/>
          </a:prstGeom>
          <a:noFill/>
        </p:spPr>
        <p:txBody>
          <a:bodyPr wrap="square" rtlCol="0">
            <a:spAutoFit/>
          </a:bodyPr>
          <a:lstStyle/>
          <a:p>
            <a:r>
              <a:rPr lang="es-MX" sz="2000" dirty="0"/>
              <a:t>Tranquilizar a niños que en momentos de la mañana de trabajo.</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526554"/>
          </a:xfrm>
          <a:prstGeom prst="rect">
            <a:avLst/>
          </a:prstGeom>
          <a:noFill/>
        </p:spPr>
        <p:txBody>
          <a:bodyPr wrap="square" rtlCol="0">
            <a:spAutoFit/>
          </a:bodyPr>
          <a:lstStyle/>
          <a:p>
            <a:r>
              <a:rPr lang="es-MX" sz="1411" dirty="0"/>
              <a:t>La duración de las actividades o estrategias para lograr que los niños se involucren mas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aunque los niños se distraen con mucha facilidad</a:t>
            </a:r>
          </a:p>
        </p:txBody>
      </p:sp>
      <p:sp>
        <p:nvSpPr>
          <p:cNvPr id="36" name="Elipse 35">
            <a:extLst>
              <a:ext uri="{FF2B5EF4-FFF2-40B4-BE49-F238E27FC236}">
                <a16:creationId xmlns:a16="http://schemas.microsoft.com/office/drawing/2014/main" id="{6A61865D-F03F-4F3A-B533-8978E0BD2B32}"/>
              </a:ext>
            </a:extLst>
          </p:cNvPr>
          <p:cNvSpPr/>
          <p:nvPr/>
        </p:nvSpPr>
        <p:spPr>
          <a:xfrm>
            <a:off x="7706288" y="209446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Tree>
    <p:extLst>
      <p:ext uri="{BB962C8B-B14F-4D97-AF65-F5344CB8AC3E}">
        <p14:creationId xmlns:p14="http://schemas.microsoft.com/office/powerpoint/2010/main" val="294330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FBBBD2-377C-4C55-8584-0332897C2975}"/>
              </a:ext>
            </a:extLst>
          </p:cNvPr>
          <p:cNvPicPr>
            <a:picLocks noChangeAspect="1"/>
          </p:cNvPicPr>
          <p:nvPr/>
        </p:nvPicPr>
        <p:blipFill>
          <a:blip r:embed="rId2"/>
          <a:stretch>
            <a:fillRect/>
          </a:stretch>
        </p:blipFill>
        <p:spPr>
          <a:xfrm>
            <a:off x="475" y="844659"/>
            <a:ext cx="9719313" cy="13790394"/>
          </a:xfrm>
          <a:prstGeom prst="rect">
            <a:avLst/>
          </a:prstGeom>
        </p:spPr>
      </p:pic>
      <p:sp>
        <p:nvSpPr>
          <p:cNvPr id="3" name="CuadroTexto 2">
            <a:extLst>
              <a:ext uri="{FF2B5EF4-FFF2-40B4-BE49-F238E27FC236}">
                <a16:creationId xmlns:a16="http://schemas.microsoft.com/office/drawing/2014/main" id="{73E2A31B-B23E-4ACA-A088-9ACC8B182577}"/>
              </a:ext>
            </a:extLst>
          </p:cNvPr>
          <p:cNvSpPr txBox="1"/>
          <p:nvPr/>
        </p:nvSpPr>
        <p:spPr>
          <a:xfrm>
            <a:off x="1729857" y="4628250"/>
            <a:ext cx="7535138" cy="9694962"/>
          </a:xfrm>
          <a:prstGeom prst="rect">
            <a:avLst/>
          </a:prstGeom>
          <a:noFill/>
        </p:spPr>
        <p:txBody>
          <a:bodyPr wrap="square" rtlCol="0">
            <a:spAutoFit/>
          </a:bodyPr>
          <a:lstStyle/>
          <a:p>
            <a:r>
              <a:rPr lang="es-MX" sz="2400" b="0" i="0" dirty="0">
                <a:solidFill>
                  <a:srgbClr val="000000"/>
                </a:solidFill>
                <a:effectLst/>
                <a:latin typeface="Aharoni" panose="02010803020104030203" pitchFamily="2" charset="-79"/>
                <a:cs typeface="Aharoni" panose="02010803020104030203" pitchFamily="2" charset="-79"/>
              </a:rPr>
              <a:t>Siguiendo con la relación entre el tiempo y los logros educativos, </a:t>
            </a:r>
            <a:r>
              <a:rPr lang="es-MX" sz="2400" b="0" i="0" baseline="30000" dirty="0">
                <a:solidFill>
                  <a:srgbClr val="000000"/>
                </a:solidFill>
                <a:effectLst/>
                <a:latin typeface="Aharoni" panose="02010803020104030203" pitchFamily="2" charset="-79"/>
                <a:cs typeface="Aharoni" panose="02010803020104030203" pitchFamily="2" charset="-79"/>
                <a:hlinkClick r:id="rId3"/>
              </a:rPr>
              <a:t>Wayne y </a:t>
            </a:r>
            <a:r>
              <a:rPr lang="es-MX" sz="2400" b="0" i="0" baseline="30000" dirty="0" err="1">
                <a:solidFill>
                  <a:srgbClr val="000000"/>
                </a:solidFill>
                <a:effectLst/>
                <a:latin typeface="Aharoni" panose="02010803020104030203" pitchFamily="2" charset="-79"/>
                <a:cs typeface="Aharoni" panose="02010803020104030203" pitchFamily="2" charset="-79"/>
                <a:hlinkClick r:id="rId3"/>
              </a:rPr>
              <a:t>Stuck</a:t>
            </a:r>
            <a:r>
              <a:rPr lang="es-MX" sz="2400" b="0" i="0" baseline="30000" dirty="0">
                <a:solidFill>
                  <a:srgbClr val="000000"/>
                </a:solidFill>
                <a:effectLst/>
                <a:latin typeface="Aharoni" panose="02010803020104030203" pitchFamily="2" charset="-79"/>
                <a:cs typeface="Aharoni" panose="02010803020104030203" pitchFamily="2" charset="-79"/>
                <a:hlinkClick r:id="rId3"/>
              </a:rPr>
              <a:t> (1982)</a:t>
            </a:r>
            <a:r>
              <a:rPr lang="es-MX" sz="2400" b="0" i="0" dirty="0">
                <a:solidFill>
                  <a:srgbClr val="000000"/>
                </a:solidFill>
                <a:effectLst/>
                <a:latin typeface="Aharoni" panose="02010803020104030203" pitchFamily="2" charset="-79"/>
                <a:cs typeface="Aharoni" panose="02010803020104030203" pitchFamily="2" charset="-79"/>
              </a:rPr>
              <a:t> explican que su influencia en los aprendizajes está determinada por el tipo de actividades que ocurren en el tiempo escolar; a partir de estudiar la literatura sobre el tiempo escolar y los aprendizajes, Wayne y </a:t>
            </a:r>
            <a:r>
              <a:rPr lang="es-MX" sz="2400" b="0" i="0" dirty="0" err="1">
                <a:solidFill>
                  <a:srgbClr val="000000"/>
                </a:solidFill>
                <a:effectLst/>
                <a:latin typeface="Aharoni" panose="02010803020104030203" pitchFamily="2" charset="-79"/>
                <a:cs typeface="Aharoni" panose="02010803020104030203" pitchFamily="2" charset="-79"/>
              </a:rPr>
              <a:t>Stuck</a:t>
            </a:r>
            <a:r>
              <a:rPr lang="es-MX" sz="2400" b="0" i="0" dirty="0">
                <a:solidFill>
                  <a:srgbClr val="000000"/>
                </a:solidFill>
                <a:effectLst/>
                <a:latin typeface="Aharoni" panose="02010803020104030203" pitchFamily="2" charset="-79"/>
                <a:cs typeface="Aharoni" panose="02010803020104030203" pitchFamily="2" charset="-79"/>
              </a:rPr>
              <a:t> establecen que la atención debe centrarse tanto en la cantidad como en la calidad de las actividades de aprendizaje. De esta manera, se pueden atribuir efectos positivos en el logro educativo como resultado de interacciones de calidad entre el maestro y los alumnos en ambientes que promuevan la enseñanza. Pero también es posible atribuir efectos negativos como consecuencia de prácticas poco deseables.</a:t>
            </a:r>
            <a:r>
              <a:rPr lang="es-MX" sz="2400" b="0" i="0" dirty="0">
                <a:solidFill>
                  <a:srgbClr val="202124"/>
                </a:solidFill>
                <a:effectLst/>
                <a:latin typeface="Aharoni" panose="02010803020104030203" pitchFamily="2" charset="-79"/>
                <a:cs typeface="Aharoni" panose="02010803020104030203" pitchFamily="2" charset="-79"/>
              </a:rPr>
              <a:t> </a:t>
            </a:r>
          </a:p>
          <a:p>
            <a:endParaRPr lang="es-MX" sz="2400" dirty="0">
              <a:solidFill>
                <a:srgbClr val="202124"/>
              </a:solidFill>
              <a:latin typeface="Aharoni" panose="02010803020104030203" pitchFamily="2" charset="-79"/>
              <a:cs typeface="Aharoni" panose="02010803020104030203" pitchFamily="2" charset="-79"/>
            </a:endParaRPr>
          </a:p>
          <a:p>
            <a:r>
              <a:rPr lang="es-MX" sz="2400" b="0" i="0" dirty="0">
                <a:solidFill>
                  <a:srgbClr val="202124"/>
                </a:solidFill>
                <a:effectLst/>
                <a:latin typeface="Aharoni" panose="02010803020104030203" pitchFamily="2" charset="-79"/>
                <a:cs typeface="Aharoni" panose="02010803020104030203" pitchFamily="2" charset="-79"/>
                <a:hlinkClick r:id="rId4"/>
              </a:rPr>
              <a:t>http://www.scielo.org.mx/scielo.php?script=sci_arttext&amp;pid=S1405-66662016000200611</a:t>
            </a:r>
            <a:endParaRPr lang="es-MX" sz="2400" b="0" i="0" dirty="0">
              <a:solidFill>
                <a:srgbClr val="202124"/>
              </a:solidFill>
              <a:effectLst/>
              <a:latin typeface="Aharoni" panose="02010803020104030203" pitchFamily="2" charset="-79"/>
              <a:cs typeface="Aharoni" panose="02010803020104030203" pitchFamily="2" charset="-79"/>
            </a:endParaRPr>
          </a:p>
          <a:p>
            <a:endParaRPr lang="es-MX" sz="2400" dirty="0">
              <a:solidFill>
                <a:srgbClr val="202124"/>
              </a:solidFill>
              <a:latin typeface="Aharoni" panose="02010803020104030203" pitchFamily="2" charset="-79"/>
              <a:cs typeface="Aharoni" panose="02010803020104030203" pitchFamily="2" charset="-79"/>
            </a:endParaRPr>
          </a:p>
          <a:p>
            <a:r>
              <a:rPr lang="es-MX" sz="2400" b="0" i="0" dirty="0">
                <a:solidFill>
                  <a:srgbClr val="202124"/>
                </a:solidFill>
                <a:effectLst/>
                <a:latin typeface="Aharoni" panose="02010803020104030203" pitchFamily="2" charset="-79"/>
                <a:cs typeface="Aharoni" panose="02010803020104030203" pitchFamily="2" charset="-79"/>
              </a:rPr>
              <a:t>Considero que el uso del tiempo y el destino que se le brinda a cada actividad es de vital importancia considerarlo a partir de los ritmos y estilos de aprendizaje de los alumnos, pues esto nos va a dar la oportunidad de aplicar actividades en tiempo y forma para que los alumnos puedan aprovechar al máximo.</a:t>
            </a:r>
          </a:p>
        </p:txBody>
      </p:sp>
      <p:sp>
        <p:nvSpPr>
          <p:cNvPr id="5" name="CuadroTexto 4">
            <a:extLst>
              <a:ext uri="{FF2B5EF4-FFF2-40B4-BE49-F238E27FC236}">
                <a16:creationId xmlns:a16="http://schemas.microsoft.com/office/drawing/2014/main" id="{1EA54222-B059-4181-A568-C4AD759B4646}"/>
              </a:ext>
            </a:extLst>
          </p:cNvPr>
          <p:cNvSpPr txBox="1"/>
          <p:nvPr/>
        </p:nvSpPr>
        <p:spPr>
          <a:xfrm>
            <a:off x="2756043" y="2911106"/>
            <a:ext cx="6508952" cy="954107"/>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El uso del tiempo </a:t>
            </a:r>
          </a:p>
          <a:p>
            <a:r>
              <a:rPr lang="es-MX" sz="2800" dirty="0">
                <a:latin typeface="Aharoni" panose="02010803020104030203" pitchFamily="2" charset="-79"/>
                <a:cs typeface="Aharoni" panose="02010803020104030203" pitchFamily="2" charset="-79"/>
              </a:rPr>
              <a:t>01 de septiembre del 2021</a:t>
            </a:r>
          </a:p>
        </p:txBody>
      </p:sp>
    </p:spTree>
    <p:extLst>
      <p:ext uri="{BB962C8B-B14F-4D97-AF65-F5344CB8AC3E}">
        <p14:creationId xmlns:p14="http://schemas.microsoft.com/office/powerpoint/2010/main" val="6496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80EB4FD-67E8-426F-9189-618672EC5ABE}"/>
              </a:ext>
            </a:extLst>
          </p:cNvPr>
          <p:cNvPicPr>
            <a:picLocks noChangeAspect="1"/>
          </p:cNvPicPr>
          <p:nvPr/>
        </p:nvPicPr>
        <p:blipFill rotWithShape="1">
          <a:blip r:embed="rId2"/>
          <a:srcRect l="21937" t="18123" r="26511" b="6631"/>
          <a:stretch/>
        </p:blipFill>
        <p:spPr>
          <a:xfrm>
            <a:off x="-1" y="844660"/>
            <a:ext cx="9720263" cy="8262001"/>
          </a:xfrm>
          <a:prstGeom prst="rect">
            <a:avLst/>
          </a:prstGeom>
        </p:spPr>
      </p:pic>
      <p:pic>
        <p:nvPicPr>
          <p:cNvPr id="9" name="Imagen 8">
            <a:extLst>
              <a:ext uri="{FF2B5EF4-FFF2-40B4-BE49-F238E27FC236}">
                <a16:creationId xmlns:a16="http://schemas.microsoft.com/office/drawing/2014/main" id="{4546B09D-5E15-4B95-92F1-96C85E5A145C}"/>
              </a:ext>
            </a:extLst>
          </p:cNvPr>
          <p:cNvPicPr>
            <a:picLocks noChangeAspect="1"/>
          </p:cNvPicPr>
          <p:nvPr/>
        </p:nvPicPr>
        <p:blipFill rotWithShape="1">
          <a:blip r:embed="rId3"/>
          <a:srcRect l="21970" t="50000" r="26527" b="6733"/>
          <a:stretch/>
        </p:blipFill>
        <p:spPr>
          <a:xfrm>
            <a:off x="-1" y="9106661"/>
            <a:ext cx="9720264" cy="5528393"/>
          </a:xfrm>
          <a:prstGeom prst="rect">
            <a:avLst/>
          </a:prstGeom>
        </p:spPr>
      </p:pic>
      <p:sp>
        <p:nvSpPr>
          <p:cNvPr id="10" name="CuadroTexto 9">
            <a:extLst>
              <a:ext uri="{FF2B5EF4-FFF2-40B4-BE49-F238E27FC236}">
                <a16:creationId xmlns:a16="http://schemas.microsoft.com/office/drawing/2014/main" id="{35A7F07A-51FB-4A74-9DA1-1FC4FE2524A9}"/>
              </a:ext>
            </a:extLst>
          </p:cNvPr>
          <p:cNvSpPr txBox="1"/>
          <p:nvPr/>
        </p:nvSpPr>
        <p:spPr>
          <a:xfrm>
            <a:off x="6546260" y="1512873"/>
            <a:ext cx="2601994" cy="447687"/>
          </a:xfrm>
          <a:prstGeom prst="rect">
            <a:avLst/>
          </a:prstGeom>
          <a:noFill/>
        </p:spPr>
        <p:txBody>
          <a:bodyPr wrap="none" rtlCol="0">
            <a:spAutoFit/>
          </a:bodyPr>
          <a:lstStyle/>
          <a:p>
            <a:r>
              <a:rPr lang="es-MX" sz="2309" dirty="0"/>
              <a:t>02         09         2021</a:t>
            </a:r>
          </a:p>
        </p:txBody>
      </p:sp>
      <p:sp>
        <p:nvSpPr>
          <p:cNvPr id="11" name="Elipse 10">
            <a:extLst>
              <a:ext uri="{FF2B5EF4-FFF2-40B4-BE49-F238E27FC236}">
                <a16:creationId xmlns:a16="http://schemas.microsoft.com/office/drawing/2014/main" id="{147CE2DD-E91D-4361-842C-1DFBCF84F052}"/>
              </a:ext>
            </a:extLst>
          </p:cNvPr>
          <p:cNvSpPr/>
          <p:nvPr/>
        </p:nvSpPr>
        <p:spPr>
          <a:xfrm>
            <a:off x="845495" y="28493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2" name="Elipse 11">
            <a:extLst>
              <a:ext uri="{FF2B5EF4-FFF2-40B4-BE49-F238E27FC236}">
                <a16:creationId xmlns:a16="http://schemas.microsoft.com/office/drawing/2014/main" id="{DD5BACA5-099B-49E6-8328-22A0CD2DBD45}"/>
              </a:ext>
            </a:extLst>
          </p:cNvPr>
          <p:cNvSpPr/>
          <p:nvPr/>
        </p:nvSpPr>
        <p:spPr>
          <a:xfrm>
            <a:off x="5554815" y="284929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3" name="Elipse 12">
            <a:extLst>
              <a:ext uri="{FF2B5EF4-FFF2-40B4-BE49-F238E27FC236}">
                <a16:creationId xmlns:a16="http://schemas.microsoft.com/office/drawing/2014/main" id="{BFCF603D-6725-4AC9-A7A2-964B5BC7036E}"/>
              </a:ext>
            </a:extLst>
          </p:cNvPr>
          <p:cNvSpPr/>
          <p:nvPr/>
        </p:nvSpPr>
        <p:spPr>
          <a:xfrm>
            <a:off x="8264036" y="523296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4" name="Elipse 13">
            <a:extLst>
              <a:ext uri="{FF2B5EF4-FFF2-40B4-BE49-F238E27FC236}">
                <a16:creationId xmlns:a16="http://schemas.microsoft.com/office/drawing/2014/main" id="{D7B77D1D-B525-403B-99AA-1FCB8917184F}"/>
              </a:ext>
            </a:extLst>
          </p:cNvPr>
          <p:cNvSpPr/>
          <p:nvPr/>
        </p:nvSpPr>
        <p:spPr>
          <a:xfrm>
            <a:off x="8848240" y="4662007"/>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5" name="Elipse 14">
            <a:extLst>
              <a:ext uri="{FF2B5EF4-FFF2-40B4-BE49-F238E27FC236}">
                <a16:creationId xmlns:a16="http://schemas.microsoft.com/office/drawing/2014/main" id="{89DBB158-6745-4DC8-8612-4DB54108135D}"/>
              </a:ext>
            </a:extLst>
          </p:cNvPr>
          <p:cNvSpPr/>
          <p:nvPr/>
        </p:nvSpPr>
        <p:spPr>
          <a:xfrm>
            <a:off x="8264036" y="399253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6" name="Elipse 15">
            <a:extLst>
              <a:ext uri="{FF2B5EF4-FFF2-40B4-BE49-F238E27FC236}">
                <a16:creationId xmlns:a16="http://schemas.microsoft.com/office/drawing/2014/main" id="{D571E84A-2C14-4AC3-A178-F3FBD073F728}"/>
              </a:ext>
            </a:extLst>
          </p:cNvPr>
          <p:cNvSpPr/>
          <p:nvPr/>
        </p:nvSpPr>
        <p:spPr>
          <a:xfrm>
            <a:off x="3877458" y="497565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7" name="Elipse 16">
            <a:extLst>
              <a:ext uri="{FF2B5EF4-FFF2-40B4-BE49-F238E27FC236}">
                <a16:creationId xmlns:a16="http://schemas.microsoft.com/office/drawing/2014/main" id="{E4FB7CB2-9185-4EB3-B335-BA22935FF09B}"/>
              </a:ext>
            </a:extLst>
          </p:cNvPr>
          <p:cNvSpPr/>
          <p:nvPr/>
        </p:nvSpPr>
        <p:spPr>
          <a:xfrm>
            <a:off x="4565550" y="453603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8" name="Elipse 17">
            <a:extLst>
              <a:ext uri="{FF2B5EF4-FFF2-40B4-BE49-F238E27FC236}">
                <a16:creationId xmlns:a16="http://schemas.microsoft.com/office/drawing/2014/main" id="{9BEA8CFC-BB2B-40D2-8129-5428C64D6F03}"/>
              </a:ext>
            </a:extLst>
          </p:cNvPr>
          <p:cNvSpPr/>
          <p:nvPr/>
        </p:nvSpPr>
        <p:spPr>
          <a:xfrm>
            <a:off x="4558993" y="4000862"/>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19" name="Elipse 18">
            <a:extLst>
              <a:ext uri="{FF2B5EF4-FFF2-40B4-BE49-F238E27FC236}">
                <a16:creationId xmlns:a16="http://schemas.microsoft.com/office/drawing/2014/main" id="{D2724402-CC22-4231-90A8-DD615C606003}"/>
              </a:ext>
            </a:extLst>
          </p:cNvPr>
          <p:cNvSpPr/>
          <p:nvPr/>
        </p:nvSpPr>
        <p:spPr>
          <a:xfrm>
            <a:off x="4560116" y="574293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0" name="Elipse 19">
            <a:extLst>
              <a:ext uri="{FF2B5EF4-FFF2-40B4-BE49-F238E27FC236}">
                <a16:creationId xmlns:a16="http://schemas.microsoft.com/office/drawing/2014/main" id="{23F97558-47AF-44AC-9BE7-2F2931178E5A}"/>
              </a:ext>
            </a:extLst>
          </p:cNvPr>
          <p:cNvSpPr/>
          <p:nvPr/>
        </p:nvSpPr>
        <p:spPr>
          <a:xfrm>
            <a:off x="1522801" y="5745214"/>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1" name="Elipse 20">
            <a:extLst>
              <a:ext uri="{FF2B5EF4-FFF2-40B4-BE49-F238E27FC236}">
                <a16:creationId xmlns:a16="http://schemas.microsoft.com/office/drawing/2014/main" id="{924EF13A-1763-4044-BF6F-DF4B24DFA9D9}"/>
              </a:ext>
            </a:extLst>
          </p:cNvPr>
          <p:cNvSpPr/>
          <p:nvPr/>
        </p:nvSpPr>
        <p:spPr>
          <a:xfrm>
            <a:off x="8264036" y="6058866"/>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2" name="Elipse 21">
            <a:extLst>
              <a:ext uri="{FF2B5EF4-FFF2-40B4-BE49-F238E27FC236}">
                <a16:creationId xmlns:a16="http://schemas.microsoft.com/office/drawing/2014/main" id="{39451C00-C25E-494B-8FC3-1B0C25F85707}"/>
              </a:ext>
            </a:extLst>
          </p:cNvPr>
          <p:cNvSpPr/>
          <p:nvPr/>
        </p:nvSpPr>
        <p:spPr>
          <a:xfrm>
            <a:off x="8264036" y="569160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4" name="Elipse 23">
            <a:extLst>
              <a:ext uri="{FF2B5EF4-FFF2-40B4-BE49-F238E27FC236}">
                <a16:creationId xmlns:a16="http://schemas.microsoft.com/office/drawing/2014/main" id="{BB687BDC-D81C-48F8-ABBD-FF1031193005}"/>
              </a:ext>
            </a:extLst>
          </p:cNvPr>
          <p:cNvSpPr/>
          <p:nvPr/>
        </p:nvSpPr>
        <p:spPr>
          <a:xfrm>
            <a:off x="3095141" y="790532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5" name="Elipse 24">
            <a:extLst>
              <a:ext uri="{FF2B5EF4-FFF2-40B4-BE49-F238E27FC236}">
                <a16:creationId xmlns:a16="http://schemas.microsoft.com/office/drawing/2014/main" id="{88073690-95E4-4FD0-9B8F-F0101FA750CE}"/>
              </a:ext>
            </a:extLst>
          </p:cNvPr>
          <p:cNvSpPr/>
          <p:nvPr/>
        </p:nvSpPr>
        <p:spPr>
          <a:xfrm>
            <a:off x="1494601" y="7331285"/>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6" name="Elipse 25">
            <a:extLst>
              <a:ext uri="{FF2B5EF4-FFF2-40B4-BE49-F238E27FC236}">
                <a16:creationId xmlns:a16="http://schemas.microsoft.com/office/drawing/2014/main" id="{15AC76B6-73EA-4730-A1A6-BB00A5B91447}"/>
              </a:ext>
            </a:extLst>
          </p:cNvPr>
          <p:cNvSpPr/>
          <p:nvPr/>
        </p:nvSpPr>
        <p:spPr>
          <a:xfrm>
            <a:off x="3100150" y="6517269"/>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8" name="CuadroTexto 27">
            <a:extLst>
              <a:ext uri="{FF2B5EF4-FFF2-40B4-BE49-F238E27FC236}">
                <a16:creationId xmlns:a16="http://schemas.microsoft.com/office/drawing/2014/main" id="{46492B09-7B90-4EB8-B148-1D0056766189}"/>
              </a:ext>
            </a:extLst>
          </p:cNvPr>
          <p:cNvSpPr txBox="1"/>
          <p:nvPr/>
        </p:nvSpPr>
        <p:spPr>
          <a:xfrm>
            <a:off x="5131737" y="6525625"/>
            <a:ext cx="235962" cy="368691"/>
          </a:xfrm>
          <a:prstGeom prst="rect">
            <a:avLst/>
          </a:prstGeom>
          <a:noFill/>
        </p:spPr>
        <p:txBody>
          <a:bodyPr wrap="none" rtlCol="0">
            <a:spAutoFit/>
          </a:bodyPr>
          <a:lstStyle/>
          <a:p>
            <a:r>
              <a:rPr lang="es-MX" sz="1796" dirty="0"/>
              <a:t> </a:t>
            </a:r>
          </a:p>
        </p:txBody>
      </p:sp>
      <p:sp>
        <p:nvSpPr>
          <p:cNvPr id="29" name="CuadroTexto 28">
            <a:extLst>
              <a:ext uri="{FF2B5EF4-FFF2-40B4-BE49-F238E27FC236}">
                <a16:creationId xmlns:a16="http://schemas.microsoft.com/office/drawing/2014/main" id="{3129AFD3-C214-4CD3-861C-0B7891BD5D2C}"/>
              </a:ext>
            </a:extLst>
          </p:cNvPr>
          <p:cNvSpPr txBox="1"/>
          <p:nvPr/>
        </p:nvSpPr>
        <p:spPr>
          <a:xfrm>
            <a:off x="5193102" y="7580433"/>
            <a:ext cx="4165446" cy="1039772"/>
          </a:xfrm>
          <a:prstGeom prst="rect">
            <a:avLst/>
          </a:prstGeom>
          <a:noFill/>
        </p:spPr>
        <p:txBody>
          <a:bodyPr wrap="square" rtlCol="0">
            <a:spAutoFit/>
          </a:bodyPr>
          <a:lstStyle/>
          <a:p>
            <a:r>
              <a:rPr lang="es-MX" sz="1539" dirty="0"/>
              <a:t>La mañana de trabajo fue buena, se aplicaron diagnósticos y se realizo una actividad de convivencia donde los alumnos tuvieron oportunidad de conocerse </a:t>
            </a:r>
          </a:p>
        </p:txBody>
      </p:sp>
      <p:sp>
        <p:nvSpPr>
          <p:cNvPr id="31" name="CuadroTexto 30">
            <a:extLst>
              <a:ext uri="{FF2B5EF4-FFF2-40B4-BE49-F238E27FC236}">
                <a16:creationId xmlns:a16="http://schemas.microsoft.com/office/drawing/2014/main" id="{F92D2228-E1D2-4010-A00B-20FEE01FFBEC}"/>
              </a:ext>
            </a:extLst>
          </p:cNvPr>
          <p:cNvSpPr txBox="1"/>
          <p:nvPr/>
        </p:nvSpPr>
        <p:spPr>
          <a:xfrm>
            <a:off x="845496" y="9620999"/>
            <a:ext cx="4102188" cy="1200329"/>
          </a:xfrm>
          <a:prstGeom prst="rect">
            <a:avLst/>
          </a:prstGeom>
          <a:noFill/>
        </p:spPr>
        <p:txBody>
          <a:bodyPr wrap="square" rtlCol="0">
            <a:spAutoFit/>
          </a:bodyPr>
          <a:lstStyle/>
          <a:p>
            <a:r>
              <a:rPr lang="es-MX" dirty="0"/>
              <a:t>Conocer el nombre de todos los compañeros </a:t>
            </a:r>
          </a:p>
          <a:p>
            <a:r>
              <a:rPr lang="es-MX" dirty="0"/>
              <a:t>Que todos participaran de manera ordenada y respetuosa </a:t>
            </a:r>
          </a:p>
        </p:txBody>
      </p:sp>
      <p:sp>
        <p:nvSpPr>
          <p:cNvPr id="32" name="CuadroTexto 31">
            <a:extLst>
              <a:ext uri="{FF2B5EF4-FFF2-40B4-BE49-F238E27FC236}">
                <a16:creationId xmlns:a16="http://schemas.microsoft.com/office/drawing/2014/main" id="{AD2BC492-2A8F-494D-9356-5F9C6914D2DE}"/>
              </a:ext>
            </a:extLst>
          </p:cNvPr>
          <p:cNvSpPr txBox="1"/>
          <p:nvPr/>
        </p:nvSpPr>
        <p:spPr>
          <a:xfrm>
            <a:off x="5197124" y="9577423"/>
            <a:ext cx="3907862" cy="707886"/>
          </a:xfrm>
          <a:prstGeom prst="rect">
            <a:avLst/>
          </a:prstGeom>
          <a:noFill/>
        </p:spPr>
        <p:txBody>
          <a:bodyPr wrap="square" rtlCol="0">
            <a:spAutoFit/>
          </a:bodyPr>
          <a:lstStyle/>
          <a:p>
            <a:r>
              <a:rPr lang="es-MX" sz="2000" dirty="0"/>
              <a:t>Lograr que los alumnos compartan material </a:t>
            </a:r>
          </a:p>
        </p:txBody>
      </p:sp>
      <p:sp>
        <p:nvSpPr>
          <p:cNvPr id="33" name="CuadroTexto 32">
            <a:extLst>
              <a:ext uri="{FF2B5EF4-FFF2-40B4-BE49-F238E27FC236}">
                <a16:creationId xmlns:a16="http://schemas.microsoft.com/office/drawing/2014/main" id="{6A723B54-B08C-42BE-ABBF-EAE04CF97814}"/>
              </a:ext>
            </a:extLst>
          </p:cNvPr>
          <p:cNvSpPr txBox="1"/>
          <p:nvPr/>
        </p:nvSpPr>
        <p:spPr>
          <a:xfrm>
            <a:off x="757942" y="12203598"/>
            <a:ext cx="4102188" cy="309444"/>
          </a:xfrm>
          <a:prstGeom prst="rect">
            <a:avLst/>
          </a:prstGeom>
          <a:noFill/>
        </p:spPr>
        <p:txBody>
          <a:bodyPr wrap="square" rtlCol="0">
            <a:spAutoFit/>
          </a:bodyPr>
          <a:lstStyle/>
          <a:p>
            <a:r>
              <a:rPr lang="es-MX" sz="1411" dirty="0"/>
              <a:t>Considero que todo se llevo a cabo bien</a:t>
            </a:r>
          </a:p>
        </p:txBody>
      </p:sp>
      <p:sp>
        <p:nvSpPr>
          <p:cNvPr id="34" name="CuadroTexto 33">
            <a:extLst>
              <a:ext uri="{FF2B5EF4-FFF2-40B4-BE49-F238E27FC236}">
                <a16:creationId xmlns:a16="http://schemas.microsoft.com/office/drawing/2014/main" id="{514A7469-1A54-40C3-AD86-706B2119B8D6}"/>
              </a:ext>
            </a:extLst>
          </p:cNvPr>
          <p:cNvSpPr txBox="1"/>
          <p:nvPr/>
        </p:nvSpPr>
        <p:spPr>
          <a:xfrm>
            <a:off x="845495" y="13588645"/>
            <a:ext cx="4102188" cy="309444"/>
          </a:xfrm>
          <a:prstGeom prst="rect">
            <a:avLst/>
          </a:prstGeom>
          <a:noFill/>
        </p:spPr>
        <p:txBody>
          <a:bodyPr wrap="square" rtlCol="0">
            <a:spAutoFit/>
          </a:bodyPr>
          <a:lstStyle/>
          <a:p>
            <a:r>
              <a:rPr lang="es-MX" sz="1411" dirty="0"/>
              <a:t>Implementación de reglas claras </a:t>
            </a:r>
          </a:p>
        </p:txBody>
      </p:sp>
      <p:sp>
        <p:nvSpPr>
          <p:cNvPr id="35" name="CuadroTexto 34">
            <a:extLst>
              <a:ext uri="{FF2B5EF4-FFF2-40B4-BE49-F238E27FC236}">
                <a16:creationId xmlns:a16="http://schemas.microsoft.com/office/drawing/2014/main" id="{4E8E357F-3945-4B31-A268-0C2BB1FD8D87}"/>
              </a:ext>
            </a:extLst>
          </p:cNvPr>
          <p:cNvSpPr txBox="1"/>
          <p:nvPr/>
        </p:nvSpPr>
        <p:spPr>
          <a:xfrm>
            <a:off x="5002799" y="11948961"/>
            <a:ext cx="4102188" cy="923330"/>
          </a:xfrm>
          <a:prstGeom prst="rect">
            <a:avLst/>
          </a:prstGeom>
          <a:noFill/>
        </p:spPr>
        <p:txBody>
          <a:bodyPr wrap="square" rtlCol="0">
            <a:spAutoFit/>
          </a:bodyPr>
          <a:lstStyle/>
          <a:p>
            <a:r>
              <a:rPr lang="es-MX" dirty="0"/>
              <a:t>Considero que la mañana de trabajo fue buena, se favorecieron muchos aspectos de los educandos. </a:t>
            </a:r>
          </a:p>
        </p:txBody>
      </p:sp>
      <p:sp>
        <p:nvSpPr>
          <p:cNvPr id="36" name="Elipse 35">
            <a:extLst>
              <a:ext uri="{FF2B5EF4-FFF2-40B4-BE49-F238E27FC236}">
                <a16:creationId xmlns:a16="http://schemas.microsoft.com/office/drawing/2014/main" id="{6A61865D-F03F-4F3A-B533-8978E0BD2B32}"/>
              </a:ext>
            </a:extLst>
          </p:cNvPr>
          <p:cNvSpPr/>
          <p:nvPr/>
        </p:nvSpPr>
        <p:spPr>
          <a:xfrm>
            <a:off x="8264036" y="2060903"/>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37" name="Elipse 36">
            <a:extLst>
              <a:ext uri="{FF2B5EF4-FFF2-40B4-BE49-F238E27FC236}">
                <a16:creationId xmlns:a16="http://schemas.microsoft.com/office/drawing/2014/main" id="{B4E4B1C0-A5CE-4735-89AE-3680066F90D2}"/>
              </a:ext>
            </a:extLst>
          </p:cNvPr>
          <p:cNvSpPr/>
          <p:nvPr/>
        </p:nvSpPr>
        <p:spPr>
          <a:xfrm>
            <a:off x="2065767" y="7900871"/>
            <a:ext cx="300014" cy="3136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309">
              <a:solidFill>
                <a:schemeClr val="accent5">
                  <a:lumMod val="40000"/>
                  <a:lumOff val="60000"/>
                </a:schemeClr>
              </a:solidFill>
            </a:endParaRPr>
          </a:p>
        </p:txBody>
      </p:sp>
      <p:sp>
        <p:nvSpPr>
          <p:cNvPr id="2" name="CuadroTexto 1">
            <a:extLst>
              <a:ext uri="{FF2B5EF4-FFF2-40B4-BE49-F238E27FC236}">
                <a16:creationId xmlns:a16="http://schemas.microsoft.com/office/drawing/2014/main" id="{F9886F45-1E2B-4DD3-A53E-D42E3F35D5AB}"/>
              </a:ext>
            </a:extLst>
          </p:cNvPr>
          <p:cNvSpPr txBox="1"/>
          <p:nvPr/>
        </p:nvSpPr>
        <p:spPr>
          <a:xfrm>
            <a:off x="2860818" y="8238729"/>
            <a:ext cx="2031582" cy="369332"/>
          </a:xfrm>
          <a:prstGeom prst="rect">
            <a:avLst/>
          </a:prstGeom>
          <a:noFill/>
        </p:spPr>
        <p:txBody>
          <a:bodyPr wrap="none" rtlCol="0">
            <a:spAutoFit/>
          </a:bodyPr>
          <a:lstStyle/>
          <a:p>
            <a:r>
              <a:rPr lang="es-MX" dirty="0"/>
              <a:t>Todos los asistentes</a:t>
            </a:r>
          </a:p>
        </p:txBody>
      </p:sp>
    </p:spTree>
    <p:extLst>
      <p:ext uri="{BB962C8B-B14F-4D97-AF65-F5344CB8AC3E}">
        <p14:creationId xmlns:p14="http://schemas.microsoft.com/office/powerpoint/2010/main" val="19343406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4251</TotalTime>
  <Words>1924</Words>
  <Application>Microsoft Office PowerPoint</Application>
  <PresentationFormat>Personalizado</PresentationFormat>
  <Paragraphs>168</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Aharoni</vt:lpstr>
      <vt:lpstr>Arial</vt:lpstr>
      <vt:lpstr>Arial</vt:lpstr>
      <vt:lpstr>Austhatic Script</vt:lpstr>
      <vt:lpstr>Calibri</vt:lpstr>
      <vt:lpstr>Calibri Light</vt:lpstr>
      <vt:lpstr>Helvetica Neue</vt:lpstr>
      <vt:lpstr>The Hand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nataliagpetorres@outlook.com</dc:creator>
  <cp:lastModifiedBy>nataliagpetorres@outlook.com</cp:lastModifiedBy>
  <cp:revision>9</cp:revision>
  <dcterms:created xsi:type="dcterms:W3CDTF">2021-08-30T23:07:56Z</dcterms:created>
  <dcterms:modified xsi:type="dcterms:W3CDTF">2021-09-08T23:25:35Z</dcterms:modified>
</cp:coreProperties>
</file>