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0" r:id="rId3"/>
    <p:sldId id="262" r:id="rId4"/>
    <p:sldId id="259" r:id="rId5"/>
    <p:sldId id="271" r:id="rId6"/>
    <p:sldId id="267" r:id="rId7"/>
    <p:sldId id="272" r:id="rId8"/>
    <p:sldId id="273" r:id="rId9"/>
    <p:sldId id="263" r:id="rId10"/>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90" d="100"/>
          <a:sy n="90" d="100"/>
        </p:scale>
        <p:origin x="1062" y="-25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08/09/2021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08/09/2021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08/09/2021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08/09/2021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08/09/2021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08/09/2021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08/09/2021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08/09/2021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08/09/2021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08/09/2021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08/09/2021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08/09/2021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svg"/></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svg"/></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7338" y="82744"/>
            <a:ext cx="7242482" cy="1649191"/>
          </a:xfrm>
        </p:spPr>
        <p:txBody>
          <a:bodyPr>
            <a:normAutofit/>
          </a:bodyPr>
          <a:lstStyle/>
          <a:p>
            <a:pPr algn="ctr"/>
            <a:r>
              <a:rPr lang="es-MX" sz="2800" b="1" dirty="0">
                <a:latin typeface="Arial" panose="020B0604020202020204" pitchFamily="34" charset="0"/>
                <a:cs typeface="Arial" panose="020B0604020202020204" pitchFamily="34" charset="0"/>
              </a:rPr>
              <a:t>Escuela Normal de Educación Preescolar</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CICLO ESCOLAR 2021 – 2022</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4106" y="1089248"/>
            <a:ext cx="1668945" cy="2047469"/>
          </a:xfrm>
        </p:spPr>
      </p:pic>
      <p:sp>
        <p:nvSpPr>
          <p:cNvPr id="5" name="CuadroTexto 4"/>
          <p:cNvSpPr txBox="1"/>
          <p:nvPr/>
        </p:nvSpPr>
        <p:spPr>
          <a:xfrm>
            <a:off x="172613" y="3136717"/>
            <a:ext cx="7431932" cy="6832640"/>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Docente: </a:t>
            </a:r>
            <a:r>
              <a:rPr lang="es-MX" dirty="0">
                <a:latin typeface="Arial" panose="020B0604020202020204" pitchFamily="34" charset="0"/>
                <a:cs typeface="Arial" panose="020B0604020202020204" pitchFamily="34" charset="0"/>
              </a:rPr>
              <a:t>Elizabeth Guadalupe Ramos Suárez. </a:t>
            </a:r>
          </a:p>
          <a:p>
            <a:pPr algn="ctr"/>
            <a:r>
              <a:rPr lang="es-MX" b="1" dirty="0">
                <a:latin typeface="Arial" panose="020B0604020202020204" pitchFamily="34" charset="0"/>
                <a:cs typeface="Arial" panose="020B0604020202020204" pitchFamily="34" charset="0"/>
              </a:rPr>
              <a:t>Asignatura: </a:t>
            </a:r>
            <a:r>
              <a:rPr lang="es-MX" dirty="0">
                <a:latin typeface="Arial" panose="020B0604020202020204" pitchFamily="34" charset="0"/>
                <a:cs typeface="Arial" panose="020B0604020202020204" pitchFamily="34" charset="0"/>
              </a:rPr>
              <a:t>Aprendizaje en el servicio</a:t>
            </a:r>
          </a:p>
          <a:p>
            <a:pPr algn="ctr"/>
            <a:endParaRPr lang="es-MX" sz="1100"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Diario de campo</a:t>
            </a:r>
          </a:p>
          <a:p>
            <a:pPr algn="ctr"/>
            <a:endParaRPr lang="es-MX" sz="1100" b="1"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Alumna: </a:t>
            </a:r>
            <a:r>
              <a:rPr lang="es-MX" dirty="0">
                <a:latin typeface="Arial" panose="020B0604020202020204" pitchFamily="34" charset="0"/>
                <a:cs typeface="Arial" panose="020B0604020202020204" pitchFamily="34" charset="0"/>
              </a:rPr>
              <a:t>Corina Beltrán García</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4° “A”</a:t>
            </a:r>
          </a:p>
          <a:p>
            <a:pPr algn="ctr"/>
            <a:endParaRPr lang="es-MX" dirty="0">
              <a:latin typeface="Arial" panose="020B0604020202020204" pitchFamily="34" charset="0"/>
              <a:cs typeface="Arial" panose="020B0604020202020204" pitchFamily="34" charset="0"/>
            </a:endParaRPr>
          </a:p>
          <a:p>
            <a:pPr algn="r"/>
            <a:r>
              <a:rPr lang="es-MX" dirty="0">
                <a:latin typeface="Arial" panose="020B0604020202020204" pitchFamily="34" charset="0"/>
                <a:cs typeface="Arial" panose="020B0604020202020204" pitchFamily="34" charset="0"/>
              </a:rPr>
              <a:t>Saltillo Coahuila, a agosto del 2021 </a:t>
            </a:r>
            <a:r>
              <a:rPr lang="es-MX" sz="1600" dirty="0">
                <a:latin typeface="Arial" panose="020B0604020202020204" pitchFamily="34" charset="0"/>
                <a:cs typeface="Arial" panose="020B0604020202020204" pitchFamily="34" charset="0"/>
              </a:rPr>
              <a:t>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3C9DB79F-85BF-4BB1-8381-6B5A92D16B7C}"/>
              </a:ext>
            </a:extLst>
          </p:cNvPr>
          <p:cNvPicPr>
            <a:picLocks noChangeAspect="1"/>
          </p:cNvPicPr>
          <p:nvPr/>
        </p:nvPicPr>
        <p:blipFill>
          <a:blip r:embed="rId2"/>
          <a:stretch>
            <a:fillRect/>
          </a:stretch>
        </p:blipFill>
        <p:spPr>
          <a:xfrm>
            <a:off x="0" y="0"/>
            <a:ext cx="7777163" cy="10045700"/>
          </a:xfrm>
          <a:prstGeom prst="rect">
            <a:avLst/>
          </a:prstGeom>
        </p:spPr>
      </p:pic>
    </p:spTree>
    <p:extLst>
      <p:ext uri="{BB962C8B-B14F-4D97-AF65-F5344CB8AC3E}">
        <p14:creationId xmlns:p14="http://schemas.microsoft.com/office/powerpoint/2010/main" val="394901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8463855"/>
          </a:xfrm>
          <a:prstGeom prst="rect">
            <a:avLst/>
          </a:prstGeom>
          <a:noFill/>
        </p:spPr>
        <p:txBody>
          <a:bodyPr wrap="square" rtlCol="0">
            <a:spAutoFit/>
          </a:bodyPr>
          <a:lstStyle/>
          <a:p>
            <a:pPr algn="ctr">
              <a:lnSpc>
                <a:spcPct val="200000"/>
              </a:lnSpc>
            </a:pPr>
            <a:r>
              <a:rPr lang="es-MX" sz="2800" b="1" dirty="0">
                <a:latin typeface="Arial" panose="020B0604020202020204" pitchFamily="34" charset="0"/>
                <a:cs typeface="Arial" panose="020B0604020202020204" pitchFamily="34" charset="0"/>
              </a:rPr>
              <a:t>Jardín de niños: </a:t>
            </a:r>
          </a:p>
          <a:p>
            <a:pPr algn="ctr">
              <a:lnSpc>
                <a:spcPct val="200000"/>
              </a:lnSpc>
            </a:pPr>
            <a:r>
              <a:rPr lang="es-MX" sz="2800" dirty="0">
                <a:latin typeface="Arial" panose="020B0604020202020204" pitchFamily="34" charset="0"/>
                <a:cs typeface="Arial" panose="020B0604020202020204" pitchFamily="34" charset="0"/>
              </a:rPr>
              <a:t>José Clemente Orozco.</a:t>
            </a:r>
          </a:p>
          <a:p>
            <a:pPr marL="342900" indent="-342900">
              <a:lnSpc>
                <a:spcPct val="200000"/>
              </a:lnSpc>
              <a:buFont typeface="Wingdings" panose="05000000000000000000" pitchFamily="2" charset="2"/>
              <a:buChar char="v"/>
            </a:pPr>
            <a:r>
              <a:rPr lang="es-MX" sz="2800" b="1" dirty="0">
                <a:latin typeface="Arial" panose="020B0604020202020204" pitchFamily="34" charset="0"/>
                <a:cs typeface="Arial" panose="020B0604020202020204" pitchFamily="34" charset="0"/>
              </a:rPr>
              <a:t>Maestra Practicante: </a:t>
            </a:r>
          </a:p>
          <a:p>
            <a:pPr>
              <a:lnSpc>
                <a:spcPct val="200000"/>
              </a:lnSpc>
            </a:pPr>
            <a:r>
              <a:rPr lang="es-MX" sz="2800" dirty="0">
                <a:latin typeface="Arial" panose="020B0604020202020204" pitchFamily="34" charset="0"/>
                <a:cs typeface="Arial" panose="020B0604020202020204" pitchFamily="34" charset="0"/>
              </a:rPr>
              <a:t>Corina Beltrán García</a:t>
            </a:r>
          </a:p>
          <a:p>
            <a:pPr marL="342900" indent="-342900">
              <a:lnSpc>
                <a:spcPct val="200000"/>
              </a:lnSpc>
              <a:buFont typeface="Wingdings" panose="05000000000000000000" pitchFamily="2" charset="2"/>
              <a:buChar char="v"/>
            </a:pPr>
            <a:r>
              <a:rPr lang="es-MX" sz="2800" b="1" dirty="0">
                <a:latin typeface="Arial" panose="020B0604020202020204" pitchFamily="34" charset="0"/>
                <a:cs typeface="Arial" panose="020B0604020202020204" pitchFamily="34" charset="0"/>
              </a:rPr>
              <a:t>Maestra titular: </a:t>
            </a:r>
          </a:p>
          <a:p>
            <a:pPr>
              <a:lnSpc>
                <a:spcPct val="200000"/>
              </a:lnSpc>
            </a:pPr>
            <a:r>
              <a:rPr lang="es-MX" sz="2800" dirty="0">
                <a:latin typeface="Arial" panose="020B0604020202020204" pitchFamily="34" charset="0"/>
                <a:cs typeface="Arial" panose="020B0604020202020204" pitchFamily="34" charset="0"/>
              </a:rPr>
              <a:t>Guadalupe Eguía.</a:t>
            </a:r>
          </a:p>
          <a:p>
            <a:pPr algn="ctr">
              <a:lnSpc>
                <a:spcPct val="200000"/>
              </a:lnSpc>
            </a:pPr>
            <a:r>
              <a:rPr lang="es-MX" sz="2800" b="1" dirty="0">
                <a:latin typeface="Arial" panose="020B0604020202020204" pitchFamily="34" charset="0"/>
                <a:cs typeface="Arial" panose="020B0604020202020204" pitchFamily="34" charset="0"/>
              </a:rPr>
              <a:t>Grupo: 3° Sección: “B”</a:t>
            </a:r>
          </a:p>
          <a:p>
            <a:pPr marL="342900" indent="-342900">
              <a:lnSpc>
                <a:spcPct val="200000"/>
              </a:lnSpc>
              <a:buFont typeface="Wingdings" panose="05000000000000000000" pitchFamily="2" charset="2"/>
              <a:buChar char="v"/>
            </a:pPr>
            <a:r>
              <a:rPr lang="es-MX" sz="2800" b="1" dirty="0">
                <a:latin typeface="Arial" panose="020B0604020202020204" pitchFamily="34" charset="0"/>
                <a:cs typeface="Arial" panose="020B0604020202020204" pitchFamily="34" charset="0"/>
              </a:rPr>
              <a:t>Total de alumnos:</a:t>
            </a:r>
            <a:r>
              <a:rPr lang="es-MX" sz="2800" dirty="0">
                <a:latin typeface="Arial" panose="020B0604020202020204" pitchFamily="34" charset="0"/>
                <a:cs typeface="Arial" panose="020B0604020202020204" pitchFamily="34" charset="0"/>
              </a:rPr>
              <a:t> 34 </a:t>
            </a:r>
          </a:p>
          <a:p>
            <a:pPr marL="342900" indent="-342900">
              <a:lnSpc>
                <a:spcPct val="200000"/>
              </a:lnSpc>
              <a:buFont typeface="Wingdings" panose="05000000000000000000" pitchFamily="2" charset="2"/>
              <a:buChar char="v"/>
            </a:pPr>
            <a:r>
              <a:rPr lang="es-MX" sz="2800" b="1" dirty="0">
                <a:latin typeface="Arial" panose="020B0604020202020204" pitchFamily="34" charset="0"/>
                <a:cs typeface="Arial" panose="020B0604020202020204" pitchFamily="34" charset="0"/>
              </a:rPr>
              <a:t>Niños: </a:t>
            </a:r>
            <a:r>
              <a:rPr lang="es-MX" sz="2800" u="sng" dirty="0">
                <a:latin typeface="Arial" panose="020B0604020202020204" pitchFamily="34" charset="0"/>
                <a:cs typeface="Arial" panose="020B0604020202020204" pitchFamily="34" charset="0"/>
              </a:rPr>
              <a:t>16</a:t>
            </a:r>
            <a:r>
              <a:rPr lang="es-MX" sz="2800" dirty="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Niñas:</a:t>
            </a:r>
            <a:r>
              <a:rPr lang="es-MX" sz="2800" dirty="0">
                <a:latin typeface="Arial" panose="020B0604020202020204" pitchFamily="34" charset="0"/>
                <a:cs typeface="Arial" panose="020B0604020202020204" pitchFamily="34" charset="0"/>
              </a:rPr>
              <a:t> </a:t>
            </a:r>
            <a:r>
              <a:rPr lang="es-MX" sz="2800" u="sng" dirty="0">
                <a:latin typeface="Arial" panose="020B0604020202020204" pitchFamily="34" charset="0"/>
                <a:cs typeface="Arial" panose="020B0604020202020204" pitchFamily="34" charset="0"/>
              </a:rPr>
              <a:t>18</a:t>
            </a:r>
          </a:p>
          <a:p>
            <a:pPr>
              <a:lnSpc>
                <a:spcPct val="200000"/>
              </a:lnSpc>
            </a:pPr>
            <a:endParaRPr lang="es-MX" sz="2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363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7871386"/>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Lunes 6 de septiembre del 2021</a:t>
            </a:r>
          </a:p>
          <a:p>
            <a:pPr algn="ctr"/>
            <a:endParaRPr lang="es-MX" sz="1050" b="1"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El día de hoy pasé lista a las 8:45am por medio de WhatsApp con la misma dinámica de siempre donde los niños me envían un audio diciendo su nombre y presente, hoy no tuve clase en línea puesto que el acuerdo con los padres de familia y alumnos solo fue martes y jueves dejando de lado clases de artes y educación física. </a:t>
            </a:r>
            <a:r>
              <a:rPr lang="es-ES" sz="1800" dirty="0">
                <a:latin typeface="Arial" panose="020B0604020202020204" pitchFamily="34" charset="0"/>
                <a:cs typeface="Arial" panose="020B0604020202020204" pitchFamily="34" charset="0"/>
              </a:rPr>
              <a:t>Hoyuelos (2005) subraya la importancia del acomodo dispuesto para las exigencias pedagógicas o funcionales, de manera que se constituya en un ambiente amigable para todas las personas que lo ven, acogedor, delicado y sensible que coadyuve en el desarrollo integral. Elemento importante al adecuarme a cada posibilidad de los alumnos y los días que pueden tener las clases.</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Mandé actividades favoreciendo aprendizajes de lenguaje y comunicación favoreciendo aspectos como su nombre y a la vez pensamiento matemático como el conteo, además de socio emociones. Éstas actividades se reciben hasta el fin de semana, por esta razón aún no puedo revisarlas.</a:t>
            </a: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1123086"/>
            <a:ext cx="6556442" cy="7543091"/>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Martes 7 de septiembre del 2021</a:t>
            </a:r>
          </a:p>
          <a:p>
            <a:pPr algn="ctr"/>
            <a:endParaRPr lang="es-MX" sz="1050" b="1"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El pase de lista se realizó a las 8:45 am y a las 9:00 am di inicio a la primera clase, el grupo fue dividido en dos para tener mejor control de este. En ambas clase me fue muy bien la intervención que realicé fue la adecuada según la directora y educadora del jardín. Los alumnos muy atentos a las clases y participando. </a:t>
            </a:r>
            <a:r>
              <a:rPr lang="es-ES" sz="1800" dirty="0">
                <a:latin typeface="Arial" panose="020B0604020202020204" pitchFamily="34" charset="0"/>
                <a:cs typeface="Arial" panose="020B0604020202020204" pitchFamily="34" charset="0"/>
              </a:rPr>
              <a:t>Díaz Barriga F. (2006), habla acerca del aprendizaje por medio de proyectos, este es un aprendizaje experiencial, pues se aprende al hacer y al reflexionar sobre lo que se hace en contextos de prácticas situadas y auténticas, lo sucedido al </a:t>
            </a:r>
            <a:r>
              <a:rPr lang="es-MX" sz="1800" dirty="0">
                <a:latin typeface="Arial" panose="020B0604020202020204" pitchFamily="34" charset="0"/>
                <a:cs typeface="Arial" panose="020B0604020202020204" pitchFamily="34" charset="0"/>
              </a:rPr>
              <a:t>presentarles a los alumnos situaciones en las que deben controlar sus sentimientos y emociones expresando estrategias de auto regulación.</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La asistencia fue regular, las actividades se realizaron con éxito y mientras los niños se divertían, al mismo tiempo adquirían aprendizajes significativos. Posterior a la clase envié las tareas de este día y estuve respondiendo dudas que tuvieran los padres de familia.</a:t>
            </a:r>
          </a:p>
        </p:txBody>
      </p:sp>
    </p:spTree>
    <p:extLst>
      <p:ext uri="{BB962C8B-B14F-4D97-AF65-F5344CB8AC3E}">
        <p14:creationId xmlns:p14="http://schemas.microsoft.com/office/powerpoint/2010/main" val="1194915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___identifico las emociones___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80725"/>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a:t>
                </a:r>
                <a:r>
                  <a:rPr lang="es-MX" sz="1200" dirty="0">
                    <a:latin typeface="Comic Sans MS" panose="030F0702030302020204" pitchFamily="66" charset="0"/>
                  </a:rPr>
                  <a:t>Los alumnos se divirtieron mucho jugando a las adivinanzas, la directora del jardín entró a observar mi clase y me felicitó por mi excelente carácter, me dijo que mi vibra era muy contagiosa y eso quiere decir que estoy haciendo una buena intervención</a:t>
                </a:r>
                <a:r>
                  <a:rPr lang="es-MX" sz="1200" dirty="0">
                    <a:solidFill>
                      <a:srgbClr val="FF9999"/>
                    </a:solidFill>
                    <a:latin typeface="Comic Sans MS" panose="030F0702030302020204" pitchFamily="66" charset="0"/>
                  </a:rPr>
                  <a:t>._____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3110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400" dirty="0">
                  <a:latin typeface="Comic Sans MS" panose="030F0702030302020204" pitchFamily="66" charset="0"/>
                </a:rPr>
                <a:t>Los niños lograron identificar las emociones básicas e identificaron estrategias de auto regulación. La asistencia fue elevada y la mayoría de los alumnos asistió con la tarea a la clase.</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61884"/>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L</a:t>
              </a:r>
              <a:r>
                <a:rPr lang="es-MX" sz="1400" dirty="0">
                  <a:latin typeface="Comic Sans MS" panose="030F0702030302020204" pitchFamily="66" charset="0"/>
                </a:rPr>
                <a:t>a organización del tiempo sigue siendo una dificultad puesto que todos están disponibles en horarios diferentes y en algunas ocasiones batallan para ingresar a la clase por medio de Teams</a:t>
              </a:r>
              <a:r>
                <a:rPr lang="es-MX" sz="1600" dirty="0">
                  <a:solidFill>
                    <a:schemeClr val="bg1"/>
                  </a:solidFill>
                  <a:latin typeface="Comic Sans MS" panose="030F0702030302020204" pitchFamily="66" charset="0"/>
                </a:rPr>
                <a:t>.___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7</a:t>
            </a:r>
          </a:p>
        </p:txBody>
      </p:sp>
      <p:sp>
        <p:nvSpPr>
          <p:cNvPr id="7" name="CuadroTexto 6"/>
          <p:cNvSpPr txBox="1"/>
          <p:nvPr/>
        </p:nvSpPr>
        <p:spPr>
          <a:xfrm>
            <a:off x="1356482" y="271545"/>
            <a:ext cx="1358217" cy="369332"/>
          </a:xfrm>
          <a:prstGeom prst="rect">
            <a:avLst/>
          </a:prstGeom>
          <a:noFill/>
        </p:spPr>
        <p:txBody>
          <a:bodyPr wrap="square" rtlCol="0">
            <a:spAutoFit/>
          </a:bodyPr>
          <a:lstStyle/>
          <a:p>
            <a:r>
              <a:rPr lang="es-MX" dirty="0"/>
              <a:t>SEP </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29" name="Gráfico 128" descr="Marca de verificación">
            <a:extLst>
              <a:ext uri="{FF2B5EF4-FFF2-40B4-BE49-F238E27FC236}">
                <a16:creationId xmlns:a16="http://schemas.microsoft.com/office/drawing/2014/main" id="{6EE0F526-511D-479E-AC80-19AFF84288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90700" y="636367"/>
            <a:ext cx="557395" cy="557395"/>
          </a:xfrm>
          <a:prstGeom prst="rect">
            <a:avLst/>
          </a:prstGeom>
        </p:spPr>
      </p:pic>
      <p:pic>
        <p:nvPicPr>
          <p:cNvPr id="131" name="Gráfico 130" descr="Marca de verificación">
            <a:extLst>
              <a:ext uri="{FF2B5EF4-FFF2-40B4-BE49-F238E27FC236}">
                <a16:creationId xmlns:a16="http://schemas.microsoft.com/office/drawing/2014/main" id="{A6914C25-06F0-435E-AD3B-A50B8904D7E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80830" y="2288291"/>
            <a:ext cx="557395" cy="557395"/>
          </a:xfrm>
          <a:prstGeom prst="rect">
            <a:avLst/>
          </a:prstGeom>
        </p:spPr>
      </p:pic>
      <p:pic>
        <p:nvPicPr>
          <p:cNvPr id="133" name="Gráfico 132" descr="Marca de verificación">
            <a:extLst>
              <a:ext uri="{FF2B5EF4-FFF2-40B4-BE49-F238E27FC236}">
                <a16:creationId xmlns:a16="http://schemas.microsoft.com/office/drawing/2014/main" id="{399BF29E-0942-43F4-AC0C-30B11691A1E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54823" y="2967173"/>
            <a:ext cx="557395" cy="557395"/>
          </a:xfrm>
          <a:prstGeom prst="rect">
            <a:avLst/>
          </a:prstGeom>
        </p:spPr>
      </p:pic>
      <p:pic>
        <p:nvPicPr>
          <p:cNvPr id="134" name="Gráfico 133" descr="Marca de verificación">
            <a:extLst>
              <a:ext uri="{FF2B5EF4-FFF2-40B4-BE49-F238E27FC236}">
                <a16:creationId xmlns:a16="http://schemas.microsoft.com/office/drawing/2014/main" id="{A79F9656-96CD-404D-968F-FBDA1031CC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056216"/>
            <a:ext cx="209060" cy="209060"/>
          </a:xfrm>
          <a:prstGeom prst="rect">
            <a:avLst/>
          </a:prstGeom>
        </p:spPr>
      </p:pic>
      <p:pic>
        <p:nvPicPr>
          <p:cNvPr id="154" name="Gráfico 153" descr="Marca de verificación">
            <a:extLst>
              <a:ext uri="{FF2B5EF4-FFF2-40B4-BE49-F238E27FC236}">
                <a16:creationId xmlns:a16="http://schemas.microsoft.com/office/drawing/2014/main" id="{3C200389-1297-451C-89B2-B01BFEDA6E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295850"/>
            <a:ext cx="209060" cy="209060"/>
          </a:xfrm>
          <a:prstGeom prst="rect">
            <a:avLst/>
          </a:prstGeom>
        </p:spPr>
      </p:pic>
      <p:pic>
        <p:nvPicPr>
          <p:cNvPr id="156" name="Gráfico 155" descr="Marca de verificación">
            <a:extLst>
              <a:ext uri="{FF2B5EF4-FFF2-40B4-BE49-F238E27FC236}">
                <a16:creationId xmlns:a16="http://schemas.microsoft.com/office/drawing/2014/main" id="{EEE2F846-D6D1-4B07-B5EC-3806353527C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475349"/>
            <a:ext cx="209060" cy="209060"/>
          </a:xfrm>
          <a:prstGeom prst="rect">
            <a:avLst/>
          </a:prstGeom>
        </p:spPr>
      </p:pic>
      <p:pic>
        <p:nvPicPr>
          <p:cNvPr id="157" name="Gráfico 156" descr="Marca de verificación">
            <a:extLst>
              <a:ext uri="{FF2B5EF4-FFF2-40B4-BE49-F238E27FC236}">
                <a16:creationId xmlns:a16="http://schemas.microsoft.com/office/drawing/2014/main" id="{4406E445-4557-4D38-AB36-000753331A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694183"/>
            <a:ext cx="209060" cy="209060"/>
          </a:xfrm>
          <a:prstGeom prst="rect">
            <a:avLst/>
          </a:prstGeom>
        </p:spPr>
      </p:pic>
      <p:pic>
        <p:nvPicPr>
          <p:cNvPr id="158" name="Gráfico 157" descr="Marca de verificación">
            <a:extLst>
              <a:ext uri="{FF2B5EF4-FFF2-40B4-BE49-F238E27FC236}">
                <a16:creationId xmlns:a16="http://schemas.microsoft.com/office/drawing/2014/main" id="{18EA5809-B83D-4F0A-9307-A288645CF93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098" y="4855582"/>
            <a:ext cx="209060" cy="209060"/>
          </a:xfrm>
          <a:prstGeom prst="rect">
            <a:avLst/>
          </a:prstGeom>
        </p:spPr>
      </p:pic>
      <p:pic>
        <p:nvPicPr>
          <p:cNvPr id="159" name="Gráfico 158" descr="Marca de verificación">
            <a:extLst>
              <a:ext uri="{FF2B5EF4-FFF2-40B4-BE49-F238E27FC236}">
                <a16:creationId xmlns:a16="http://schemas.microsoft.com/office/drawing/2014/main" id="{C1A7C70E-8B86-4749-B8F8-D2AF70ECF62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576" y="5056204"/>
            <a:ext cx="209060" cy="209060"/>
          </a:xfrm>
          <a:prstGeom prst="rect">
            <a:avLst/>
          </a:prstGeom>
        </p:spPr>
      </p:pic>
      <p:pic>
        <p:nvPicPr>
          <p:cNvPr id="160" name="Gráfico 159" descr="Marca de verificación">
            <a:extLst>
              <a:ext uri="{FF2B5EF4-FFF2-40B4-BE49-F238E27FC236}">
                <a16:creationId xmlns:a16="http://schemas.microsoft.com/office/drawing/2014/main" id="{6DA5E5CE-D138-44E1-9ABC-4022F80723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9744" y="5932617"/>
            <a:ext cx="209060" cy="209060"/>
          </a:xfrm>
          <a:prstGeom prst="rect">
            <a:avLst/>
          </a:prstGeom>
        </p:spPr>
      </p:pic>
      <p:pic>
        <p:nvPicPr>
          <p:cNvPr id="162" name="Gráfico 161" descr="Marca de verificación">
            <a:extLst>
              <a:ext uri="{FF2B5EF4-FFF2-40B4-BE49-F238E27FC236}">
                <a16:creationId xmlns:a16="http://schemas.microsoft.com/office/drawing/2014/main" id="{938D40F0-4460-4A3F-82CB-C8161CECE0F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95769" y="6112148"/>
            <a:ext cx="209060" cy="209060"/>
          </a:xfrm>
          <a:prstGeom prst="rect">
            <a:avLst/>
          </a:prstGeom>
        </p:spPr>
      </p:pic>
      <p:pic>
        <p:nvPicPr>
          <p:cNvPr id="163" name="Gráfico 162" descr="Marca de verificación">
            <a:extLst>
              <a:ext uri="{FF2B5EF4-FFF2-40B4-BE49-F238E27FC236}">
                <a16:creationId xmlns:a16="http://schemas.microsoft.com/office/drawing/2014/main" id="{7A88B427-6E1F-4E6B-9219-8EB73325D79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0846" y="6312421"/>
            <a:ext cx="209060" cy="209060"/>
          </a:xfrm>
          <a:prstGeom prst="rect">
            <a:avLst/>
          </a:prstGeom>
        </p:spPr>
      </p:pic>
      <p:pic>
        <p:nvPicPr>
          <p:cNvPr id="164" name="Gráfico 163" descr="Marca de verificación">
            <a:extLst>
              <a:ext uri="{FF2B5EF4-FFF2-40B4-BE49-F238E27FC236}">
                <a16:creationId xmlns:a16="http://schemas.microsoft.com/office/drawing/2014/main" id="{6566F9E7-8D4A-4E34-AFB7-8282082CFA0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5128" y="6533096"/>
            <a:ext cx="209060" cy="209060"/>
          </a:xfrm>
          <a:prstGeom prst="rect">
            <a:avLst/>
          </a:prstGeom>
        </p:spPr>
      </p:pic>
      <p:pic>
        <p:nvPicPr>
          <p:cNvPr id="167" name="Gráfico 166" descr="Marca de verificación">
            <a:extLst>
              <a:ext uri="{FF2B5EF4-FFF2-40B4-BE49-F238E27FC236}">
                <a16:creationId xmlns:a16="http://schemas.microsoft.com/office/drawing/2014/main" id="{944AA5D3-C7AC-4740-8BA8-BF820D0FA75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9426" y="7266231"/>
            <a:ext cx="209060" cy="209060"/>
          </a:xfrm>
          <a:prstGeom prst="rect">
            <a:avLst/>
          </a:prstGeom>
        </p:spPr>
      </p:pic>
      <p:pic>
        <p:nvPicPr>
          <p:cNvPr id="188" name="Gráfico 187" descr="Marca de verificación">
            <a:extLst>
              <a:ext uri="{FF2B5EF4-FFF2-40B4-BE49-F238E27FC236}">
                <a16:creationId xmlns:a16="http://schemas.microsoft.com/office/drawing/2014/main" id="{60B3C3C4-C10B-40FC-9363-B555B8EA421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3947" y="7440496"/>
            <a:ext cx="209060" cy="209060"/>
          </a:xfrm>
          <a:prstGeom prst="rect">
            <a:avLst/>
          </a:prstGeom>
        </p:spPr>
      </p:pic>
      <p:pic>
        <p:nvPicPr>
          <p:cNvPr id="189" name="Gráfico 188" descr="Marca de verificación">
            <a:extLst>
              <a:ext uri="{FF2B5EF4-FFF2-40B4-BE49-F238E27FC236}">
                <a16:creationId xmlns:a16="http://schemas.microsoft.com/office/drawing/2014/main" id="{3FBE38CE-5101-4CBF-B6F7-9523BEAFAE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1216" y="7655473"/>
            <a:ext cx="209060" cy="209060"/>
          </a:xfrm>
          <a:prstGeom prst="rect">
            <a:avLst/>
          </a:prstGeom>
        </p:spPr>
      </p:pic>
      <p:pic>
        <p:nvPicPr>
          <p:cNvPr id="191" name="Gráfico 190" descr="Marca de verificación">
            <a:extLst>
              <a:ext uri="{FF2B5EF4-FFF2-40B4-BE49-F238E27FC236}">
                <a16:creationId xmlns:a16="http://schemas.microsoft.com/office/drawing/2014/main" id="{56DD66E6-AAFC-4485-9294-A9C1AD7EFF5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7837855"/>
            <a:ext cx="209060" cy="209060"/>
          </a:xfrm>
          <a:prstGeom prst="rect">
            <a:avLst/>
          </a:prstGeom>
        </p:spPr>
      </p:pic>
      <p:pic>
        <p:nvPicPr>
          <p:cNvPr id="193" name="Gráfico 192" descr="Marca de verificación">
            <a:extLst>
              <a:ext uri="{FF2B5EF4-FFF2-40B4-BE49-F238E27FC236}">
                <a16:creationId xmlns:a16="http://schemas.microsoft.com/office/drawing/2014/main" id="{6CEFEAFE-0633-492C-9CF3-D3845280ACC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039874"/>
            <a:ext cx="209060" cy="209060"/>
          </a:xfrm>
          <a:prstGeom prst="rect">
            <a:avLst/>
          </a:prstGeom>
        </p:spPr>
      </p:pic>
      <p:pic>
        <p:nvPicPr>
          <p:cNvPr id="195" name="Gráfico 194" descr="Marca de verificación">
            <a:extLst>
              <a:ext uri="{FF2B5EF4-FFF2-40B4-BE49-F238E27FC236}">
                <a16:creationId xmlns:a16="http://schemas.microsoft.com/office/drawing/2014/main" id="{30D2C24C-B8AF-484E-B357-77A6F079B5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220686"/>
            <a:ext cx="209060" cy="209060"/>
          </a:xfrm>
          <a:prstGeom prst="rect">
            <a:avLst/>
          </a:prstGeom>
        </p:spPr>
      </p:pic>
      <p:pic>
        <p:nvPicPr>
          <p:cNvPr id="197" name="Gráfico 196" descr="Marca de verificación">
            <a:extLst>
              <a:ext uri="{FF2B5EF4-FFF2-40B4-BE49-F238E27FC236}">
                <a16:creationId xmlns:a16="http://schemas.microsoft.com/office/drawing/2014/main" id="{E9139145-79DC-4C4F-B86C-7BFD3E1464D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6207" y="2342841"/>
            <a:ext cx="515739" cy="557395"/>
          </a:xfrm>
          <a:prstGeom prst="rect">
            <a:avLst/>
          </a:prstGeom>
        </p:spPr>
      </p:pic>
    </p:spTree>
    <p:extLst>
      <p:ext uri="{BB962C8B-B14F-4D97-AF65-F5344CB8AC3E}">
        <p14:creationId xmlns:p14="http://schemas.microsoft.com/office/powerpoint/2010/main" val="26372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89625"/>
            <a:ext cx="6556442" cy="8374087"/>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Miércoles 8 de septiembre del 2021</a:t>
            </a:r>
          </a:p>
          <a:p>
            <a:pPr algn="ctr"/>
            <a:endParaRPr lang="es-MX" sz="1050" b="1"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El día de hoy ase lista a las 8:45 am y esperé hasta las 9:00 am para cerrar la asistencia, posteriormente ingresé a la clase de educación física y finalizando di inicio a nuestra clase en la que favorecimos aprendizajes esperado de lenguaje y comunicación y educación socioemocional, con temas como las vocales y situaciones de pensamiento critico donde deben decir qué hacer o cómo controlarse en determinada situación. </a:t>
            </a:r>
            <a:r>
              <a:rPr lang="es-MX" sz="1800" dirty="0">
                <a:latin typeface="Arial" panose="020B0604020202020204" pitchFamily="34" charset="0"/>
                <a:cs typeface="Arial" panose="020B0604020202020204" pitchFamily="34" charset="0"/>
              </a:rPr>
              <a:t>Bronson (2000) menciona que la edad preescolar es una etapa de avances en aprendizajes de cualquier área, pero, también se observa una creciente capacidad de empatía con otros, pero tienen problemas para controlar emociones negativas y de acuerdo con el autor ya mencionado una estrategia de autocontrol y autorregulación es el juego, que llevan al niño a interiorizar normas y reglas sociales tal como la actividad le propició, el saber reaccionar ante distintas situaciones por medio de actividades de juegos y dinámicas, elemento que ellos implementaron a </a:t>
            </a:r>
          </a:p>
          <a:p>
            <a:pPr>
              <a:lnSpc>
                <a:spcPct val="150000"/>
              </a:lnSpc>
            </a:pPr>
            <a:r>
              <a:rPr lang="es-MX" sz="1800" dirty="0">
                <a:latin typeface="Arial" panose="020B0604020202020204" pitchFamily="34" charset="0"/>
                <a:cs typeface="Arial" panose="020B0604020202020204" pitchFamily="34" charset="0"/>
              </a:rPr>
              <a:t>la hora clase como estrategia de </a:t>
            </a:r>
          </a:p>
          <a:p>
            <a:pPr>
              <a:lnSpc>
                <a:spcPct val="150000"/>
              </a:lnSpc>
            </a:pPr>
            <a:r>
              <a:rPr lang="es-MX" sz="1800" dirty="0">
                <a:latin typeface="Arial" panose="020B0604020202020204" pitchFamily="34" charset="0"/>
                <a:cs typeface="Arial" panose="020B0604020202020204" pitchFamily="34" charset="0"/>
              </a:rPr>
              <a:t>auto regulación</a:t>
            </a:r>
            <a:r>
              <a:rPr lang="es-MX"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3477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 Conociéndome y vocalizando 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80725"/>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a:t>
                </a:r>
                <a:r>
                  <a:rPr lang="es-MX" sz="1200" dirty="0">
                    <a:latin typeface="Comic Sans MS" panose="030F0702030302020204" pitchFamily="66" charset="0"/>
                  </a:rPr>
                  <a:t>Las participaciones además de la asistencia fue muy elevada, en esta clase mi intervención fue adecuada y me percate de que necesitan un reto mas grande, es decir, subir el grado de dificultad de las actividades ara que de esta manera adquieran mayores aprendizajes </a:t>
                </a:r>
                <a:r>
                  <a:rPr lang="es-MX" sz="1200" dirty="0">
                    <a:solidFill>
                      <a:srgbClr val="FF9999"/>
                    </a:solidFill>
                    <a:latin typeface="Comic Sans MS" panose="030F0702030302020204" pitchFamily="66" charset="0"/>
                  </a:rPr>
                  <a:t>._____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077218"/>
            </a:xfrm>
            <a:prstGeom prst="rect">
              <a:avLst/>
            </a:prstGeom>
            <a:noFill/>
          </p:spPr>
          <p:txBody>
            <a:bodyPr wrap="square">
              <a:spAutoFit/>
            </a:bodyPr>
            <a:lstStyle/>
            <a:p>
              <a:pPr algn="ctr"/>
              <a:r>
                <a:rPr lang="es-MX" sz="1600" dirty="0">
                  <a:latin typeface="Comic Sans MS" panose="030F0702030302020204" pitchFamily="66" charset="0"/>
                </a:rPr>
                <a:t>Los alumnos logran identificar además de las vocales otras letras consonantes y mencionan palabras con estas letras como con la M, P y T</a:t>
              </a:r>
              <a:r>
                <a:rPr lang="es-MX" sz="1200" dirty="0">
                  <a:latin typeface="Comic Sans MS" panose="030F0702030302020204" pitchFamily="66" charset="0"/>
                </a:rPr>
                <a:t>.</a:t>
              </a:r>
              <a:endParaRPr lang="es-MX" sz="16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A pesar de que ya hay varios días trabajando con la plataforma de Teams, los padres de familia aún siguen batallando para ingresar a las clases.</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8</a:t>
            </a:r>
          </a:p>
        </p:txBody>
      </p:sp>
      <p:sp>
        <p:nvSpPr>
          <p:cNvPr id="7" name="CuadroTexto 6"/>
          <p:cNvSpPr txBox="1"/>
          <p:nvPr/>
        </p:nvSpPr>
        <p:spPr>
          <a:xfrm>
            <a:off x="1356482" y="271545"/>
            <a:ext cx="1358217" cy="369332"/>
          </a:xfrm>
          <a:prstGeom prst="rect">
            <a:avLst/>
          </a:prstGeom>
          <a:noFill/>
        </p:spPr>
        <p:txBody>
          <a:bodyPr wrap="square" rtlCol="0">
            <a:spAutoFit/>
          </a:bodyPr>
          <a:lstStyle/>
          <a:p>
            <a:r>
              <a:rPr lang="es-MX" dirty="0"/>
              <a:t>SEP </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29" name="Gráfico 128" descr="Marca de verificación">
            <a:extLst>
              <a:ext uri="{FF2B5EF4-FFF2-40B4-BE49-F238E27FC236}">
                <a16:creationId xmlns:a16="http://schemas.microsoft.com/office/drawing/2014/main" id="{6EE0F526-511D-479E-AC80-19AFF84288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75562" y="579662"/>
            <a:ext cx="557395" cy="557395"/>
          </a:xfrm>
          <a:prstGeom prst="rect">
            <a:avLst/>
          </a:prstGeom>
        </p:spPr>
      </p:pic>
      <p:pic>
        <p:nvPicPr>
          <p:cNvPr id="131" name="Gráfico 130" descr="Marca de verificación">
            <a:extLst>
              <a:ext uri="{FF2B5EF4-FFF2-40B4-BE49-F238E27FC236}">
                <a16:creationId xmlns:a16="http://schemas.microsoft.com/office/drawing/2014/main" id="{A6914C25-06F0-435E-AD3B-A50B8904D7E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80830" y="2288291"/>
            <a:ext cx="557395" cy="557395"/>
          </a:xfrm>
          <a:prstGeom prst="rect">
            <a:avLst/>
          </a:prstGeom>
        </p:spPr>
      </p:pic>
      <p:pic>
        <p:nvPicPr>
          <p:cNvPr id="133" name="Gráfico 132" descr="Marca de verificación">
            <a:extLst>
              <a:ext uri="{FF2B5EF4-FFF2-40B4-BE49-F238E27FC236}">
                <a16:creationId xmlns:a16="http://schemas.microsoft.com/office/drawing/2014/main" id="{399BF29E-0942-43F4-AC0C-30B11691A1E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54823" y="2967173"/>
            <a:ext cx="557395" cy="557395"/>
          </a:xfrm>
          <a:prstGeom prst="rect">
            <a:avLst/>
          </a:prstGeom>
        </p:spPr>
      </p:pic>
      <p:pic>
        <p:nvPicPr>
          <p:cNvPr id="134" name="Gráfico 133" descr="Marca de verificación">
            <a:extLst>
              <a:ext uri="{FF2B5EF4-FFF2-40B4-BE49-F238E27FC236}">
                <a16:creationId xmlns:a16="http://schemas.microsoft.com/office/drawing/2014/main" id="{A79F9656-96CD-404D-968F-FBDA1031CC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056216"/>
            <a:ext cx="209060" cy="209060"/>
          </a:xfrm>
          <a:prstGeom prst="rect">
            <a:avLst/>
          </a:prstGeom>
        </p:spPr>
      </p:pic>
      <p:pic>
        <p:nvPicPr>
          <p:cNvPr id="154" name="Gráfico 153" descr="Marca de verificación">
            <a:extLst>
              <a:ext uri="{FF2B5EF4-FFF2-40B4-BE49-F238E27FC236}">
                <a16:creationId xmlns:a16="http://schemas.microsoft.com/office/drawing/2014/main" id="{3C200389-1297-451C-89B2-B01BFEDA6E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295850"/>
            <a:ext cx="209060" cy="209060"/>
          </a:xfrm>
          <a:prstGeom prst="rect">
            <a:avLst/>
          </a:prstGeom>
        </p:spPr>
      </p:pic>
      <p:pic>
        <p:nvPicPr>
          <p:cNvPr id="156" name="Gráfico 155" descr="Marca de verificación">
            <a:extLst>
              <a:ext uri="{FF2B5EF4-FFF2-40B4-BE49-F238E27FC236}">
                <a16:creationId xmlns:a16="http://schemas.microsoft.com/office/drawing/2014/main" id="{EEE2F846-D6D1-4B07-B5EC-3806353527C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475349"/>
            <a:ext cx="209060" cy="209060"/>
          </a:xfrm>
          <a:prstGeom prst="rect">
            <a:avLst/>
          </a:prstGeom>
        </p:spPr>
      </p:pic>
      <p:pic>
        <p:nvPicPr>
          <p:cNvPr id="157" name="Gráfico 156" descr="Marca de verificación">
            <a:extLst>
              <a:ext uri="{FF2B5EF4-FFF2-40B4-BE49-F238E27FC236}">
                <a16:creationId xmlns:a16="http://schemas.microsoft.com/office/drawing/2014/main" id="{4406E445-4557-4D38-AB36-000753331A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694183"/>
            <a:ext cx="209060" cy="209060"/>
          </a:xfrm>
          <a:prstGeom prst="rect">
            <a:avLst/>
          </a:prstGeom>
        </p:spPr>
      </p:pic>
      <p:pic>
        <p:nvPicPr>
          <p:cNvPr id="158" name="Gráfico 157" descr="Marca de verificación">
            <a:extLst>
              <a:ext uri="{FF2B5EF4-FFF2-40B4-BE49-F238E27FC236}">
                <a16:creationId xmlns:a16="http://schemas.microsoft.com/office/drawing/2014/main" id="{18EA5809-B83D-4F0A-9307-A288645CF93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098" y="4855582"/>
            <a:ext cx="209060" cy="209060"/>
          </a:xfrm>
          <a:prstGeom prst="rect">
            <a:avLst/>
          </a:prstGeom>
        </p:spPr>
      </p:pic>
      <p:pic>
        <p:nvPicPr>
          <p:cNvPr id="159" name="Gráfico 158" descr="Marca de verificación">
            <a:extLst>
              <a:ext uri="{FF2B5EF4-FFF2-40B4-BE49-F238E27FC236}">
                <a16:creationId xmlns:a16="http://schemas.microsoft.com/office/drawing/2014/main" id="{C1A7C70E-8B86-4749-B8F8-D2AF70ECF62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576" y="5056204"/>
            <a:ext cx="209060" cy="209060"/>
          </a:xfrm>
          <a:prstGeom prst="rect">
            <a:avLst/>
          </a:prstGeom>
        </p:spPr>
      </p:pic>
      <p:pic>
        <p:nvPicPr>
          <p:cNvPr id="160" name="Gráfico 159" descr="Marca de verificación">
            <a:extLst>
              <a:ext uri="{FF2B5EF4-FFF2-40B4-BE49-F238E27FC236}">
                <a16:creationId xmlns:a16="http://schemas.microsoft.com/office/drawing/2014/main" id="{6DA5E5CE-D138-44E1-9ABC-4022F80723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9744" y="5932617"/>
            <a:ext cx="209060" cy="209060"/>
          </a:xfrm>
          <a:prstGeom prst="rect">
            <a:avLst/>
          </a:prstGeom>
        </p:spPr>
      </p:pic>
      <p:pic>
        <p:nvPicPr>
          <p:cNvPr id="162" name="Gráfico 161" descr="Marca de verificación">
            <a:extLst>
              <a:ext uri="{FF2B5EF4-FFF2-40B4-BE49-F238E27FC236}">
                <a16:creationId xmlns:a16="http://schemas.microsoft.com/office/drawing/2014/main" id="{938D40F0-4460-4A3F-82CB-C8161CECE0F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95769" y="6112148"/>
            <a:ext cx="209060" cy="209060"/>
          </a:xfrm>
          <a:prstGeom prst="rect">
            <a:avLst/>
          </a:prstGeom>
        </p:spPr>
      </p:pic>
      <p:pic>
        <p:nvPicPr>
          <p:cNvPr id="163" name="Gráfico 162" descr="Marca de verificación">
            <a:extLst>
              <a:ext uri="{FF2B5EF4-FFF2-40B4-BE49-F238E27FC236}">
                <a16:creationId xmlns:a16="http://schemas.microsoft.com/office/drawing/2014/main" id="{7A88B427-6E1F-4E6B-9219-8EB73325D79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0846" y="6312421"/>
            <a:ext cx="209060" cy="209060"/>
          </a:xfrm>
          <a:prstGeom prst="rect">
            <a:avLst/>
          </a:prstGeom>
        </p:spPr>
      </p:pic>
      <p:pic>
        <p:nvPicPr>
          <p:cNvPr id="164" name="Gráfico 163" descr="Marca de verificación">
            <a:extLst>
              <a:ext uri="{FF2B5EF4-FFF2-40B4-BE49-F238E27FC236}">
                <a16:creationId xmlns:a16="http://schemas.microsoft.com/office/drawing/2014/main" id="{6566F9E7-8D4A-4E34-AFB7-8282082CFA0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5128" y="6533096"/>
            <a:ext cx="209060" cy="209060"/>
          </a:xfrm>
          <a:prstGeom prst="rect">
            <a:avLst/>
          </a:prstGeom>
        </p:spPr>
      </p:pic>
      <p:pic>
        <p:nvPicPr>
          <p:cNvPr id="167" name="Gráfico 166" descr="Marca de verificación">
            <a:extLst>
              <a:ext uri="{FF2B5EF4-FFF2-40B4-BE49-F238E27FC236}">
                <a16:creationId xmlns:a16="http://schemas.microsoft.com/office/drawing/2014/main" id="{944AA5D3-C7AC-4740-8BA8-BF820D0FA75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9426" y="7266231"/>
            <a:ext cx="209060" cy="209060"/>
          </a:xfrm>
          <a:prstGeom prst="rect">
            <a:avLst/>
          </a:prstGeom>
        </p:spPr>
      </p:pic>
      <p:pic>
        <p:nvPicPr>
          <p:cNvPr id="188" name="Gráfico 187" descr="Marca de verificación">
            <a:extLst>
              <a:ext uri="{FF2B5EF4-FFF2-40B4-BE49-F238E27FC236}">
                <a16:creationId xmlns:a16="http://schemas.microsoft.com/office/drawing/2014/main" id="{60B3C3C4-C10B-40FC-9363-B555B8EA421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3947" y="7440496"/>
            <a:ext cx="209060" cy="209060"/>
          </a:xfrm>
          <a:prstGeom prst="rect">
            <a:avLst/>
          </a:prstGeom>
        </p:spPr>
      </p:pic>
      <p:pic>
        <p:nvPicPr>
          <p:cNvPr id="189" name="Gráfico 188" descr="Marca de verificación">
            <a:extLst>
              <a:ext uri="{FF2B5EF4-FFF2-40B4-BE49-F238E27FC236}">
                <a16:creationId xmlns:a16="http://schemas.microsoft.com/office/drawing/2014/main" id="{3FBE38CE-5101-4CBF-B6F7-9523BEAFAE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1216" y="7655473"/>
            <a:ext cx="209060" cy="209060"/>
          </a:xfrm>
          <a:prstGeom prst="rect">
            <a:avLst/>
          </a:prstGeom>
        </p:spPr>
      </p:pic>
      <p:pic>
        <p:nvPicPr>
          <p:cNvPr id="191" name="Gráfico 190" descr="Marca de verificación">
            <a:extLst>
              <a:ext uri="{FF2B5EF4-FFF2-40B4-BE49-F238E27FC236}">
                <a16:creationId xmlns:a16="http://schemas.microsoft.com/office/drawing/2014/main" id="{56DD66E6-AAFC-4485-9294-A9C1AD7EFF5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7837855"/>
            <a:ext cx="209060" cy="209060"/>
          </a:xfrm>
          <a:prstGeom prst="rect">
            <a:avLst/>
          </a:prstGeom>
        </p:spPr>
      </p:pic>
      <p:pic>
        <p:nvPicPr>
          <p:cNvPr id="193" name="Gráfico 192" descr="Marca de verificación">
            <a:extLst>
              <a:ext uri="{FF2B5EF4-FFF2-40B4-BE49-F238E27FC236}">
                <a16:creationId xmlns:a16="http://schemas.microsoft.com/office/drawing/2014/main" id="{6CEFEAFE-0633-492C-9CF3-D3845280ACC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039874"/>
            <a:ext cx="209060" cy="209060"/>
          </a:xfrm>
          <a:prstGeom prst="rect">
            <a:avLst/>
          </a:prstGeom>
        </p:spPr>
      </p:pic>
      <p:pic>
        <p:nvPicPr>
          <p:cNvPr id="195" name="Gráfico 194" descr="Marca de verificación">
            <a:extLst>
              <a:ext uri="{FF2B5EF4-FFF2-40B4-BE49-F238E27FC236}">
                <a16:creationId xmlns:a16="http://schemas.microsoft.com/office/drawing/2014/main" id="{30D2C24C-B8AF-484E-B357-77A6F079B5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220686"/>
            <a:ext cx="209060" cy="209060"/>
          </a:xfrm>
          <a:prstGeom prst="rect">
            <a:avLst/>
          </a:prstGeom>
        </p:spPr>
      </p:pic>
      <p:pic>
        <p:nvPicPr>
          <p:cNvPr id="197" name="Gráfico 196" descr="Marca de verificación">
            <a:extLst>
              <a:ext uri="{FF2B5EF4-FFF2-40B4-BE49-F238E27FC236}">
                <a16:creationId xmlns:a16="http://schemas.microsoft.com/office/drawing/2014/main" id="{E9139145-79DC-4C4F-B86C-7BFD3E1464D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6207" y="2342841"/>
            <a:ext cx="515739" cy="557395"/>
          </a:xfrm>
          <a:prstGeom prst="rect">
            <a:avLst/>
          </a:prstGeom>
        </p:spPr>
      </p:pic>
    </p:spTree>
    <p:extLst>
      <p:ext uri="{BB962C8B-B14F-4D97-AF65-F5344CB8AC3E}">
        <p14:creationId xmlns:p14="http://schemas.microsoft.com/office/powerpoint/2010/main" val="188913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4843955"/>
          </a:xfrm>
          <a:prstGeom prst="rect">
            <a:avLst/>
          </a:prstGeom>
          <a:noFill/>
        </p:spPr>
        <p:txBody>
          <a:bodyPr wrap="square" rtlCol="0">
            <a:spAutoFit/>
          </a:bodyPr>
          <a:lstStyle/>
          <a:p>
            <a:pPr algn="ctr"/>
            <a:r>
              <a:rPr lang="es-MX" sz="2400" b="1" dirty="0">
                <a:latin typeface="Arial" panose="020B0604020202020204" pitchFamily="34" charset="0"/>
                <a:cs typeface="Arial" panose="020B0604020202020204" pitchFamily="34" charset="0"/>
              </a:rPr>
              <a:t>Referencias Bibliográficas</a:t>
            </a:r>
          </a:p>
          <a:p>
            <a:pPr algn="ctr"/>
            <a:endParaRPr lang="es-MX" b="1" dirty="0">
              <a:latin typeface="Arial" panose="020B0604020202020204" pitchFamily="34" charset="0"/>
              <a:cs typeface="Arial" panose="020B0604020202020204" pitchFamily="34" charset="0"/>
            </a:endParaRPr>
          </a:p>
          <a:p>
            <a:pPr>
              <a:lnSpc>
                <a:spcPct val="150000"/>
              </a:lnSpc>
            </a:pPr>
            <a:r>
              <a:rPr lang="es-MX" sz="2000" dirty="0">
                <a:latin typeface="Arial" panose="020B0604020202020204" pitchFamily="34" charset="0"/>
                <a:cs typeface="Arial" panose="020B0604020202020204" pitchFamily="34" charset="0"/>
              </a:rPr>
              <a:t>	Bronson, M, B. (2000). </a:t>
            </a:r>
            <a:r>
              <a:rPr lang="es-MX" sz="2000" i="1" dirty="0" err="1">
                <a:latin typeface="Arial" panose="020B0604020202020204" pitchFamily="34" charset="0"/>
                <a:cs typeface="Arial" panose="020B0604020202020204" pitchFamily="34" charset="0"/>
              </a:rPr>
              <a:t>Self-regulation</a:t>
            </a:r>
            <a:r>
              <a:rPr lang="es-MX" sz="2000" i="1" dirty="0">
                <a:latin typeface="Arial" panose="020B0604020202020204" pitchFamily="34" charset="0"/>
                <a:cs typeface="Arial" panose="020B0604020202020204" pitchFamily="34" charset="0"/>
              </a:rPr>
              <a:t> in </a:t>
            </a:r>
            <a:r>
              <a:rPr lang="es-MX" sz="2000" i="1" dirty="0" err="1">
                <a:latin typeface="Arial" panose="020B0604020202020204" pitchFamily="34" charset="0"/>
                <a:cs typeface="Arial" panose="020B0604020202020204" pitchFamily="34" charset="0"/>
              </a:rPr>
              <a:t>early</a:t>
            </a:r>
            <a:r>
              <a:rPr lang="es-MX" sz="2000" i="1" dirty="0">
                <a:latin typeface="Arial" panose="020B0604020202020204" pitchFamily="34" charset="0"/>
                <a:cs typeface="Arial" panose="020B0604020202020204" pitchFamily="34" charset="0"/>
              </a:rPr>
              <a:t> </a:t>
            </a:r>
            <a:r>
              <a:rPr lang="es-MX" sz="2000" i="1" dirty="0" err="1">
                <a:latin typeface="Arial" panose="020B0604020202020204" pitchFamily="34" charset="0"/>
                <a:cs typeface="Arial" panose="020B0604020202020204" pitchFamily="34" charset="0"/>
              </a:rPr>
              <a:t>childhood</a:t>
            </a:r>
            <a:r>
              <a:rPr lang="es-MX" sz="2000" i="1" dirty="0">
                <a:latin typeface="Arial" panose="020B0604020202020204" pitchFamily="34" charset="0"/>
                <a:cs typeface="Arial" panose="020B0604020202020204" pitchFamily="34" charset="0"/>
              </a:rPr>
              <a: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Nature</a:t>
            </a:r>
            <a:r>
              <a:rPr lang="es-MX" sz="2000" dirty="0">
                <a:latin typeface="Arial" panose="020B0604020202020204" pitchFamily="34" charset="0"/>
                <a:cs typeface="Arial" panose="020B0604020202020204" pitchFamily="34" charset="0"/>
              </a:rPr>
              <a:t> and </a:t>
            </a:r>
            <a:r>
              <a:rPr lang="es-MX" sz="2000" dirty="0" err="1">
                <a:latin typeface="Arial" panose="020B0604020202020204" pitchFamily="34" charset="0"/>
                <a:cs typeface="Arial" panose="020B0604020202020204" pitchFamily="34" charset="0"/>
              </a:rPr>
              <a:t>narture</a:t>
            </a:r>
            <a:r>
              <a:rPr lang="es-MX" sz="2000" dirty="0">
                <a:latin typeface="Arial" panose="020B0604020202020204" pitchFamily="34" charset="0"/>
                <a:cs typeface="Arial" panose="020B0604020202020204" pitchFamily="34" charset="0"/>
              </a:rPr>
              <a:t>. USA: Guilford.	</a:t>
            </a:r>
            <a:r>
              <a:rPr lang="es-ES" sz="2000" dirty="0">
                <a:latin typeface="Arial" panose="020B0604020202020204" pitchFamily="34" charset="0"/>
                <a:cs typeface="Arial" panose="020B0604020202020204" pitchFamily="34" charset="0"/>
              </a:rPr>
              <a:t>	</a:t>
            </a:r>
          </a:p>
          <a:p>
            <a:pPr>
              <a:lnSpc>
                <a:spcPct val="150000"/>
              </a:lnSpc>
            </a:pPr>
            <a:r>
              <a:rPr lang="es-MX" sz="2000" dirty="0">
                <a:latin typeface="Arial" panose="020B0604020202020204" pitchFamily="34" charset="0"/>
                <a:cs typeface="Arial" panose="020B0604020202020204" pitchFamily="34" charset="0"/>
              </a:rPr>
              <a:t>	Díaz Barriga F. (2006). Enseñanza Situada. México: Mc Graw Hill.</a:t>
            </a:r>
            <a:endParaRPr lang="es-ES" sz="2000" dirty="0">
              <a:latin typeface="Arial" panose="020B0604020202020204" pitchFamily="34" charset="0"/>
              <a:cs typeface="Arial" panose="020B0604020202020204" pitchFamily="34" charset="0"/>
            </a:endParaRPr>
          </a:p>
          <a:p>
            <a:pPr>
              <a:lnSpc>
                <a:spcPct val="150000"/>
              </a:lnSpc>
            </a:pPr>
            <a:r>
              <a:rPr lang="es-ES" sz="2000" dirty="0">
                <a:latin typeface="Arial" panose="020B0604020202020204" pitchFamily="34" charset="0"/>
                <a:cs typeface="Arial" panose="020B0604020202020204" pitchFamily="34" charset="0"/>
              </a:rPr>
              <a:t>	Hoyuelos, A. (2005). </a:t>
            </a:r>
            <a:r>
              <a:rPr lang="es-ES" sz="2000" i="1" dirty="0">
                <a:latin typeface="Arial" panose="020B0604020202020204" pitchFamily="34" charset="0"/>
                <a:cs typeface="Arial" panose="020B0604020202020204" pitchFamily="34" charset="0"/>
              </a:rPr>
              <a:t>La escuela, ámbito estético educativo.</a:t>
            </a:r>
            <a:r>
              <a:rPr lang="es-ES" sz="2000" dirty="0">
                <a:latin typeface="Arial" panose="020B0604020202020204" pitchFamily="34" charset="0"/>
                <a:cs typeface="Arial" panose="020B0604020202020204" pitchFamily="34" charset="0"/>
              </a:rPr>
              <a:t> En I. Cabanellas y C. Eslava (</a:t>
            </a:r>
            <a:r>
              <a:rPr lang="es-ES" sz="2000" dirty="0" err="1">
                <a:latin typeface="Arial" panose="020B0604020202020204" pitchFamily="34" charset="0"/>
                <a:cs typeface="Arial" panose="020B0604020202020204" pitchFamily="34" charset="0"/>
              </a:rPr>
              <a:t>Coords</a:t>
            </a:r>
            <a:r>
              <a:rPr lang="es-ES" sz="2000" dirty="0">
                <a:latin typeface="Arial" panose="020B0604020202020204" pitchFamily="34" charset="0"/>
                <a:cs typeface="Arial" panose="020B0604020202020204" pitchFamily="34" charset="0"/>
              </a:rPr>
              <a:t>.), Territorios de la infancia. Diálogos entre la arquitectura y la pedagogía (pp. 166- 175). Barcelona: Editorial Graó.</a:t>
            </a:r>
          </a:p>
          <a:p>
            <a:pPr>
              <a:lnSpc>
                <a:spcPct val="150000"/>
              </a:lnSpc>
            </a:pPr>
            <a:r>
              <a:rPr lang="es-MX" sz="2000" dirty="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383937726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4723</TotalTime>
  <Words>1422</Words>
  <Application>Microsoft Office PowerPoint</Application>
  <PresentationFormat>Personalizado</PresentationFormat>
  <Paragraphs>155</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Calibri Light</vt:lpstr>
      <vt:lpstr>Comic Sans MS</vt:lpstr>
      <vt:lpstr>Wingdings</vt:lpstr>
      <vt:lpstr>Tema de Office</vt:lpstr>
      <vt:lpstr>Escuela Normal de Educación Preescolar CICLO ESCOLAR 2021 – 2022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CORINA BELTRAN GARCIA</dc:creator>
  <cp:lastModifiedBy>GILBERTO SEBASTIAN ESPINOZA GONZALEZ</cp:lastModifiedBy>
  <cp:revision>161</cp:revision>
  <dcterms:created xsi:type="dcterms:W3CDTF">2020-11-09T23:20:30Z</dcterms:created>
  <dcterms:modified xsi:type="dcterms:W3CDTF">2021-09-09T01:40:41Z</dcterms:modified>
</cp:coreProperties>
</file>