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7" r:id="rId6"/>
    <p:sldId id="261" r:id="rId7"/>
    <p:sldId id="268" r:id="rId8"/>
    <p:sldId id="270" r:id="rId9"/>
    <p:sldId id="271" r:id="rId10"/>
    <p:sldId id="262" r:id="rId11"/>
    <p:sldId id="269" r:id="rId12"/>
    <p:sldId id="263" r:id="rId13"/>
    <p:sldId id="273" r:id="rId14"/>
    <p:sldId id="274" r:id="rId15"/>
    <p:sldId id="264" r:id="rId16"/>
    <p:sldId id="272" r:id="rId17"/>
    <p:sldId id="265" r:id="rId18"/>
    <p:sldId id="275" r:id="rId19"/>
    <p:sldId id="266" r:id="rId20"/>
    <p:sldId id="277" r:id="rId21"/>
    <p:sldId id="282" r:id="rId22"/>
    <p:sldId id="283" r:id="rId23"/>
    <p:sldId id="284" r:id="rId24"/>
    <p:sldId id="285" r:id="rId25"/>
    <p:sldId id="286" r:id="rId26"/>
    <p:sldId id="287" r:id="rId27"/>
    <p:sldId id="288" r:id="rId28"/>
    <p:sldId id="289" r:id="rId29"/>
    <p:sldId id="281" r:id="rId30"/>
  </p:sldIdLst>
  <p:sldSz cx="7772400" cy="10045700"/>
  <p:notesSz cx="7772400" cy="100457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8" d="100"/>
          <a:sy n="28" d="100"/>
        </p:scale>
        <p:origin x="1866" y="1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14167"/>
            <a:ext cx="6611937" cy="2109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25592"/>
            <a:ext cx="5445125" cy="25114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0511"/>
            <a:ext cx="3383756" cy="66301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0511"/>
            <a:ext cx="3383756" cy="66301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937" y="401828"/>
            <a:ext cx="7000875" cy="160731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0511"/>
            <a:ext cx="7000875" cy="66301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42501"/>
            <a:ext cx="2489200" cy="5022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42501"/>
            <a:ext cx="1789112" cy="5022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9/3/2021</a:t>
            </a:fld>
            <a:endParaRPr lang="en-US"/>
          </a:p>
        </p:txBody>
      </p:sp>
      <p:sp>
        <p:nvSpPr>
          <p:cNvPr id="6" name="Holder 6"/>
          <p:cNvSpPr>
            <a:spLocks noGrp="1"/>
          </p:cNvSpPr>
          <p:nvPr>
            <p:ph type="sldNum" sz="quarter" idx="7"/>
          </p:nvPr>
        </p:nvSpPr>
        <p:spPr>
          <a:xfrm>
            <a:off x="5600700" y="9342501"/>
            <a:ext cx="1789112" cy="502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4F6959C-C840-4398-A499-9E6AA19EE3ED}"/>
              </a:ext>
            </a:extLst>
          </p:cNvPr>
          <p:cNvPicPr>
            <a:picLocks noChangeAspect="1"/>
          </p:cNvPicPr>
          <p:nvPr/>
        </p:nvPicPr>
        <p:blipFill>
          <a:blip r:embed="rId2"/>
          <a:stretch>
            <a:fillRect/>
          </a:stretch>
        </p:blipFill>
        <p:spPr>
          <a:xfrm>
            <a:off x="0" y="-1"/>
            <a:ext cx="7772400" cy="10363199"/>
          </a:xfrm>
          <a:prstGeom prst="rect">
            <a:avLst/>
          </a:prstGeom>
        </p:spPr>
      </p:pic>
      <p:sp>
        <p:nvSpPr>
          <p:cNvPr id="10" name="CuadroTexto 9">
            <a:extLst>
              <a:ext uri="{FF2B5EF4-FFF2-40B4-BE49-F238E27FC236}">
                <a16:creationId xmlns:a16="http://schemas.microsoft.com/office/drawing/2014/main" id="{93FB029A-C7E5-48C1-BCAC-333D026F68D3}"/>
              </a:ext>
            </a:extLst>
          </p:cNvPr>
          <p:cNvSpPr txBox="1"/>
          <p:nvPr/>
        </p:nvSpPr>
        <p:spPr>
          <a:xfrm>
            <a:off x="3124200" y="8680450"/>
            <a:ext cx="4343400" cy="1107996"/>
          </a:xfrm>
          <a:prstGeom prst="rect">
            <a:avLst/>
          </a:prstGeom>
          <a:noFill/>
        </p:spPr>
        <p:txBody>
          <a:bodyPr wrap="square" rtlCol="0">
            <a:spAutoFit/>
          </a:bodyPr>
          <a:lstStyle/>
          <a:p>
            <a:pPr algn="ctr"/>
            <a:r>
              <a:rPr lang="es-MX" sz="6600" b="1" dirty="0">
                <a:solidFill>
                  <a:srgbClr val="C00000"/>
                </a:solidFill>
                <a:latin typeface="Bell MT" panose="02020503060305020303" pitchFamily="18" charset="0"/>
              </a:rPr>
              <a:t>2021- 2022</a:t>
            </a:r>
            <a:r>
              <a:rPr lang="es-MX" b="1" dirty="0">
                <a:solidFill>
                  <a:srgbClr val="C0000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r>
              <a:rPr lang="es-ES" sz="1200" b="1" u="sng" dirty="0">
                <a:uFill>
                  <a:solidFill>
                    <a:srgbClr val="000000"/>
                  </a:solidFill>
                </a:uFill>
                <a:latin typeface="Times New Roman"/>
                <a:cs typeface="Times New Roman"/>
              </a:rPr>
              <a:t>	</a:t>
            </a:r>
            <a:endParaRPr sz="1200" dirty="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dirty="0">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dirty="0">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CuadroTexto 26">
            <a:extLst>
              <a:ext uri="{FF2B5EF4-FFF2-40B4-BE49-F238E27FC236}">
                <a16:creationId xmlns:a16="http://schemas.microsoft.com/office/drawing/2014/main" id="{A068238C-E2E0-496C-B30B-59138F6F666F}"/>
              </a:ext>
            </a:extLst>
          </p:cNvPr>
          <p:cNvSpPr txBox="1"/>
          <p:nvPr/>
        </p:nvSpPr>
        <p:spPr>
          <a:xfrm>
            <a:off x="5231727" y="492624"/>
            <a:ext cx="478791" cy="369332"/>
          </a:xfrm>
          <a:prstGeom prst="rect">
            <a:avLst/>
          </a:prstGeom>
          <a:noFill/>
        </p:spPr>
        <p:txBody>
          <a:bodyPr wrap="square" rtlCol="0">
            <a:spAutoFit/>
          </a:bodyPr>
          <a:lstStyle/>
          <a:p>
            <a:r>
              <a:rPr lang="es-MX" b="1" dirty="0">
                <a:solidFill>
                  <a:srgbClr val="C00000"/>
                </a:solidFill>
              </a:rPr>
              <a:t>26</a:t>
            </a:r>
          </a:p>
        </p:txBody>
      </p:sp>
      <p:sp>
        <p:nvSpPr>
          <p:cNvPr id="28" name="CuadroTexto 27">
            <a:extLst>
              <a:ext uri="{FF2B5EF4-FFF2-40B4-BE49-F238E27FC236}">
                <a16:creationId xmlns:a16="http://schemas.microsoft.com/office/drawing/2014/main" id="{D2ED2E2B-F55C-49BA-B9D2-65E7DD1A1811}"/>
              </a:ext>
            </a:extLst>
          </p:cNvPr>
          <p:cNvSpPr txBox="1"/>
          <p:nvPr/>
        </p:nvSpPr>
        <p:spPr>
          <a:xfrm>
            <a:off x="6023272" y="492624"/>
            <a:ext cx="478791" cy="369332"/>
          </a:xfrm>
          <a:prstGeom prst="rect">
            <a:avLst/>
          </a:prstGeom>
          <a:noFill/>
        </p:spPr>
        <p:txBody>
          <a:bodyPr wrap="square" rtlCol="0">
            <a:spAutoFit/>
          </a:bodyPr>
          <a:lstStyle/>
          <a:p>
            <a:r>
              <a:rPr lang="es-MX" b="1" dirty="0">
                <a:solidFill>
                  <a:srgbClr val="C00000"/>
                </a:solidFill>
              </a:rPr>
              <a:t>08</a:t>
            </a:r>
          </a:p>
        </p:txBody>
      </p:sp>
      <p:sp>
        <p:nvSpPr>
          <p:cNvPr id="29" name="CuadroTexto 28">
            <a:extLst>
              <a:ext uri="{FF2B5EF4-FFF2-40B4-BE49-F238E27FC236}">
                <a16:creationId xmlns:a16="http://schemas.microsoft.com/office/drawing/2014/main" id="{25A9698F-F7B1-4E7D-8F36-A3D27D348ED8}"/>
              </a:ext>
            </a:extLst>
          </p:cNvPr>
          <p:cNvSpPr txBox="1"/>
          <p:nvPr/>
        </p:nvSpPr>
        <p:spPr>
          <a:xfrm>
            <a:off x="6814817" y="492624"/>
            <a:ext cx="478791" cy="369332"/>
          </a:xfrm>
          <a:prstGeom prst="rect">
            <a:avLst/>
          </a:prstGeom>
          <a:noFill/>
        </p:spPr>
        <p:txBody>
          <a:bodyPr wrap="square" rtlCol="0">
            <a:spAutoFit/>
          </a:bodyPr>
          <a:lstStyle/>
          <a:p>
            <a:r>
              <a:rPr lang="es-MX" b="1" dirty="0">
                <a:solidFill>
                  <a:srgbClr val="C00000"/>
                </a:solidFill>
              </a:rPr>
              <a:t>21</a:t>
            </a:r>
          </a:p>
        </p:txBody>
      </p:sp>
      <p:sp>
        <p:nvSpPr>
          <p:cNvPr id="30" name="Estrella: 5 puntas 29">
            <a:extLst>
              <a:ext uri="{FF2B5EF4-FFF2-40B4-BE49-F238E27FC236}">
                <a16:creationId xmlns:a16="http://schemas.microsoft.com/office/drawing/2014/main" id="{4F9AB52D-B1AF-4B22-BF0F-553809640BE5}"/>
              </a:ext>
            </a:extLst>
          </p:cNvPr>
          <p:cNvSpPr/>
          <p:nvPr/>
        </p:nvSpPr>
        <p:spPr>
          <a:xfrm>
            <a:off x="6629400" y="904513"/>
            <a:ext cx="304800" cy="38454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strella: 5 puntas 30">
            <a:extLst>
              <a:ext uri="{FF2B5EF4-FFF2-40B4-BE49-F238E27FC236}">
                <a16:creationId xmlns:a16="http://schemas.microsoft.com/office/drawing/2014/main" id="{96529827-83A6-453F-A972-0136B1A3EAD3}"/>
              </a:ext>
            </a:extLst>
          </p:cNvPr>
          <p:cNvSpPr/>
          <p:nvPr/>
        </p:nvSpPr>
        <p:spPr>
          <a:xfrm>
            <a:off x="4419600" y="1531812"/>
            <a:ext cx="228600" cy="29606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A3C5DA70-5BBB-4784-A334-328B198D465F}"/>
              </a:ext>
            </a:extLst>
          </p:cNvPr>
          <p:cNvSpPr/>
          <p:nvPr/>
        </p:nvSpPr>
        <p:spPr>
          <a:xfrm>
            <a:off x="3124200" y="2419705"/>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D05C4C39-5E2F-48A6-9F3E-5C521C14F55F}"/>
              </a:ext>
            </a:extLst>
          </p:cNvPr>
          <p:cNvSpPr/>
          <p:nvPr/>
        </p:nvSpPr>
        <p:spPr>
          <a:xfrm>
            <a:off x="3101788" y="2855315"/>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2DD742E8-3594-438C-A7D6-7885A21EA271}"/>
              </a:ext>
            </a:extLst>
          </p:cNvPr>
          <p:cNvSpPr/>
          <p:nvPr/>
        </p:nvSpPr>
        <p:spPr>
          <a:xfrm>
            <a:off x="1203362" y="3782061"/>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8FA6CD57-949D-46BF-B5B0-EB59F990560C}"/>
              </a:ext>
            </a:extLst>
          </p:cNvPr>
          <p:cNvSpPr/>
          <p:nvPr/>
        </p:nvSpPr>
        <p:spPr>
          <a:xfrm>
            <a:off x="6648739" y="2492597"/>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F94CFF7F-C509-4461-945C-95E680693EA4}"/>
              </a:ext>
            </a:extLst>
          </p:cNvPr>
          <p:cNvSpPr/>
          <p:nvPr/>
        </p:nvSpPr>
        <p:spPr>
          <a:xfrm>
            <a:off x="6648739" y="2900027"/>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B01F4A61-9F3B-43E8-9256-3C23A2ED3525}"/>
              </a:ext>
            </a:extLst>
          </p:cNvPr>
          <p:cNvSpPr/>
          <p:nvPr/>
        </p:nvSpPr>
        <p:spPr>
          <a:xfrm>
            <a:off x="6648739" y="3375622"/>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CC8FDCFB-665D-481D-8CFA-DC60F99D2E55}"/>
              </a:ext>
            </a:extLst>
          </p:cNvPr>
          <p:cNvSpPr/>
          <p:nvPr/>
        </p:nvSpPr>
        <p:spPr>
          <a:xfrm>
            <a:off x="6648739" y="3718570"/>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5CBE50E2-A08A-4602-9D07-390DE8A69070}"/>
              </a:ext>
            </a:extLst>
          </p:cNvPr>
          <p:cNvSpPr/>
          <p:nvPr/>
        </p:nvSpPr>
        <p:spPr>
          <a:xfrm>
            <a:off x="6667500" y="4043223"/>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77A30070-FE48-4C30-A950-33ADE1669B73}"/>
              </a:ext>
            </a:extLst>
          </p:cNvPr>
          <p:cNvSpPr/>
          <p:nvPr/>
        </p:nvSpPr>
        <p:spPr>
          <a:xfrm>
            <a:off x="2560954" y="4351644"/>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A2A04CEA-04E7-4DC5-AE8C-87F4E433BF3C}"/>
              </a:ext>
            </a:extLst>
          </p:cNvPr>
          <p:cNvSpPr/>
          <p:nvPr/>
        </p:nvSpPr>
        <p:spPr>
          <a:xfrm>
            <a:off x="1192735" y="5163822"/>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136FC9B5-6E4D-4591-A5C4-7E9FFF33D65D}"/>
              </a:ext>
            </a:extLst>
          </p:cNvPr>
          <p:cNvSpPr/>
          <p:nvPr/>
        </p:nvSpPr>
        <p:spPr>
          <a:xfrm>
            <a:off x="2453045" y="5604535"/>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C5B43F4F-1CC5-4DE5-B2D2-E0ED23000E75}"/>
              </a:ext>
            </a:extLst>
          </p:cNvPr>
          <p:cNvSpPr txBox="1"/>
          <p:nvPr/>
        </p:nvSpPr>
        <p:spPr>
          <a:xfrm>
            <a:off x="2412589" y="5864204"/>
            <a:ext cx="1705246" cy="307777"/>
          </a:xfrm>
          <a:prstGeom prst="rect">
            <a:avLst/>
          </a:prstGeom>
          <a:noFill/>
        </p:spPr>
        <p:txBody>
          <a:bodyPr wrap="square" rtlCol="0">
            <a:spAutoFit/>
          </a:bodyPr>
          <a:lstStyle/>
          <a:p>
            <a:r>
              <a:rPr lang="es-MX" sz="1400" dirty="0"/>
              <a:t>Daniela, Lucas. </a:t>
            </a:r>
          </a:p>
        </p:txBody>
      </p:sp>
      <p:sp>
        <p:nvSpPr>
          <p:cNvPr id="44" name="CuadroTexto 43">
            <a:extLst>
              <a:ext uri="{FF2B5EF4-FFF2-40B4-BE49-F238E27FC236}">
                <a16:creationId xmlns:a16="http://schemas.microsoft.com/office/drawing/2014/main" id="{1BAACE74-2AB9-4B80-9AD7-F8A9E50D8189}"/>
              </a:ext>
            </a:extLst>
          </p:cNvPr>
          <p:cNvSpPr txBox="1"/>
          <p:nvPr/>
        </p:nvSpPr>
        <p:spPr>
          <a:xfrm>
            <a:off x="4159250" y="5043038"/>
            <a:ext cx="2980195" cy="830997"/>
          </a:xfrm>
          <a:prstGeom prst="rect">
            <a:avLst/>
          </a:prstGeom>
          <a:noFill/>
        </p:spPr>
        <p:txBody>
          <a:bodyPr wrap="square" rtlCol="0">
            <a:spAutoFit/>
          </a:bodyPr>
          <a:lstStyle/>
          <a:p>
            <a:pPr algn="just"/>
            <a:r>
              <a:rPr lang="es-MX" sz="1200" dirty="0"/>
              <a:t>El día de hoy se trabajo una actividad de presentación con los niños, posteriormente se conto un cuento para concientizar a los niños de la nueva modalidad de trabajo.  </a:t>
            </a:r>
          </a:p>
        </p:txBody>
      </p:sp>
      <p:sp>
        <p:nvSpPr>
          <p:cNvPr id="45" name="Estrella: 5 puntas 44">
            <a:extLst>
              <a:ext uri="{FF2B5EF4-FFF2-40B4-BE49-F238E27FC236}">
                <a16:creationId xmlns:a16="http://schemas.microsoft.com/office/drawing/2014/main" id="{6148E095-5E9B-411E-B331-E859E0FF1FDE}"/>
              </a:ext>
            </a:extLst>
          </p:cNvPr>
          <p:cNvSpPr/>
          <p:nvPr/>
        </p:nvSpPr>
        <p:spPr>
          <a:xfrm>
            <a:off x="6801139" y="2644997"/>
            <a:ext cx="228600" cy="23875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EE8969B0-369D-4122-83C4-1418D4DFA699}"/>
              </a:ext>
            </a:extLst>
          </p:cNvPr>
          <p:cNvSpPr txBox="1"/>
          <p:nvPr/>
        </p:nvSpPr>
        <p:spPr>
          <a:xfrm>
            <a:off x="699381" y="6713842"/>
            <a:ext cx="2980195" cy="830997"/>
          </a:xfrm>
          <a:prstGeom prst="rect">
            <a:avLst/>
          </a:prstGeom>
          <a:noFill/>
        </p:spPr>
        <p:txBody>
          <a:bodyPr wrap="square" rtlCol="0">
            <a:spAutoFit/>
          </a:bodyPr>
          <a:lstStyle/>
          <a:p>
            <a:pPr algn="just"/>
            <a:r>
              <a:rPr lang="es-MX" sz="1200" dirty="0"/>
              <a:t>Se logro trabajar y formar una comunicación con los niños, posteriormente se apreciaron los gustos y los pequeños que requieren algún estimulo. </a:t>
            </a:r>
          </a:p>
        </p:txBody>
      </p:sp>
      <p:sp>
        <p:nvSpPr>
          <p:cNvPr id="47" name="CuadroTexto 46">
            <a:extLst>
              <a:ext uri="{FF2B5EF4-FFF2-40B4-BE49-F238E27FC236}">
                <a16:creationId xmlns:a16="http://schemas.microsoft.com/office/drawing/2014/main" id="{FF965892-9D91-4583-B2BF-353ED7CF30C3}"/>
              </a:ext>
            </a:extLst>
          </p:cNvPr>
          <p:cNvSpPr txBox="1"/>
          <p:nvPr/>
        </p:nvSpPr>
        <p:spPr>
          <a:xfrm>
            <a:off x="4168634" y="6531855"/>
            <a:ext cx="2980195" cy="646331"/>
          </a:xfrm>
          <a:prstGeom prst="rect">
            <a:avLst/>
          </a:prstGeom>
          <a:noFill/>
        </p:spPr>
        <p:txBody>
          <a:bodyPr wrap="square" rtlCol="0">
            <a:spAutoFit/>
          </a:bodyPr>
          <a:lstStyle/>
          <a:p>
            <a:pPr algn="just"/>
            <a:r>
              <a:rPr lang="es-MX" sz="1200" dirty="0"/>
              <a:t>Los padres de familia contestaban por lo pequeños, e incluso algunos aun arreglaban en cámara a los niños, retrasando la clase.</a:t>
            </a:r>
          </a:p>
        </p:txBody>
      </p:sp>
      <p:sp>
        <p:nvSpPr>
          <p:cNvPr id="48" name="CuadroTexto 47">
            <a:extLst>
              <a:ext uri="{FF2B5EF4-FFF2-40B4-BE49-F238E27FC236}">
                <a16:creationId xmlns:a16="http://schemas.microsoft.com/office/drawing/2014/main" id="{C9E0EAB5-EC14-45D4-92CB-D50186D56894}"/>
              </a:ext>
            </a:extLst>
          </p:cNvPr>
          <p:cNvSpPr txBox="1"/>
          <p:nvPr/>
        </p:nvSpPr>
        <p:spPr>
          <a:xfrm>
            <a:off x="1668005" y="8227696"/>
            <a:ext cx="2980195" cy="276999"/>
          </a:xfrm>
          <a:prstGeom prst="rect">
            <a:avLst/>
          </a:prstGeom>
          <a:noFill/>
        </p:spPr>
        <p:txBody>
          <a:bodyPr wrap="square" rtlCol="0">
            <a:spAutoFit/>
          </a:bodyPr>
          <a:lstStyle/>
          <a:p>
            <a:pPr algn="just"/>
            <a:r>
              <a:rPr lang="es-MX" sz="1200" dirty="0"/>
              <a:t>Incluir algunas reglas. </a:t>
            </a:r>
          </a:p>
        </p:txBody>
      </p:sp>
      <p:sp>
        <p:nvSpPr>
          <p:cNvPr id="49" name="CuadroTexto 48">
            <a:extLst>
              <a:ext uri="{FF2B5EF4-FFF2-40B4-BE49-F238E27FC236}">
                <a16:creationId xmlns:a16="http://schemas.microsoft.com/office/drawing/2014/main" id="{79658568-316B-4585-AD63-6DE70712D8DB}"/>
              </a:ext>
            </a:extLst>
          </p:cNvPr>
          <p:cNvSpPr txBox="1"/>
          <p:nvPr/>
        </p:nvSpPr>
        <p:spPr>
          <a:xfrm>
            <a:off x="739775" y="9165697"/>
            <a:ext cx="2841625" cy="307777"/>
          </a:xfrm>
          <a:prstGeom prst="rect">
            <a:avLst/>
          </a:prstGeom>
          <a:noFill/>
        </p:spPr>
        <p:txBody>
          <a:bodyPr wrap="square" rtlCol="0">
            <a:spAutoFit/>
          </a:bodyPr>
          <a:lstStyle/>
          <a:p>
            <a:pPr algn="just"/>
            <a:r>
              <a:rPr lang="es-MX" sz="1400" dirty="0"/>
              <a:t>La interacción con los niños.. </a:t>
            </a:r>
          </a:p>
        </p:txBody>
      </p:sp>
      <p:sp>
        <p:nvSpPr>
          <p:cNvPr id="50" name="CuadroTexto 49">
            <a:extLst>
              <a:ext uri="{FF2B5EF4-FFF2-40B4-BE49-F238E27FC236}">
                <a16:creationId xmlns:a16="http://schemas.microsoft.com/office/drawing/2014/main" id="{7541E425-8D3E-45B6-80FA-2BC249125312}"/>
              </a:ext>
            </a:extLst>
          </p:cNvPr>
          <p:cNvSpPr txBox="1"/>
          <p:nvPr/>
        </p:nvSpPr>
        <p:spPr>
          <a:xfrm>
            <a:off x="4063797" y="8227696"/>
            <a:ext cx="3340874" cy="646331"/>
          </a:xfrm>
          <a:prstGeom prst="rect">
            <a:avLst/>
          </a:prstGeom>
          <a:noFill/>
        </p:spPr>
        <p:txBody>
          <a:bodyPr wrap="square" rtlCol="0">
            <a:spAutoFit/>
          </a:bodyPr>
          <a:lstStyle/>
          <a:p>
            <a:pPr algn="just"/>
            <a:r>
              <a:rPr lang="es-MX" sz="1200" dirty="0"/>
              <a:t>El primer acercamiento fue bueno, sin embargo considero que me falto intervenir de manera más fluida para rescatar mejor el aprendizaje.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8A1F76-2490-478A-B7DA-0D11910393D0}"/>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F2CA6FB8-D556-4B0F-AB33-E23AF0845C28}"/>
              </a:ext>
            </a:extLst>
          </p:cNvPr>
          <p:cNvSpPr txBox="1"/>
          <p:nvPr/>
        </p:nvSpPr>
        <p:spPr>
          <a:xfrm rot="21166100">
            <a:off x="-141486" y="2565728"/>
            <a:ext cx="4881677" cy="5324535"/>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A través de las plataformas digitales se logro establecer un primer acercamiento con los infantes, sin embargo no se logra interactuar adecuadamente con los infantes, pues según </a:t>
            </a:r>
            <a:r>
              <a:rPr lang="es-MX" sz="2000" dirty="0" err="1">
                <a:latin typeface="Arial" panose="020B0604020202020204" pitchFamily="34" charset="0"/>
                <a:cs typeface="Arial" panose="020B0604020202020204" pitchFamily="34" charset="0"/>
              </a:rPr>
              <a:t>Cirigiliano</a:t>
            </a:r>
            <a:r>
              <a:rPr lang="es-MX" sz="2000" dirty="0">
                <a:latin typeface="Arial" panose="020B0604020202020204" pitchFamily="34" charset="0"/>
                <a:cs typeface="Arial" panose="020B0604020202020204" pitchFamily="34" charset="0"/>
              </a:rPr>
              <a:t>, (1983). Señala que la educación a distancia es el proceso en el cual alumno y profesor se mantienen alejados, ejerciendo el papel de guía pues aquellos alumnos no requieren una mayor intervención debido al alto grado de autonomía. sin embargo la etapa madurativa de los infantes no permite esta interacción ya que comienzan a forjar normas de convivencia, reglas, valores, intercambio de diálogos, personalidad, controlar sus emociones y a reconocerlas. </a:t>
            </a:r>
          </a:p>
        </p:txBody>
      </p:sp>
      <p:sp>
        <p:nvSpPr>
          <p:cNvPr id="5" name="CuadroTexto 4">
            <a:extLst>
              <a:ext uri="{FF2B5EF4-FFF2-40B4-BE49-F238E27FC236}">
                <a16:creationId xmlns:a16="http://schemas.microsoft.com/office/drawing/2014/main" id="{D6D9DCDC-6A5A-40D0-833E-2171082E6F17}"/>
              </a:ext>
            </a:extLst>
          </p:cNvPr>
          <p:cNvSpPr txBox="1"/>
          <p:nvPr/>
        </p:nvSpPr>
        <p:spPr>
          <a:xfrm rot="21216104">
            <a:off x="19710" y="1474690"/>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Tree>
    <p:extLst>
      <p:ext uri="{BB962C8B-B14F-4D97-AF65-F5344CB8AC3E}">
        <p14:creationId xmlns:p14="http://schemas.microsoft.com/office/powerpoint/2010/main" val="3076913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7834" y="6708830"/>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dirty="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extLst>
              <p:ext uri="{D42A27DB-BD31-4B8C-83A1-F6EECF244321}">
                <p14:modId xmlns:p14="http://schemas.microsoft.com/office/powerpoint/2010/main" val="762155283"/>
              </p:ext>
            </p:extLst>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err="1">
                          <a:latin typeface="Arial"/>
                          <a:cs typeface="Arial"/>
                        </a:rPr>
                        <a:t>Educadora</a:t>
                      </a:r>
                      <a:endParaRPr sz="1200" dirty="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9" name="CuadroTexto 28">
            <a:extLst>
              <a:ext uri="{FF2B5EF4-FFF2-40B4-BE49-F238E27FC236}">
                <a16:creationId xmlns:a16="http://schemas.microsoft.com/office/drawing/2014/main" id="{798B534D-082C-4DBE-9889-99C24760024E}"/>
              </a:ext>
            </a:extLst>
          </p:cNvPr>
          <p:cNvSpPr txBox="1"/>
          <p:nvPr/>
        </p:nvSpPr>
        <p:spPr>
          <a:xfrm>
            <a:off x="5055615" y="418611"/>
            <a:ext cx="430785" cy="369332"/>
          </a:xfrm>
          <a:prstGeom prst="rect">
            <a:avLst/>
          </a:prstGeom>
          <a:noFill/>
        </p:spPr>
        <p:txBody>
          <a:bodyPr wrap="square" rtlCol="0">
            <a:spAutoFit/>
          </a:bodyPr>
          <a:lstStyle/>
          <a:p>
            <a:r>
              <a:rPr lang="es-MX" b="1" dirty="0">
                <a:solidFill>
                  <a:srgbClr val="C00000"/>
                </a:solidFill>
              </a:rPr>
              <a:t>27</a:t>
            </a:r>
          </a:p>
        </p:txBody>
      </p:sp>
      <p:sp>
        <p:nvSpPr>
          <p:cNvPr id="30" name="CuadroTexto 29">
            <a:extLst>
              <a:ext uri="{FF2B5EF4-FFF2-40B4-BE49-F238E27FC236}">
                <a16:creationId xmlns:a16="http://schemas.microsoft.com/office/drawing/2014/main" id="{3FCBD5B6-85FD-413C-B5B0-02A76CAB87AF}"/>
              </a:ext>
            </a:extLst>
          </p:cNvPr>
          <p:cNvSpPr txBox="1"/>
          <p:nvPr/>
        </p:nvSpPr>
        <p:spPr>
          <a:xfrm>
            <a:off x="5841999" y="419591"/>
            <a:ext cx="430785" cy="369332"/>
          </a:xfrm>
          <a:prstGeom prst="rect">
            <a:avLst/>
          </a:prstGeom>
          <a:noFill/>
        </p:spPr>
        <p:txBody>
          <a:bodyPr wrap="square" rtlCol="0">
            <a:spAutoFit/>
          </a:bodyPr>
          <a:lstStyle/>
          <a:p>
            <a:r>
              <a:rPr lang="es-MX" b="1" dirty="0">
                <a:solidFill>
                  <a:srgbClr val="C00000"/>
                </a:solidFill>
              </a:rPr>
              <a:t>08</a:t>
            </a:r>
          </a:p>
        </p:txBody>
      </p:sp>
      <p:sp>
        <p:nvSpPr>
          <p:cNvPr id="31" name="CuadroTexto 30">
            <a:extLst>
              <a:ext uri="{FF2B5EF4-FFF2-40B4-BE49-F238E27FC236}">
                <a16:creationId xmlns:a16="http://schemas.microsoft.com/office/drawing/2014/main" id="{A61E6C80-6FF2-46BF-9942-E44338F4B915}"/>
              </a:ext>
            </a:extLst>
          </p:cNvPr>
          <p:cNvSpPr txBox="1"/>
          <p:nvPr/>
        </p:nvSpPr>
        <p:spPr>
          <a:xfrm>
            <a:off x="6611495" y="391232"/>
            <a:ext cx="430785" cy="369332"/>
          </a:xfrm>
          <a:prstGeom prst="rect">
            <a:avLst/>
          </a:prstGeom>
          <a:noFill/>
        </p:spPr>
        <p:txBody>
          <a:bodyPr wrap="square" rtlCol="0">
            <a:spAutoFit/>
          </a:bodyPr>
          <a:lstStyle/>
          <a:p>
            <a:r>
              <a:rPr lang="es-MX" b="1" dirty="0">
                <a:solidFill>
                  <a:srgbClr val="C00000"/>
                </a:solidFill>
              </a:rPr>
              <a:t>21</a:t>
            </a:r>
          </a:p>
        </p:txBody>
      </p:sp>
      <p:sp>
        <p:nvSpPr>
          <p:cNvPr id="32" name="CuadroTexto 31">
            <a:extLst>
              <a:ext uri="{FF2B5EF4-FFF2-40B4-BE49-F238E27FC236}">
                <a16:creationId xmlns:a16="http://schemas.microsoft.com/office/drawing/2014/main" id="{53B3E436-D0EB-494C-8D8C-2F18B101A495}"/>
              </a:ext>
            </a:extLst>
          </p:cNvPr>
          <p:cNvSpPr txBox="1"/>
          <p:nvPr/>
        </p:nvSpPr>
        <p:spPr>
          <a:xfrm>
            <a:off x="1242242" y="1702947"/>
            <a:ext cx="5232083" cy="4708981"/>
          </a:xfrm>
          <a:prstGeom prst="rect">
            <a:avLst/>
          </a:prstGeom>
          <a:solidFill>
            <a:schemeClr val="bg1"/>
          </a:solidFill>
          <a:ln w="38100">
            <a:solidFill>
              <a:srgbClr val="92D050"/>
            </a:solidFill>
            <a:prstDash val="dash"/>
          </a:ln>
        </p:spPr>
        <p:txBody>
          <a:bodyPr wrap="square" rtlCol="0">
            <a:spAutoFit/>
          </a:bodyPr>
          <a:lstStyle/>
          <a:p>
            <a:pPr algn="just"/>
            <a:r>
              <a:rPr lang="es-MX" sz="6000" dirty="0">
                <a:latin typeface="Arial" panose="020B0604020202020204" pitchFamily="34" charset="0"/>
                <a:cs typeface="Arial" panose="020B0604020202020204" pitchFamily="34" charset="0"/>
              </a:rPr>
              <a:t>Hoy no se trabajo con grupo, ni alguna gestión escolar.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A47BD84-9245-4E28-9277-409400C6954E}"/>
              </a:ext>
            </a:extLst>
          </p:cNvPr>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a:extLst>
              <a:ext uri="{FF2B5EF4-FFF2-40B4-BE49-F238E27FC236}">
                <a16:creationId xmlns:a16="http://schemas.microsoft.com/office/drawing/2014/main" id="{8BB17572-DCFB-4270-8781-75DE08AA0202}"/>
              </a:ext>
            </a:extLst>
          </p:cNvPr>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a:extLst>
              <a:ext uri="{FF2B5EF4-FFF2-40B4-BE49-F238E27FC236}">
                <a16:creationId xmlns:a16="http://schemas.microsoft.com/office/drawing/2014/main" id="{02829277-6A1F-4B87-A557-B1B08598A8BA}"/>
              </a:ext>
            </a:extLst>
          </p:cNvPr>
          <p:cNvGrpSpPr/>
          <p:nvPr/>
        </p:nvGrpSpPr>
        <p:grpSpPr>
          <a:xfrm>
            <a:off x="22859" y="0"/>
            <a:ext cx="7731759" cy="10045700"/>
            <a:chOff x="22859" y="0"/>
            <a:chExt cx="7731759" cy="10045700"/>
          </a:xfrm>
        </p:grpSpPr>
        <p:sp>
          <p:nvSpPr>
            <p:cNvPr id="5" name="object 5">
              <a:extLst>
                <a:ext uri="{FF2B5EF4-FFF2-40B4-BE49-F238E27FC236}">
                  <a16:creationId xmlns:a16="http://schemas.microsoft.com/office/drawing/2014/main" id="{2836A8E6-18BF-4DA1-8FC0-41E51719E8F1}"/>
                </a:ext>
              </a:extLst>
            </p:cNvPr>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F519E741-50DD-433A-AF63-49DAE0C169CF}"/>
                </a:ext>
              </a:extLst>
            </p:cNvPr>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a:extLst>
              <a:ext uri="{FF2B5EF4-FFF2-40B4-BE49-F238E27FC236}">
                <a16:creationId xmlns:a16="http://schemas.microsoft.com/office/drawing/2014/main" id="{BB2E5CE8-A571-46B1-938A-8A8C5C26426A}"/>
              </a:ext>
            </a:extLst>
          </p:cNvPr>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a:extLst>
              <a:ext uri="{FF2B5EF4-FFF2-40B4-BE49-F238E27FC236}">
                <a16:creationId xmlns:a16="http://schemas.microsoft.com/office/drawing/2014/main" id="{4C1E7E66-9E1D-4BC1-8BF5-2A71ABC2F7B8}"/>
              </a:ext>
            </a:extLst>
          </p:cNvPr>
          <p:cNvGrpSpPr/>
          <p:nvPr/>
        </p:nvGrpSpPr>
        <p:grpSpPr>
          <a:xfrm>
            <a:off x="370840" y="6398259"/>
            <a:ext cx="6837680" cy="1259840"/>
            <a:chOff x="370840" y="6398259"/>
            <a:chExt cx="6837680" cy="1259840"/>
          </a:xfrm>
        </p:grpSpPr>
        <p:sp>
          <p:nvSpPr>
            <p:cNvPr id="9" name="object 9">
              <a:extLst>
                <a:ext uri="{FF2B5EF4-FFF2-40B4-BE49-F238E27FC236}">
                  <a16:creationId xmlns:a16="http://schemas.microsoft.com/office/drawing/2014/main" id="{CD622F76-E463-45A4-948E-A2F9E572F5CF}"/>
                </a:ext>
              </a:extLst>
            </p:cNvPr>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a:extLst>
                <a:ext uri="{FF2B5EF4-FFF2-40B4-BE49-F238E27FC236}">
                  <a16:creationId xmlns:a16="http://schemas.microsoft.com/office/drawing/2014/main" id="{8EDA89C9-ACE9-472A-9814-3DB5D3620D4C}"/>
                </a:ext>
              </a:extLst>
            </p:cNvPr>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a:extLst>
                <a:ext uri="{FF2B5EF4-FFF2-40B4-BE49-F238E27FC236}">
                  <a16:creationId xmlns:a16="http://schemas.microsoft.com/office/drawing/2014/main" id="{89948393-754B-42CF-8EB2-ACF3D1E51CB2}"/>
                </a:ext>
              </a:extLst>
            </p:cNvPr>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a:extLst>
                <a:ext uri="{FF2B5EF4-FFF2-40B4-BE49-F238E27FC236}">
                  <a16:creationId xmlns:a16="http://schemas.microsoft.com/office/drawing/2014/main" id="{1832B572-F7A0-453C-AFF7-03992D40C61E}"/>
                </a:ext>
              </a:extLst>
            </p:cNvPr>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a:extLst>
              <a:ext uri="{FF2B5EF4-FFF2-40B4-BE49-F238E27FC236}">
                <a16:creationId xmlns:a16="http://schemas.microsoft.com/office/drawing/2014/main" id="{8A90C49E-7B4D-4E69-933E-47800628AE84}"/>
              </a:ext>
            </a:extLst>
          </p:cNvPr>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a:extLst>
              <a:ext uri="{FF2B5EF4-FFF2-40B4-BE49-F238E27FC236}">
                <a16:creationId xmlns:a16="http://schemas.microsoft.com/office/drawing/2014/main" id="{CD079052-7A9E-463C-AD03-53572A93EB0B}"/>
              </a:ext>
            </a:extLst>
          </p:cNvPr>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a:extLst>
              <a:ext uri="{FF2B5EF4-FFF2-40B4-BE49-F238E27FC236}">
                <a16:creationId xmlns:a16="http://schemas.microsoft.com/office/drawing/2014/main" id="{C690050C-D993-481E-8B47-4AB17CDD2F87}"/>
              </a:ext>
            </a:extLst>
          </p:cNvPr>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a:extLst>
              <a:ext uri="{FF2B5EF4-FFF2-40B4-BE49-F238E27FC236}">
                <a16:creationId xmlns:a16="http://schemas.microsoft.com/office/drawing/2014/main" id="{D0BCA909-AB0E-4259-A2DA-6A9B5163684D}"/>
              </a:ext>
            </a:extLst>
          </p:cNvPr>
          <p:cNvGrpSpPr/>
          <p:nvPr/>
        </p:nvGrpSpPr>
        <p:grpSpPr>
          <a:xfrm>
            <a:off x="457834" y="6708830"/>
            <a:ext cx="6612890" cy="817244"/>
            <a:chOff x="457834" y="6708830"/>
            <a:chExt cx="6612890" cy="817244"/>
          </a:xfrm>
        </p:grpSpPr>
        <p:sp>
          <p:nvSpPr>
            <p:cNvPr id="17" name="object 17">
              <a:extLst>
                <a:ext uri="{FF2B5EF4-FFF2-40B4-BE49-F238E27FC236}">
                  <a16:creationId xmlns:a16="http://schemas.microsoft.com/office/drawing/2014/main" id="{F28B0522-C36B-4E96-8530-2EDFE73814CF}"/>
                </a:ext>
              </a:extLst>
            </p:cNvPr>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a:extLst>
                <a:ext uri="{FF2B5EF4-FFF2-40B4-BE49-F238E27FC236}">
                  <a16:creationId xmlns:a16="http://schemas.microsoft.com/office/drawing/2014/main" id="{9C6A3A98-BB0B-49B0-A5AB-765347A97269}"/>
                </a:ext>
              </a:extLst>
            </p:cNvPr>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a:extLst>
                <a:ext uri="{FF2B5EF4-FFF2-40B4-BE49-F238E27FC236}">
                  <a16:creationId xmlns:a16="http://schemas.microsoft.com/office/drawing/2014/main" id="{143C3A72-96E6-487C-9A7D-F1857B769C73}"/>
                </a:ext>
              </a:extLst>
            </p:cNvPr>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a:extLst>
                <a:ext uri="{FF2B5EF4-FFF2-40B4-BE49-F238E27FC236}">
                  <a16:creationId xmlns:a16="http://schemas.microsoft.com/office/drawing/2014/main" id="{AEB8CCED-0813-4B6D-9F7F-2866975D59F3}"/>
                </a:ext>
              </a:extLst>
            </p:cNvPr>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a:extLst>
                <a:ext uri="{FF2B5EF4-FFF2-40B4-BE49-F238E27FC236}">
                  <a16:creationId xmlns:a16="http://schemas.microsoft.com/office/drawing/2014/main" id="{4B1A3345-E108-4AA2-9129-885F4E1CDA1A}"/>
                </a:ext>
              </a:extLst>
            </p:cNvPr>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a:extLst>
              <a:ext uri="{FF2B5EF4-FFF2-40B4-BE49-F238E27FC236}">
                <a16:creationId xmlns:a16="http://schemas.microsoft.com/office/drawing/2014/main" id="{F1571D59-7A6A-4519-B06D-CE0285F16048}"/>
              </a:ext>
            </a:extLst>
          </p:cNvPr>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a:extLst>
              <a:ext uri="{FF2B5EF4-FFF2-40B4-BE49-F238E27FC236}">
                <a16:creationId xmlns:a16="http://schemas.microsoft.com/office/drawing/2014/main" id="{4C3AFA5B-998A-4AAD-83DD-0F3AF61A4F86}"/>
              </a:ext>
            </a:extLst>
          </p:cNvPr>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a:extLst>
              <a:ext uri="{FF2B5EF4-FFF2-40B4-BE49-F238E27FC236}">
                <a16:creationId xmlns:a16="http://schemas.microsoft.com/office/drawing/2014/main" id="{9D3EAC99-4E32-42B0-9254-EE4A07F4C074}"/>
              </a:ext>
            </a:extLst>
          </p:cNvPr>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dirty="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a:extLst>
              <a:ext uri="{FF2B5EF4-FFF2-40B4-BE49-F238E27FC236}">
                <a16:creationId xmlns:a16="http://schemas.microsoft.com/office/drawing/2014/main" id="{09BD9182-6088-402D-8F8D-A3A6CDA871DA}"/>
              </a:ext>
            </a:extLst>
          </p:cNvPr>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a:extLst>
              <a:ext uri="{FF2B5EF4-FFF2-40B4-BE49-F238E27FC236}">
                <a16:creationId xmlns:a16="http://schemas.microsoft.com/office/drawing/2014/main" id="{AC86B16D-031F-4593-883F-78922DCB3B24}"/>
              </a:ext>
            </a:extLst>
          </p:cNvPr>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a:extLst>
              <a:ext uri="{FF2B5EF4-FFF2-40B4-BE49-F238E27FC236}">
                <a16:creationId xmlns:a16="http://schemas.microsoft.com/office/drawing/2014/main" id="{8F95BF0F-53C6-4E00-B38D-6F46F21EA87F}"/>
              </a:ext>
            </a:extLst>
          </p:cNvPr>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8" name="CuadroTexto 27">
            <a:extLst>
              <a:ext uri="{FF2B5EF4-FFF2-40B4-BE49-F238E27FC236}">
                <a16:creationId xmlns:a16="http://schemas.microsoft.com/office/drawing/2014/main" id="{AFD55D6A-B6DC-4A1C-8C52-68BE9BBE3108}"/>
              </a:ext>
            </a:extLst>
          </p:cNvPr>
          <p:cNvSpPr txBox="1"/>
          <p:nvPr/>
        </p:nvSpPr>
        <p:spPr>
          <a:xfrm>
            <a:off x="5048181" y="482076"/>
            <a:ext cx="533400" cy="369332"/>
          </a:xfrm>
          <a:prstGeom prst="rect">
            <a:avLst/>
          </a:prstGeom>
          <a:noFill/>
        </p:spPr>
        <p:txBody>
          <a:bodyPr wrap="square" rtlCol="0">
            <a:spAutoFit/>
          </a:bodyPr>
          <a:lstStyle/>
          <a:p>
            <a:pPr algn="ctr"/>
            <a:r>
              <a:rPr lang="es-MX" b="1" dirty="0">
                <a:solidFill>
                  <a:srgbClr val="C00000"/>
                </a:solidFill>
              </a:rPr>
              <a:t>30</a:t>
            </a:r>
          </a:p>
        </p:txBody>
      </p:sp>
      <p:sp>
        <p:nvSpPr>
          <p:cNvPr id="29" name="CuadroTexto 28">
            <a:extLst>
              <a:ext uri="{FF2B5EF4-FFF2-40B4-BE49-F238E27FC236}">
                <a16:creationId xmlns:a16="http://schemas.microsoft.com/office/drawing/2014/main" id="{40A19703-C7AD-44E3-9CF0-EBAB40ABD80F}"/>
              </a:ext>
            </a:extLst>
          </p:cNvPr>
          <p:cNvSpPr txBox="1"/>
          <p:nvPr/>
        </p:nvSpPr>
        <p:spPr>
          <a:xfrm>
            <a:off x="5711902" y="482076"/>
            <a:ext cx="533400" cy="369332"/>
          </a:xfrm>
          <a:prstGeom prst="rect">
            <a:avLst/>
          </a:prstGeom>
          <a:noFill/>
        </p:spPr>
        <p:txBody>
          <a:bodyPr wrap="square" rtlCol="0">
            <a:spAutoFit/>
          </a:bodyPr>
          <a:lstStyle/>
          <a:p>
            <a:pPr algn="ctr"/>
            <a:r>
              <a:rPr lang="es-MX" b="1" dirty="0">
                <a:solidFill>
                  <a:srgbClr val="C00000"/>
                </a:solidFill>
              </a:rPr>
              <a:t>08</a:t>
            </a:r>
          </a:p>
        </p:txBody>
      </p:sp>
      <p:sp>
        <p:nvSpPr>
          <p:cNvPr id="30" name="CuadroTexto 29">
            <a:extLst>
              <a:ext uri="{FF2B5EF4-FFF2-40B4-BE49-F238E27FC236}">
                <a16:creationId xmlns:a16="http://schemas.microsoft.com/office/drawing/2014/main" id="{AB151826-A6D7-4D0E-BAC4-5C9B906A3874}"/>
              </a:ext>
            </a:extLst>
          </p:cNvPr>
          <p:cNvSpPr txBox="1"/>
          <p:nvPr/>
        </p:nvSpPr>
        <p:spPr>
          <a:xfrm>
            <a:off x="6520358" y="498720"/>
            <a:ext cx="533400" cy="369332"/>
          </a:xfrm>
          <a:prstGeom prst="rect">
            <a:avLst/>
          </a:prstGeom>
          <a:noFill/>
        </p:spPr>
        <p:txBody>
          <a:bodyPr wrap="square" rtlCol="0">
            <a:spAutoFit/>
          </a:bodyPr>
          <a:lstStyle/>
          <a:p>
            <a:pPr algn="ctr"/>
            <a:r>
              <a:rPr lang="es-MX" b="1" dirty="0">
                <a:solidFill>
                  <a:srgbClr val="C00000"/>
                </a:solidFill>
              </a:rPr>
              <a:t>21</a:t>
            </a:r>
          </a:p>
        </p:txBody>
      </p:sp>
      <p:sp>
        <p:nvSpPr>
          <p:cNvPr id="31" name="Estrella: 5 puntas 30">
            <a:extLst>
              <a:ext uri="{FF2B5EF4-FFF2-40B4-BE49-F238E27FC236}">
                <a16:creationId xmlns:a16="http://schemas.microsoft.com/office/drawing/2014/main" id="{73862BCE-5569-40A1-B4DE-36C9F8E960DE}"/>
              </a:ext>
            </a:extLst>
          </p:cNvPr>
          <p:cNvSpPr/>
          <p:nvPr/>
        </p:nvSpPr>
        <p:spPr>
          <a:xfrm>
            <a:off x="4946239" y="861692"/>
            <a:ext cx="453871" cy="3693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B13F04A1-3B27-42F6-93CB-2D2F95E7113B}"/>
              </a:ext>
            </a:extLst>
          </p:cNvPr>
          <p:cNvSpPr/>
          <p:nvPr/>
        </p:nvSpPr>
        <p:spPr>
          <a:xfrm>
            <a:off x="341312" y="1400802"/>
            <a:ext cx="453871" cy="3693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A64B73E0-80F1-48EC-85DF-9BB215E2198A}"/>
              </a:ext>
            </a:extLst>
          </p:cNvPr>
          <p:cNvSpPr/>
          <p:nvPr/>
        </p:nvSpPr>
        <p:spPr>
          <a:xfrm>
            <a:off x="2769387" y="2392155"/>
            <a:ext cx="453871" cy="3693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950AB1D2-84C2-46FF-B6EB-DF5E432D06D9}"/>
              </a:ext>
            </a:extLst>
          </p:cNvPr>
          <p:cNvSpPr/>
          <p:nvPr/>
        </p:nvSpPr>
        <p:spPr>
          <a:xfrm>
            <a:off x="2741509" y="2759691"/>
            <a:ext cx="453871" cy="3693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8F688662-224C-4CFA-8336-219735FE5573}"/>
              </a:ext>
            </a:extLst>
          </p:cNvPr>
          <p:cNvSpPr/>
          <p:nvPr/>
        </p:nvSpPr>
        <p:spPr>
          <a:xfrm>
            <a:off x="2741508" y="3103848"/>
            <a:ext cx="453871" cy="36933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36" name="Estrella: 5 puntas 35">
            <a:extLst>
              <a:ext uri="{FF2B5EF4-FFF2-40B4-BE49-F238E27FC236}">
                <a16:creationId xmlns:a16="http://schemas.microsoft.com/office/drawing/2014/main" id="{8E6F2A0C-7CE2-4576-A0EA-C5D59B64A8A3}"/>
              </a:ext>
            </a:extLst>
          </p:cNvPr>
          <p:cNvSpPr/>
          <p:nvPr/>
        </p:nvSpPr>
        <p:spPr>
          <a:xfrm>
            <a:off x="826134" y="3774750"/>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7" name="Estrella: 5 puntas 36">
            <a:extLst>
              <a:ext uri="{FF2B5EF4-FFF2-40B4-BE49-F238E27FC236}">
                <a16:creationId xmlns:a16="http://schemas.microsoft.com/office/drawing/2014/main" id="{9B1063A8-D005-45D1-B742-AEE4AB78549A}"/>
              </a:ext>
            </a:extLst>
          </p:cNvPr>
          <p:cNvSpPr/>
          <p:nvPr/>
        </p:nvSpPr>
        <p:spPr>
          <a:xfrm>
            <a:off x="6349066" y="2446493"/>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Estrella: 5 puntas 37">
            <a:extLst>
              <a:ext uri="{FF2B5EF4-FFF2-40B4-BE49-F238E27FC236}">
                <a16:creationId xmlns:a16="http://schemas.microsoft.com/office/drawing/2014/main" id="{F352D793-DF03-4F46-B394-CB08F261E47F}"/>
              </a:ext>
            </a:extLst>
          </p:cNvPr>
          <p:cNvSpPr/>
          <p:nvPr/>
        </p:nvSpPr>
        <p:spPr>
          <a:xfrm>
            <a:off x="6325623" y="2908978"/>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9" name="Estrella: 5 puntas 38">
            <a:extLst>
              <a:ext uri="{FF2B5EF4-FFF2-40B4-BE49-F238E27FC236}">
                <a16:creationId xmlns:a16="http://schemas.microsoft.com/office/drawing/2014/main" id="{32FA71D0-D209-42A4-966D-1E6663B31552}"/>
              </a:ext>
            </a:extLst>
          </p:cNvPr>
          <p:cNvSpPr/>
          <p:nvPr/>
        </p:nvSpPr>
        <p:spPr>
          <a:xfrm>
            <a:off x="6272784" y="3337883"/>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0" name="Estrella: 5 puntas 39">
            <a:extLst>
              <a:ext uri="{FF2B5EF4-FFF2-40B4-BE49-F238E27FC236}">
                <a16:creationId xmlns:a16="http://schemas.microsoft.com/office/drawing/2014/main" id="{4F3E4E42-9EFE-42D4-94AF-9C0EBC7E6889}"/>
              </a:ext>
            </a:extLst>
          </p:cNvPr>
          <p:cNvSpPr/>
          <p:nvPr/>
        </p:nvSpPr>
        <p:spPr>
          <a:xfrm>
            <a:off x="6272784" y="3679718"/>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1" name="Estrella: 5 puntas 40">
            <a:extLst>
              <a:ext uri="{FF2B5EF4-FFF2-40B4-BE49-F238E27FC236}">
                <a16:creationId xmlns:a16="http://schemas.microsoft.com/office/drawing/2014/main" id="{694F0D77-3CB3-4D06-8A01-490AF8D6759D}"/>
              </a:ext>
            </a:extLst>
          </p:cNvPr>
          <p:cNvSpPr/>
          <p:nvPr/>
        </p:nvSpPr>
        <p:spPr>
          <a:xfrm>
            <a:off x="6347465" y="4003673"/>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Estrella: 5 puntas 41">
            <a:extLst>
              <a:ext uri="{FF2B5EF4-FFF2-40B4-BE49-F238E27FC236}">
                <a16:creationId xmlns:a16="http://schemas.microsoft.com/office/drawing/2014/main" id="{4A739CAE-A1B6-41F3-8054-09D685C1FEEB}"/>
              </a:ext>
            </a:extLst>
          </p:cNvPr>
          <p:cNvSpPr/>
          <p:nvPr/>
        </p:nvSpPr>
        <p:spPr>
          <a:xfrm>
            <a:off x="2230359" y="4340228"/>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3" name="Estrella: 5 puntas 42">
            <a:extLst>
              <a:ext uri="{FF2B5EF4-FFF2-40B4-BE49-F238E27FC236}">
                <a16:creationId xmlns:a16="http://schemas.microsoft.com/office/drawing/2014/main" id="{23DE72DA-FA26-4391-8B07-4EDE232E1E45}"/>
              </a:ext>
            </a:extLst>
          </p:cNvPr>
          <p:cNvSpPr/>
          <p:nvPr/>
        </p:nvSpPr>
        <p:spPr>
          <a:xfrm>
            <a:off x="909970" y="5127483"/>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4" name="Estrella: 5 puntas 43">
            <a:extLst>
              <a:ext uri="{FF2B5EF4-FFF2-40B4-BE49-F238E27FC236}">
                <a16:creationId xmlns:a16="http://schemas.microsoft.com/office/drawing/2014/main" id="{959F31D7-57B9-44F0-92E4-CBD9BE7CEE0F}"/>
              </a:ext>
            </a:extLst>
          </p:cNvPr>
          <p:cNvSpPr/>
          <p:nvPr/>
        </p:nvSpPr>
        <p:spPr>
          <a:xfrm>
            <a:off x="1371600" y="5532628"/>
            <a:ext cx="342583" cy="24130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CuadroTexto 44">
            <a:extLst>
              <a:ext uri="{FF2B5EF4-FFF2-40B4-BE49-F238E27FC236}">
                <a16:creationId xmlns:a16="http://schemas.microsoft.com/office/drawing/2014/main" id="{0E6CF78D-0B33-48CE-B5B2-70678A245A53}"/>
              </a:ext>
            </a:extLst>
          </p:cNvPr>
          <p:cNvSpPr txBox="1"/>
          <p:nvPr/>
        </p:nvSpPr>
        <p:spPr>
          <a:xfrm>
            <a:off x="1953577" y="5810897"/>
            <a:ext cx="2191227" cy="307777"/>
          </a:xfrm>
          <a:prstGeom prst="rect">
            <a:avLst/>
          </a:prstGeom>
          <a:noFill/>
        </p:spPr>
        <p:txBody>
          <a:bodyPr wrap="square" rtlCol="0">
            <a:spAutoFit/>
          </a:bodyPr>
          <a:lstStyle/>
          <a:p>
            <a:r>
              <a:rPr lang="es-MX" sz="1400" dirty="0"/>
              <a:t>Diego, mateo, Eleazar. </a:t>
            </a:r>
          </a:p>
        </p:txBody>
      </p:sp>
      <p:sp>
        <p:nvSpPr>
          <p:cNvPr id="46" name="CuadroTexto 45">
            <a:extLst>
              <a:ext uri="{FF2B5EF4-FFF2-40B4-BE49-F238E27FC236}">
                <a16:creationId xmlns:a16="http://schemas.microsoft.com/office/drawing/2014/main" id="{9C8DBED6-E912-4A5F-96CF-0401F9B8AE71}"/>
              </a:ext>
            </a:extLst>
          </p:cNvPr>
          <p:cNvSpPr txBox="1"/>
          <p:nvPr/>
        </p:nvSpPr>
        <p:spPr>
          <a:xfrm>
            <a:off x="3858284" y="4966023"/>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7" name="CuadroTexto 46">
            <a:extLst>
              <a:ext uri="{FF2B5EF4-FFF2-40B4-BE49-F238E27FC236}">
                <a16:creationId xmlns:a16="http://schemas.microsoft.com/office/drawing/2014/main" id="{D295FEB7-2A49-429D-8338-5DF2579D181C}"/>
              </a:ext>
            </a:extLst>
          </p:cNvPr>
          <p:cNvSpPr txBox="1"/>
          <p:nvPr/>
        </p:nvSpPr>
        <p:spPr>
          <a:xfrm>
            <a:off x="437526" y="6652883"/>
            <a:ext cx="3082290" cy="1077218"/>
          </a:xfrm>
          <a:prstGeom prst="rect">
            <a:avLst/>
          </a:prstGeom>
          <a:noFill/>
        </p:spPr>
        <p:txBody>
          <a:bodyPr wrap="square" rtlCol="0">
            <a:spAutoFit/>
          </a:bodyPr>
          <a:lstStyle/>
          <a:p>
            <a:pPr algn="just"/>
            <a:r>
              <a:rPr lang="es-MX" sz="1600" dirty="0"/>
              <a:t>Se logro establecer mejor integración con los infantes, así como fortalecer la confianza y participación.</a:t>
            </a:r>
          </a:p>
        </p:txBody>
      </p:sp>
      <p:sp>
        <p:nvSpPr>
          <p:cNvPr id="48" name="CuadroTexto 47">
            <a:extLst>
              <a:ext uri="{FF2B5EF4-FFF2-40B4-BE49-F238E27FC236}">
                <a16:creationId xmlns:a16="http://schemas.microsoft.com/office/drawing/2014/main" id="{BF56A24A-9E42-485B-A77F-1FC397873D75}"/>
              </a:ext>
            </a:extLst>
          </p:cNvPr>
          <p:cNvSpPr txBox="1"/>
          <p:nvPr/>
        </p:nvSpPr>
        <p:spPr>
          <a:xfrm>
            <a:off x="3840186" y="6848382"/>
            <a:ext cx="3216276" cy="584775"/>
          </a:xfrm>
          <a:prstGeom prst="rect">
            <a:avLst/>
          </a:prstGeom>
          <a:noFill/>
        </p:spPr>
        <p:txBody>
          <a:bodyPr wrap="square" rtlCol="0">
            <a:spAutoFit/>
          </a:bodyPr>
          <a:lstStyle/>
          <a:p>
            <a:pPr algn="just"/>
            <a:r>
              <a:rPr lang="es-MX" sz="1600" dirty="0"/>
              <a:t>Las reglas aun no se respetan por parte de los alumnos. </a:t>
            </a:r>
          </a:p>
        </p:txBody>
      </p:sp>
      <p:sp>
        <p:nvSpPr>
          <p:cNvPr id="49" name="CuadroTexto 48">
            <a:extLst>
              <a:ext uri="{FF2B5EF4-FFF2-40B4-BE49-F238E27FC236}">
                <a16:creationId xmlns:a16="http://schemas.microsoft.com/office/drawing/2014/main" id="{C3FAC5B9-D677-4978-9C20-844A3E48DBCB}"/>
              </a:ext>
            </a:extLst>
          </p:cNvPr>
          <p:cNvSpPr txBox="1"/>
          <p:nvPr/>
        </p:nvSpPr>
        <p:spPr>
          <a:xfrm>
            <a:off x="483552" y="8358469"/>
            <a:ext cx="3036264" cy="369332"/>
          </a:xfrm>
          <a:prstGeom prst="rect">
            <a:avLst/>
          </a:prstGeom>
          <a:noFill/>
        </p:spPr>
        <p:txBody>
          <a:bodyPr wrap="square" rtlCol="0">
            <a:spAutoFit/>
          </a:bodyPr>
          <a:lstStyle/>
          <a:p>
            <a:r>
              <a:rPr lang="es-MX" dirty="0"/>
              <a:t>Medir correctamente tiempos. </a:t>
            </a:r>
          </a:p>
        </p:txBody>
      </p:sp>
      <p:sp>
        <p:nvSpPr>
          <p:cNvPr id="50" name="CuadroTexto 49">
            <a:extLst>
              <a:ext uri="{FF2B5EF4-FFF2-40B4-BE49-F238E27FC236}">
                <a16:creationId xmlns:a16="http://schemas.microsoft.com/office/drawing/2014/main" id="{18A456CA-96BF-43BA-93F2-9B7EF8A0EFA4}"/>
              </a:ext>
            </a:extLst>
          </p:cNvPr>
          <p:cNvSpPr txBox="1"/>
          <p:nvPr/>
        </p:nvSpPr>
        <p:spPr>
          <a:xfrm>
            <a:off x="370723" y="9069308"/>
            <a:ext cx="3036264" cy="369332"/>
          </a:xfrm>
          <a:prstGeom prst="rect">
            <a:avLst/>
          </a:prstGeom>
          <a:noFill/>
        </p:spPr>
        <p:txBody>
          <a:bodyPr wrap="square" rtlCol="0">
            <a:spAutoFit/>
          </a:bodyPr>
          <a:lstStyle/>
          <a:p>
            <a:r>
              <a:rPr lang="es-MX" dirty="0"/>
              <a:t>Establecer tiempos. </a:t>
            </a:r>
          </a:p>
        </p:txBody>
      </p:sp>
      <p:sp>
        <p:nvSpPr>
          <p:cNvPr id="51" name="CuadroTexto 50">
            <a:extLst>
              <a:ext uri="{FF2B5EF4-FFF2-40B4-BE49-F238E27FC236}">
                <a16:creationId xmlns:a16="http://schemas.microsoft.com/office/drawing/2014/main" id="{A3D49A12-83CD-4721-B021-840E1C327844}"/>
              </a:ext>
            </a:extLst>
          </p:cNvPr>
          <p:cNvSpPr txBox="1"/>
          <p:nvPr/>
        </p:nvSpPr>
        <p:spPr>
          <a:xfrm>
            <a:off x="3788091" y="7971490"/>
            <a:ext cx="3180080" cy="1569660"/>
          </a:xfrm>
          <a:prstGeom prst="rect">
            <a:avLst/>
          </a:prstGeom>
          <a:noFill/>
        </p:spPr>
        <p:txBody>
          <a:bodyPr wrap="square" rtlCol="0">
            <a:spAutoFit/>
          </a:bodyPr>
          <a:lstStyle/>
          <a:p>
            <a:pPr algn="just"/>
            <a:r>
              <a:rPr lang="es-MX" sz="1600" dirty="0"/>
              <a:t>La mañana de trabajo fue muy buena pues se estableció excelente comunicación con los niños, la participación fue buena y las evidencias fueron trabajadas correctamente. </a:t>
            </a:r>
          </a:p>
        </p:txBody>
      </p:sp>
    </p:spTree>
    <p:extLst>
      <p:ext uri="{BB962C8B-B14F-4D97-AF65-F5344CB8AC3E}">
        <p14:creationId xmlns:p14="http://schemas.microsoft.com/office/powerpoint/2010/main" val="347123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6F81CB-0BEC-4F6D-9A54-D5C26E0E9A91}"/>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8F951C79-84D5-4E91-9454-336A8E7C1DEA}"/>
              </a:ext>
            </a:extLst>
          </p:cNvPr>
          <p:cNvSpPr txBox="1"/>
          <p:nvPr/>
        </p:nvSpPr>
        <p:spPr>
          <a:xfrm rot="21192359">
            <a:off x="-133621" y="2390998"/>
            <a:ext cx="4800600" cy="5755422"/>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Los alumnos manifiestan una atención individualizada por lo cual se vuelve complejo darle atención a cada uno de ellos pues por la edad en la que se encuentran aun aprenden a controlar sus emociones.  </a:t>
            </a:r>
          </a:p>
          <a:p>
            <a:pPr algn="just"/>
            <a:r>
              <a:rPr lang="es-MX" sz="1600" dirty="0">
                <a:latin typeface="Arial" panose="020B0604020202020204" pitchFamily="34" charset="0"/>
                <a:cs typeface="Arial" panose="020B0604020202020204" pitchFamily="34" charset="0"/>
              </a:rPr>
              <a:t>Según Morales (2012). Los materiales didácticos ayudan a  </a:t>
            </a:r>
            <a:r>
              <a:rPr lang="es-ES" sz="1600" dirty="0">
                <a:latin typeface="Arial" panose="020B0604020202020204" pitchFamily="34" charset="0"/>
                <a:cs typeface="Arial" panose="020B0604020202020204" pitchFamily="34" charset="0"/>
              </a:rPr>
              <a:t>despertar el interés de los estudiantes, adecuarse a las características físicas y psíquicas de los mismos, además que facilitan la actividad docente al servir de guía; asimismo, tienen la gran virtud de adecuarse a cualquier tipo de contenido, sin embargo dentro de la intervención no solo falto la integración de materiales, si no mantener el control del grupo pues Así mismo García (1994).  expresa que una de las funciones de la disciplina es crear una forma de trabajo en la cual las tareas o actividades planificadas para el aula pueden ser realizadas de manera más eficiente</a:t>
            </a:r>
          </a:p>
          <a:p>
            <a:pPr algn="just"/>
            <a:r>
              <a:rPr lang="es-ES" sz="1600" dirty="0">
                <a:latin typeface="Arial" panose="020B0604020202020204" pitchFamily="34" charset="0"/>
                <a:cs typeface="Arial" panose="020B0604020202020204" pitchFamily="34" charset="0"/>
              </a:rPr>
              <a:t>Por lo cual la mañana de trabajo no logro ser exitosa pues los alumnos aun aprenden a regular su comportamiento, manifestando sus sentimientos a través del llanto, berrinche, entre otros. </a:t>
            </a:r>
            <a:endParaRPr lang="es-MX" sz="16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5A3FE28-5A79-4810-A0BE-CDC6A3BF49C7}"/>
              </a:ext>
            </a:extLst>
          </p:cNvPr>
          <p:cNvSpPr txBox="1"/>
          <p:nvPr/>
        </p:nvSpPr>
        <p:spPr>
          <a:xfrm rot="21216104">
            <a:off x="19710" y="1474690"/>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Tree>
    <p:extLst>
      <p:ext uri="{BB962C8B-B14F-4D97-AF65-F5344CB8AC3E}">
        <p14:creationId xmlns:p14="http://schemas.microsoft.com/office/powerpoint/2010/main" val="225144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extLst>
              <p:ext uri="{D42A27DB-BD31-4B8C-83A1-F6EECF244321}">
                <p14:modId xmlns:p14="http://schemas.microsoft.com/office/powerpoint/2010/main" val="4021164887"/>
              </p:ext>
            </p:extLst>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dirty="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CuadroTexto 26">
            <a:extLst>
              <a:ext uri="{FF2B5EF4-FFF2-40B4-BE49-F238E27FC236}">
                <a16:creationId xmlns:a16="http://schemas.microsoft.com/office/drawing/2014/main" id="{6983F72D-A7CE-4094-9092-12C32992562D}"/>
              </a:ext>
            </a:extLst>
          </p:cNvPr>
          <p:cNvSpPr txBox="1"/>
          <p:nvPr/>
        </p:nvSpPr>
        <p:spPr>
          <a:xfrm>
            <a:off x="5187948" y="493478"/>
            <a:ext cx="554991" cy="369332"/>
          </a:xfrm>
          <a:prstGeom prst="rect">
            <a:avLst/>
          </a:prstGeom>
          <a:noFill/>
        </p:spPr>
        <p:txBody>
          <a:bodyPr wrap="square" rtlCol="0">
            <a:spAutoFit/>
          </a:bodyPr>
          <a:lstStyle/>
          <a:p>
            <a:pPr algn="ctr"/>
            <a:r>
              <a:rPr lang="es-MX" b="1" dirty="0">
                <a:solidFill>
                  <a:srgbClr val="C00000"/>
                </a:solidFill>
              </a:rPr>
              <a:t>31</a:t>
            </a:r>
          </a:p>
        </p:txBody>
      </p:sp>
      <p:sp>
        <p:nvSpPr>
          <p:cNvPr id="28" name="CuadroTexto 27">
            <a:extLst>
              <a:ext uri="{FF2B5EF4-FFF2-40B4-BE49-F238E27FC236}">
                <a16:creationId xmlns:a16="http://schemas.microsoft.com/office/drawing/2014/main" id="{539ABB10-CA59-4039-9E83-3F4A4E70B1DB}"/>
              </a:ext>
            </a:extLst>
          </p:cNvPr>
          <p:cNvSpPr txBox="1"/>
          <p:nvPr/>
        </p:nvSpPr>
        <p:spPr>
          <a:xfrm>
            <a:off x="5908674" y="527041"/>
            <a:ext cx="554991" cy="369332"/>
          </a:xfrm>
          <a:prstGeom prst="rect">
            <a:avLst/>
          </a:prstGeom>
          <a:noFill/>
        </p:spPr>
        <p:txBody>
          <a:bodyPr wrap="square" rtlCol="0">
            <a:spAutoFit/>
          </a:bodyPr>
          <a:lstStyle/>
          <a:p>
            <a:pPr algn="ctr"/>
            <a:r>
              <a:rPr lang="es-MX" b="1" dirty="0">
                <a:solidFill>
                  <a:srgbClr val="C00000"/>
                </a:solidFill>
              </a:rPr>
              <a:t>08</a:t>
            </a:r>
          </a:p>
        </p:txBody>
      </p:sp>
      <p:sp>
        <p:nvSpPr>
          <p:cNvPr id="29" name="CuadroTexto 28">
            <a:extLst>
              <a:ext uri="{FF2B5EF4-FFF2-40B4-BE49-F238E27FC236}">
                <a16:creationId xmlns:a16="http://schemas.microsoft.com/office/drawing/2014/main" id="{C8EEEBAD-2102-4606-952C-2524CBFBF6D5}"/>
              </a:ext>
            </a:extLst>
          </p:cNvPr>
          <p:cNvSpPr txBox="1"/>
          <p:nvPr/>
        </p:nvSpPr>
        <p:spPr>
          <a:xfrm>
            <a:off x="6629400" y="527041"/>
            <a:ext cx="554991" cy="369332"/>
          </a:xfrm>
          <a:prstGeom prst="rect">
            <a:avLst/>
          </a:prstGeom>
          <a:noFill/>
        </p:spPr>
        <p:txBody>
          <a:bodyPr wrap="square" rtlCol="0">
            <a:spAutoFit/>
          </a:bodyPr>
          <a:lstStyle/>
          <a:p>
            <a:pPr algn="ctr"/>
            <a:r>
              <a:rPr lang="es-MX" b="1" dirty="0">
                <a:solidFill>
                  <a:srgbClr val="C00000"/>
                </a:solidFill>
              </a:rPr>
              <a:t>21</a:t>
            </a:r>
          </a:p>
        </p:txBody>
      </p:sp>
      <p:sp>
        <p:nvSpPr>
          <p:cNvPr id="30" name="Estrella: 5 puntas 29">
            <a:extLst>
              <a:ext uri="{FF2B5EF4-FFF2-40B4-BE49-F238E27FC236}">
                <a16:creationId xmlns:a16="http://schemas.microsoft.com/office/drawing/2014/main" id="{28B5BE19-0390-4F12-89CE-8162418D38FE}"/>
              </a:ext>
            </a:extLst>
          </p:cNvPr>
          <p:cNvSpPr/>
          <p:nvPr/>
        </p:nvSpPr>
        <p:spPr>
          <a:xfrm>
            <a:off x="531725" y="1503680"/>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strella: 5 puntas 30">
            <a:extLst>
              <a:ext uri="{FF2B5EF4-FFF2-40B4-BE49-F238E27FC236}">
                <a16:creationId xmlns:a16="http://schemas.microsoft.com/office/drawing/2014/main" id="{FD8B752C-B3DA-4080-808C-31CC4E3CFB79}"/>
              </a:ext>
            </a:extLst>
          </p:cNvPr>
          <p:cNvSpPr/>
          <p:nvPr/>
        </p:nvSpPr>
        <p:spPr>
          <a:xfrm>
            <a:off x="1790525" y="1538168"/>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5A3CF508-F97A-401E-9C81-FC62CCDCAA09}"/>
              </a:ext>
            </a:extLst>
          </p:cNvPr>
          <p:cNvSpPr/>
          <p:nvPr/>
        </p:nvSpPr>
        <p:spPr>
          <a:xfrm>
            <a:off x="4375062" y="1522158"/>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1DF6006B-2280-46C7-B7A4-75B8D50F3625}"/>
              </a:ext>
            </a:extLst>
          </p:cNvPr>
          <p:cNvSpPr/>
          <p:nvPr/>
        </p:nvSpPr>
        <p:spPr>
          <a:xfrm>
            <a:off x="3048000" y="2444502"/>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6D98A4D3-9BCA-48C1-96F0-9EFCB5D01D57}"/>
              </a:ext>
            </a:extLst>
          </p:cNvPr>
          <p:cNvSpPr/>
          <p:nvPr/>
        </p:nvSpPr>
        <p:spPr>
          <a:xfrm>
            <a:off x="3048000" y="2893110"/>
            <a:ext cx="406400" cy="21428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34B5302B-2424-47CB-9B49-FEAABAD1ABC3}"/>
              </a:ext>
            </a:extLst>
          </p:cNvPr>
          <p:cNvSpPr/>
          <p:nvPr/>
        </p:nvSpPr>
        <p:spPr>
          <a:xfrm>
            <a:off x="3048000" y="3170846"/>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2D180AE2-4FDF-416F-82FE-408D71AB9EA0}"/>
              </a:ext>
            </a:extLst>
          </p:cNvPr>
          <p:cNvSpPr/>
          <p:nvPr/>
        </p:nvSpPr>
        <p:spPr>
          <a:xfrm>
            <a:off x="6533052" y="2439125"/>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BE140D85-B9E6-4883-9445-7B743D103E05}"/>
              </a:ext>
            </a:extLst>
          </p:cNvPr>
          <p:cNvSpPr/>
          <p:nvPr/>
        </p:nvSpPr>
        <p:spPr>
          <a:xfrm>
            <a:off x="6497607" y="2871126"/>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8D2D730A-7976-4CAC-84E1-E61B37521EEE}"/>
              </a:ext>
            </a:extLst>
          </p:cNvPr>
          <p:cNvSpPr/>
          <p:nvPr/>
        </p:nvSpPr>
        <p:spPr>
          <a:xfrm>
            <a:off x="6497607" y="3332746"/>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B3CED417-49A8-4DB4-9D79-9A7654CF3F3A}"/>
              </a:ext>
            </a:extLst>
          </p:cNvPr>
          <p:cNvSpPr/>
          <p:nvPr/>
        </p:nvSpPr>
        <p:spPr>
          <a:xfrm>
            <a:off x="6533052" y="3705172"/>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FE92F40B-FB1F-4AF7-9361-D3DB415F2F8D}"/>
              </a:ext>
            </a:extLst>
          </p:cNvPr>
          <p:cNvSpPr/>
          <p:nvPr/>
        </p:nvSpPr>
        <p:spPr>
          <a:xfrm>
            <a:off x="6533052" y="3983722"/>
            <a:ext cx="406400"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C92E6C0B-FF82-49AA-9960-6705AEA340F4}"/>
              </a:ext>
            </a:extLst>
          </p:cNvPr>
          <p:cNvSpPr/>
          <p:nvPr/>
        </p:nvSpPr>
        <p:spPr>
          <a:xfrm>
            <a:off x="1232505" y="3786485"/>
            <a:ext cx="264710" cy="2321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DA9273DC-6EDE-4A92-813B-8B6B4037D188}"/>
              </a:ext>
            </a:extLst>
          </p:cNvPr>
          <p:cNvSpPr/>
          <p:nvPr/>
        </p:nvSpPr>
        <p:spPr>
          <a:xfrm>
            <a:off x="3453592" y="4393685"/>
            <a:ext cx="264710" cy="2321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7F897169-0CC3-4C05-818D-8D04B50B6D26}"/>
              </a:ext>
            </a:extLst>
          </p:cNvPr>
          <p:cNvSpPr/>
          <p:nvPr/>
        </p:nvSpPr>
        <p:spPr>
          <a:xfrm>
            <a:off x="2022581" y="5188282"/>
            <a:ext cx="264710" cy="2321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B6457D7D-5F29-4FA8-8995-F2651EE50D81}"/>
              </a:ext>
            </a:extLst>
          </p:cNvPr>
          <p:cNvSpPr/>
          <p:nvPr/>
        </p:nvSpPr>
        <p:spPr>
          <a:xfrm>
            <a:off x="2410544" y="5614462"/>
            <a:ext cx="264710" cy="2321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CuadroTexto 44">
            <a:extLst>
              <a:ext uri="{FF2B5EF4-FFF2-40B4-BE49-F238E27FC236}">
                <a16:creationId xmlns:a16="http://schemas.microsoft.com/office/drawing/2014/main" id="{7DF24CCF-CDA4-4F3C-B339-2DB74E4E7017}"/>
              </a:ext>
            </a:extLst>
          </p:cNvPr>
          <p:cNvSpPr txBox="1"/>
          <p:nvPr/>
        </p:nvSpPr>
        <p:spPr>
          <a:xfrm>
            <a:off x="2410544" y="5830101"/>
            <a:ext cx="1148542" cy="369332"/>
          </a:xfrm>
          <a:prstGeom prst="rect">
            <a:avLst/>
          </a:prstGeom>
          <a:noFill/>
        </p:spPr>
        <p:txBody>
          <a:bodyPr wrap="square" rtlCol="0">
            <a:spAutoFit/>
          </a:bodyPr>
          <a:lstStyle/>
          <a:p>
            <a:r>
              <a:rPr lang="es-MX" dirty="0"/>
              <a:t>Leticia.</a:t>
            </a:r>
          </a:p>
        </p:txBody>
      </p:sp>
      <p:sp>
        <p:nvSpPr>
          <p:cNvPr id="46" name="CuadroTexto 45">
            <a:extLst>
              <a:ext uri="{FF2B5EF4-FFF2-40B4-BE49-F238E27FC236}">
                <a16:creationId xmlns:a16="http://schemas.microsoft.com/office/drawing/2014/main" id="{A5284244-B29C-4479-BD87-A2B35D828BB4}"/>
              </a:ext>
            </a:extLst>
          </p:cNvPr>
          <p:cNvSpPr txBox="1"/>
          <p:nvPr/>
        </p:nvSpPr>
        <p:spPr>
          <a:xfrm>
            <a:off x="4340051" y="4396432"/>
            <a:ext cx="2470150" cy="369332"/>
          </a:xfrm>
          <a:prstGeom prst="rect">
            <a:avLst/>
          </a:prstGeom>
          <a:noFill/>
        </p:spPr>
        <p:txBody>
          <a:bodyPr wrap="square" rtlCol="0">
            <a:spAutoFit/>
          </a:bodyPr>
          <a:lstStyle/>
          <a:p>
            <a:r>
              <a:rPr lang="es-MX" dirty="0"/>
              <a:t>Valentina Lucas.</a:t>
            </a:r>
          </a:p>
        </p:txBody>
      </p:sp>
      <p:sp>
        <p:nvSpPr>
          <p:cNvPr id="47" name="CuadroTexto 46">
            <a:extLst>
              <a:ext uri="{FF2B5EF4-FFF2-40B4-BE49-F238E27FC236}">
                <a16:creationId xmlns:a16="http://schemas.microsoft.com/office/drawing/2014/main" id="{F9D01EF5-AF72-4A32-A245-03CE2602D0A6}"/>
              </a:ext>
            </a:extLst>
          </p:cNvPr>
          <p:cNvSpPr txBox="1"/>
          <p:nvPr/>
        </p:nvSpPr>
        <p:spPr>
          <a:xfrm>
            <a:off x="4129545" y="5030368"/>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8" name="CuadroTexto 47">
            <a:extLst>
              <a:ext uri="{FF2B5EF4-FFF2-40B4-BE49-F238E27FC236}">
                <a16:creationId xmlns:a16="http://schemas.microsoft.com/office/drawing/2014/main" id="{9E46F37C-9E01-4B47-8405-BB5D1EDF5B74}"/>
              </a:ext>
            </a:extLst>
          </p:cNvPr>
          <p:cNvSpPr txBox="1"/>
          <p:nvPr/>
        </p:nvSpPr>
        <p:spPr>
          <a:xfrm>
            <a:off x="686888" y="6661579"/>
            <a:ext cx="3200805" cy="584775"/>
          </a:xfrm>
          <a:prstGeom prst="rect">
            <a:avLst/>
          </a:prstGeom>
          <a:noFill/>
        </p:spPr>
        <p:txBody>
          <a:bodyPr wrap="square" rtlCol="0">
            <a:spAutoFit/>
          </a:bodyPr>
          <a:lstStyle/>
          <a:p>
            <a:pPr algn="just"/>
            <a:r>
              <a:rPr lang="es-MX" sz="1600" dirty="0"/>
              <a:t>Mejor interacción y dominio de los temas. </a:t>
            </a:r>
          </a:p>
        </p:txBody>
      </p:sp>
      <p:sp>
        <p:nvSpPr>
          <p:cNvPr id="49" name="CuadroTexto 48">
            <a:extLst>
              <a:ext uri="{FF2B5EF4-FFF2-40B4-BE49-F238E27FC236}">
                <a16:creationId xmlns:a16="http://schemas.microsoft.com/office/drawing/2014/main" id="{CF7EC327-D0A6-49F1-AAAC-A7D2BE1EF286}"/>
              </a:ext>
            </a:extLst>
          </p:cNvPr>
          <p:cNvSpPr txBox="1"/>
          <p:nvPr/>
        </p:nvSpPr>
        <p:spPr>
          <a:xfrm>
            <a:off x="4145915" y="6804263"/>
            <a:ext cx="2979420" cy="369332"/>
          </a:xfrm>
          <a:prstGeom prst="rect">
            <a:avLst/>
          </a:prstGeom>
          <a:noFill/>
        </p:spPr>
        <p:txBody>
          <a:bodyPr wrap="square" rtlCol="0">
            <a:spAutoFit/>
          </a:bodyPr>
          <a:lstStyle/>
          <a:p>
            <a:r>
              <a:rPr lang="es-MX" sz="1600" dirty="0"/>
              <a:t>El control del grupo</a:t>
            </a:r>
            <a:r>
              <a:rPr lang="es-MX" dirty="0"/>
              <a:t>. </a:t>
            </a:r>
          </a:p>
        </p:txBody>
      </p:sp>
      <p:sp>
        <p:nvSpPr>
          <p:cNvPr id="50" name="CuadroTexto 49">
            <a:extLst>
              <a:ext uri="{FF2B5EF4-FFF2-40B4-BE49-F238E27FC236}">
                <a16:creationId xmlns:a16="http://schemas.microsoft.com/office/drawing/2014/main" id="{2063E918-D3B4-47DC-B8FE-AC54C648023A}"/>
              </a:ext>
            </a:extLst>
          </p:cNvPr>
          <p:cNvSpPr txBox="1"/>
          <p:nvPr/>
        </p:nvSpPr>
        <p:spPr>
          <a:xfrm>
            <a:off x="734925" y="8422689"/>
            <a:ext cx="2006774" cy="338554"/>
          </a:xfrm>
          <a:prstGeom prst="rect">
            <a:avLst/>
          </a:prstGeom>
          <a:noFill/>
        </p:spPr>
        <p:txBody>
          <a:bodyPr wrap="square" rtlCol="0">
            <a:spAutoFit/>
          </a:bodyPr>
          <a:lstStyle/>
          <a:p>
            <a:r>
              <a:rPr lang="es-MX" sz="1600" dirty="0"/>
              <a:t>Fue buena. </a:t>
            </a:r>
          </a:p>
        </p:txBody>
      </p:sp>
      <p:sp>
        <p:nvSpPr>
          <p:cNvPr id="51" name="CuadroTexto 50">
            <a:extLst>
              <a:ext uri="{FF2B5EF4-FFF2-40B4-BE49-F238E27FC236}">
                <a16:creationId xmlns:a16="http://schemas.microsoft.com/office/drawing/2014/main" id="{333A7AD8-2026-49C0-AAE8-DFCB14B8FAB3}"/>
              </a:ext>
            </a:extLst>
          </p:cNvPr>
          <p:cNvSpPr txBox="1"/>
          <p:nvPr/>
        </p:nvSpPr>
        <p:spPr>
          <a:xfrm>
            <a:off x="787138" y="9116035"/>
            <a:ext cx="3099062" cy="523220"/>
          </a:xfrm>
          <a:prstGeom prst="rect">
            <a:avLst/>
          </a:prstGeom>
          <a:noFill/>
        </p:spPr>
        <p:txBody>
          <a:bodyPr wrap="square" rtlCol="0">
            <a:spAutoFit/>
          </a:bodyPr>
          <a:lstStyle/>
          <a:p>
            <a:pPr algn="just"/>
            <a:r>
              <a:rPr lang="es-MX" sz="1400" dirty="0"/>
              <a:t>Un alumno no realizo bien sus necesidades y mancho la ropa. </a:t>
            </a:r>
          </a:p>
        </p:txBody>
      </p:sp>
      <p:sp>
        <p:nvSpPr>
          <p:cNvPr id="52" name="CuadroTexto 51">
            <a:extLst>
              <a:ext uri="{FF2B5EF4-FFF2-40B4-BE49-F238E27FC236}">
                <a16:creationId xmlns:a16="http://schemas.microsoft.com/office/drawing/2014/main" id="{3EBD90AA-30EC-4D0A-BCB5-74C6D7E2E57B}"/>
              </a:ext>
            </a:extLst>
          </p:cNvPr>
          <p:cNvSpPr txBox="1"/>
          <p:nvPr/>
        </p:nvSpPr>
        <p:spPr>
          <a:xfrm>
            <a:off x="4084910" y="8009947"/>
            <a:ext cx="3180080" cy="1569660"/>
          </a:xfrm>
          <a:prstGeom prst="rect">
            <a:avLst/>
          </a:prstGeom>
          <a:noFill/>
        </p:spPr>
        <p:txBody>
          <a:bodyPr wrap="square" rtlCol="0">
            <a:spAutoFit/>
          </a:bodyPr>
          <a:lstStyle/>
          <a:p>
            <a:pPr algn="just"/>
            <a:r>
              <a:rPr lang="es-MX" sz="1600" dirty="0"/>
              <a:t>La jornada de trabajo fue muy buena, lo cual genero buenos aprendizajes se permitió interactuar mejor con los niños, sin embargo el control de grupo resto en la calidad de atención.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6D96FC7-126C-48D4-920B-758A3849DC20}"/>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D027DB3F-30A2-4681-887F-C5A92E9E5E77}"/>
              </a:ext>
            </a:extLst>
          </p:cNvPr>
          <p:cNvSpPr txBox="1"/>
          <p:nvPr/>
        </p:nvSpPr>
        <p:spPr>
          <a:xfrm rot="21216104">
            <a:off x="19710" y="1474690"/>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
        <p:nvSpPr>
          <p:cNvPr id="4" name="CuadroTexto 3">
            <a:extLst>
              <a:ext uri="{FF2B5EF4-FFF2-40B4-BE49-F238E27FC236}">
                <a16:creationId xmlns:a16="http://schemas.microsoft.com/office/drawing/2014/main" id="{FB88BFFF-EBEF-42B2-A31F-E2B7E592C782}"/>
              </a:ext>
            </a:extLst>
          </p:cNvPr>
          <p:cNvSpPr txBox="1"/>
          <p:nvPr/>
        </p:nvSpPr>
        <p:spPr>
          <a:xfrm rot="21059476">
            <a:off x="-176300" y="2475582"/>
            <a:ext cx="4843494" cy="4801314"/>
          </a:xfrm>
          <a:prstGeom prst="rect">
            <a:avLst/>
          </a:prstGeom>
          <a:noFill/>
        </p:spPr>
        <p:txBody>
          <a:bodyPr wrap="square" rtlCol="0">
            <a:spAutoFit/>
          </a:bodyPr>
          <a:lstStyle/>
          <a:p>
            <a:pPr algn="just"/>
            <a:r>
              <a:rPr lang="es-MX" dirty="0"/>
              <a:t>Durante la segunda semana de diagnostico se permitió apreciar un gran cambio en los alumnos pues su interés aumento debido a que las actividades permitieron interactuar de mejor manera por el uso de materiales concretos pues según el teórico </a:t>
            </a:r>
            <a:r>
              <a:rPr lang="es-ES" dirty="0"/>
              <a:t>Jean Piaget (1969) los docentes deben de  facilitar este proceso, de acuerdo a las necesidades e intereses particulares de cada uno de sus estudiantes. Por ello las adecuaciones al plan semanal fue integrar material novedoso que le permitiera manipular y experimentar.</a:t>
            </a:r>
          </a:p>
          <a:p>
            <a:pPr algn="just"/>
            <a:r>
              <a:rPr lang="es-ES" dirty="0"/>
              <a:t>Por otro lado Lev Vygotsky destaca la importancia del aprendizaje colaborativo, donde la participación activa del estudiante es fundamental para su aprendizaje; apoyando a si el lenguaje oral con las asambleas generadas para rescatar las lluvias de ideas. </a:t>
            </a:r>
            <a:endParaRPr lang="es-MX" dirty="0"/>
          </a:p>
        </p:txBody>
      </p:sp>
    </p:spTree>
    <p:extLst>
      <p:ext uri="{BB962C8B-B14F-4D97-AF65-F5344CB8AC3E}">
        <p14:creationId xmlns:p14="http://schemas.microsoft.com/office/powerpoint/2010/main" val="3281268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8830" y="6642723"/>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8" name="CuadroTexto 27">
            <a:extLst>
              <a:ext uri="{FF2B5EF4-FFF2-40B4-BE49-F238E27FC236}">
                <a16:creationId xmlns:a16="http://schemas.microsoft.com/office/drawing/2014/main" id="{40E69C7B-81D7-4CEC-B1C2-C1DB2725AB84}"/>
              </a:ext>
            </a:extLst>
          </p:cNvPr>
          <p:cNvSpPr txBox="1"/>
          <p:nvPr/>
        </p:nvSpPr>
        <p:spPr>
          <a:xfrm>
            <a:off x="4979414" y="398736"/>
            <a:ext cx="506985" cy="400110"/>
          </a:xfrm>
          <a:prstGeom prst="rect">
            <a:avLst/>
          </a:prstGeom>
          <a:noFill/>
        </p:spPr>
        <p:txBody>
          <a:bodyPr wrap="square" rtlCol="0">
            <a:spAutoFit/>
          </a:bodyPr>
          <a:lstStyle/>
          <a:p>
            <a:pPr algn="ctr"/>
            <a:r>
              <a:rPr lang="es-MX" sz="2000" b="1" dirty="0">
                <a:solidFill>
                  <a:srgbClr val="C00000"/>
                </a:solidFill>
              </a:rPr>
              <a:t>01</a:t>
            </a:r>
          </a:p>
        </p:txBody>
      </p:sp>
      <p:sp>
        <p:nvSpPr>
          <p:cNvPr id="29" name="CuadroTexto 28">
            <a:extLst>
              <a:ext uri="{FF2B5EF4-FFF2-40B4-BE49-F238E27FC236}">
                <a16:creationId xmlns:a16="http://schemas.microsoft.com/office/drawing/2014/main" id="{F77CA118-AC18-41EB-B8D0-2CD9C6367869}"/>
              </a:ext>
            </a:extLst>
          </p:cNvPr>
          <p:cNvSpPr txBox="1"/>
          <p:nvPr/>
        </p:nvSpPr>
        <p:spPr>
          <a:xfrm>
            <a:off x="5748310" y="398736"/>
            <a:ext cx="506985" cy="400110"/>
          </a:xfrm>
          <a:prstGeom prst="rect">
            <a:avLst/>
          </a:prstGeom>
          <a:noFill/>
        </p:spPr>
        <p:txBody>
          <a:bodyPr wrap="square" rtlCol="0">
            <a:spAutoFit/>
          </a:bodyPr>
          <a:lstStyle/>
          <a:p>
            <a:pPr algn="ctr"/>
            <a:r>
              <a:rPr lang="es-MX" sz="2000" b="1" dirty="0">
                <a:solidFill>
                  <a:srgbClr val="C00000"/>
                </a:solidFill>
              </a:rPr>
              <a:t>09</a:t>
            </a:r>
          </a:p>
        </p:txBody>
      </p:sp>
      <p:sp>
        <p:nvSpPr>
          <p:cNvPr id="30" name="CuadroTexto 29">
            <a:extLst>
              <a:ext uri="{FF2B5EF4-FFF2-40B4-BE49-F238E27FC236}">
                <a16:creationId xmlns:a16="http://schemas.microsoft.com/office/drawing/2014/main" id="{BF8CBDF0-4858-4828-A980-E8C68B3170ED}"/>
              </a:ext>
            </a:extLst>
          </p:cNvPr>
          <p:cNvSpPr txBox="1"/>
          <p:nvPr/>
        </p:nvSpPr>
        <p:spPr>
          <a:xfrm>
            <a:off x="6497971" y="398736"/>
            <a:ext cx="506985" cy="400110"/>
          </a:xfrm>
          <a:prstGeom prst="rect">
            <a:avLst/>
          </a:prstGeom>
          <a:noFill/>
        </p:spPr>
        <p:txBody>
          <a:bodyPr wrap="square" rtlCol="0">
            <a:spAutoFit/>
          </a:bodyPr>
          <a:lstStyle/>
          <a:p>
            <a:pPr algn="ctr"/>
            <a:r>
              <a:rPr lang="es-MX" sz="2000" b="1" dirty="0">
                <a:solidFill>
                  <a:srgbClr val="C00000"/>
                </a:solidFill>
              </a:rPr>
              <a:t>21</a:t>
            </a:r>
          </a:p>
        </p:txBody>
      </p:sp>
      <p:sp>
        <p:nvSpPr>
          <p:cNvPr id="31" name="Estrella: 5 puntas 30">
            <a:extLst>
              <a:ext uri="{FF2B5EF4-FFF2-40B4-BE49-F238E27FC236}">
                <a16:creationId xmlns:a16="http://schemas.microsoft.com/office/drawing/2014/main" id="{0D9F2509-7E6D-46B8-8522-5EBCA912A75E}"/>
              </a:ext>
            </a:extLst>
          </p:cNvPr>
          <p:cNvSpPr/>
          <p:nvPr/>
        </p:nvSpPr>
        <p:spPr>
          <a:xfrm>
            <a:off x="5930668" y="798846"/>
            <a:ext cx="270982" cy="398736"/>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AB64E338-B7E0-4DD6-B318-FCE1DA99ED62}"/>
              </a:ext>
            </a:extLst>
          </p:cNvPr>
          <p:cNvSpPr/>
          <p:nvPr/>
        </p:nvSpPr>
        <p:spPr>
          <a:xfrm>
            <a:off x="383926" y="1413158"/>
            <a:ext cx="270982" cy="398736"/>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52B24E75-5872-40AC-9A52-140F452CFC26}"/>
              </a:ext>
            </a:extLst>
          </p:cNvPr>
          <p:cNvSpPr/>
          <p:nvPr/>
        </p:nvSpPr>
        <p:spPr>
          <a:xfrm>
            <a:off x="1644735" y="1413158"/>
            <a:ext cx="270982" cy="398736"/>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D655D681-7609-4995-9803-1199F79FD195}"/>
              </a:ext>
            </a:extLst>
          </p:cNvPr>
          <p:cNvSpPr/>
          <p:nvPr/>
        </p:nvSpPr>
        <p:spPr>
          <a:xfrm>
            <a:off x="4171897" y="1401972"/>
            <a:ext cx="270982" cy="398736"/>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32DC1BD7-692D-4B2A-BAE9-EFD046F2DFF0}"/>
              </a:ext>
            </a:extLst>
          </p:cNvPr>
          <p:cNvSpPr/>
          <p:nvPr/>
        </p:nvSpPr>
        <p:spPr>
          <a:xfrm>
            <a:off x="2803053" y="2393951"/>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B82B0D78-357B-473B-94DD-0B0E58561F35}"/>
              </a:ext>
            </a:extLst>
          </p:cNvPr>
          <p:cNvSpPr/>
          <p:nvPr/>
        </p:nvSpPr>
        <p:spPr>
          <a:xfrm>
            <a:off x="2803053" y="2795270"/>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0F579DA2-F9DA-4D45-8E14-F981B9627A65}"/>
              </a:ext>
            </a:extLst>
          </p:cNvPr>
          <p:cNvSpPr/>
          <p:nvPr/>
        </p:nvSpPr>
        <p:spPr>
          <a:xfrm>
            <a:off x="2803053" y="3132261"/>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2B46424C-B7DF-48CD-BFC2-560D3AF07459}"/>
              </a:ext>
            </a:extLst>
          </p:cNvPr>
          <p:cNvSpPr/>
          <p:nvPr/>
        </p:nvSpPr>
        <p:spPr>
          <a:xfrm>
            <a:off x="6362480" y="2415023"/>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D70AB255-4302-4A8A-BFEA-57D32D50F3CB}"/>
              </a:ext>
            </a:extLst>
          </p:cNvPr>
          <p:cNvSpPr/>
          <p:nvPr/>
        </p:nvSpPr>
        <p:spPr>
          <a:xfrm>
            <a:off x="6363531" y="2889995"/>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81BC4AC8-3197-4C15-801E-B332CCC2D1DE}"/>
              </a:ext>
            </a:extLst>
          </p:cNvPr>
          <p:cNvSpPr/>
          <p:nvPr/>
        </p:nvSpPr>
        <p:spPr>
          <a:xfrm>
            <a:off x="6362480" y="3324828"/>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9E4F8713-6F59-4E96-A5FF-0B99F3714D3C}"/>
              </a:ext>
            </a:extLst>
          </p:cNvPr>
          <p:cNvSpPr/>
          <p:nvPr/>
        </p:nvSpPr>
        <p:spPr>
          <a:xfrm>
            <a:off x="897735" y="3755143"/>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87D7A306-B3FE-4678-B739-952F034028A8}"/>
              </a:ext>
            </a:extLst>
          </p:cNvPr>
          <p:cNvSpPr/>
          <p:nvPr/>
        </p:nvSpPr>
        <p:spPr>
          <a:xfrm>
            <a:off x="3194329" y="4361401"/>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96448468-FE75-49A0-9C5B-5318F6CD11ED}"/>
              </a:ext>
            </a:extLst>
          </p:cNvPr>
          <p:cNvSpPr/>
          <p:nvPr/>
        </p:nvSpPr>
        <p:spPr>
          <a:xfrm>
            <a:off x="1770542" y="5120611"/>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826EB70A-2987-4EE9-8E4C-B2D7B002D342}"/>
              </a:ext>
            </a:extLst>
          </p:cNvPr>
          <p:cNvSpPr/>
          <p:nvPr/>
        </p:nvSpPr>
        <p:spPr>
          <a:xfrm>
            <a:off x="2179759" y="5562141"/>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F000A392-D704-4872-9A8A-060CD06D86CB}"/>
              </a:ext>
            </a:extLst>
          </p:cNvPr>
          <p:cNvSpPr/>
          <p:nvPr/>
        </p:nvSpPr>
        <p:spPr>
          <a:xfrm>
            <a:off x="6355299" y="3711050"/>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strella: 5 puntas 45">
            <a:extLst>
              <a:ext uri="{FF2B5EF4-FFF2-40B4-BE49-F238E27FC236}">
                <a16:creationId xmlns:a16="http://schemas.microsoft.com/office/drawing/2014/main" id="{2F42695B-C409-41E0-BE68-2859D5915249}"/>
              </a:ext>
            </a:extLst>
          </p:cNvPr>
          <p:cNvSpPr/>
          <p:nvPr/>
        </p:nvSpPr>
        <p:spPr>
          <a:xfrm>
            <a:off x="6355299" y="4031089"/>
            <a:ext cx="270982" cy="2603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BFB6ACF1-8C86-4F1D-8BB4-0F69DF1E3FB0}"/>
              </a:ext>
            </a:extLst>
          </p:cNvPr>
          <p:cNvSpPr txBox="1"/>
          <p:nvPr/>
        </p:nvSpPr>
        <p:spPr>
          <a:xfrm>
            <a:off x="4442879" y="4355217"/>
            <a:ext cx="1845601" cy="369332"/>
          </a:xfrm>
          <a:prstGeom prst="rect">
            <a:avLst/>
          </a:prstGeom>
          <a:noFill/>
        </p:spPr>
        <p:txBody>
          <a:bodyPr wrap="square" rtlCol="0">
            <a:spAutoFit/>
          </a:bodyPr>
          <a:lstStyle/>
          <a:p>
            <a:r>
              <a:rPr lang="es-MX" dirty="0"/>
              <a:t>Sofia valdes. </a:t>
            </a:r>
          </a:p>
        </p:txBody>
      </p:sp>
      <p:sp>
        <p:nvSpPr>
          <p:cNvPr id="48" name="CuadroTexto 47">
            <a:extLst>
              <a:ext uri="{FF2B5EF4-FFF2-40B4-BE49-F238E27FC236}">
                <a16:creationId xmlns:a16="http://schemas.microsoft.com/office/drawing/2014/main" id="{5E167EB1-1F96-44A1-B670-E097B28AAB80}"/>
              </a:ext>
            </a:extLst>
          </p:cNvPr>
          <p:cNvSpPr txBox="1"/>
          <p:nvPr/>
        </p:nvSpPr>
        <p:spPr>
          <a:xfrm>
            <a:off x="2069029" y="5782200"/>
            <a:ext cx="1845601" cy="369332"/>
          </a:xfrm>
          <a:prstGeom prst="rect">
            <a:avLst/>
          </a:prstGeom>
          <a:noFill/>
        </p:spPr>
        <p:txBody>
          <a:bodyPr wrap="square" rtlCol="0">
            <a:spAutoFit/>
          </a:bodyPr>
          <a:lstStyle/>
          <a:p>
            <a:r>
              <a:rPr lang="es-MX" dirty="0"/>
              <a:t>Mateo, Eliazar. </a:t>
            </a:r>
          </a:p>
        </p:txBody>
      </p:sp>
      <p:sp>
        <p:nvSpPr>
          <p:cNvPr id="49" name="CuadroTexto 48">
            <a:extLst>
              <a:ext uri="{FF2B5EF4-FFF2-40B4-BE49-F238E27FC236}">
                <a16:creationId xmlns:a16="http://schemas.microsoft.com/office/drawing/2014/main" id="{013E2C4F-1963-4116-A77A-6FA8777E2182}"/>
              </a:ext>
            </a:extLst>
          </p:cNvPr>
          <p:cNvSpPr txBox="1"/>
          <p:nvPr/>
        </p:nvSpPr>
        <p:spPr>
          <a:xfrm>
            <a:off x="3872865" y="4972018"/>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50" name="CuadroTexto 49">
            <a:extLst>
              <a:ext uri="{FF2B5EF4-FFF2-40B4-BE49-F238E27FC236}">
                <a16:creationId xmlns:a16="http://schemas.microsoft.com/office/drawing/2014/main" id="{E68D27F6-2811-413F-B2B9-FE8D4E06309D}"/>
              </a:ext>
            </a:extLst>
          </p:cNvPr>
          <p:cNvSpPr txBox="1"/>
          <p:nvPr/>
        </p:nvSpPr>
        <p:spPr>
          <a:xfrm>
            <a:off x="353174" y="6646851"/>
            <a:ext cx="3200805" cy="584775"/>
          </a:xfrm>
          <a:prstGeom prst="rect">
            <a:avLst/>
          </a:prstGeom>
          <a:noFill/>
        </p:spPr>
        <p:txBody>
          <a:bodyPr wrap="square" rtlCol="0">
            <a:spAutoFit/>
          </a:bodyPr>
          <a:lstStyle/>
          <a:p>
            <a:pPr algn="just"/>
            <a:r>
              <a:rPr lang="es-MX" sz="1600" dirty="0"/>
              <a:t>Mejor interacción y dominio de los temas. </a:t>
            </a:r>
          </a:p>
        </p:txBody>
      </p:sp>
      <p:sp>
        <p:nvSpPr>
          <p:cNvPr id="51" name="CuadroTexto 50">
            <a:extLst>
              <a:ext uri="{FF2B5EF4-FFF2-40B4-BE49-F238E27FC236}">
                <a16:creationId xmlns:a16="http://schemas.microsoft.com/office/drawing/2014/main" id="{BBF2B150-B048-4911-B26F-F22CC3F030F2}"/>
              </a:ext>
            </a:extLst>
          </p:cNvPr>
          <p:cNvSpPr txBox="1"/>
          <p:nvPr/>
        </p:nvSpPr>
        <p:spPr>
          <a:xfrm>
            <a:off x="3917719" y="6802945"/>
            <a:ext cx="2979420" cy="369332"/>
          </a:xfrm>
          <a:prstGeom prst="rect">
            <a:avLst/>
          </a:prstGeom>
          <a:noFill/>
        </p:spPr>
        <p:txBody>
          <a:bodyPr wrap="square" rtlCol="0">
            <a:spAutoFit/>
          </a:bodyPr>
          <a:lstStyle/>
          <a:p>
            <a:r>
              <a:rPr lang="es-MX" sz="1600" dirty="0"/>
              <a:t>El control del grupo</a:t>
            </a:r>
            <a:r>
              <a:rPr lang="es-MX" dirty="0"/>
              <a:t>. </a:t>
            </a:r>
          </a:p>
        </p:txBody>
      </p:sp>
      <p:sp>
        <p:nvSpPr>
          <p:cNvPr id="52" name="CuadroTexto 51">
            <a:extLst>
              <a:ext uri="{FF2B5EF4-FFF2-40B4-BE49-F238E27FC236}">
                <a16:creationId xmlns:a16="http://schemas.microsoft.com/office/drawing/2014/main" id="{0AE7887E-F7B6-44C6-BD07-977CA2924934}"/>
              </a:ext>
            </a:extLst>
          </p:cNvPr>
          <p:cNvSpPr txBox="1"/>
          <p:nvPr/>
        </p:nvSpPr>
        <p:spPr>
          <a:xfrm>
            <a:off x="466780" y="9131891"/>
            <a:ext cx="3099062" cy="523220"/>
          </a:xfrm>
          <a:prstGeom prst="rect">
            <a:avLst/>
          </a:prstGeom>
          <a:noFill/>
        </p:spPr>
        <p:txBody>
          <a:bodyPr wrap="square" rtlCol="0">
            <a:spAutoFit/>
          </a:bodyPr>
          <a:lstStyle/>
          <a:p>
            <a:pPr algn="just"/>
            <a:r>
              <a:rPr lang="es-MX" sz="1400" dirty="0"/>
              <a:t>Un alumno no realizo bien sus necesidades y mancho la ropa. </a:t>
            </a:r>
          </a:p>
        </p:txBody>
      </p:sp>
      <p:sp>
        <p:nvSpPr>
          <p:cNvPr id="53" name="CuadroTexto 52">
            <a:extLst>
              <a:ext uri="{FF2B5EF4-FFF2-40B4-BE49-F238E27FC236}">
                <a16:creationId xmlns:a16="http://schemas.microsoft.com/office/drawing/2014/main" id="{861E5C6C-FA03-4D51-B245-2C8998F3EB4B}"/>
              </a:ext>
            </a:extLst>
          </p:cNvPr>
          <p:cNvSpPr txBox="1"/>
          <p:nvPr/>
        </p:nvSpPr>
        <p:spPr>
          <a:xfrm>
            <a:off x="1475312" y="8199965"/>
            <a:ext cx="2006774" cy="338554"/>
          </a:xfrm>
          <a:prstGeom prst="rect">
            <a:avLst/>
          </a:prstGeom>
          <a:noFill/>
        </p:spPr>
        <p:txBody>
          <a:bodyPr wrap="square" rtlCol="0">
            <a:spAutoFit/>
          </a:bodyPr>
          <a:lstStyle/>
          <a:p>
            <a:r>
              <a:rPr lang="es-MX" sz="1600" dirty="0"/>
              <a:t>Fue buena. </a:t>
            </a:r>
          </a:p>
        </p:txBody>
      </p:sp>
      <p:sp>
        <p:nvSpPr>
          <p:cNvPr id="54" name="CuadroTexto 53">
            <a:extLst>
              <a:ext uri="{FF2B5EF4-FFF2-40B4-BE49-F238E27FC236}">
                <a16:creationId xmlns:a16="http://schemas.microsoft.com/office/drawing/2014/main" id="{697D4BA3-DB69-4AE9-81FC-ACDF7DC8F865}"/>
              </a:ext>
            </a:extLst>
          </p:cNvPr>
          <p:cNvSpPr txBox="1"/>
          <p:nvPr/>
        </p:nvSpPr>
        <p:spPr>
          <a:xfrm>
            <a:off x="3827779" y="8247279"/>
            <a:ext cx="3312160" cy="1169551"/>
          </a:xfrm>
          <a:prstGeom prst="rect">
            <a:avLst/>
          </a:prstGeom>
          <a:noFill/>
        </p:spPr>
        <p:txBody>
          <a:bodyPr wrap="square" rtlCol="0">
            <a:spAutoFit/>
          </a:bodyPr>
          <a:lstStyle/>
          <a:p>
            <a:pPr algn="just"/>
            <a:r>
              <a:rPr lang="es-MX" sz="1400" dirty="0"/>
              <a:t>La jornada se presento buena pues los alumnos muestran mas confianza, entre ellos, sin embargo se mostraban inquietos por lo cual no se trabajo tan bien como el lunes pasado.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161E2F-9F29-42C7-B553-D41B8F9CC867}"/>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AF35B2F0-E359-42C3-9F95-55F925F4CBC3}"/>
              </a:ext>
            </a:extLst>
          </p:cNvPr>
          <p:cNvSpPr txBox="1"/>
          <p:nvPr/>
        </p:nvSpPr>
        <p:spPr>
          <a:xfrm rot="21059476">
            <a:off x="-176300" y="2337088"/>
            <a:ext cx="4843494" cy="5078313"/>
          </a:xfrm>
          <a:prstGeom prst="rect">
            <a:avLst/>
          </a:prstGeom>
          <a:noFill/>
        </p:spPr>
        <p:txBody>
          <a:bodyPr wrap="square" rtlCol="0">
            <a:spAutoFit/>
          </a:bodyPr>
          <a:lstStyle/>
          <a:p>
            <a:pPr algn="just"/>
            <a:r>
              <a:rPr lang="es-MX" dirty="0"/>
              <a:t>Durante</a:t>
            </a:r>
            <a:r>
              <a:rPr lang="es-ES" dirty="0"/>
              <a:t> la jornada del día de hoy se presento un clima inquieto, pues los alumnos manifestaron una actitud indiferente para realizar los trabajos e insumos solicitados. </a:t>
            </a:r>
          </a:p>
          <a:p>
            <a:pPr algn="just"/>
            <a:r>
              <a:rPr lang="es-MX" dirty="0"/>
              <a:t>Según </a:t>
            </a:r>
            <a:r>
              <a:rPr lang="es-ES" dirty="0"/>
              <a:t>Fernández (2010) coinciden en que el clima del aula se configura a partir de elementos materiales (el espacio, la infraestructura, el mobiliario, los recursos didácticos) e inmateriales (los contenidos, las actuaciones de las personas y sus relaciones). Por ello se puede comentar que los alumnos manifestaron estas inquietudes debido a que el lunes trabajaron las mismas actividades y al ser repetitivas con materiales que ya conocían genero cierta indiferencia para realizar las acciones solicitadas por el docente.</a:t>
            </a:r>
          </a:p>
          <a:p>
            <a:pPr algn="just"/>
            <a:r>
              <a:rPr lang="es-ES" dirty="0"/>
              <a:t>Sin embargo, al ver esta situación se opto por realizar adecuaciones proponiendo dinámicas, juegos y cantos para retomar el control del grupo.</a:t>
            </a:r>
            <a:endParaRPr lang="es-MX" dirty="0"/>
          </a:p>
        </p:txBody>
      </p:sp>
    </p:spTree>
    <p:extLst>
      <p:ext uri="{BB962C8B-B14F-4D97-AF65-F5344CB8AC3E}">
        <p14:creationId xmlns:p14="http://schemas.microsoft.com/office/powerpoint/2010/main" val="216542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Estrella: 5 puntas 26">
            <a:extLst>
              <a:ext uri="{FF2B5EF4-FFF2-40B4-BE49-F238E27FC236}">
                <a16:creationId xmlns:a16="http://schemas.microsoft.com/office/drawing/2014/main" id="{BF5ED98F-F573-4DD6-9905-C8ED5F5B4FD0}"/>
              </a:ext>
            </a:extLst>
          </p:cNvPr>
          <p:cNvSpPr/>
          <p:nvPr/>
        </p:nvSpPr>
        <p:spPr>
          <a:xfrm>
            <a:off x="6533133" y="853886"/>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2F4716DA-CB0C-4932-B840-3EBA997B54A8}"/>
              </a:ext>
            </a:extLst>
          </p:cNvPr>
          <p:cNvSpPr txBox="1"/>
          <p:nvPr/>
        </p:nvSpPr>
        <p:spPr>
          <a:xfrm>
            <a:off x="5044440" y="496426"/>
            <a:ext cx="698500" cy="366047"/>
          </a:xfrm>
          <a:prstGeom prst="rect">
            <a:avLst/>
          </a:prstGeom>
          <a:noFill/>
        </p:spPr>
        <p:txBody>
          <a:bodyPr wrap="square" rtlCol="0">
            <a:spAutoFit/>
          </a:bodyPr>
          <a:lstStyle/>
          <a:p>
            <a:pPr algn="ctr"/>
            <a:r>
              <a:rPr lang="es-MX" b="1" dirty="0">
                <a:solidFill>
                  <a:srgbClr val="C00000"/>
                </a:solidFill>
              </a:rPr>
              <a:t>02</a:t>
            </a:r>
          </a:p>
        </p:txBody>
      </p:sp>
      <p:sp>
        <p:nvSpPr>
          <p:cNvPr id="29" name="CuadroTexto 28">
            <a:extLst>
              <a:ext uri="{FF2B5EF4-FFF2-40B4-BE49-F238E27FC236}">
                <a16:creationId xmlns:a16="http://schemas.microsoft.com/office/drawing/2014/main" id="{FCAE7DBF-1C42-4BB6-9B6B-337C16238D1F}"/>
              </a:ext>
            </a:extLst>
          </p:cNvPr>
          <p:cNvSpPr txBox="1"/>
          <p:nvPr/>
        </p:nvSpPr>
        <p:spPr>
          <a:xfrm>
            <a:off x="5860794" y="515312"/>
            <a:ext cx="698500" cy="366047"/>
          </a:xfrm>
          <a:prstGeom prst="rect">
            <a:avLst/>
          </a:prstGeom>
          <a:noFill/>
        </p:spPr>
        <p:txBody>
          <a:bodyPr wrap="square" rtlCol="0">
            <a:spAutoFit/>
          </a:bodyPr>
          <a:lstStyle/>
          <a:p>
            <a:pPr algn="ctr"/>
            <a:r>
              <a:rPr lang="es-MX" b="1" dirty="0">
                <a:solidFill>
                  <a:srgbClr val="C00000"/>
                </a:solidFill>
              </a:rPr>
              <a:t>09</a:t>
            </a:r>
          </a:p>
        </p:txBody>
      </p:sp>
      <p:sp>
        <p:nvSpPr>
          <p:cNvPr id="30" name="CuadroTexto 29">
            <a:extLst>
              <a:ext uri="{FF2B5EF4-FFF2-40B4-BE49-F238E27FC236}">
                <a16:creationId xmlns:a16="http://schemas.microsoft.com/office/drawing/2014/main" id="{1D9D016F-0078-4393-B99E-195E0D0213C1}"/>
              </a:ext>
            </a:extLst>
          </p:cNvPr>
          <p:cNvSpPr txBox="1"/>
          <p:nvPr/>
        </p:nvSpPr>
        <p:spPr>
          <a:xfrm>
            <a:off x="6677148" y="515311"/>
            <a:ext cx="698500" cy="366047"/>
          </a:xfrm>
          <a:prstGeom prst="rect">
            <a:avLst/>
          </a:prstGeom>
          <a:noFill/>
        </p:spPr>
        <p:txBody>
          <a:bodyPr wrap="square" rtlCol="0">
            <a:spAutoFit/>
          </a:bodyPr>
          <a:lstStyle/>
          <a:p>
            <a:pPr algn="ctr"/>
            <a:r>
              <a:rPr lang="es-MX" b="1" dirty="0">
                <a:solidFill>
                  <a:srgbClr val="C00000"/>
                </a:solidFill>
              </a:rPr>
              <a:t>21</a:t>
            </a:r>
          </a:p>
        </p:txBody>
      </p:sp>
      <p:sp>
        <p:nvSpPr>
          <p:cNvPr id="31" name="Estrella: 5 puntas 30">
            <a:extLst>
              <a:ext uri="{FF2B5EF4-FFF2-40B4-BE49-F238E27FC236}">
                <a16:creationId xmlns:a16="http://schemas.microsoft.com/office/drawing/2014/main" id="{97BBDAD6-CDB9-40F7-A397-6B12C927C410}"/>
              </a:ext>
            </a:extLst>
          </p:cNvPr>
          <p:cNvSpPr/>
          <p:nvPr/>
        </p:nvSpPr>
        <p:spPr>
          <a:xfrm>
            <a:off x="568960" y="1395221"/>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55DC2C98-B2D1-4499-8286-4B69CF9AB5E0}"/>
              </a:ext>
            </a:extLst>
          </p:cNvPr>
          <p:cNvSpPr/>
          <p:nvPr/>
        </p:nvSpPr>
        <p:spPr>
          <a:xfrm>
            <a:off x="1822449" y="1395220"/>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8DC18F87-3530-4FEA-BB1A-C075BF0EFB0B}"/>
              </a:ext>
            </a:extLst>
          </p:cNvPr>
          <p:cNvSpPr/>
          <p:nvPr/>
        </p:nvSpPr>
        <p:spPr>
          <a:xfrm>
            <a:off x="4388737" y="1395219"/>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748A6602-D2CD-427B-AE0A-E4BDE6A15D04}"/>
              </a:ext>
            </a:extLst>
          </p:cNvPr>
          <p:cNvSpPr/>
          <p:nvPr/>
        </p:nvSpPr>
        <p:spPr>
          <a:xfrm>
            <a:off x="3048001" y="2363470"/>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14A0FC9C-1EC6-4121-A4D9-739B2E355EE7}"/>
              </a:ext>
            </a:extLst>
          </p:cNvPr>
          <p:cNvSpPr/>
          <p:nvPr/>
        </p:nvSpPr>
        <p:spPr>
          <a:xfrm>
            <a:off x="2999094" y="273621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5DE14A2B-1CA3-437F-B563-43C4AC75FBC4}"/>
              </a:ext>
            </a:extLst>
          </p:cNvPr>
          <p:cNvSpPr/>
          <p:nvPr/>
        </p:nvSpPr>
        <p:spPr>
          <a:xfrm>
            <a:off x="2991539" y="3058668"/>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6F2B03C-9DEF-40EB-A1B5-7400E9737F32}"/>
              </a:ext>
            </a:extLst>
          </p:cNvPr>
          <p:cNvSpPr/>
          <p:nvPr/>
        </p:nvSpPr>
        <p:spPr>
          <a:xfrm>
            <a:off x="6525513" y="2329434"/>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CE6DAA16-9E82-4391-AD3D-AF71C3396B0B}"/>
              </a:ext>
            </a:extLst>
          </p:cNvPr>
          <p:cNvSpPr/>
          <p:nvPr/>
        </p:nvSpPr>
        <p:spPr>
          <a:xfrm>
            <a:off x="6525513" y="2776727"/>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070FC172-15F6-48C3-9421-BE56EA4D146A}"/>
              </a:ext>
            </a:extLst>
          </p:cNvPr>
          <p:cNvSpPr/>
          <p:nvPr/>
        </p:nvSpPr>
        <p:spPr>
          <a:xfrm>
            <a:off x="6560820" y="3235531"/>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A19DB828-A9E7-4776-A91D-7DE4952F8C72}"/>
              </a:ext>
            </a:extLst>
          </p:cNvPr>
          <p:cNvSpPr/>
          <p:nvPr/>
        </p:nvSpPr>
        <p:spPr>
          <a:xfrm>
            <a:off x="6560820" y="3569159"/>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E5ACAD4D-AFD6-4244-892A-91F251D52589}"/>
              </a:ext>
            </a:extLst>
          </p:cNvPr>
          <p:cNvSpPr/>
          <p:nvPr/>
        </p:nvSpPr>
        <p:spPr>
          <a:xfrm>
            <a:off x="6535926" y="385615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470174BA-0EBD-4AAE-BA9C-91D052F3D77E}"/>
              </a:ext>
            </a:extLst>
          </p:cNvPr>
          <p:cNvSpPr/>
          <p:nvPr/>
        </p:nvSpPr>
        <p:spPr>
          <a:xfrm>
            <a:off x="1236980" y="3664791"/>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DB5B6C8E-1375-4250-8DFB-9B4114876801}"/>
              </a:ext>
            </a:extLst>
          </p:cNvPr>
          <p:cNvSpPr/>
          <p:nvPr/>
        </p:nvSpPr>
        <p:spPr>
          <a:xfrm>
            <a:off x="2493644" y="4275907"/>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EAD6276A-B8E3-4498-8DDB-C9302BE7160E}"/>
              </a:ext>
            </a:extLst>
          </p:cNvPr>
          <p:cNvSpPr/>
          <p:nvPr/>
        </p:nvSpPr>
        <p:spPr>
          <a:xfrm>
            <a:off x="1086491" y="5004158"/>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B2A3B958-B38D-4627-8C5A-8C20DB5D0C27}"/>
              </a:ext>
            </a:extLst>
          </p:cNvPr>
          <p:cNvSpPr/>
          <p:nvPr/>
        </p:nvSpPr>
        <p:spPr>
          <a:xfrm>
            <a:off x="1574666" y="5416180"/>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EAE324E5-A7F9-4258-B6E7-BB9C9E4DEFC9}"/>
              </a:ext>
            </a:extLst>
          </p:cNvPr>
          <p:cNvSpPr txBox="1"/>
          <p:nvPr/>
        </p:nvSpPr>
        <p:spPr>
          <a:xfrm>
            <a:off x="2200909" y="5811522"/>
            <a:ext cx="1550090" cy="430887"/>
          </a:xfrm>
          <a:prstGeom prst="rect">
            <a:avLst/>
          </a:prstGeom>
          <a:noFill/>
        </p:spPr>
        <p:txBody>
          <a:bodyPr wrap="square" rtlCol="0">
            <a:spAutoFit/>
          </a:bodyPr>
          <a:lstStyle/>
          <a:p>
            <a:pPr algn="just"/>
            <a:r>
              <a:rPr lang="es-MX" sz="1100" dirty="0"/>
              <a:t>Isaac, Sofia, valentina </a:t>
            </a:r>
            <a:r>
              <a:rPr lang="es-MX" sz="1100" dirty="0" err="1"/>
              <a:t>Ashanty</a:t>
            </a:r>
            <a:r>
              <a:rPr lang="es-MX" sz="1100" dirty="0"/>
              <a:t> </a:t>
            </a:r>
          </a:p>
        </p:txBody>
      </p:sp>
      <p:sp>
        <p:nvSpPr>
          <p:cNvPr id="47" name="CuadroTexto 46">
            <a:extLst>
              <a:ext uri="{FF2B5EF4-FFF2-40B4-BE49-F238E27FC236}">
                <a16:creationId xmlns:a16="http://schemas.microsoft.com/office/drawing/2014/main" id="{19FF37CA-A1D2-426F-865B-7ED0B1EA8D23}"/>
              </a:ext>
            </a:extLst>
          </p:cNvPr>
          <p:cNvSpPr txBox="1"/>
          <p:nvPr/>
        </p:nvSpPr>
        <p:spPr>
          <a:xfrm>
            <a:off x="4717553" y="4409139"/>
            <a:ext cx="1550090" cy="338554"/>
          </a:xfrm>
          <a:prstGeom prst="rect">
            <a:avLst/>
          </a:prstGeom>
          <a:noFill/>
        </p:spPr>
        <p:txBody>
          <a:bodyPr wrap="square" rtlCol="0">
            <a:spAutoFit/>
          </a:bodyPr>
          <a:lstStyle/>
          <a:p>
            <a:pPr algn="just"/>
            <a:r>
              <a:rPr lang="es-MX" sz="1600" dirty="0"/>
              <a:t>Johan</a:t>
            </a:r>
            <a:r>
              <a:rPr lang="es-MX" sz="1100" dirty="0"/>
              <a:t> </a:t>
            </a:r>
          </a:p>
        </p:txBody>
      </p:sp>
      <p:sp>
        <p:nvSpPr>
          <p:cNvPr id="48" name="CuadroTexto 47">
            <a:extLst>
              <a:ext uri="{FF2B5EF4-FFF2-40B4-BE49-F238E27FC236}">
                <a16:creationId xmlns:a16="http://schemas.microsoft.com/office/drawing/2014/main" id="{508D0798-0FE9-435A-B2B2-DDD732AD80D7}"/>
              </a:ext>
            </a:extLst>
          </p:cNvPr>
          <p:cNvSpPr txBox="1"/>
          <p:nvPr/>
        </p:nvSpPr>
        <p:spPr>
          <a:xfrm>
            <a:off x="4063365" y="4988819"/>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9" name="CuadroTexto 48">
            <a:extLst>
              <a:ext uri="{FF2B5EF4-FFF2-40B4-BE49-F238E27FC236}">
                <a16:creationId xmlns:a16="http://schemas.microsoft.com/office/drawing/2014/main" id="{E257AD55-8E0A-402F-B934-E1A66E164666}"/>
              </a:ext>
            </a:extLst>
          </p:cNvPr>
          <p:cNvSpPr txBox="1"/>
          <p:nvPr/>
        </p:nvSpPr>
        <p:spPr>
          <a:xfrm>
            <a:off x="695845" y="6649589"/>
            <a:ext cx="3200805" cy="584775"/>
          </a:xfrm>
          <a:prstGeom prst="rect">
            <a:avLst/>
          </a:prstGeom>
          <a:noFill/>
        </p:spPr>
        <p:txBody>
          <a:bodyPr wrap="square" rtlCol="0">
            <a:spAutoFit/>
          </a:bodyPr>
          <a:lstStyle/>
          <a:p>
            <a:pPr algn="just"/>
            <a:r>
              <a:rPr lang="es-MX" sz="1600" dirty="0"/>
              <a:t>Mejor interacción y dominio de los temas. </a:t>
            </a:r>
          </a:p>
        </p:txBody>
      </p:sp>
      <p:sp>
        <p:nvSpPr>
          <p:cNvPr id="50" name="CuadroTexto 49">
            <a:extLst>
              <a:ext uri="{FF2B5EF4-FFF2-40B4-BE49-F238E27FC236}">
                <a16:creationId xmlns:a16="http://schemas.microsoft.com/office/drawing/2014/main" id="{8CECB39B-6866-4AA5-9759-52870196C24B}"/>
              </a:ext>
            </a:extLst>
          </p:cNvPr>
          <p:cNvSpPr txBox="1"/>
          <p:nvPr/>
        </p:nvSpPr>
        <p:spPr>
          <a:xfrm>
            <a:off x="4223067" y="6850664"/>
            <a:ext cx="2979420" cy="369332"/>
          </a:xfrm>
          <a:prstGeom prst="rect">
            <a:avLst/>
          </a:prstGeom>
          <a:noFill/>
        </p:spPr>
        <p:txBody>
          <a:bodyPr wrap="square" rtlCol="0">
            <a:spAutoFit/>
          </a:bodyPr>
          <a:lstStyle/>
          <a:p>
            <a:r>
              <a:rPr lang="es-MX" sz="1600" dirty="0"/>
              <a:t>El control del grupo</a:t>
            </a:r>
            <a:r>
              <a:rPr lang="es-MX" dirty="0"/>
              <a:t>. </a:t>
            </a:r>
          </a:p>
        </p:txBody>
      </p:sp>
      <p:sp>
        <p:nvSpPr>
          <p:cNvPr id="51" name="CuadroTexto 50">
            <a:extLst>
              <a:ext uri="{FF2B5EF4-FFF2-40B4-BE49-F238E27FC236}">
                <a16:creationId xmlns:a16="http://schemas.microsoft.com/office/drawing/2014/main" id="{6F606954-A9DB-40F3-A85F-9528F32AED34}"/>
              </a:ext>
            </a:extLst>
          </p:cNvPr>
          <p:cNvSpPr txBox="1"/>
          <p:nvPr/>
        </p:nvSpPr>
        <p:spPr>
          <a:xfrm>
            <a:off x="1756276" y="8198766"/>
            <a:ext cx="2006774" cy="338554"/>
          </a:xfrm>
          <a:prstGeom prst="rect">
            <a:avLst/>
          </a:prstGeom>
          <a:noFill/>
        </p:spPr>
        <p:txBody>
          <a:bodyPr wrap="square" rtlCol="0">
            <a:spAutoFit/>
          </a:bodyPr>
          <a:lstStyle/>
          <a:p>
            <a:r>
              <a:rPr lang="es-MX" sz="1600" dirty="0"/>
              <a:t>Fue buena. </a:t>
            </a:r>
          </a:p>
        </p:txBody>
      </p:sp>
      <p:sp>
        <p:nvSpPr>
          <p:cNvPr id="52" name="CuadroTexto 51">
            <a:extLst>
              <a:ext uri="{FF2B5EF4-FFF2-40B4-BE49-F238E27FC236}">
                <a16:creationId xmlns:a16="http://schemas.microsoft.com/office/drawing/2014/main" id="{21FBEC33-0E4F-49D0-AAD7-710DC45E5E69}"/>
              </a:ext>
            </a:extLst>
          </p:cNvPr>
          <p:cNvSpPr txBox="1"/>
          <p:nvPr/>
        </p:nvSpPr>
        <p:spPr>
          <a:xfrm>
            <a:off x="727297" y="9261201"/>
            <a:ext cx="3007677" cy="369332"/>
          </a:xfrm>
          <a:prstGeom prst="rect">
            <a:avLst/>
          </a:prstGeom>
          <a:noFill/>
        </p:spPr>
        <p:txBody>
          <a:bodyPr wrap="square" rtlCol="0">
            <a:spAutoFit/>
          </a:bodyPr>
          <a:lstStyle/>
          <a:p>
            <a:pPr algn="just"/>
            <a:r>
              <a:rPr lang="es-MX" dirty="0"/>
              <a:t>Motivar más a los alumnos. </a:t>
            </a:r>
          </a:p>
        </p:txBody>
      </p:sp>
      <p:sp>
        <p:nvSpPr>
          <p:cNvPr id="53" name="CuadroTexto 52">
            <a:extLst>
              <a:ext uri="{FF2B5EF4-FFF2-40B4-BE49-F238E27FC236}">
                <a16:creationId xmlns:a16="http://schemas.microsoft.com/office/drawing/2014/main" id="{A078F689-0403-4891-B021-4C1539102011}"/>
              </a:ext>
            </a:extLst>
          </p:cNvPr>
          <p:cNvSpPr txBox="1"/>
          <p:nvPr/>
        </p:nvSpPr>
        <p:spPr>
          <a:xfrm>
            <a:off x="4024946" y="8210548"/>
            <a:ext cx="3497578" cy="1107996"/>
          </a:xfrm>
          <a:prstGeom prst="rect">
            <a:avLst/>
          </a:prstGeom>
          <a:noFill/>
        </p:spPr>
        <p:txBody>
          <a:bodyPr wrap="square" rtlCol="0">
            <a:spAutoFit/>
          </a:bodyPr>
          <a:lstStyle/>
          <a:p>
            <a:pPr algn="just"/>
            <a:r>
              <a:rPr lang="es-MX" sz="1600" dirty="0"/>
              <a:t>La jornada con los infantes fue buen y productiva se logro rescatar los saberes previos de los infantes e interactuar de mejor manera. </a:t>
            </a: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2700" y="2537"/>
            <a:ext cx="7629699" cy="10035540"/>
          </a:xfrm>
          <a:prstGeom prst="rect">
            <a:avLst/>
          </a:prstGeom>
          <a:blipFill>
            <a:blip r:embed="rId2" cstate="print"/>
            <a:stretch>
              <a:fillRect/>
            </a:stretch>
          </a:blipFill>
        </p:spPr>
        <p:txBody>
          <a:bodyPr wrap="square" lIns="0" tIns="0" rIns="0" bIns="0" rtlCol="0"/>
          <a:lstStyle/>
          <a:p>
            <a:endParaRPr/>
          </a:p>
        </p:txBody>
      </p:sp>
      <p:sp>
        <p:nvSpPr>
          <p:cNvPr id="3" name="CuadroTexto 2">
            <a:extLst>
              <a:ext uri="{FF2B5EF4-FFF2-40B4-BE49-F238E27FC236}">
                <a16:creationId xmlns:a16="http://schemas.microsoft.com/office/drawing/2014/main" id="{11578EA8-9A0A-48B9-A47A-C947525D2850}"/>
              </a:ext>
            </a:extLst>
          </p:cNvPr>
          <p:cNvSpPr txBox="1"/>
          <p:nvPr/>
        </p:nvSpPr>
        <p:spPr>
          <a:xfrm>
            <a:off x="1905000" y="4152384"/>
            <a:ext cx="50292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Guadalupe Lizbeth Horta Almaguer. </a:t>
            </a:r>
          </a:p>
        </p:txBody>
      </p:sp>
      <p:sp>
        <p:nvSpPr>
          <p:cNvPr id="4" name="CuadroTexto 3">
            <a:extLst>
              <a:ext uri="{FF2B5EF4-FFF2-40B4-BE49-F238E27FC236}">
                <a16:creationId xmlns:a16="http://schemas.microsoft.com/office/drawing/2014/main" id="{883A3790-3D43-402B-B93B-6338E975A6C6}"/>
              </a:ext>
            </a:extLst>
          </p:cNvPr>
          <p:cNvSpPr txBox="1"/>
          <p:nvPr/>
        </p:nvSpPr>
        <p:spPr>
          <a:xfrm>
            <a:off x="1905000" y="5162142"/>
            <a:ext cx="50292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Ma. Guadalupe Valdés de Salinas.</a:t>
            </a:r>
          </a:p>
        </p:txBody>
      </p:sp>
      <p:sp>
        <p:nvSpPr>
          <p:cNvPr id="5" name="CuadroTexto 4">
            <a:extLst>
              <a:ext uri="{FF2B5EF4-FFF2-40B4-BE49-F238E27FC236}">
                <a16:creationId xmlns:a16="http://schemas.microsoft.com/office/drawing/2014/main" id="{CD9E4D5A-672B-497A-A244-8DB53B61D438}"/>
              </a:ext>
            </a:extLst>
          </p:cNvPr>
          <p:cNvSpPr txBox="1"/>
          <p:nvPr/>
        </p:nvSpPr>
        <p:spPr>
          <a:xfrm>
            <a:off x="5181600" y="6059582"/>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A</a:t>
            </a:r>
          </a:p>
        </p:txBody>
      </p:sp>
      <p:sp>
        <p:nvSpPr>
          <p:cNvPr id="6" name="CuadroTexto 5">
            <a:extLst>
              <a:ext uri="{FF2B5EF4-FFF2-40B4-BE49-F238E27FC236}">
                <a16:creationId xmlns:a16="http://schemas.microsoft.com/office/drawing/2014/main" id="{D1BA9B46-A6E4-4B49-B872-F494A19E66BE}"/>
              </a:ext>
            </a:extLst>
          </p:cNvPr>
          <p:cNvSpPr txBox="1"/>
          <p:nvPr/>
        </p:nvSpPr>
        <p:spPr>
          <a:xfrm>
            <a:off x="2133600" y="6094166"/>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1º y 2 º</a:t>
            </a:r>
          </a:p>
        </p:txBody>
      </p:sp>
      <p:sp>
        <p:nvSpPr>
          <p:cNvPr id="7" name="CuadroTexto 6">
            <a:extLst>
              <a:ext uri="{FF2B5EF4-FFF2-40B4-BE49-F238E27FC236}">
                <a16:creationId xmlns:a16="http://schemas.microsoft.com/office/drawing/2014/main" id="{B7B6B798-1388-45BD-91B4-94009B045FD0}"/>
              </a:ext>
            </a:extLst>
          </p:cNvPr>
          <p:cNvSpPr txBox="1"/>
          <p:nvPr/>
        </p:nvSpPr>
        <p:spPr>
          <a:xfrm>
            <a:off x="3162300" y="6910564"/>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105</a:t>
            </a:r>
          </a:p>
        </p:txBody>
      </p:sp>
      <p:sp>
        <p:nvSpPr>
          <p:cNvPr id="8" name="CuadroTexto 7">
            <a:extLst>
              <a:ext uri="{FF2B5EF4-FFF2-40B4-BE49-F238E27FC236}">
                <a16:creationId xmlns:a16="http://schemas.microsoft.com/office/drawing/2014/main" id="{EB40F8DD-22B7-42DC-80C4-2B0D699DD2C2}"/>
              </a:ext>
            </a:extLst>
          </p:cNvPr>
          <p:cNvSpPr txBox="1"/>
          <p:nvPr/>
        </p:nvSpPr>
        <p:spPr>
          <a:xfrm>
            <a:off x="2133600" y="8299450"/>
            <a:ext cx="3962400" cy="1446550"/>
          </a:xfrm>
          <a:prstGeom prst="rect">
            <a:avLst/>
          </a:prstGeom>
          <a:solidFill>
            <a:schemeClr val="bg1"/>
          </a:solidFill>
          <a:ln>
            <a:noFill/>
          </a:ln>
        </p:spPr>
        <p:txBody>
          <a:bodyPr wrap="square" rtlCol="0">
            <a:spAutoFit/>
          </a:bodyPr>
          <a:lstStyle/>
          <a:p>
            <a:pPr algn="ctr"/>
            <a:r>
              <a:rPr lang="es-MX" sz="4400" dirty="0">
                <a:solidFill>
                  <a:srgbClr val="00B0F0"/>
                </a:solidFill>
                <a:latin typeface="Bell MT" panose="02020503060305020303" pitchFamily="18" charset="0"/>
              </a:rPr>
              <a:t>Ciclo escolar.</a:t>
            </a:r>
          </a:p>
          <a:p>
            <a:pPr algn="ctr"/>
            <a:r>
              <a:rPr lang="es-MX" sz="4400" dirty="0">
                <a:solidFill>
                  <a:srgbClr val="00B0F0"/>
                </a:solidFill>
                <a:latin typeface="Bell MT" panose="02020503060305020303" pitchFamily="18" charset="0"/>
              </a:rPr>
              <a:t>2021- 2022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098EC3D-F735-45B4-9006-35A40BE3438C}"/>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07191F4F-694C-48B2-AE41-662D9C5D5591}"/>
              </a:ext>
            </a:extLst>
          </p:cNvPr>
          <p:cNvSpPr txBox="1"/>
          <p:nvPr/>
        </p:nvSpPr>
        <p:spPr>
          <a:xfrm rot="21059476">
            <a:off x="-176300" y="2337083"/>
            <a:ext cx="4843494" cy="5078313"/>
          </a:xfrm>
          <a:prstGeom prst="rect">
            <a:avLst/>
          </a:prstGeom>
          <a:noFill/>
        </p:spPr>
        <p:txBody>
          <a:bodyPr wrap="square" rtlCol="0">
            <a:spAutoFit/>
          </a:bodyPr>
          <a:lstStyle/>
          <a:p>
            <a:pPr algn="just"/>
            <a:r>
              <a:rPr lang="es-MX" dirty="0"/>
              <a:t>Las actividades de diagnostico implementadas en la segunda semana de evaluación diagnostica se permitió apreciar un gran cambio en los alumnos pues su interés aumento debido a que las actividades permitieron interactuar de mejor manera por el uso de materiales concretos pues según el teórico </a:t>
            </a:r>
            <a:r>
              <a:rPr lang="es-ES" dirty="0"/>
              <a:t>Jean Piaget (1969) los docentes deben de  facilitar este proceso, de acuerdo a las necesidades e intereses particulares de cada uno de sus estudiantes. Por ello las adecuaciones al plan semanal fue integrar material novedoso que le permitiera manipular y experimentar.</a:t>
            </a:r>
          </a:p>
          <a:p>
            <a:pPr algn="just"/>
            <a:r>
              <a:rPr lang="es-ES" dirty="0"/>
              <a:t>Por otro lado Lev Vygotsky destaca la importancia del aprendizaje colaborativo, donde la participación activa del estudiante es fundamental para su aprendizaje; apoyando a si el lenguaje oral con las asambleas generadas para rescatar las lluvias de ideas. </a:t>
            </a:r>
            <a:endParaRPr lang="es-MX" dirty="0"/>
          </a:p>
        </p:txBody>
      </p:sp>
    </p:spTree>
    <p:extLst>
      <p:ext uri="{BB962C8B-B14F-4D97-AF65-F5344CB8AC3E}">
        <p14:creationId xmlns:p14="http://schemas.microsoft.com/office/powerpoint/2010/main" val="2990828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Estrella: 5 puntas 26">
            <a:extLst>
              <a:ext uri="{FF2B5EF4-FFF2-40B4-BE49-F238E27FC236}">
                <a16:creationId xmlns:a16="http://schemas.microsoft.com/office/drawing/2014/main" id="{BF5ED98F-F573-4DD6-9905-C8ED5F5B4FD0}"/>
              </a:ext>
            </a:extLst>
          </p:cNvPr>
          <p:cNvSpPr/>
          <p:nvPr/>
        </p:nvSpPr>
        <p:spPr>
          <a:xfrm>
            <a:off x="7039101" y="806969"/>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2F4716DA-CB0C-4932-B840-3EBA997B54A8}"/>
              </a:ext>
            </a:extLst>
          </p:cNvPr>
          <p:cNvSpPr txBox="1"/>
          <p:nvPr/>
        </p:nvSpPr>
        <p:spPr>
          <a:xfrm>
            <a:off x="5044440" y="496426"/>
            <a:ext cx="698500" cy="366047"/>
          </a:xfrm>
          <a:prstGeom prst="rect">
            <a:avLst/>
          </a:prstGeom>
          <a:noFill/>
        </p:spPr>
        <p:txBody>
          <a:bodyPr wrap="square" rtlCol="0">
            <a:spAutoFit/>
          </a:bodyPr>
          <a:lstStyle/>
          <a:p>
            <a:pPr algn="ctr"/>
            <a:r>
              <a:rPr lang="es-MX" b="1" dirty="0">
                <a:solidFill>
                  <a:srgbClr val="C00000"/>
                </a:solidFill>
              </a:rPr>
              <a:t>03</a:t>
            </a:r>
          </a:p>
        </p:txBody>
      </p:sp>
      <p:sp>
        <p:nvSpPr>
          <p:cNvPr id="29" name="CuadroTexto 28">
            <a:extLst>
              <a:ext uri="{FF2B5EF4-FFF2-40B4-BE49-F238E27FC236}">
                <a16:creationId xmlns:a16="http://schemas.microsoft.com/office/drawing/2014/main" id="{FCAE7DBF-1C42-4BB6-9B6B-337C16238D1F}"/>
              </a:ext>
            </a:extLst>
          </p:cNvPr>
          <p:cNvSpPr txBox="1"/>
          <p:nvPr/>
        </p:nvSpPr>
        <p:spPr>
          <a:xfrm>
            <a:off x="5860794" y="515312"/>
            <a:ext cx="698500" cy="366047"/>
          </a:xfrm>
          <a:prstGeom prst="rect">
            <a:avLst/>
          </a:prstGeom>
          <a:noFill/>
        </p:spPr>
        <p:txBody>
          <a:bodyPr wrap="square" rtlCol="0">
            <a:spAutoFit/>
          </a:bodyPr>
          <a:lstStyle/>
          <a:p>
            <a:pPr algn="ctr"/>
            <a:r>
              <a:rPr lang="es-MX" b="1" dirty="0">
                <a:solidFill>
                  <a:srgbClr val="C00000"/>
                </a:solidFill>
              </a:rPr>
              <a:t>09</a:t>
            </a:r>
          </a:p>
        </p:txBody>
      </p:sp>
      <p:sp>
        <p:nvSpPr>
          <p:cNvPr id="30" name="CuadroTexto 29">
            <a:extLst>
              <a:ext uri="{FF2B5EF4-FFF2-40B4-BE49-F238E27FC236}">
                <a16:creationId xmlns:a16="http://schemas.microsoft.com/office/drawing/2014/main" id="{1D9D016F-0078-4393-B99E-195E0D0213C1}"/>
              </a:ext>
            </a:extLst>
          </p:cNvPr>
          <p:cNvSpPr txBox="1"/>
          <p:nvPr/>
        </p:nvSpPr>
        <p:spPr>
          <a:xfrm>
            <a:off x="6677148" y="515311"/>
            <a:ext cx="698500" cy="366047"/>
          </a:xfrm>
          <a:prstGeom prst="rect">
            <a:avLst/>
          </a:prstGeom>
          <a:noFill/>
        </p:spPr>
        <p:txBody>
          <a:bodyPr wrap="square" rtlCol="0">
            <a:spAutoFit/>
          </a:bodyPr>
          <a:lstStyle/>
          <a:p>
            <a:pPr algn="ctr"/>
            <a:r>
              <a:rPr lang="es-MX" b="1" dirty="0">
                <a:solidFill>
                  <a:srgbClr val="C00000"/>
                </a:solidFill>
              </a:rPr>
              <a:t>21</a:t>
            </a:r>
          </a:p>
        </p:txBody>
      </p:sp>
      <p:sp>
        <p:nvSpPr>
          <p:cNvPr id="31" name="Estrella: 5 puntas 30">
            <a:extLst>
              <a:ext uri="{FF2B5EF4-FFF2-40B4-BE49-F238E27FC236}">
                <a16:creationId xmlns:a16="http://schemas.microsoft.com/office/drawing/2014/main" id="{97BBDAD6-CDB9-40F7-A397-6B12C927C410}"/>
              </a:ext>
            </a:extLst>
          </p:cNvPr>
          <p:cNvSpPr/>
          <p:nvPr/>
        </p:nvSpPr>
        <p:spPr>
          <a:xfrm>
            <a:off x="568960" y="1395221"/>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55DC2C98-B2D1-4499-8286-4B69CF9AB5E0}"/>
              </a:ext>
            </a:extLst>
          </p:cNvPr>
          <p:cNvSpPr/>
          <p:nvPr/>
        </p:nvSpPr>
        <p:spPr>
          <a:xfrm>
            <a:off x="1822449" y="1395220"/>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8DC18F87-3530-4FEA-BB1A-C075BF0EFB0B}"/>
              </a:ext>
            </a:extLst>
          </p:cNvPr>
          <p:cNvSpPr/>
          <p:nvPr/>
        </p:nvSpPr>
        <p:spPr>
          <a:xfrm>
            <a:off x="4388737" y="1395219"/>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748A6602-D2CD-427B-AE0A-E4BDE6A15D04}"/>
              </a:ext>
            </a:extLst>
          </p:cNvPr>
          <p:cNvSpPr/>
          <p:nvPr/>
        </p:nvSpPr>
        <p:spPr>
          <a:xfrm>
            <a:off x="3048001" y="2363470"/>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14A0FC9C-1EC6-4121-A4D9-739B2E355EE7}"/>
              </a:ext>
            </a:extLst>
          </p:cNvPr>
          <p:cNvSpPr/>
          <p:nvPr/>
        </p:nvSpPr>
        <p:spPr>
          <a:xfrm>
            <a:off x="2999094" y="273621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5DE14A2B-1CA3-437F-B563-43C4AC75FBC4}"/>
              </a:ext>
            </a:extLst>
          </p:cNvPr>
          <p:cNvSpPr/>
          <p:nvPr/>
        </p:nvSpPr>
        <p:spPr>
          <a:xfrm>
            <a:off x="2991539" y="3058668"/>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6F2B03C-9DEF-40EB-A1B5-7400E9737F32}"/>
              </a:ext>
            </a:extLst>
          </p:cNvPr>
          <p:cNvSpPr/>
          <p:nvPr/>
        </p:nvSpPr>
        <p:spPr>
          <a:xfrm>
            <a:off x="6525513" y="2329434"/>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CE6DAA16-9E82-4391-AD3D-AF71C3396B0B}"/>
              </a:ext>
            </a:extLst>
          </p:cNvPr>
          <p:cNvSpPr/>
          <p:nvPr/>
        </p:nvSpPr>
        <p:spPr>
          <a:xfrm>
            <a:off x="6525513" y="2776727"/>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070FC172-15F6-48C3-9421-BE56EA4D146A}"/>
              </a:ext>
            </a:extLst>
          </p:cNvPr>
          <p:cNvSpPr/>
          <p:nvPr/>
        </p:nvSpPr>
        <p:spPr>
          <a:xfrm>
            <a:off x="6560820" y="3235531"/>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A19DB828-A9E7-4776-A91D-7DE4952F8C72}"/>
              </a:ext>
            </a:extLst>
          </p:cNvPr>
          <p:cNvSpPr/>
          <p:nvPr/>
        </p:nvSpPr>
        <p:spPr>
          <a:xfrm>
            <a:off x="6560820" y="3569159"/>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E5ACAD4D-AFD6-4244-892A-91F251D52589}"/>
              </a:ext>
            </a:extLst>
          </p:cNvPr>
          <p:cNvSpPr/>
          <p:nvPr/>
        </p:nvSpPr>
        <p:spPr>
          <a:xfrm>
            <a:off x="6535926" y="385615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470174BA-0EBD-4AAE-BA9C-91D052F3D77E}"/>
              </a:ext>
            </a:extLst>
          </p:cNvPr>
          <p:cNvSpPr/>
          <p:nvPr/>
        </p:nvSpPr>
        <p:spPr>
          <a:xfrm>
            <a:off x="1236980" y="3664791"/>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DB5B6C8E-1375-4250-8DFB-9B4114876801}"/>
              </a:ext>
            </a:extLst>
          </p:cNvPr>
          <p:cNvSpPr/>
          <p:nvPr/>
        </p:nvSpPr>
        <p:spPr>
          <a:xfrm>
            <a:off x="2493644" y="4275907"/>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EAD6276A-B8E3-4498-8DDB-C9302BE7160E}"/>
              </a:ext>
            </a:extLst>
          </p:cNvPr>
          <p:cNvSpPr/>
          <p:nvPr/>
        </p:nvSpPr>
        <p:spPr>
          <a:xfrm>
            <a:off x="1086491" y="5004158"/>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B2A3B958-B38D-4627-8C5A-8C20DB5D0C27}"/>
              </a:ext>
            </a:extLst>
          </p:cNvPr>
          <p:cNvSpPr/>
          <p:nvPr/>
        </p:nvSpPr>
        <p:spPr>
          <a:xfrm>
            <a:off x="1574666" y="5416180"/>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EAE324E5-A7F9-4258-B6E7-BB9C9E4DEFC9}"/>
              </a:ext>
            </a:extLst>
          </p:cNvPr>
          <p:cNvSpPr txBox="1"/>
          <p:nvPr/>
        </p:nvSpPr>
        <p:spPr>
          <a:xfrm>
            <a:off x="2259038" y="5856419"/>
            <a:ext cx="1695741" cy="261610"/>
          </a:xfrm>
          <a:prstGeom prst="rect">
            <a:avLst/>
          </a:prstGeom>
          <a:noFill/>
        </p:spPr>
        <p:txBody>
          <a:bodyPr wrap="square" rtlCol="0">
            <a:spAutoFit/>
          </a:bodyPr>
          <a:lstStyle/>
          <a:p>
            <a:pPr algn="just"/>
            <a:r>
              <a:rPr lang="es-MX" sz="1100" dirty="0"/>
              <a:t>Daniela, Fernanda, Dante. </a:t>
            </a:r>
          </a:p>
        </p:txBody>
      </p:sp>
      <p:sp>
        <p:nvSpPr>
          <p:cNvPr id="47" name="CuadroTexto 46">
            <a:extLst>
              <a:ext uri="{FF2B5EF4-FFF2-40B4-BE49-F238E27FC236}">
                <a16:creationId xmlns:a16="http://schemas.microsoft.com/office/drawing/2014/main" id="{19FF37CA-A1D2-426F-865B-7ED0B1EA8D23}"/>
              </a:ext>
            </a:extLst>
          </p:cNvPr>
          <p:cNvSpPr txBox="1"/>
          <p:nvPr/>
        </p:nvSpPr>
        <p:spPr>
          <a:xfrm>
            <a:off x="4717553" y="4409139"/>
            <a:ext cx="1550090" cy="338554"/>
          </a:xfrm>
          <a:prstGeom prst="rect">
            <a:avLst/>
          </a:prstGeom>
          <a:noFill/>
        </p:spPr>
        <p:txBody>
          <a:bodyPr wrap="square" rtlCol="0">
            <a:spAutoFit/>
          </a:bodyPr>
          <a:lstStyle/>
          <a:p>
            <a:pPr algn="just"/>
            <a:r>
              <a:rPr lang="es-MX" sz="1600" dirty="0" err="1"/>
              <a:t>Aidan</a:t>
            </a:r>
            <a:r>
              <a:rPr lang="es-MX" sz="1600" dirty="0"/>
              <a:t> </a:t>
            </a:r>
            <a:r>
              <a:rPr lang="es-MX" sz="1100" dirty="0"/>
              <a:t> </a:t>
            </a:r>
          </a:p>
        </p:txBody>
      </p:sp>
      <p:sp>
        <p:nvSpPr>
          <p:cNvPr id="48" name="CuadroTexto 47">
            <a:extLst>
              <a:ext uri="{FF2B5EF4-FFF2-40B4-BE49-F238E27FC236}">
                <a16:creationId xmlns:a16="http://schemas.microsoft.com/office/drawing/2014/main" id="{508D0798-0FE9-435A-B2B2-DDD732AD80D7}"/>
              </a:ext>
            </a:extLst>
          </p:cNvPr>
          <p:cNvSpPr txBox="1"/>
          <p:nvPr/>
        </p:nvSpPr>
        <p:spPr>
          <a:xfrm>
            <a:off x="4063365" y="4988819"/>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9" name="CuadroTexto 48">
            <a:extLst>
              <a:ext uri="{FF2B5EF4-FFF2-40B4-BE49-F238E27FC236}">
                <a16:creationId xmlns:a16="http://schemas.microsoft.com/office/drawing/2014/main" id="{E257AD55-8E0A-402F-B934-E1A66E164666}"/>
              </a:ext>
            </a:extLst>
          </p:cNvPr>
          <p:cNvSpPr txBox="1"/>
          <p:nvPr/>
        </p:nvSpPr>
        <p:spPr>
          <a:xfrm>
            <a:off x="695845" y="6649589"/>
            <a:ext cx="3200805" cy="584775"/>
          </a:xfrm>
          <a:prstGeom prst="rect">
            <a:avLst/>
          </a:prstGeom>
          <a:noFill/>
        </p:spPr>
        <p:txBody>
          <a:bodyPr wrap="square" rtlCol="0">
            <a:spAutoFit/>
          </a:bodyPr>
          <a:lstStyle/>
          <a:p>
            <a:pPr algn="just"/>
            <a:r>
              <a:rPr lang="es-MX" sz="1600" dirty="0"/>
              <a:t>Mejor interacción y dominio de los temas. </a:t>
            </a:r>
          </a:p>
        </p:txBody>
      </p:sp>
      <p:sp>
        <p:nvSpPr>
          <p:cNvPr id="50" name="CuadroTexto 49">
            <a:extLst>
              <a:ext uri="{FF2B5EF4-FFF2-40B4-BE49-F238E27FC236}">
                <a16:creationId xmlns:a16="http://schemas.microsoft.com/office/drawing/2014/main" id="{8CECB39B-6866-4AA5-9759-52870196C24B}"/>
              </a:ext>
            </a:extLst>
          </p:cNvPr>
          <p:cNvSpPr txBox="1"/>
          <p:nvPr/>
        </p:nvSpPr>
        <p:spPr>
          <a:xfrm>
            <a:off x="4146550" y="6643012"/>
            <a:ext cx="2979420" cy="861774"/>
          </a:xfrm>
          <a:prstGeom prst="rect">
            <a:avLst/>
          </a:prstGeom>
          <a:noFill/>
        </p:spPr>
        <p:txBody>
          <a:bodyPr wrap="square" rtlCol="0">
            <a:spAutoFit/>
          </a:bodyPr>
          <a:lstStyle/>
          <a:p>
            <a:pPr algn="just"/>
            <a:r>
              <a:rPr lang="es-MX" sz="1600" dirty="0"/>
              <a:t>El tiempo de la reunión se consumió rápido; por lo cual las actividades fueron breves. </a:t>
            </a:r>
            <a:r>
              <a:rPr lang="es-MX" dirty="0"/>
              <a:t> </a:t>
            </a:r>
          </a:p>
        </p:txBody>
      </p:sp>
      <p:sp>
        <p:nvSpPr>
          <p:cNvPr id="51" name="CuadroTexto 50">
            <a:extLst>
              <a:ext uri="{FF2B5EF4-FFF2-40B4-BE49-F238E27FC236}">
                <a16:creationId xmlns:a16="http://schemas.microsoft.com/office/drawing/2014/main" id="{6F606954-A9DB-40F3-A85F-9528F32AED34}"/>
              </a:ext>
            </a:extLst>
          </p:cNvPr>
          <p:cNvSpPr txBox="1"/>
          <p:nvPr/>
        </p:nvSpPr>
        <p:spPr>
          <a:xfrm>
            <a:off x="1756276" y="8198766"/>
            <a:ext cx="2006774" cy="338554"/>
          </a:xfrm>
          <a:prstGeom prst="rect">
            <a:avLst/>
          </a:prstGeom>
          <a:noFill/>
        </p:spPr>
        <p:txBody>
          <a:bodyPr wrap="square" rtlCol="0">
            <a:spAutoFit/>
          </a:bodyPr>
          <a:lstStyle/>
          <a:p>
            <a:r>
              <a:rPr lang="es-MX" sz="1600" dirty="0"/>
              <a:t>Fue exitosa. </a:t>
            </a:r>
          </a:p>
        </p:txBody>
      </p:sp>
      <p:sp>
        <p:nvSpPr>
          <p:cNvPr id="52" name="CuadroTexto 51">
            <a:extLst>
              <a:ext uri="{FF2B5EF4-FFF2-40B4-BE49-F238E27FC236}">
                <a16:creationId xmlns:a16="http://schemas.microsoft.com/office/drawing/2014/main" id="{21FBEC33-0E4F-49D0-AAD7-710DC45E5E69}"/>
              </a:ext>
            </a:extLst>
          </p:cNvPr>
          <p:cNvSpPr txBox="1"/>
          <p:nvPr/>
        </p:nvSpPr>
        <p:spPr>
          <a:xfrm>
            <a:off x="652239" y="9123075"/>
            <a:ext cx="3431953" cy="523220"/>
          </a:xfrm>
          <a:prstGeom prst="rect">
            <a:avLst/>
          </a:prstGeom>
          <a:noFill/>
        </p:spPr>
        <p:txBody>
          <a:bodyPr wrap="square" rtlCol="0">
            <a:spAutoFit/>
          </a:bodyPr>
          <a:lstStyle/>
          <a:p>
            <a:pPr algn="just"/>
            <a:r>
              <a:rPr lang="es-MX" sz="1400" dirty="0"/>
              <a:t>Buscar estrategias para abordar más rápido las participaciones . </a:t>
            </a:r>
          </a:p>
        </p:txBody>
      </p:sp>
      <p:sp>
        <p:nvSpPr>
          <p:cNvPr id="53" name="CuadroTexto 52">
            <a:extLst>
              <a:ext uri="{FF2B5EF4-FFF2-40B4-BE49-F238E27FC236}">
                <a16:creationId xmlns:a16="http://schemas.microsoft.com/office/drawing/2014/main" id="{A078F689-0403-4891-B021-4C1539102011}"/>
              </a:ext>
            </a:extLst>
          </p:cNvPr>
          <p:cNvSpPr txBox="1"/>
          <p:nvPr/>
        </p:nvSpPr>
        <p:spPr>
          <a:xfrm>
            <a:off x="4024946" y="8210548"/>
            <a:ext cx="3497578" cy="1107996"/>
          </a:xfrm>
          <a:prstGeom prst="rect">
            <a:avLst/>
          </a:prstGeom>
          <a:noFill/>
        </p:spPr>
        <p:txBody>
          <a:bodyPr wrap="square" rtlCol="0">
            <a:spAutoFit/>
          </a:bodyPr>
          <a:lstStyle/>
          <a:p>
            <a:pPr algn="just"/>
            <a:r>
              <a:rPr lang="es-MX" sz="1600" dirty="0"/>
              <a:t>La jornada con los infantes fue buen y productiva se logro rescatar los saberes previos de los infantes e interactuar de mejor manera. </a:t>
            </a:r>
            <a:endParaRPr lang="es-MX" dirty="0"/>
          </a:p>
        </p:txBody>
      </p:sp>
    </p:spTree>
    <p:extLst>
      <p:ext uri="{BB962C8B-B14F-4D97-AF65-F5344CB8AC3E}">
        <p14:creationId xmlns:p14="http://schemas.microsoft.com/office/powerpoint/2010/main" val="962322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277A1FB-B978-4192-98FE-1D5159321B63}"/>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46A4537E-51A9-49BB-B296-23AD156EA8B1}"/>
              </a:ext>
            </a:extLst>
          </p:cNvPr>
          <p:cNvSpPr txBox="1"/>
          <p:nvPr/>
        </p:nvSpPr>
        <p:spPr>
          <a:xfrm rot="21166100">
            <a:off x="-141486" y="2257953"/>
            <a:ext cx="4881677" cy="5940088"/>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Mediante las nuevas plataformas se permite dar un seguimiento así como otorgar una atención a los estudiantes que se encuentran en su hogar, sin embargo, no se logra interactuar adecuadamente con los infantes, pues según </a:t>
            </a:r>
            <a:r>
              <a:rPr lang="es-MX" sz="2000" dirty="0" err="1">
                <a:latin typeface="Arial" panose="020B0604020202020204" pitchFamily="34" charset="0"/>
                <a:cs typeface="Arial" panose="020B0604020202020204" pitchFamily="34" charset="0"/>
              </a:rPr>
              <a:t>Cirigiliano</a:t>
            </a:r>
            <a:r>
              <a:rPr lang="es-MX" sz="2000" dirty="0">
                <a:latin typeface="Arial" panose="020B0604020202020204" pitchFamily="34" charset="0"/>
                <a:cs typeface="Arial" panose="020B0604020202020204" pitchFamily="34" charset="0"/>
              </a:rPr>
              <a:t>, (1983). Señala que la educación a distancia es el proceso en el cual alumno y profesor se mantienen alejados, ejerciendo el papel de guía pues aquellos alumnos no requieren una mayor intervención debido al alto grado de autonomía. sin embargo la etapa madurativa de los infantes no permite esta interacción ya que comienzan a forjar normas de convivencia, reglas, valores, intercambio de diálogos, personalidad, controlar sus emociones y a reconocerlas. </a:t>
            </a:r>
          </a:p>
        </p:txBody>
      </p:sp>
    </p:spTree>
    <p:extLst>
      <p:ext uri="{BB962C8B-B14F-4D97-AF65-F5344CB8AC3E}">
        <p14:creationId xmlns:p14="http://schemas.microsoft.com/office/powerpoint/2010/main" val="3169995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Estrella: 5 puntas 26">
            <a:extLst>
              <a:ext uri="{FF2B5EF4-FFF2-40B4-BE49-F238E27FC236}">
                <a16:creationId xmlns:a16="http://schemas.microsoft.com/office/drawing/2014/main" id="{BF5ED98F-F573-4DD6-9905-C8ED5F5B4FD0}"/>
              </a:ext>
            </a:extLst>
          </p:cNvPr>
          <p:cNvSpPr/>
          <p:nvPr/>
        </p:nvSpPr>
        <p:spPr>
          <a:xfrm>
            <a:off x="5149719" y="785395"/>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2F4716DA-CB0C-4932-B840-3EBA997B54A8}"/>
              </a:ext>
            </a:extLst>
          </p:cNvPr>
          <p:cNvSpPr txBox="1"/>
          <p:nvPr/>
        </p:nvSpPr>
        <p:spPr>
          <a:xfrm>
            <a:off x="5044440" y="496426"/>
            <a:ext cx="698500" cy="366047"/>
          </a:xfrm>
          <a:prstGeom prst="rect">
            <a:avLst/>
          </a:prstGeom>
          <a:noFill/>
        </p:spPr>
        <p:txBody>
          <a:bodyPr wrap="square" rtlCol="0">
            <a:spAutoFit/>
          </a:bodyPr>
          <a:lstStyle/>
          <a:p>
            <a:pPr algn="ctr"/>
            <a:r>
              <a:rPr lang="es-MX" b="1" dirty="0">
                <a:solidFill>
                  <a:srgbClr val="C00000"/>
                </a:solidFill>
              </a:rPr>
              <a:t>06</a:t>
            </a:r>
          </a:p>
        </p:txBody>
      </p:sp>
      <p:sp>
        <p:nvSpPr>
          <p:cNvPr id="29" name="CuadroTexto 28">
            <a:extLst>
              <a:ext uri="{FF2B5EF4-FFF2-40B4-BE49-F238E27FC236}">
                <a16:creationId xmlns:a16="http://schemas.microsoft.com/office/drawing/2014/main" id="{FCAE7DBF-1C42-4BB6-9B6B-337C16238D1F}"/>
              </a:ext>
            </a:extLst>
          </p:cNvPr>
          <p:cNvSpPr txBox="1"/>
          <p:nvPr/>
        </p:nvSpPr>
        <p:spPr>
          <a:xfrm>
            <a:off x="5860794" y="515312"/>
            <a:ext cx="698500" cy="366047"/>
          </a:xfrm>
          <a:prstGeom prst="rect">
            <a:avLst/>
          </a:prstGeom>
          <a:noFill/>
        </p:spPr>
        <p:txBody>
          <a:bodyPr wrap="square" rtlCol="0">
            <a:spAutoFit/>
          </a:bodyPr>
          <a:lstStyle/>
          <a:p>
            <a:pPr algn="ctr"/>
            <a:r>
              <a:rPr lang="es-MX" b="1" dirty="0">
                <a:solidFill>
                  <a:srgbClr val="C00000"/>
                </a:solidFill>
              </a:rPr>
              <a:t>09</a:t>
            </a:r>
          </a:p>
        </p:txBody>
      </p:sp>
      <p:sp>
        <p:nvSpPr>
          <p:cNvPr id="30" name="CuadroTexto 29">
            <a:extLst>
              <a:ext uri="{FF2B5EF4-FFF2-40B4-BE49-F238E27FC236}">
                <a16:creationId xmlns:a16="http://schemas.microsoft.com/office/drawing/2014/main" id="{1D9D016F-0078-4393-B99E-195E0D0213C1}"/>
              </a:ext>
            </a:extLst>
          </p:cNvPr>
          <p:cNvSpPr txBox="1"/>
          <p:nvPr/>
        </p:nvSpPr>
        <p:spPr>
          <a:xfrm>
            <a:off x="6677148" y="515311"/>
            <a:ext cx="698500" cy="366047"/>
          </a:xfrm>
          <a:prstGeom prst="rect">
            <a:avLst/>
          </a:prstGeom>
          <a:noFill/>
        </p:spPr>
        <p:txBody>
          <a:bodyPr wrap="square" rtlCol="0">
            <a:spAutoFit/>
          </a:bodyPr>
          <a:lstStyle/>
          <a:p>
            <a:pPr algn="ctr"/>
            <a:r>
              <a:rPr lang="es-MX" b="1" dirty="0">
                <a:solidFill>
                  <a:srgbClr val="C00000"/>
                </a:solidFill>
              </a:rPr>
              <a:t>21</a:t>
            </a:r>
          </a:p>
        </p:txBody>
      </p:sp>
      <p:sp>
        <p:nvSpPr>
          <p:cNvPr id="31" name="Estrella: 5 puntas 30">
            <a:extLst>
              <a:ext uri="{FF2B5EF4-FFF2-40B4-BE49-F238E27FC236}">
                <a16:creationId xmlns:a16="http://schemas.microsoft.com/office/drawing/2014/main" id="{97BBDAD6-CDB9-40F7-A397-6B12C927C410}"/>
              </a:ext>
            </a:extLst>
          </p:cNvPr>
          <p:cNvSpPr/>
          <p:nvPr/>
        </p:nvSpPr>
        <p:spPr>
          <a:xfrm>
            <a:off x="568960" y="1395221"/>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55DC2C98-B2D1-4499-8286-4B69CF9AB5E0}"/>
              </a:ext>
            </a:extLst>
          </p:cNvPr>
          <p:cNvSpPr/>
          <p:nvPr/>
        </p:nvSpPr>
        <p:spPr>
          <a:xfrm>
            <a:off x="1822449" y="1395220"/>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8DC18F87-3530-4FEA-BB1A-C075BF0EFB0B}"/>
              </a:ext>
            </a:extLst>
          </p:cNvPr>
          <p:cNvSpPr/>
          <p:nvPr/>
        </p:nvSpPr>
        <p:spPr>
          <a:xfrm>
            <a:off x="4388737" y="1395219"/>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748A6602-D2CD-427B-AE0A-E4BDE6A15D04}"/>
              </a:ext>
            </a:extLst>
          </p:cNvPr>
          <p:cNvSpPr/>
          <p:nvPr/>
        </p:nvSpPr>
        <p:spPr>
          <a:xfrm>
            <a:off x="3048001" y="2363470"/>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14A0FC9C-1EC6-4121-A4D9-739B2E355EE7}"/>
              </a:ext>
            </a:extLst>
          </p:cNvPr>
          <p:cNvSpPr/>
          <p:nvPr/>
        </p:nvSpPr>
        <p:spPr>
          <a:xfrm>
            <a:off x="2999094" y="273621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5DE14A2B-1CA3-437F-B563-43C4AC75FBC4}"/>
              </a:ext>
            </a:extLst>
          </p:cNvPr>
          <p:cNvSpPr/>
          <p:nvPr/>
        </p:nvSpPr>
        <p:spPr>
          <a:xfrm>
            <a:off x="2991539" y="3058668"/>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6F2B03C-9DEF-40EB-A1B5-7400E9737F32}"/>
              </a:ext>
            </a:extLst>
          </p:cNvPr>
          <p:cNvSpPr/>
          <p:nvPr/>
        </p:nvSpPr>
        <p:spPr>
          <a:xfrm>
            <a:off x="6525513" y="2329434"/>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CE6DAA16-9E82-4391-AD3D-AF71C3396B0B}"/>
              </a:ext>
            </a:extLst>
          </p:cNvPr>
          <p:cNvSpPr/>
          <p:nvPr/>
        </p:nvSpPr>
        <p:spPr>
          <a:xfrm>
            <a:off x="6525513" y="2776727"/>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070FC172-15F6-48C3-9421-BE56EA4D146A}"/>
              </a:ext>
            </a:extLst>
          </p:cNvPr>
          <p:cNvSpPr/>
          <p:nvPr/>
        </p:nvSpPr>
        <p:spPr>
          <a:xfrm>
            <a:off x="6560820" y="3235531"/>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A19DB828-A9E7-4776-A91D-7DE4952F8C72}"/>
              </a:ext>
            </a:extLst>
          </p:cNvPr>
          <p:cNvSpPr/>
          <p:nvPr/>
        </p:nvSpPr>
        <p:spPr>
          <a:xfrm>
            <a:off x="6560820" y="3569159"/>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E5ACAD4D-AFD6-4244-892A-91F251D52589}"/>
              </a:ext>
            </a:extLst>
          </p:cNvPr>
          <p:cNvSpPr/>
          <p:nvPr/>
        </p:nvSpPr>
        <p:spPr>
          <a:xfrm>
            <a:off x="6535926" y="385615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470174BA-0EBD-4AAE-BA9C-91D052F3D77E}"/>
              </a:ext>
            </a:extLst>
          </p:cNvPr>
          <p:cNvSpPr/>
          <p:nvPr/>
        </p:nvSpPr>
        <p:spPr>
          <a:xfrm>
            <a:off x="1236980" y="3664791"/>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DB5B6C8E-1375-4250-8DFB-9B4114876801}"/>
              </a:ext>
            </a:extLst>
          </p:cNvPr>
          <p:cNvSpPr/>
          <p:nvPr/>
        </p:nvSpPr>
        <p:spPr>
          <a:xfrm>
            <a:off x="2493644" y="4275907"/>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EAD6276A-B8E3-4498-8DDB-C9302BE7160E}"/>
              </a:ext>
            </a:extLst>
          </p:cNvPr>
          <p:cNvSpPr/>
          <p:nvPr/>
        </p:nvSpPr>
        <p:spPr>
          <a:xfrm>
            <a:off x="1086491" y="5004158"/>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B2A3B958-B38D-4627-8C5A-8C20DB5D0C27}"/>
              </a:ext>
            </a:extLst>
          </p:cNvPr>
          <p:cNvSpPr/>
          <p:nvPr/>
        </p:nvSpPr>
        <p:spPr>
          <a:xfrm>
            <a:off x="1574666" y="5416180"/>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EAE324E5-A7F9-4258-B6E7-BB9C9E4DEFC9}"/>
              </a:ext>
            </a:extLst>
          </p:cNvPr>
          <p:cNvSpPr txBox="1"/>
          <p:nvPr/>
        </p:nvSpPr>
        <p:spPr>
          <a:xfrm>
            <a:off x="2259038" y="5856419"/>
            <a:ext cx="1695741" cy="261610"/>
          </a:xfrm>
          <a:prstGeom prst="rect">
            <a:avLst/>
          </a:prstGeom>
          <a:noFill/>
        </p:spPr>
        <p:txBody>
          <a:bodyPr wrap="square" rtlCol="0">
            <a:spAutoFit/>
          </a:bodyPr>
          <a:lstStyle/>
          <a:p>
            <a:pPr algn="just"/>
            <a:r>
              <a:rPr lang="es-MX" sz="1100" dirty="0"/>
              <a:t>Isaac, </a:t>
            </a:r>
            <a:r>
              <a:rPr lang="es-MX" sz="1100" dirty="0" err="1"/>
              <a:t>Ashanty</a:t>
            </a:r>
            <a:r>
              <a:rPr lang="es-MX" sz="1100" dirty="0"/>
              <a:t>, Sofia. </a:t>
            </a:r>
          </a:p>
        </p:txBody>
      </p:sp>
      <p:sp>
        <p:nvSpPr>
          <p:cNvPr id="47" name="CuadroTexto 46">
            <a:extLst>
              <a:ext uri="{FF2B5EF4-FFF2-40B4-BE49-F238E27FC236}">
                <a16:creationId xmlns:a16="http://schemas.microsoft.com/office/drawing/2014/main" id="{19FF37CA-A1D2-426F-865B-7ED0B1EA8D23}"/>
              </a:ext>
            </a:extLst>
          </p:cNvPr>
          <p:cNvSpPr txBox="1"/>
          <p:nvPr/>
        </p:nvSpPr>
        <p:spPr>
          <a:xfrm>
            <a:off x="4717552" y="4409139"/>
            <a:ext cx="2064247" cy="338554"/>
          </a:xfrm>
          <a:prstGeom prst="rect">
            <a:avLst/>
          </a:prstGeom>
          <a:noFill/>
        </p:spPr>
        <p:txBody>
          <a:bodyPr wrap="square" rtlCol="0">
            <a:spAutoFit/>
          </a:bodyPr>
          <a:lstStyle/>
          <a:p>
            <a:pPr algn="just"/>
            <a:r>
              <a:rPr lang="es-MX" sz="1600" dirty="0"/>
              <a:t>Valentina y </a:t>
            </a:r>
            <a:r>
              <a:rPr lang="es-MX" sz="1600" dirty="0" err="1"/>
              <a:t>Kitzia</a:t>
            </a:r>
            <a:r>
              <a:rPr lang="es-MX" sz="1600" dirty="0"/>
              <a:t> </a:t>
            </a:r>
            <a:r>
              <a:rPr lang="es-MX" sz="1100" dirty="0"/>
              <a:t> </a:t>
            </a:r>
          </a:p>
        </p:txBody>
      </p:sp>
      <p:sp>
        <p:nvSpPr>
          <p:cNvPr id="48" name="CuadroTexto 47">
            <a:extLst>
              <a:ext uri="{FF2B5EF4-FFF2-40B4-BE49-F238E27FC236}">
                <a16:creationId xmlns:a16="http://schemas.microsoft.com/office/drawing/2014/main" id="{508D0798-0FE9-435A-B2B2-DDD732AD80D7}"/>
              </a:ext>
            </a:extLst>
          </p:cNvPr>
          <p:cNvSpPr txBox="1"/>
          <p:nvPr/>
        </p:nvSpPr>
        <p:spPr>
          <a:xfrm>
            <a:off x="4063365" y="4988819"/>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9" name="CuadroTexto 48">
            <a:extLst>
              <a:ext uri="{FF2B5EF4-FFF2-40B4-BE49-F238E27FC236}">
                <a16:creationId xmlns:a16="http://schemas.microsoft.com/office/drawing/2014/main" id="{E257AD55-8E0A-402F-B934-E1A66E164666}"/>
              </a:ext>
            </a:extLst>
          </p:cNvPr>
          <p:cNvSpPr txBox="1"/>
          <p:nvPr/>
        </p:nvSpPr>
        <p:spPr>
          <a:xfrm>
            <a:off x="695845" y="6649589"/>
            <a:ext cx="3200805" cy="1077218"/>
          </a:xfrm>
          <a:prstGeom prst="rect">
            <a:avLst/>
          </a:prstGeom>
          <a:noFill/>
        </p:spPr>
        <p:txBody>
          <a:bodyPr wrap="square" rtlCol="0">
            <a:spAutoFit/>
          </a:bodyPr>
          <a:lstStyle/>
          <a:p>
            <a:pPr algn="just"/>
            <a:r>
              <a:rPr lang="es-MX" sz="1600" dirty="0"/>
              <a:t>Mejor interacción y dominio de los temas. </a:t>
            </a:r>
          </a:p>
          <a:p>
            <a:pPr algn="just"/>
            <a:r>
              <a:rPr lang="es-MX" sz="1600" dirty="0"/>
              <a:t>Una comunicación activa con los alumnos</a:t>
            </a:r>
          </a:p>
        </p:txBody>
      </p:sp>
      <p:sp>
        <p:nvSpPr>
          <p:cNvPr id="50" name="CuadroTexto 49">
            <a:extLst>
              <a:ext uri="{FF2B5EF4-FFF2-40B4-BE49-F238E27FC236}">
                <a16:creationId xmlns:a16="http://schemas.microsoft.com/office/drawing/2014/main" id="{8CECB39B-6866-4AA5-9759-52870196C24B}"/>
              </a:ext>
            </a:extLst>
          </p:cNvPr>
          <p:cNvSpPr txBox="1"/>
          <p:nvPr/>
        </p:nvSpPr>
        <p:spPr>
          <a:xfrm>
            <a:off x="4183380" y="6643012"/>
            <a:ext cx="2979420" cy="584775"/>
          </a:xfrm>
          <a:prstGeom prst="rect">
            <a:avLst/>
          </a:prstGeom>
          <a:noFill/>
        </p:spPr>
        <p:txBody>
          <a:bodyPr wrap="square" rtlCol="0">
            <a:spAutoFit/>
          </a:bodyPr>
          <a:lstStyle/>
          <a:p>
            <a:pPr algn="just"/>
            <a:r>
              <a:rPr lang="es-MX" sz="1600" dirty="0"/>
              <a:t>Algunos alumnos no acatan indicaciones.</a:t>
            </a:r>
            <a:endParaRPr lang="es-MX" dirty="0"/>
          </a:p>
        </p:txBody>
      </p:sp>
      <p:sp>
        <p:nvSpPr>
          <p:cNvPr id="51" name="CuadroTexto 50">
            <a:extLst>
              <a:ext uri="{FF2B5EF4-FFF2-40B4-BE49-F238E27FC236}">
                <a16:creationId xmlns:a16="http://schemas.microsoft.com/office/drawing/2014/main" id="{6F606954-A9DB-40F3-A85F-9528F32AED34}"/>
              </a:ext>
            </a:extLst>
          </p:cNvPr>
          <p:cNvSpPr txBox="1"/>
          <p:nvPr/>
        </p:nvSpPr>
        <p:spPr>
          <a:xfrm>
            <a:off x="1756276" y="8198766"/>
            <a:ext cx="2006774" cy="338554"/>
          </a:xfrm>
          <a:prstGeom prst="rect">
            <a:avLst/>
          </a:prstGeom>
          <a:noFill/>
        </p:spPr>
        <p:txBody>
          <a:bodyPr wrap="square" rtlCol="0">
            <a:spAutoFit/>
          </a:bodyPr>
          <a:lstStyle/>
          <a:p>
            <a:r>
              <a:rPr lang="es-MX" sz="1600" dirty="0"/>
              <a:t>Fue exitosa. </a:t>
            </a:r>
          </a:p>
        </p:txBody>
      </p:sp>
      <p:sp>
        <p:nvSpPr>
          <p:cNvPr id="52" name="CuadroTexto 51">
            <a:extLst>
              <a:ext uri="{FF2B5EF4-FFF2-40B4-BE49-F238E27FC236}">
                <a16:creationId xmlns:a16="http://schemas.microsoft.com/office/drawing/2014/main" id="{21FBEC33-0E4F-49D0-AAD7-710DC45E5E69}"/>
              </a:ext>
            </a:extLst>
          </p:cNvPr>
          <p:cNvSpPr txBox="1"/>
          <p:nvPr/>
        </p:nvSpPr>
        <p:spPr>
          <a:xfrm>
            <a:off x="652239" y="9123075"/>
            <a:ext cx="3431953" cy="523220"/>
          </a:xfrm>
          <a:prstGeom prst="rect">
            <a:avLst/>
          </a:prstGeom>
          <a:noFill/>
        </p:spPr>
        <p:txBody>
          <a:bodyPr wrap="square" rtlCol="0">
            <a:spAutoFit/>
          </a:bodyPr>
          <a:lstStyle/>
          <a:p>
            <a:pPr algn="just"/>
            <a:r>
              <a:rPr lang="es-MX" sz="1400" dirty="0"/>
              <a:t>Buscar estrategias para mantener en sus lugares a los alumnos.</a:t>
            </a:r>
          </a:p>
        </p:txBody>
      </p:sp>
      <p:sp>
        <p:nvSpPr>
          <p:cNvPr id="53" name="CuadroTexto 52">
            <a:extLst>
              <a:ext uri="{FF2B5EF4-FFF2-40B4-BE49-F238E27FC236}">
                <a16:creationId xmlns:a16="http://schemas.microsoft.com/office/drawing/2014/main" id="{A078F689-0403-4891-B021-4C1539102011}"/>
              </a:ext>
            </a:extLst>
          </p:cNvPr>
          <p:cNvSpPr txBox="1"/>
          <p:nvPr/>
        </p:nvSpPr>
        <p:spPr>
          <a:xfrm>
            <a:off x="4024946" y="8210548"/>
            <a:ext cx="3497578" cy="1107996"/>
          </a:xfrm>
          <a:prstGeom prst="rect">
            <a:avLst/>
          </a:prstGeom>
          <a:noFill/>
        </p:spPr>
        <p:txBody>
          <a:bodyPr wrap="square" rtlCol="0">
            <a:spAutoFit/>
          </a:bodyPr>
          <a:lstStyle/>
          <a:p>
            <a:pPr algn="just"/>
            <a:r>
              <a:rPr lang="es-MX" sz="1600" dirty="0"/>
              <a:t>La jornada con los infantes fue buen y productiva se logro rescatar los saberes previos de los infantes e interactuar de mejor manera. </a:t>
            </a:r>
            <a:endParaRPr lang="es-MX" dirty="0"/>
          </a:p>
        </p:txBody>
      </p:sp>
    </p:spTree>
    <p:extLst>
      <p:ext uri="{BB962C8B-B14F-4D97-AF65-F5344CB8AC3E}">
        <p14:creationId xmlns:p14="http://schemas.microsoft.com/office/powerpoint/2010/main" val="21258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277A1FB-B978-4192-98FE-1D5159321B63}"/>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46A4537E-51A9-49BB-B296-23AD156EA8B1}"/>
              </a:ext>
            </a:extLst>
          </p:cNvPr>
          <p:cNvSpPr txBox="1"/>
          <p:nvPr/>
        </p:nvSpPr>
        <p:spPr>
          <a:xfrm rot="21166100">
            <a:off x="-141486" y="2565733"/>
            <a:ext cx="4881677" cy="5324535"/>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Durante las semanas de trabajo los alumnos han mostrado un cambio en la regulación de su comportamiento como el apego a su primer circulo social, sin embargo poca población no acata las indicaciones; según </a:t>
            </a:r>
            <a:r>
              <a:rPr lang="es-ES" sz="2000" dirty="0">
                <a:latin typeface="Arial" panose="020B0604020202020204" pitchFamily="34" charset="0"/>
                <a:cs typeface="Arial" panose="020B0604020202020204" pitchFamily="34" charset="0"/>
              </a:rPr>
              <a:t>a Abarca (1996), quien expresa que la disciplina se origina en tres fuentes: el centro educativo, el ambiente familiar y social y el estudiante.</a:t>
            </a:r>
          </a:p>
          <a:p>
            <a:pPr algn="just"/>
            <a:r>
              <a:rPr lang="es-ES" sz="2000" dirty="0">
                <a:latin typeface="Arial" panose="020B0604020202020204" pitchFamily="34" charset="0"/>
                <a:cs typeface="Arial" panose="020B0604020202020204" pitchFamily="34" charset="0"/>
              </a:rPr>
              <a:t>Por lo cual se puede determinar que los estudiantes que mejor se adaptan a las reglas dentro y fuera del aula, viven en un ecosistema en el cual padres de familia aportan reforzamiento continuo.</a:t>
            </a:r>
          </a:p>
          <a:p>
            <a:pPr algn="just"/>
            <a:r>
              <a:rPr lang="es-ES" sz="2000" dirty="0">
                <a:latin typeface="Arial" panose="020B0604020202020204" pitchFamily="34" charset="0"/>
                <a:cs typeface="Arial" panose="020B0604020202020204" pitchFamily="34" charset="0"/>
              </a:rPr>
              <a:t>Formando así un vinculo entre escuela y hogar permitiendo impactar de mejor manera el aprendizaje del alumno.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2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Estrella: 5 puntas 26">
            <a:extLst>
              <a:ext uri="{FF2B5EF4-FFF2-40B4-BE49-F238E27FC236}">
                <a16:creationId xmlns:a16="http://schemas.microsoft.com/office/drawing/2014/main" id="{BF5ED98F-F573-4DD6-9905-C8ED5F5B4FD0}"/>
              </a:ext>
            </a:extLst>
          </p:cNvPr>
          <p:cNvSpPr/>
          <p:nvPr/>
        </p:nvSpPr>
        <p:spPr>
          <a:xfrm>
            <a:off x="5653405" y="865371"/>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2F4716DA-CB0C-4932-B840-3EBA997B54A8}"/>
              </a:ext>
            </a:extLst>
          </p:cNvPr>
          <p:cNvSpPr txBox="1"/>
          <p:nvPr/>
        </p:nvSpPr>
        <p:spPr>
          <a:xfrm>
            <a:off x="5044440" y="496426"/>
            <a:ext cx="698500" cy="366047"/>
          </a:xfrm>
          <a:prstGeom prst="rect">
            <a:avLst/>
          </a:prstGeom>
          <a:noFill/>
        </p:spPr>
        <p:txBody>
          <a:bodyPr wrap="square" rtlCol="0">
            <a:spAutoFit/>
          </a:bodyPr>
          <a:lstStyle/>
          <a:p>
            <a:pPr algn="ctr"/>
            <a:r>
              <a:rPr lang="es-MX" b="1" dirty="0">
                <a:solidFill>
                  <a:srgbClr val="C00000"/>
                </a:solidFill>
              </a:rPr>
              <a:t>07</a:t>
            </a:r>
          </a:p>
        </p:txBody>
      </p:sp>
      <p:sp>
        <p:nvSpPr>
          <p:cNvPr id="29" name="CuadroTexto 28">
            <a:extLst>
              <a:ext uri="{FF2B5EF4-FFF2-40B4-BE49-F238E27FC236}">
                <a16:creationId xmlns:a16="http://schemas.microsoft.com/office/drawing/2014/main" id="{FCAE7DBF-1C42-4BB6-9B6B-337C16238D1F}"/>
              </a:ext>
            </a:extLst>
          </p:cNvPr>
          <p:cNvSpPr txBox="1"/>
          <p:nvPr/>
        </p:nvSpPr>
        <p:spPr>
          <a:xfrm>
            <a:off x="5860794" y="515312"/>
            <a:ext cx="698500" cy="366047"/>
          </a:xfrm>
          <a:prstGeom prst="rect">
            <a:avLst/>
          </a:prstGeom>
          <a:noFill/>
        </p:spPr>
        <p:txBody>
          <a:bodyPr wrap="square" rtlCol="0">
            <a:spAutoFit/>
          </a:bodyPr>
          <a:lstStyle/>
          <a:p>
            <a:pPr algn="ctr"/>
            <a:r>
              <a:rPr lang="es-MX" b="1" dirty="0">
                <a:solidFill>
                  <a:srgbClr val="C00000"/>
                </a:solidFill>
              </a:rPr>
              <a:t>09</a:t>
            </a:r>
          </a:p>
        </p:txBody>
      </p:sp>
      <p:sp>
        <p:nvSpPr>
          <p:cNvPr id="30" name="CuadroTexto 29">
            <a:extLst>
              <a:ext uri="{FF2B5EF4-FFF2-40B4-BE49-F238E27FC236}">
                <a16:creationId xmlns:a16="http://schemas.microsoft.com/office/drawing/2014/main" id="{1D9D016F-0078-4393-B99E-195E0D0213C1}"/>
              </a:ext>
            </a:extLst>
          </p:cNvPr>
          <p:cNvSpPr txBox="1"/>
          <p:nvPr/>
        </p:nvSpPr>
        <p:spPr>
          <a:xfrm>
            <a:off x="6677148" y="515311"/>
            <a:ext cx="698500" cy="366047"/>
          </a:xfrm>
          <a:prstGeom prst="rect">
            <a:avLst/>
          </a:prstGeom>
          <a:noFill/>
        </p:spPr>
        <p:txBody>
          <a:bodyPr wrap="square" rtlCol="0">
            <a:spAutoFit/>
          </a:bodyPr>
          <a:lstStyle/>
          <a:p>
            <a:pPr algn="ctr"/>
            <a:r>
              <a:rPr lang="es-MX" b="1" dirty="0">
                <a:solidFill>
                  <a:srgbClr val="C00000"/>
                </a:solidFill>
              </a:rPr>
              <a:t>21</a:t>
            </a:r>
          </a:p>
        </p:txBody>
      </p:sp>
      <p:sp>
        <p:nvSpPr>
          <p:cNvPr id="31" name="Estrella: 5 puntas 30">
            <a:extLst>
              <a:ext uri="{FF2B5EF4-FFF2-40B4-BE49-F238E27FC236}">
                <a16:creationId xmlns:a16="http://schemas.microsoft.com/office/drawing/2014/main" id="{97BBDAD6-CDB9-40F7-A397-6B12C927C410}"/>
              </a:ext>
            </a:extLst>
          </p:cNvPr>
          <p:cNvSpPr/>
          <p:nvPr/>
        </p:nvSpPr>
        <p:spPr>
          <a:xfrm>
            <a:off x="568960" y="1395221"/>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55DC2C98-B2D1-4499-8286-4B69CF9AB5E0}"/>
              </a:ext>
            </a:extLst>
          </p:cNvPr>
          <p:cNvSpPr/>
          <p:nvPr/>
        </p:nvSpPr>
        <p:spPr>
          <a:xfrm>
            <a:off x="1822449" y="1395220"/>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8DC18F87-3530-4FEA-BB1A-C075BF0EFB0B}"/>
              </a:ext>
            </a:extLst>
          </p:cNvPr>
          <p:cNvSpPr/>
          <p:nvPr/>
        </p:nvSpPr>
        <p:spPr>
          <a:xfrm>
            <a:off x="4388737" y="1395219"/>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748A6602-D2CD-427B-AE0A-E4BDE6A15D04}"/>
              </a:ext>
            </a:extLst>
          </p:cNvPr>
          <p:cNvSpPr/>
          <p:nvPr/>
        </p:nvSpPr>
        <p:spPr>
          <a:xfrm>
            <a:off x="3048001" y="2363470"/>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14A0FC9C-1EC6-4121-A4D9-739B2E355EE7}"/>
              </a:ext>
            </a:extLst>
          </p:cNvPr>
          <p:cNvSpPr/>
          <p:nvPr/>
        </p:nvSpPr>
        <p:spPr>
          <a:xfrm>
            <a:off x="2999094" y="273621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5DE14A2B-1CA3-437F-B563-43C4AC75FBC4}"/>
              </a:ext>
            </a:extLst>
          </p:cNvPr>
          <p:cNvSpPr/>
          <p:nvPr/>
        </p:nvSpPr>
        <p:spPr>
          <a:xfrm>
            <a:off x="2991539" y="3058668"/>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6F2B03C-9DEF-40EB-A1B5-7400E9737F32}"/>
              </a:ext>
            </a:extLst>
          </p:cNvPr>
          <p:cNvSpPr/>
          <p:nvPr/>
        </p:nvSpPr>
        <p:spPr>
          <a:xfrm>
            <a:off x="6525513" y="2329434"/>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CE6DAA16-9E82-4391-AD3D-AF71C3396B0B}"/>
              </a:ext>
            </a:extLst>
          </p:cNvPr>
          <p:cNvSpPr/>
          <p:nvPr/>
        </p:nvSpPr>
        <p:spPr>
          <a:xfrm>
            <a:off x="6525513" y="2776727"/>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070FC172-15F6-48C3-9421-BE56EA4D146A}"/>
              </a:ext>
            </a:extLst>
          </p:cNvPr>
          <p:cNvSpPr/>
          <p:nvPr/>
        </p:nvSpPr>
        <p:spPr>
          <a:xfrm>
            <a:off x="6560820" y="3235531"/>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A19DB828-A9E7-4776-A91D-7DE4952F8C72}"/>
              </a:ext>
            </a:extLst>
          </p:cNvPr>
          <p:cNvSpPr/>
          <p:nvPr/>
        </p:nvSpPr>
        <p:spPr>
          <a:xfrm>
            <a:off x="6560820" y="3569159"/>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E5ACAD4D-AFD6-4244-892A-91F251D52589}"/>
              </a:ext>
            </a:extLst>
          </p:cNvPr>
          <p:cNvSpPr/>
          <p:nvPr/>
        </p:nvSpPr>
        <p:spPr>
          <a:xfrm>
            <a:off x="6535926" y="385615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470174BA-0EBD-4AAE-BA9C-91D052F3D77E}"/>
              </a:ext>
            </a:extLst>
          </p:cNvPr>
          <p:cNvSpPr/>
          <p:nvPr/>
        </p:nvSpPr>
        <p:spPr>
          <a:xfrm>
            <a:off x="1236980" y="3664791"/>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DB5B6C8E-1375-4250-8DFB-9B4114876801}"/>
              </a:ext>
            </a:extLst>
          </p:cNvPr>
          <p:cNvSpPr/>
          <p:nvPr/>
        </p:nvSpPr>
        <p:spPr>
          <a:xfrm>
            <a:off x="3410999" y="4305023"/>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EAD6276A-B8E3-4498-8DDB-C9302BE7160E}"/>
              </a:ext>
            </a:extLst>
          </p:cNvPr>
          <p:cNvSpPr/>
          <p:nvPr/>
        </p:nvSpPr>
        <p:spPr>
          <a:xfrm>
            <a:off x="1998091" y="5140219"/>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B2A3B958-B38D-4627-8C5A-8C20DB5D0C27}"/>
              </a:ext>
            </a:extLst>
          </p:cNvPr>
          <p:cNvSpPr/>
          <p:nvPr/>
        </p:nvSpPr>
        <p:spPr>
          <a:xfrm>
            <a:off x="2396443" y="5495022"/>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EAE324E5-A7F9-4258-B6E7-BB9C9E4DEFC9}"/>
              </a:ext>
            </a:extLst>
          </p:cNvPr>
          <p:cNvSpPr txBox="1"/>
          <p:nvPr/>
        </p:nvSpPr>
        <p:spPr>
          <a:xfrm>
            <a:off x="2259038" y="5856419"/>
            <a:ext cx="1695741" cy="261610"/>
          </a:xfrm>
          <a:prstGeom prst="rect">
            <a:avLst/>
          </a:prstGeom>
          <a:noFill/>
        </p:spPr>
        <p:txBody>
          <a:bodyPr wrap="square" rtlCol="0">
            <a:spAutoFit/>
          </a:bodyPr>
          <a:lstStyle/>
          <a:p>
            <a:pPr algn="just"/>
            <a:r>
              <a:rPr lang="es-MX" sz="1100" dirty="0"/>
              <a:t>Leticia y Diego.</a:t>
            </a:r>
          </a:p>
        </p:txBody>
      </p:sp>
      <p:sp>
        <p:nvSpPr>
          <p:cNvPr id="47" name="CuadroTexto 46">
            <a:extLst>
              <a:ext uri="{FF2B5EF4-FFF2-40B4-BE49-F238E27FC236}">
                <a16:creationId xmlns:a16="http://schemas.microsoft.com/office/drawing/2014/main" id="{19FF37CA-A1D2-426F-865B-7ED0B1EA8D23}"/>
              </a:ext>
            </a:extLst>
          </p:cNvPr>
          <p:cNvSpPr txBox="1"/>
          <p:nvPr/>
        </p:nvSpPr>
        <p:spPr>
          <a:xfrm>
            <a:off x="4717552" y="4409139"/>
            <a:ext cx="2064247" cy="338554"/>
          </a:xfrm>
          <a:prstGeom prst="rect">
            <a:avLst/>
          </a:prstGeom>
          <a:noFill/>
        </p:spPr>
        <p:txBody>
          <a:bodyPr wrap="square" rtlCol="0">
            <a:spAutoFit/>
          </a:bodyPr>
          <a:lstStyle/>
          <a:p>
            <a:pPr algn="just"/>
            <a:r>
              <a:rPr lang="es-MX" sz="1600" dirty="0"/>
              <a:t>Sofia y Mateo.  </a:t>
            </a:r>
            <a:r>
              <a:rPr lang="es-MX" sz="1100" dirty="0"/>
              <a:t> </a:t>
            </a:r>
          </a:p>
        </p:txBody>
      </p:sp>
      <p:sp>
        <p:nvSpPr>
          <p:cNvPr id="48" name="CuadroTexto 47">
            <a:extLst>
              <a:ext uri="{FF2B5EF4-FFF2-40B4-BE49-F238E27FC236}">
                <a16:creationId xmlns:a16="http://schemas.microsoft.com/office/drawing/2014/main" id="{508D0798-0FE9-435A-B2B2-DDD732AD80D7}"/>
              </a:ext>
            </a:extLst>
          </p:cNvPr>
          <p:cNvSpPr txBox="1"/>
          <p:nvPr/>
        </p:nvSpPr>
        <p:spPr>
          <a:xfrm>
            <a:off x="4063365" y="4988819"/>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9" name="CuadroTexto 48">
            <a:extLst>
              <a:ext uri="{FF2B5EF4-FFF2-40B4-BE49-F238E27FC236}">
                <a16:creationId xmlns:a16="http://schemas.microsoft.com/office/drawing/2014/main" id="{E257AD55-8E0A-402F-B934-E1A66E164666}"/>
              </a:ext>
            </a:extLst>
          </p:cNvPr>
          <p:cNvSpPr txBox="1"/>
          <p:nvPr/>
        </p:nvSpPr>
        <p:spPr>
          <a:xfrm>
            <a:off x="695845" y="6649589"/>
            <a:ext cx="3200805" cy="1077218"/>
          </a:xfrm>
          <a:prstGeom prst="rect">
            <a:avLst/>
          </a:prstGeom>
          <a:noFill/>
        </p:spPr>
        <p:txBody>
          <a:bodyPr wrap="square" rtlCol="0">
            <a:spAutoFit/>
          </a:bodyPr>
          <a:lstStyle/>
          <a:p>
            <a:pPr algn="just"/>
            <a:r>
              <a:rPr lang="es-MX" sz="1600" dirty="0"/>
              <a:t>Mejor interacción y dominio de los temas. </a:t>
            </a:r>
          </a:p>
          <a:p>
            <a:pPr algn="just"/>
            <a:r>
              <a:rPr lang="es-MX" sz="1600" dirty="0"/>
              <a:t>Una comunicación activa con los alumnos</a:t>
            </a:r>
          </a:p>
        </p:txBody>
      </p:sp>
      <p:sp>
        <p:nvSpPr>
          <p:cNvPr id="50" name="CuadroTexto 49">
            <a:extLst>
              <a:ext uri="{FF2B5EF4-FFF2-40B4-BE49-F238E27FC236}">
                <a16:creationId xmlns:a16="http://schemas.microsoft.com/office/drawing/2014/main" id="{8CECB39B-6866-4AA5-9759-52870196C24B}"/>
              </a:ext>
            </a:extLst>
          </p:cNvPr>
          <p:cNvSpPr txBox="1"/>
          <p:nvPr/>
        </p:nvSpPr>
        <p:spPr>
          <a:xfrm>
            <a:off x="4183380" y="6643012"/>
            <a:ext cx="2979420" cy="830997"/>
          </a:xfrm>
          <a:prstGeom prst="rect">
            <a:avLst/>
          </a:prstGeom>
          <a:noFill/>
        </p:spPr>
        <p:txBody>
          <a:bodyPr wrap="square" rtlCol="0">
            <a:spAutoFit/>
          </a:bodyPr>
          <a:lstStyle/>
          <a:p>
            <a:pPr algn="just"/>
            <a:r>
              <a:rPr lang="es-MX" sz="1600" dirty="0"/>
              <a:t>Algunos alumnos no acatan indicaciones, descontrol del grupo.</a:t>
            </a:r>
            <a:endParaRPr lang="es-MX" dirty="0"/>
          </a:p>
        </p:txBody>
      </p:sp>
      <p:sp>
        <p:nvSpPr>
          <p:cNvPr id="51" name="CuadroTexto 50">
            <a:extLst>
              <a:ext uri="{FF2B5EF4-FFF2-40B4-BE49-F238E27FC236}">
                <a16:creationId xmlns:a16="http://schemas.microsoft.com/office/drawing/2014/main" id="{6F606954-A9DB-40F3-A85F-9528F32AED34}"/>
              </a:ext>
            </a:extLst>
          </p:cNvPr>
          <p:cNvSpPr txBox="1"/>
          <p:nvPr/>
        </p:nvSpPr>
        <p:spPr>
          <a:xfrm>
            <a:off x="1756276" y="8198766"/>
            <a:ext cx="2006774" cy="338554"/>
          </a:xfrm>
          <a:prstGeom prst="rect">
            <a:avLst/>
          </a:prstGeom>
          <a:noFill/>
        </p:spPr>
        <p:txBody>
          <a:bodyPr wrap="square" rtlCol="0">
            <a:spAutoFit/>
          </a:bodyPr>
          <a:lstStyle/>
          <a:p>
            <a:r>
              <a:rPr lang="es-MX" sz="1600" dirty="0"/>
              <a:t>Fue buena. </a:t>
            </a:r>
          </a:p>
        </p:txBody>
      </p:sp>
      <p:sp>
        <p:nvSpPr>
          <p:cNvPr id="52" name="CuadroTexto 51">
            <a:extLst>
              <a:ext uri="{FF2B5EF4-FFF2-40B4-BE49-F238E27FC236}">
                <a16:creationId xmlns:a16="http://schemas.microsoft.com/office/drawing/2014/main" id="{21FBEC33-0E4F-49D0-AAD7-710DC45E5E69}"/>
              </a:ext>
            </a:extLst>
          </p:cNvPr>
          <p:cNvSpPr txBox="1"/>
          <p:nvPr/>
        </p:nvSpPr>
        <p:spPr>
          <a:xfrm>
            <a:off x="652239" y="9123075"/>
            <a:ext cx="3431953" cy="523220"/>
          </a:xfrm>
          <a:prstGeom prst="rect">
            <a:avLst/>
          </a:prstGeom>
          <a:noFill/>
        </p:spPr>
        <p:txBody>
          <a:bodyPr wrap="square" rtlCol="0">
            <a:spAutoFit/>
          </a:bodyPr>
          <a:lstStyle/>
          <a:p>
            <a:pPr algn="just"/>
            <a:r>
              <a:rPr lang="es-MX" sz="1400" dirty="0"/>
              <a:t>Buscar estrategias para mantener en sus lugares a los alumnos.</a:t>
            </a:r>
          </a:p>
        </p:txBody>
      </p:sp>
      <p:sp>
        <p:nvSpPr>
          <p:cNvPr id="53" name="CuadroTexto 52">
            <a:extLst>
              <a:ext uri="{FF2B5EF4-FFF2-40B4-BE49-F238E27FC236}">
                <a16:creationId xmlns:a16="http://schemas.microsoft.com/office/drawing/2014/main" id="{A078F689-0403-4891-B021-4C1539102011}"/>
              </a:ext>
            </a:extLst>
          </p:cNvPr>
          <p:cNvSpPr txBox="1"/>
          <p:nvPr/>
        </p:nvSpPr>
        <p:spPr>
          <a:xfrm>
            <a:off x="4024946" y="8210548"/>
            <a:ext cx="3497578" cy="830997"/>
          </a:xfrm>
          <a:prstGeom prst="rect">
            <a:avLst/>
          </a:prstGeom>
          <a:noFill/>
        </p:spPr>
        <p:txBody>
          <a:bodyPr wrap="square" rtlCol="0">
            <a:spAutoFit/>
          </a:bodyPr>
          <a:lstStyle/>
          <a:p>
            <a:pPr algn="just"/>
            <a:r>
              <a:rPr lang="es-MX" sz="1600" dirty="0"/>
              <a:t>La jornada con los infantes fue buena sin embargo, algunos no establecen reglas, normas. </a:t>
            </a:r>
            <a:endParaRPr lang="es-MX" dirty="0"/>
          </a:p>
        </p:txBody>
      </p:sp>
    </p:spTree>
    <p:extLst>
      <p:ext uri="{BB962C8B-B14F-4D97-AF65-F5344CB8AC3E}">
        <p14:creationId xmlns:p14="http://schemas.microsoft.com/office/powerpoint/2010/main" val="4169033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277A1FB-B978-4192-98FE-1D5159321B63}"/>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46A4537E-51A9-49BB-B296-23AD156EA8B1}"/>
              </a:ext>
            </a:extLst>
          </p:cNvPr>
          <p:cNvSpPr txBox="1"/>
          <p:nvPr/>
        </p:nvSpPr>
        <p:spPr>
          <a:xfrm rot="21166100">
            <a:off x="-141486" y="2411848"/>
            <a:ext cx="4881677" cy="5632311"/>
          </a:xfrm>
          <a:prstGeom prst="rect">
            <a:avLst/>
          </a:prstGeom>
          <a:noFill/>
        </p:spPr>
        <p:txBody>
          <a:bodyPr wrap="square" rtlCol="0">
            <a:spAutoFit/>
          </a:bodyPr>
          <a:lstStyle/>
          <a:p>
            <a:pPr algn="just"/>
            <a:r>
              <a:rPr lang="es-MX" sz="2000" dirty="0">
                <a:latin typeface="Arial" panose="020B0604020202020204" pitchFamily="34" charset="0"/>
                <a:cs typeface="Arial" panose="020B0604020202020204" pitchFamily="34" charset="0"/>
              </a:rPr>
              <a:t>Los alumnos de primer grado logran integrar algunas normas de convivencia dentro de la escuela, sin embrago, alumnos no regulan sus emociones por lo cual cuando no se realiza lo que desean recurren al llanto.</a:t>
            </a:r>
          </a:p>
          <a:p>
            <a:pPr algn="just"/>
            <a:r>
              <a:rPr lang="es-MX" sz="2000" dirty="0">
                <a:latin typeface="Arial" panose="020B0604020202020204" pitchFamily="34" charset="0"/>
                <a:cs typeface="Arial" panose="020B0604020202020204" pitchFamily="34" charset="0"/>
              </a:rPr>
              <a:t>Según García (2005).   </a:t>
            </a:r>
            <a:r>
              <a:rPr lang="es-ES" sz="2000" dirty="0">
                <a:latin typeface="Arial" panose="020B0604020202020204" pitchFamily="34" charset="0"/>
                <a:cs typeface="Arial" panose="020B0604020202020204" pitchFamily="34" charset="0"/>
              </a:rPr>
              <a:t>La educación debe orientarse al</a:t>
            </a:r>
          </a:p>
          <a:p>
            <a:pPr algn="just"/>
            <a:r>
              <a:rPr lang="es-ES" sz="2000" dirty="0">
                <a:latin typeface="Arial" panose="020B0604020202020204" pitchFamily="34" charset="0"/>
                <a:cs typeface="Arial" panose="020B0604020202020204" pitchFamily="34" charset="0"/>
              </a:rPr>
              <a:t>pleno desarrollo de la personalidad del alumno: cognitivo, emoción, sentimientos. Las emociones están presentes en toda nuestra vida; por ello los alumnos de primer grado reaccionan con ellas ante situaciones del diario vivir, sin embargo si se logran regular acataran fácilmente reglas, normas que establezcan un buen funcionamiento dentro del aula. </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405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Estrella: 5 puntas 26">
            <a:extLst>
              <a:ext uri="{FF2B5EF4-FFF2-40B4-BE49-F238E27FC236}">
                <a16:creationId xmlns:a16="http://schemas.microsoft.com/office/drawing/2014/main" id="{BF5ED98F-F573-4DD6-9905-C8ED5F5B4FD0}"/>
              </a:ext>
            </a:extLst>
          </p:cNvPr>
          <p:cNvSpPr/>
          <p:nvPr/>
        </p:nvSpPr>
        <p:spPr>
          <a:xfrm>
            <a:off x="6145149" y="820742"/>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CuadroTexto 27">
            <a:extLst>
              <a:ext uri="{FF2B5EF4-FFF2-40B4-BE49-F238E27FC236}">
                <a16:creationId xmlns:a16="http://schemas.microsoft.com/office/drawing/2014/main" id="{2F4716DA-CB0C-4932-B840-3EBA997B54A8}"/>
              </a:ext>
            </a:extLst>
          </p:cNvPr>
          <p:cNvSpPr txBox="1"/>
          <p:nvPr/>
        </p:nvSpPr>
        <p:spPr>
          <a:xfrm>
            <a:off x="5044440" y="496426"/>
            <a:ext cx="698500" cy="366047"/>
          </a:xfrm>
          <a:prstGeom prst="rect">
            <a:avLst/>
          </a:prstGeom>
          <a:noFill/>
        </p:spPr>
        <p:txBody>
          <a:bodyPr wrap="square" rtlCol="0">
            <a:spAutoFit/>
          </a:bodyPr>
          <a:lstStyle/>
          <a:p>
            <a:pPr algn="ctr"/>
            <a:r>
              <a:rPr lang="es-MX" b="1" dirty="0">
                <a:solidFill>
                  <a:srgbClr val="C00000"/>
                </a:solidFill>
              </a:rPr>
              <a:t>08</a:t>
            </a:r>
          </a:p>
        </p:txBody>
      </p:sp>
      <p:sp>
        <p:nvSpPr>
          <p:cNvPr id="29" name="CuadroTexto 28">
            <a:extLst>
              <a:ext uri="{FF2B5EF4-FFF2-40B4-BE49-F238E27FC236}">
                <a16:creationId xmlns:a16="http://schemas.microsoft.com/office/drawing/2014/main" id="{FCAE7DBF-1C42-4BB6-9B6B-337C16238D1F}"/>
              </a:ext>
            </a:extLst>
          </p:cNvPr>
          <p:cNvSpPr txBox="1"/>
          <p:nvPr/>
        </p:nvSpPr>
        <p:spPr>
          <a:xfrm>
            <a:off x="5860794" y="515312"/>
            <a:ext cx="698500" cy="366047"/>
          </a:xfrm>
          <a:prstGeom prst="rect">
            <a:avLst/>
          </a:prstGeom>
          <a:noFill/>
        </p:spPr>
        <p:txBody>
          <a:bodyPr wrap="square" rtlCol="0">
            <a:spAutoFit/>
          </a:bodyPr>
          <a:lstStyle/>
          <a:p>
            <a:pPr algn="ctr"/>
            <a:r>
              <a:rPr lang="es-MX" b="1" dirty="0">
                <a:solidFill>
                  <a:srgbClr val="C00000"/>
                </a:solidFill>
              </a:rPr>
              <a:t>09</a:t>
            </a:r>
          </a:p>
        </p:txBody>
      </p:sp>
      <p:sp>
        <p:nvSpPr>
          <p:cNvPr id="30" name="CuadroTexto 29">
            <a:extLst>
              <a:ext uri="{FF2B5EF4-FFF2-40B4-BE49-F238E27FC236}">
                <a16:creationId xmlns:a16="http://schemas.microsoft.com/office/drawing/2014/main" id="{1D9D016F-0078-4393-B99E-195E0D0213C1}"/>
              </a:ext>
            </a:extLst>
          </p:cNvPr>
          <p:cNvSpPr txBox="1"/>
          <p:nvPr/>
        </p:nvSpPr>
        <p:spPr>
          <a:xfrm>
            <a:off x="6677148" y="515311"/>
            <a:ext cx="698500" cy="366047"/>
          </a:xfrm>
          <a:prstGeom prst="rect">
            <a:avLst/>
          </a:prstGeom>
          <a:noFill/>
        </p:spPr>
        <p:txBody>
          <a:bodyPr wrap="square" rtlCol="0">
            <a:spAutoFit/>
          </a:bodyPr>
          <a:lstStyle/>
          <a:p>
            <a:pPr algn="ctr"/>
            <a:r>
              <a:rPr lang="es-MX" b="1" dirty="0">
                <a:solidFill>
                  <a:srgbClr val="C00000"/>
                </a:solidFill>
              </a:rPr>
              <a:t>21</a:t>
            </a:r>
          </a:p>
        </p:txBody>
      </p:sp>
      <p:sp>
        <p:nvSpPr>
          <p:cNvPr id="31" name="Estrella: 5 puntas 30">
            <a:extLst>
              <a:ext uri="{FF2B5EF4-FFF2-40B4-BE49-F238E27FC236}">
                <a16:creationId xmlns:a16="http://schemas.microsoft.com/office/drawing/2014/main" id="{97BBDAD6-CDB9-40F7-A397-6B12C927C410}"/>
              </a:ext>
            </a:extLst>
          </p:cNvPr>
          <p:cNvSpPr/>
          <p:nvPr/>
        </p:nvSpPr>
        <p:spPr>
          <a:xfrm>
            <a:off x="568960" y="1395221"/>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55DC2C98-B2D1-4499-8286-4B69CF9AB5E0}"/>
              </a:ext>
            </a:extLst>
          </p:cNvPr>
          <p:cNvSpPr/>
          <p:nvPr/>
        </p:nvSpPr>
        <p:spPr>
          <a:xfrm>
            <a:off x="1822449" y="1395220"/>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8DC18F87-3530-4FEA-BB1A-C075BF0EFB0B}"/>
              </a:ext>
            </a:extLst>
          </p:cNvPr>
          <p:cNvSpPr/>
          <p:nvPr/>
        </p:nvSpPr>
        <p:spPr>
          <a:xfrm>
            <a:off x="4388737" y="1395219"/>
            <a:ext cx="408687" cy="54247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748A6602-D2CD-427B-AE0A-E4BDE6A15D04}"/>
              </a:ext>
            </a:extLst>
          </p:cNvPr>
          <p:cNvSpPr/>
          <p:nvPr/>
        </p:nvSpPr>
        <p:spPr>
          <a:xfrm>
            <a:off x="3048001" y="2363470"/>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14A0FC9C-1EC6-4121-A4D9-739B2E355EE7}"/>
              </a:ext>
            </a:extLst>
          </p:cNvPr>
          <p:cNvSpPr/>
          <p:nvPr/>
        </p:nvSpPr>
        <p:spPr>
          <a:xfrm>
            <a:off x="2999094" y="273621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5DE14A2B-1CA3-437F-B563-43C4AC75FBC4}"/>
              </a:ext>
            </a:extLst>
          </p:cNvPr>
          <p:cNvSpPr/>
          <p:nvPr/>
        </p:nvSpPr>
        <p:spPr>
          <a:xfrm>
            <a:off x="2991539" y="3058668"/>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6F2B03C-9DEF-40EB-A1B5-7400E9737F32}"/>
              </a:ext>
            </a:extLst>
          </p:cNvPr>
          <p:cNvSpPr/>
          <p:nvPr/>
        </p:nvSpPr>
        <p:spPr>
          <a:xfrm>
            <a:off x="6525513" y="2329434"/>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CE6DAA16-9E82-4391-AD3D-AF71C3396B0B}"/>
              </a:ext>
            </a:extLst>
          </p:cNvPr>
          <p:cNvSpPr/>
          <p:nvPr/>
        </p:nvSpPr>
        <p:spPr>
          <a:xfrm>
            <a:off x="6525513" y="2776727"/>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070FC172-15F6-48C3-9421-BE56EA4D146A}"/>
              </a:ext>
            </a:extLst>
          </p:cNvPr>
          <p:cNvSpPr/>
          <p:nvPr/>
        </p:nvSpPr>
        <p:spPr>
          <a:xfrm>
            <a:off x="6560820" y="3235531"/>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A19DB828-A9E7-4776-A91D-7DE4952F8C72}"/>
              </a:ext>
            </a:extLst>
          </p:cNvPr>
          <p:cNvSpPr/>
          <p:nvPr/>
        </p:nvSpPr>
        <p:spPr>
          <a:xfrm>
            <a:off x="6560820" y="3569159"/>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E5ACAD4D-AFD6-4244-892A-91F251D52589}"/>
              </a:ext>
            </a:extLst>
          </p:cNvPr>
          <p:cNvSpPr/>
          <p:nvPr/>
        </p:nvSpPr>
        <p:spPr>
          <a:xfrm>
            <a:off x="6535926" y="3856156"/>
            <a:ext cx="381000" cy="4292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470174BA-0EBD-4AAE-BA9C-91D052F3D77E}"/>
              </a:ext>
            </a:extLst>
          </p:cNvPr>
          <p:cNvSpPr/>
          <p:nvPr/>
        </p:nvSpPr>
        <p:spPr>
          <a:xfrm>
            <a:off x="1236980" y="3664791"/>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DB5B6C8E-1375-4250-8DFB-9B4114876801}"/>
              </a:ext>
            </a:extLst>
          </p:cNvPr>
          <p:cNvSpPr/>
          <p:nvPr/>
        </p:nvSpPr>
        <p:spPr>
          <a:xfrm>
            <a:off x="3410999" y="4305023"/>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EAD6276A-B8E3-4498-8DDB-C9302BE7160E}"/>
              </a:ext>
            </a:extLst>
          </p:cNvPr>
          <p:cNvSpPr/>
          <p:nvPr/>
        </p:nvSpPr>
        <p:spPr>
          <a:xfrm>
            <a:off x="1998091" y="5140219"/>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B2A3B958-B38D-4627-8C5A-8C20DB5D0C27}"/>
              </a:ext>
            </a:extLst>
          </p:cNvPr>
          <p:cNvSpPr/>
          <p:nvPr/>
        </p:nvSpPr>
        <p:spPr>
          <a:xfrm>
            <a:off x="3198666" y="5481047"/>
            <a:ext cx="363220" cy="41185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EAE324E5-A7F9-4258-B6E7-BB9C9E4DEFC9}"/>
              </a:ext>
            </a:extLst>
          </p:cNvPr>
          <p:cNvSpPr txBox="1"/>
          <p:nvPr/>
        </p:nvSpPr>
        <p:spPr>
          <a:xfrm>
            <a:off x="2259038" y="5856419"/>
            <a:ext cx="1695741" cy="261610"/>
          </a:xfrm>
          <a:prstGeom prst="rect">
            <a:avLst/>
          </a:prstGeom>
          <a:noFill/>
        </p:spPr>
        <p:txBody>
          <a:bodyPr wrap="square" rtlCol="0">
            <a:spAutoFit/>
          </a:bodyPr>
          <a:lstStyle/>
          <a:p>
            <a:pPr algn="just"/>
            <a:r>
              <a:rPr lang="es-MX" sz="1100" dirty="0"/>
              <a:t>Leticia y Eleazar.</a:t>
            </a:r>
          </a:p>
        </p:txBody>
      </p:sp>
      <p:sp>
        <p:nvSpPr>
          <p:cNvPr id="47" name="CuadroTexto 46">
            <a:extLst>
              <a:ext uri="{FF2B5EF4-FFF2-40B4-BE49-F238E27FC236}">
                <a16:creationId xmlns:a16="http://schemas.microsoft.com/office/drawing/2014/main" id="{19FF37CA-A1D2-426F-865B-7ED0B1EA8D23}"/>
              </a:ext>
            </a:extLst>
          </p:cNvPr>
          <p:cNvSpPr txBox="1"/>
          <p:nvPr/>
        </p:nvSpPr>
        <p:spPr>
          <a:xfrm>
            <a:off x="4717552" y="4409139"/>
            <a:ext cx="2064247" cy="338554"/>
          </a:xfrm>
          <a:prstGeom prst="rect">
            <a:avLst/>
          </a:prstGeom>
          <a:noFill/>
        </p:spPr>
        <p:txBody>
          <a:bodyPr wrap="square" rtlCol="0">
            <a:spAutoFit/>
          </a:bodyPr>
          <a:lstStyle/>
          <a:p>
            <a:pPr algn="just"/>
            <a:r>
              <a:rPr lang="es-MX" sz="1600" dirty="0"/>
              <a:t>Sofia y Mateo.  </a:t>
            </a:r>
            <a:r>
              <a:rPr lang="es-MX" sz="1100" dirty="0"/>
              <a:t> </a:t>
            </a:r>
          </a:p>
        </p:txBody>
      </p:sp>
      <p:sp>
        <p:nvSpPr>
          <p:cNvPr id="48" name="CuadroTexto 47">
            <a:extLst>
              <a:ext uri="{FF2B5EF4-FFF2-40B4-BE49-F238E27FC236}">
                <a16:creationId xmlns:a16="http://schemas.microsoft.com/office/drawing/2014/main" id="{508D0798-0FE9-435A-B2B2-DDD732AD80D7}"/>
              </a:ext>
            </a:extLst>
          </p:cNvPr>
          <p:cNvSpPr txBox="1"/>
          <p:nvPr/>
        </p:nvSpPr>
        <p:spPr>
          <a:xfrm>
            <a:off x="4063365" y="4988819"/>
            <a:ext cx="3180080" cy="1077218"/>
          </a:xfrm>
          <a:prstGeom prst="rect">
            <a:avLst/>
          </a:prstGeom>
          <a:noFill/>
        </p:spPr>
        <p:txBody>
          <a:bodyPr wrap="square" rtlCol="0">
            <a:spAutoFit/>
          </a:bodyPr>
          <a:lstStyle/>
          <a:p>
            <a:pPr algn="just"/>
            <a:r>
              <a:rPr lang="es-MX" sz="1600" dirty="0"/>
              <a:t>Se abordaron actividades de diagnostico para obtener la expresión oral, así como el conteo y acciones socioemocionales. </a:t>
            </a:r>
          </a:p>
        </p:txBody>
      </p:sp>
      <p:sp>
        <p:nvSpPr>
          <p:cNvPr id="49" name="CuadroTexto 48">
            <a:extLst>
              <a:ext uri="{FF2B5EF4-FFF2-40B4-BE49-F238E27FC236}">
                <a16:creationId xmlns:a16="http://schemas.microsoft.com/office/drawing/2014/main" id="{E257AD55-8E0A-402F-B934-E1A66E164666}"/>
              </a:ext>
            </a:extLst>
          </p:cNvPr>
          <p:cNvSpPr txBox="1"/>
          <p:nvPr/>
        </p:nvSpPr>
        <p:spPr>
          <a:xfrm>
            <a:off x="695845" y="6649589"/>
            <a:ext cx="3200805" cy="584775"/>
          </a:xfrm>
          <a:prstGeom prst="rect">
            <a:avLst/>
          </a:prstGeom>
          <a:noFill/>
        </p:spPr>
        <p:txBody>
          <a:bodyPr wrap="square" rtlCol="0">
            <a:spAutoFit/>
          </a:bodyPr>
          <a:lstStyle/>
          <a:p>
            <a:pPr algn="just"/>
            <a:r>
              <a:rPr lang="es-MX" sz="1600" dirty="0"/>
              <a:t>Integrar mejor las normas y reglas en algunos alumnos.</a:t>
            </a:r>
          </a:p>
        </p:txBody>
      </p:sp>
      <p:sp>
        <p:nvSpPr>
          <p:cNvPr id="50" name="CuadroTexto 49">
            <a:extLst>
              <a:ext uri="{FF2B5EF4-FFF2-40B4-BE49-F238E27FC236}">
                <a16:creationId xmlns:a16="http://schemas.microsoft.com/office/drawing/2014/main" id="{8CECB39B-6866-4AA5-9759-52870196C24B}"/>
              </a:ext>
            </a:extLst>
          </p:cNvPr>
          <p:cNvSpPr txBox="1"/>
          <p:nvPr/>
        </p:nvSpPr>
        <p:spPr>
          <a:xfrm>
            <a:off x="4183380" y="6643012"/>
            <a:ext cx="2979420" cy="830997"/>
          </a:xfrm>
          <a:prstGeom prst="rect">
            <a:avLst/>
          </a:prstGeom>
          <a:noFill/>
        </p:spPr>
        <p:txBody>
          <a:bodyPr wrap="square" rtlCol="0">
            <a:spAutoFit/>
          </a:bodyPr>
          <a:lstStyle/>
          <a:p>
            <a:pPr algn="just"/>
            <a:r>
              <a:rPr lang="es-MX" sz="1600" dirty="0"/>
              <a:t>Algunos alumnos no acatan indicaciones, descontrol del grupo.</a:t>
            </a:r>
            <a:endParaRPr lang="es-MX" dirty="0"/>
          </a:p>
        </p:txBody>
      </p:sp>
      <p:sp>
        <p:nvSpPr>
          <p:cNvPr id="51" name="CuadroTexto 50">
            <a:extLst>
              <a:ext uri="{FF2B5EF4-FFF2-40B4-BE49-F238E27FC236}">
                <a16:creationId xmlns:a16="http://schemas.microsoft.com/office/drawing/2014/main" id="{6F606954-A9DB-40F3-A85F-9528F32AED34}"/>
              </a:ext>
            </a:extLst>
          </p:cNvPr>
          <p:cNvSpPr txBox="1"/>
          <p:nvPr/>
        </p:nvSpPr>
        <p:spPr>
          <a:xfrm>
            <a:off x="1756276" y="8198766"/>
            <a:ext cx="2006774" cy="338554"/>
          </a:xfrm>
          <a:prstGeom prst="rect">
            <a:avLst/>
          </a:prstGeom>
          <a:noFill/>
        </p:spPr>
        <p:txBody>
          <a:bodyPr wrap="square" rtlCol="0">
            <a:spAutoFit/>
          </a:bodyPr>
          <a:lstStyle/>
          <a:p>
            <a:r>
              <a:rPr lang="es-MX" sz="1600" dirty="0"/>
              <a:t>Fue buena. </a:t>
            </a:r>
          </a:p>
        </p:txBody>
      </p:sp>
      <p:sp>
        <p:nvSpPr>
          <p:cNvPr id="52" name="CuadroTexto 51">
            <a:extLst>
              <a:ext uri="{FF2B5EF4-FFF2-40B4-BE49-F238E27FC236}">
                <a16:creationId xmlns:a16="http://schemas.microsoft.com/office/drawing/2014/main" id="{21FBEC33-0E4F-49D0-AAD7-710DC45E5E69}"/>
              </a:ext>
            </a:extLst>
          </p:cNvPr>
          <p:cNvSpPr txBox="1"/>
          <p:nvPr/>
        </p:nvSpPr>
        <p:spPr>
          <a:xfrm>
            <a:off x="652239" y="9123075"/>
            <a:ext cx="3431953" cy="523220"/>
          </a:xfrm>
          <a:prstGeom prst="rect">
            <a:avLst/>
          </a:prstGeom>
          <a:noFill/>
        </p:spPr>
        <p:txBody>
          <a:bodyPr wrap="square" rtlCol="0">
            <a:spAutoFit/>
          </a:bodyPr>
          <a:lstStyle/>
          <a:p>
            <a:pPr algn="just"/>
            <a:r>
              <a:rPr lang="es-MX" sz="1400" dirty="0"/>
              <a:t>Buscar estrategias para mantener en sus lugares a los alumnos.</a:t>
            </a:r>
          </a:p>
        </p:txBody>
      </p:sp>
      <p:sp>
        <p:nvSpPr>
          <p:cNvPr id="53" name="CuadroTexto 52">
            <a:extLst>
              <a:ext uri="{FF2B5EF4-FFF2-40B4-BE49-F238E27FC236}">
                <a16:creationId xmlns:a16="http://schemas.microsoft.com/office/drawing/2014/main" id="{A078F689-0403-4891-B021-4C1539102011}"/>
              </a:ext>
            </a:extLst>
          </p:cNvPr>
          <p:cNvSpPr txBox="1"/>
          <p:nvPr/>
        </p:nvSpPr>
        <p:spPr>
          <a:xfrm>
            <a:off x="4024946" y="8210548"/>
            <a:ext cx="3497578" cy="830997"/>
          </a:xfrm>
          <a:prstGeom prst="rect">
            <a:avLst/>
          </a:prstGeom>
          <a:noFill/>
        </p:spPr>
        <p:txBody>
          <a:bodyPr wrap="square" rtlCol="0">
            <a:spAutoFit/>
          </a:bodyPr>
          <a:lstStyle/>
          <a:p>
            <a:pPr algn="just"/>
            <a:r>
              <a:rPr lang="es-MX" sz="1600" dirty="0"/>
              <a:t>La jornada con los infantes fue buena sin embargo, algunos no establecen reglas, normas. </a:t>
            </a:r>
            <a:endParaRPr lang="es-MX" dirty="0"/>
          </a:p>
        </p:txBody>
      </p:sp>
    </p:spTree>
    <p:extLst>
      <p:ext uri="{BB962C8B-B14F-4D97-AF65-F5344CB8AC3E}">
        <p14:creationId xmlns:p14="http://schemas.microsoft.com/office/powerpoint/2010/main" val="3221739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277A1FB-B978-4192-98FE-1D5159321B63}"/>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46A4537E-51A9-49BB-B296-23AD156EA8B1}"/>
              </a:ext>
            </a:extLst>
          </p:cNvPr>
          <p:cNvSpPr txBox="1"/>
          <p:nvPr/>
        </p:nvSpPr>
        <p:spPr>
          <a:xfrm rot="21166100">
            <a:off x="-239646" y="2181301"/>
            <a:ext cx="4881677" cy="6186309"/>
          </a:xfrm>
          <a:prstGeom prst="rect">
            <a:avLst/>
          </a:prstGeom>
          <a:noFill/>
        </p:spPr>
        <p:txBody>
          <a:bodyPr wrap="square" rtlCol="0">
            <a:spAutoFit/>
          </a:bodyPr>
          <a:lstStyle/>
          <a:p>
            <a:pPr algn="just"/>
            <a:r>
              <a:rPr lang="es-MX" sz="2200" dirty="0">
                <a:latin typeface="Arial" panose="020B0604020202020204" pitchFamily="34" charset="0"/>
                <a:cs typeface="Arial" panose="020B0604020202020204" pitchFamily="34" charset="0"/>
              </a:rPr>
              <a:t>Durante la jornada se presentaron algunos inconvenientes, pues los alumnos mostraron poco interés en las actividades propuesta pues al ya conocer el rol de la escuela manifiestan y demandan tiempos para jugar todo el tiempo, sin embargo con intervención algunos alumnos logran integrar normas y reglas para una mejor convivencia. </a:t>
            </a:r>
          </a:p>
          <a:p>
            <a:pPr algn="just"/>
            <a:r>
              <a:rPr lang="es-MX" sz="2200" dirty="0">
                <a:latin typeface="Arial" panose="020B0604020202020204" pitchFamily="34" charset="0"/>
                <a:cs typeface="Arial" panose="020B0604020202020204" pitchFamily="34" charset="0"/>
              </a:rPr>
              <a:t>Según Vygotsky los niños aprenden a través de la comunicación es decir crean un andamiaje para intercambiar conocimientos, sin embargo, Piaget habla de los esquemas del aprendizaje pues para construir uno nuevo deben movilizar antiguos</a:t>
            </a:r>
            <a:r>
              <a:rPr lang="es-MX"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8494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1EC7095-B6E5-4B03-A1A4-876BA9C4A200}"/>
              </a:ext>
            </a:extLst>
          </p:cNvPr>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a:extLst>
              <a:ext uri="{FF2B5EF4-FFF2-40B4-BE49-F238E27FC236}">
                <a16:creationId xmlns:a16="http://schemas.microsoft.com/office/drawing/2014/main" id="{B7D5243C-C7A7-4955-B7E2-A0C5B2139697}"/>
              </a:ext>
            </a:extLst>
          </p:cNvPr>
          <p:cNvGrpSpPr/>
          <p:nvPr/>
        </p:nvGrpSpPr>
        <p:grpSpPr>
          <a:xfrm>
            <a:off x="0" y="0"/>
            <a:ext cx="7772400" cy="10040620"/>
            <a:chOff x="0" y="0"/>
            <a:chExt cx="7772400" cy="10040620"/>
          </a:xfrm>
        </p:grpSpPr>
        <p:sp>
          <p:nvSpPr>
            <p:cNvPr id="4" name="object 4">
              <a:extLst>
                <a:ext uri="{FF2B5EF4-FFF2-40B4-BE49-F238E27FC236}">
                  <a16:creationId xmlns:a16="http://schemas.microsoft.com/office/drawing/2014/main" id="{240F7FC5-7F44-4D09-9B09-498D70212862}"/>
                </a:ext>
              </a:extLst>
            </p:cNvPr>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9AEA31AB-4B2E-4F68-8643-4C1339D1334D}"/>
                </a:ext>
              </a:extLst>
            </p:cNvPr>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146D40AE-AD31-4375-AA3B-6E024541C012}"/>
                </a:ext>
              </a:extLst>
            </p:cNvPr>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a:extLst>
              <a:ext uri="{FF2B5EF4-FFF2-40B4-BE49-F238E27FC236}">
                <a16:creationId xmlns:a16="http://schemas.microsoft.com/office/drawing/2014/main" id="{2DAA3BE3-5A65-46CE-A733-DC0BB7F11695}"/>
              </a:ext>
            </a:extLst>
          </p:cNvPr>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a:extLst>
              <a:ext uri="{FF2B5EF4-FFF2-40B4-BE49-F238E27FC236}">
                <a16:creationId xmlns:a16="http://schemas.microsoft.com/office/drawing/2014/main" id="{F589BD93-FCEF-449D-B4BA-26F13800B515}"/>
              </a:ext>
            </a:extLst>
          </p:cNvPr>
          <p:cNvGrpSpPr/>
          <p:nvPr/>
        </p:nvGrpSpPr>
        <p:grpSpPr>
          <a:xfrm>
            <a:off x="627380" y="6428740"/>
            <a:ext cx="6837680" cy="1259840"/>
            <a:chOff x="627380" y="6428740"/>
            <a:chExt cx="6837680" cy="1259840"/>
          </a:xfrm>
        </p:grpSpPr>
        <p:sp>
          <p:nvSpPr>
            <p:cNvPr id="9" name="object 9">
              <a:extLst>
                <a:ext uri="{FF2B5EF4-FFF2-40B4-BE49-F238E27FC236}">
                  <a16:creationId xmlns:a16="http://schemas.microsoft.com/office/drawing/2014/main" id="{0906823C-6D5A-4E00-9ED5-00AF6F43C5DC}"/>
                </a:ext>
              </a:extLst>
            </p:cNvPr>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a:extLst>
                <a:ext uri="{FF2B5EF4-FFF2-40B4-BE49-F238E27FC236}">
                  <a16:creationId xmlns:a16="http://schemas.microsoft.com/office/drawing/2014/main" id="{F65401A5-CC62-4875-BF92-4E71A3BF6323}"/>
                </a:ext>
              </a:extLst>
            </p:cNvPr>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a:extLst>
                <a:ext uri="{FF2B5EF4-FFF2-40B4-BE49-F238E27FC236}">
                  <a16:creationId xmlns:a16="http://schemas.microsoft.com/office/drawing/2014/main" id="{B84EF08E-5BA7-4BF9-A4F8-E3510BC127A8}"/>
                </a:ext>
              </a:extLst>
            </p:cNvPr>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a:extLst>
                <a:ext uri="{FF2B5EF4-FFF2-40B4-BE49-F238E27FC236}">
                  <a16:creationId xmlns:a16="http://schemas.microsoft.com/office/drawing/2014/main" id="{49D5CEFB-07F9-4259-AC18-D2E001C5B245}"/>
                </a:ext>
              </a:extLst>
            </p:cNvPr>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a:extLst>
              <a:ext uri="{FF2B5EF4-FFF2-40B4-BE49-F238E27FC236}">
                <a16:creationId xmlns:a16="http://schemas.microsoft.com/office/drawing/2014/main" id="{62AC2424-C552-47DE-8CEC-9C45F4B25823}"/>
              </a:ext>
            </a:extLst>
          </p:cNvPr>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a:extLst>
              <a:ext uri="{FF2B5EF4-FFF2-40B4-BE49-F238E27FC236}">
                <a16:creationId xmlns:a16="http://schemas.microsoft.com/office/drawing/2014/main" id="{1C89AF47-D363-4C2E-A1CD-2C6093147813}"/>
              </a:ext>
            </a:extLst>
          </p:cNvPr>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a:extLst>
              <a:ext uri="{FF2B5EF4-FFF2-40B4-BE49-F238E27FC236}">
                <a16:creationId xmlns:a16="http://schemas.microsoft.com/office/drawing/2014/main" id="{89ACC958-B429-4B59-B6CF-073F54EAD39E}"/>
              </a:ext>
            </a:extLst>
          </p:cNvPr>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a:extLst>
              <a:ext uri="{FF2B5EF4-FFF2-40B4-BE49-F238E27FC236}">
                <a16:creationId xmlns:a16="http://schemas.microsoft.com/office/drawing/2014/main" id="{8F380304-5A5A-409F-AC1C-0E8CD5A20BBE}"/>
              </a:ext>
            </a:extLst>
          </p:cNvPr>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a:extLst>
              <a:ext uri="{FF2B5EF4-FFF2-40B4-BE49-F238E27FC236}">
                <a16:creationId xmlns:a16="http://schemas.microsoft.com/office/drawing/2014/main" id="{3574ACC1-2109-479C-9004-AA343C4E2880}"/>
              </a:ext>
            </a:extLst>
          </p:cNvPr>
          <p:cNvGrpSpPr/>
          <p:nvPr/>
        </p:nvGrpSpPr>
        <p:grpSpPr>
          <a:xfrm>
            <a:off x="714375" y="6740073"/>
            <a:ext cx="6612890" cy="817244"/>
            <a:chOff x="714375" y="6740073"/>
            <a:chExt cx="6612890" cy="817244"/>
          </a:xfrm>
        </p:grpSpPr>
        <p:sp>
          <p:nvSpPr>
            <p:cNvPr id="18" name="object 18">
              <a:extLst>
                <a:ext uri="{FF2B5EF4-FFF2-40B4-BE49-F238E27FC236}">
                  <a16:creationId xmlns:a16="http://schemas.microsoft.com/office/drawing/2014/main" id="{B2EDA7CB-0617-48D7-B3ED-2350DF0F9EFD}"/>
                </a:ext>
              </a:extLst>
            </p:cNvPr>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a:extLst>
                <a:ext uri="{FF2B5EF4-FFF2-40B4-BE49-F238E27FC236}">
                  <a16:creationId xmlns:a16="http://schemas.microsoft.com/office/drawing/2014/main" id="{2F8B5123-5490-4BC4-8C79-449A558343B4}"/>
                </a:ext>
              </a:extLst>
            </p:cNvPr>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a:extLst>
                <a:ext uri="{FF2B5EF4-FFF2-40B4-BE49-F238E27FC236}">
                  <a16:creationId xmlns:a16="http://schemas.microsoft.com/office/drawing/2014/main" id="{263A22D8-2F9A-421A-950E-7435A4DDD2DB}"/>
                </a:ext>
              </a:extLst>
            </p:cNvPr>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a:extLst>
              <a:ext uri="{FF2B5EF4-FFF2-40B4-BE49-F238E27FC236}">
                <a16:creationId xmlns:a16="http://schemas.microsoft.com/office/drawing/2014/main" id="{E73E7BAC-E353-44AB-B38B-D8DFA3854C88}"/>
              </a:ext>
            </a:extLst>
          </p:cNvPr>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a:extLst>
              <a:ext uri="{FF2B5EF4-FFF2-40B4-BE49-F238E27FC236}">
                <a16:creationId xmlns:a16="http://schemas.microsoft.com/office/drawing/2014/main" id="{35CEEB24-FD97-4A63-A878-530E9590B3D3}"/>
              </a:ext>
            </a:extLst>
          </p:cNvPr>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a:extLst>
              <a:ext uri="{FF2B5EF4-FFF2-40B4-BE49-F238E27FC236}">
                <a16:creationId xmlns:a16="http://schemas.microsoft.com/office/drawing/2014/main" id="{C192F466-8F57-476E-A034-48E5AE9DE435}"/>
              </a:ext>
            </a:extLst>
          </p:cNvPr>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a:extLst>
              <a:ext uri="{FF2B5EF4-FFF2-40B4-BE49-F238E27FC236}">
                <a16:creationId xmlns:a16="http://schemas.microsoft.com/office/drawing/2014/main" id="{4FAC9626-C33E-4947-812E-84C5FC0C409B}"/>
              </a:ext>
            </a:extLst>
          </p:cNvPr>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a:extLst>
              <a:ext uri="{FF2B5EF4-FFF2-40B4-BE49-F238E27FC236}">
                <a16:creationId xmlns:a16="http://schemas.microsoft.com/office/drawing/2014/main" id="{D37302E3-14FD-49DB-BF0F-60725F4CD711}"/>
              </a:ext>
            </a:extLst>
          </p:cNvPr>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a:extLst>
              <a:ext uri="{FF2B5EF4-FFF2-40B4-BE49-F238E27FC236}">
                <a16:creationId xmlns:a16="http://schemas.microsoft.com/office/drawing/2014/main" id="{23C2F3DA-78DC-42F9-9B37-CF8001B58493}"/>
              </a:ext>
            </a:extLst>
          </p:cNvPr>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Tree>
    <p:extLst>
      <p:ext uri="{BB962C8B-B14F-4D97-AF65-F5344CB8AC3E}">
        <p14:creationId xmlns:p14="http://schemas.microsoft.com/office/powerpoint/2010/main" val="36593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7834" y="6708830"/>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30" name="CuadroTexto 29">
            <a:extLst>
              <a:ext uri="{FF2B5EF4-FFF2-40B4-BE49-F238E27FC236}">
                <a16:creationId xmlns:a16="http://schemas.microsoft.com/office/drawing/2014/main" id="{1487C2A8-24D2-4E84-B5CC-76BA25296A93}"/>
              </a:ext>
            </a:extLst>
          </p:cNvPr>
          <p:cNvSpPr txBox="1"/>
          <p:nvPr/>
        </p:nvSpPr>
        <p:spPr>
          <a:xfrm>
            <a:off x="4959745" y="425956"/>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22</a:t>
            </a:r>
          </a:p>
        </p:txBody>
      </p:sp>
      <p:sp>
        <p:nvSpPr>
          <p:cNvPr id="31" name="CuadroTexto 30">
            <a:extLst>
              <a:ext uri="{FF2B5EF4-FFF2-40B4-BE49-F238E27FC236}">
                <a16:creationId xmlns:a16="http://schemas.microsoft.com/office/drawing/2014/main" id="{D073DB2A-8DDE-47D3-A85E-0EB231A3F863}"/>
              </a:ext>
            </a:extLst>
          </p:cNvPr>
          <p:cNvSpPr txBox="1"/>
          <p:nvPr/>
        </p:nvSpPr>
        <p:spPr>
          <a:xfrm>
            <a:off x="5588064" y="478025"/>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08</a:t>
            </a:r>
          </a:p>
        </p:txBody>
      </p:sp>
      <p:sp>
        <p:nvSpPr>
          <p:cNvPr id="32" name="CuadroTexto 31">
            <a:extLst>
              <a:ext uri="{FF2B5EF4-FFF2-40B4-BE49-F238E27FC236}">
                <a16:creationId xmlns:a16="http://schemas.microsoft.com/office/drawing/2014/main" id="{1795C62A-BE79-4442-89FD-AB0B4B7AA22F}"/>
              </a:ext>
            </a:extLst>
          </p:cNvPr>
          <p:cNvSpPr txBox="1"/>
          <p:nvPr/>
        </p:nvSpPr>
        <p:spPr>
          <a:xfrm>
            <a:off x="6437611" y="456734"/>
            <a:ext cx="659385" cy="369332"/>
          </a:xfrm>
          <a:prstGeom prst="rect">
            <a:avLst/>
          </a:prstGeom>
          <a:noFill/>
        </p:spPr>
        <p:txBody>
          <a:bodyPr wrap="square" rtlCol="0">
            <a:spAutoFit/>
          </a:bodyPr>
          <a:lstStyle/>
          <a:p>
            <a:pPr algn="ctr"/>
            <a:r>
              <a:rPr lang="es-MX" b="1" dirty="0">
                <a:solidFill>
                  <a:srgbClr val="FF0000"/>
                </a:solidFill>
                <a:latin typeface="Arial" panose="020B0604020202020204" pitchFamily="34" charset="0"/>
                <a:cs typeface="Arial" panose="020B0604020202020204" pitchFamily="34" charset="0"/>
              </a:rPr>
              <a:t>21</a:t>
            </a:r>
          </a:p>
        </p:txBody>
      </p:sp>
      <p:sp>
        <p:nvSpPr>
          <p:cNvPr id="33" name="Estrella: 5 puntas 32">
            <a:extLst>
              <a:ext uri="{FF2B5EF4-FFF2-40B4-BE49-F238E27FC236}">
                <a16:creationId xmlns:a16="http://schemas.microsoft.com/office/drawing/2014/main" id="{AED363CC-CD70-492F-A63D-AF4FE983B57E}"/>
              </a:ext>
            </a:extLst>
          </p:cNvPr>
          <p:cNvSpPr/>
          <p:nvPr/>
        </p:nvSpPr>
        <p:spPr>
          <a:xfrm>
            <a:off x="4870527" y="81844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57DDACE9-56C2-43B3-8C68-173ABAD664A2}"/>
              </a:ext>
            </a:extLst>
          </p:cNvPr>
          <p:cNvSpPr/>
          <p:nvPr/>
        </p:nvSpPr>
        <p:spPr>
          <a:xfrm>
            <a:off x="4018688"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1CF5E9BA-9599-4CCC-8FA3-59FAD25B2538}"/>
              </a:ext>
            </a:extLst>
          </p:cNvPr>
          <p:cNvSpPr/>
          <p:nvPr/>
        </p:nvSpPr>
        <p:spPr>
          <a:xfrm>
            <a:off x="2659743" y="238781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2898E23-394C-4631-9158-40152E263813}"/>
              </a:ext>
            </a:extLst>
          </p:cNvPr>
          <p:cNvSpPr/>
          <p:nvPr/>
        </p:nvSpPr>
        <p:spPr>
          <a:xfrm>
            <a:off x="2653272" y="269815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6FDC1812-B6A6-4809-9A99-425626CA3D2D}"/>
              </a:ext>
            </a:extLst>
          </p:cNvPr>
          <p:cNvSpPr/>
          <p:nvPr/>
        </p:nvSpPr>
        <p:spPr>
          <a:xfrm>
            <a:off x="2653271" y="309826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EF521B5E-5163-4E36-BEA2-AF075177AC65}"/>
              </a:ext>
            </a:extLst>
          </p:cNvPr>
          <p:cNvSpPr/>
          <p:nvPr/>
        </p:nvSpPr>
        <p:spPr>
          <a:xfrm>
            <a:off x="1022006" y="371729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7927C25A-57D1-4EE8-B9DD-321713C31FBE}"/>
              </a:ext>
            </a:extLst>
          </p:cNvPr>
          <p:cNvSpPr/>
          <p:nvPr/>
        </p:nvSpPr>
        <p:spPr>
          <a:xfrm>
            <a:off x="3208585" y="4367432"/>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F5085A02-11DC-4C5D-AA9B-131E95F6C76F}"/>
              </a:ext>
            </a:extLst>
          </p:cNvPr>
          <p:cNvSpPr/>
          <p:nvPr/>
        </p:nvSpPr>
        <p:spPr>
          <a:xfrm>
            <a:off x="1773113" y="5126991"/>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7440B45D-4E8D-46A7-8046-B100F209B6F1}"/>
              </a:ext>
            </a:extLst>
          </p:cNvPr>
          <p:cNvSpPr/>
          <p:nvPr/>
        </p:nvSpPr>
        <p:spPr>
          <a:xfrm>
            <a:off x="2081638" y="5567045"/>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A9F2D570-7225-4083-B252-A2E7966D4046}"/>
              </a:ext>
            </a:extLst>
          </p:cNvPr>
          <p:cNvSpPr txBox="1"/>
          <p:nvPr/>
        </p:nvSpPr>
        <p:spPr>
          <a:xfrm>
            <a:off x="1976163" y="5778992"/>
            <a:ext cx="2105688" cy="369332"/>
          </a:xfrm>
          <a:prstGeom prst="rect">
            <a:avLst/>
          </a:prstGeom>
          <a:noFill/>
        </p:spPr>
        <p:txBody>
          <a:bodyPr wrap="square" rtlCol="0">
            <a:spAutoFit/>
          </a:bodyPr>
          <a:lstStyle/>
          <a:p>
            <a:r>
              <a:rPr lang="es-MX" b="1" dirty="0"/>
              <a:t>María  e Isaac. </a:t>
            </a:r>
          </a:p>
        </p:txBody>
      </p:sp>
      <p:sp>
        <p:nvSpPr>
          <p:cNvPr id="44" name="Estrella: 5 puntas 43">
            <a:extLst>
              <a:ext uri="{FF2B5EF4-FFF2-40B4-BE49-F238E27FC236}">
                <a16:creationId xmlns:a16="http://schemas.microsoft.com/office/drawing/2014/main" id="{BC6B7D5B-E86A-40FE-974D-C54C7FBAE5C7}"/>
              </a:ext>
            </a:extLst>
          </p:cNvPr>
          <p:cNvSpPr/>
          <p:nvPr/>
        </p:nvSpPr>
        <p:spPr>
          <a:xfrm>
            <a:off x="6191421" y="23833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strella: 5 puntas 44">
            <a:extLst>
              <a:ext uri="{FF2B5EF4-FFF2-40B4-BE49-F238E27FC236}">
                <a16:creationId xmlns:a16="http://schemas.microsoft.com/office/drawing/2014/main" id="{7657EC8D-9002-4CD7-BEF5-F932DDF96FE4}"/>
              </a:ext>
            </a:extLst>
          </p:cNvPr>
          <p:cNvSpPr/>
          <p:nvPr/>
        </p:nvSpPr>
        <p:spPr>
          <a:xfrm>
            <a:off x="6169859" y="284097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strella: 5 puntas 45">
            <a:extLst>
              <a:ext uri="{FF2B5EF4-FFF2-40B4-BE49-F238E27FC236}">
                <a16:creationId xmlns:a16="http://schemas.microsoft.com/office/drawing/2014/main" id="{0BC09B5B-E968-4E05-BD02-58DA3E63C607}"/>
              </a:ext>
            </a:extLst>
          </p:cNvPr>
          <p:cNvSpPr/>
          <p:nvPr/>
        </p:nvSpPr>
        <p:spPr>
          <a:xfrm>
            <a:off x="6191421" y="32537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strella: 5 puntas 46">
            <a:extLst>
              <a:ext uri="{FF2B5EF4-FFF2-40B4-BE49-F238E27FC236}">
                <a16:creationId xmlns:a16="http://schemas.microsoft.com/office/drawing/2014/main" id="{DD328B57-3791-473C-93A1-15A957388517}"/>
              </a:ext>
            </a:extLst>
          </p:cNvPr>
          <p:cNvSpPr/>
          <p:nvPr/>
        </p:nvSpPr>
        <p:spPr>
          <a:xfrm>
            <a:off x="6155853" y="361054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strella: 5 puntas 47">
            <a:extLst>
              <a:ext uri="{FF2B5EF4-FFF2-40B4-BE49-F238E27FC236}">
                <a16:creationId xmlns:a16="http://schemas.microsoft.com/office/drawing/2014/main" id="{DDAAD9AD-134B-4B15-B14F-6BC06EBABD2E}"/>
              </a:ext>
            </a:extLst>
          </p:cNvPr>
          <p:cNvSpPr/>
          <p:nvPr/>
        </p:nvSpPr>
        <p:spPr>
          <a:xfrm>
            <a:off x="6191421" y="395251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CuadroTexto 48">
            <a:extLst>
              <a:ext uri="{FF2B5EF4-FFF2-40B4-BE49-F238E27FC236}">
                <a16:creationId xmlns:a16="http://schemas.microsoft.com/office/drawing/2014/main" id="{F85BC6E6-AB90-4C55-B9A7-A740EC74142E}"/>
              </a:ext>
            </a:extLst>
          </p:cNvPr>
          <p:cNvSpPr txBox="1"/>
          <p:nvPr/>
        </p:nvSpPr>
        <p:spPr>
          <a:xfrm>
            <a:off x="4410061" y="4360484"/>
            <a:ext cx="2105688" cy="369332"/>
          </a:xfrm>
          <a:prstGeom prst="rect">
            <a:avLst/>
          </a:prstGeom>
          <a:noFill/>
        </p:spPr>
        <p:txBody>
          <a:bodyPr wrap="square" rtlCol="0">
            <a:spAutoFit/>
          </a:bodyPr>
          <a:lstStyle/>
          <a:p>
            <a:r>
              <a:rPr lang="es-MX" b="1" dirty="0"/>
              <a:t>Mateo y Valentina. </a:t>
            </a:r>
          </a:p>
        </p:txBody>
      </p:sp>
      <p:sp>
        <p:nvSpPr>
          <p:cNvPr id="50" name="CuadroTexto 49">
            <a:extLst>
              <a:ext uri="{FF2B5EF4-FFF2-40B4-BE49-F238E27FC236}">
                <a16:creationId xmlns:a16="http://schemas.microsoft.com/office/drawing/2014/main" id="{29EA3994-D06D-465D-B2B4-083A4F984A9D}"/>
              </a:ext>
            </a:extLst>
          </p:cNvPr>
          <p:cNvSpPr txBox="1"/>
          <p:nvPr/>
        </p:nvSpPr>
        <p:spPr>
          <a:xfrm>
            <a:off x="3761036" y="5017971"/>
            <a:ext cx="3454398" cy="954107"/>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realizo una presentación grupal reconociendo gustos, datos personales. Se realizo un cuento, explicación de las normas y reglas y un cubo de retos.</a:t>
            </a:r>
          </a:p>
        </p:txBody>
      </p:sp>
      <p:sp>
        <p:nvSpPr>
          <p:cNvPr id="51" name="CuadroTexto 50">
            <a:extLst>
              <a:ext uri="{FF2B5EF4-FFF2-40B4-BE49-F238E27FC236}">
                <a16:creationId xmlns:a16="http://schemas.microsoft.com/office/drawing/2014/main" id="{55D8E77A-1529-4BBB-87DF-5E99AC3B307F}"/>
              </a:ext>
            </a:extLst>
          </p:cNvPr>
          <p:cNvSpPr txBox="1"/>
          <p:nvPr/>
        </p:nvSpPr>
        <p:spPr>
          <a:xfrm>
            <a:off x="317501" y="6632514"/>
            <a:ext cx="3454398" cy="738664"/>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logro intervenir de manera adecuada según los nuevos protocolos de convivencia y regreso a clases.</a:t>
            </a:r>
          </a:p>
        </p:txBody>
      </p:sp>
      <p:sp>
        <p:nvSpPr>
          <p:cNvPr id="52" name="CuadroTexto 51">
            <a:extLst>
              <a:ext uri="{FF2B5EF4-FFF2-40B4-BE49-F238E27FC236}">
                <a16:creationId xmlns:a16="http://schemas.microsoft.com/office/drawing/2014/main" id="{DEEF4C0B-F3A1-4BFF-9E94-9A2721B46E6B}"/>
              </a:ext>
            </a:extLst>
          </p:cNvPr>
          <p:cNvSpPr txBox="1"/>
          <p:nvPr/>
        </p:nvSpPr>
        <p:spPr>
          <a:xfrm>
            <a:off x="3771899" y="6658344"/>
            <a:ext cx="3454398" cy="523220"/>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Lograr que el pequeño que lloro se calmara, pues tardo en calmar el llanto. </a:t>
            </a:r>
          </a:p>
        </p:txBody>
      </p:sp>
      <p:sp>
        <p:nvSpPr>
          <p:cNvPr id="53" name="CuadroTexto 52">
            <a:extLst>
              <a:ext uri="{FF2B5EF4-FFF2-40B4-BE49-F238E27FC236}">
                <a16:creationId xmlns:a16="http://schemas.microsoft.com/office/drawing/2014/main" id="{F598B054-84C6-4B1D-9A1B-44F71056486C}"/>
              </a:ext>
            </a:extLst>
          </p:cNvPr>
          <p:cNvSpPr txBox="1"/>
          <p:nvPr/>
        </p:nvSpPr>
        <p:spPr>
          <a:xfrm>
            <a:off x="1510455" y="8179417"/>
            <a:ext cx="2265362" cy="646331"/>
          </a:xfrm>
          <a:prstGeom prst="rect">
            <a:avLst/>
          </a:prstGeom>
          <a:noFill/>
        </p:spPr>
        <p:txBody>
          <a:bodyPr wrap="square" rtlCol="0">
            <a:spAutoFit/>
          </a:bodyPr>
          <a:lstStyle/>
          <a:p>
            <a:r>
              <a:rPr lang="es-MX" dirty="0"/>
              <a:t>Recordar los tiempos de lavado de manos</a:t>
            </a:r>
          </a:p>
        </p:txBody>
      </p:sp>
      <p:sp>
        <p:nvSpPr>
          <p:cNvPr id="54" name="CuadroTexto 53">
            <a:extLst>
              <a:ext uri="{FF2B5EF4-FFF2-40B4-BE49-F238E27FC236}">
                <a16:creationId xmlns:a16="http://schemas.microsoft.com/office/drawing/2014/main" id="{8AC90934-6CD0-4CE7-82A1-43ED907B890B}"/>
              </a:ext>
            </a:extLst>
          </p:cNvPr>
          <p:cNvSpPr txBox="1"/>
          <p:nvPr/>
        </p:nvSpPr>
        <p:spPr>
          <a:xfrm>
            <a:off x="393793" y="9127946"/>
            <a:ext cx="3172049" cy="307777"/>
          </a:xfrm>
          <a:prstGeom prst="rect">
            <a:avLst/>
          </a:prstGeom>
          <a:noFill/>
        </p:spPr>
        <p:txBody>
          <a:bodyPr wrap="square" rtlCol="0">
            <a:spAutoFit/>
          </a:bodyPr>
          <a:lstStyle/>
          <a:p>
            <a:r>
              <a:rPr lang="es-MX" sz="1400" dirty="0"/>
              <a:t>Buscar mas estrategias como alarmas.</a:t>
            </a:r>
          </a:p>
        </p:txBody>
      </p:sp>
      <p:sp>
        <p:nvSpPr>
          <p:cNvPr id="55" name="CuadroTexto 54">
            <a:extLst>
              <a:ext uri="{FF2B5EF4-FFF2-40B4-BE49-F238E27FC236}">
                <a16:creationId xmlns:a16="http://schemas.microsoft.com/office/drawing/2014/main" id="{3201010B-C5D2-4243-8B57-27895A2E7388}"/>
              </a:ext>
            </a:extLst>
          </p:cNvPr>
          <p:cNvSpPr txBox="1"/>
          <p:nvPr/>
        </p:nvSpPr>
        <p:spPr>
          <a:xfrm>
            <a:off x="3695699" y="7974389"/>
            <a:ext cx="3454398" cy="1384995"/>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Los materiales fueron adecuados y novedosos, sin embargo falta aprovechar mejor los tiempos y la organización de los alumnos. Cardona (2001) nos indica que para una mejor interacción y funcionamiento del proyecto es necesario tomar en cuenta todos los aspectos que rodean o integran el salón de clases.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979" y="7772400"/>
            <a:ext cx="3497579" cy="320039"/>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0" y="0"/>
            <a:ext cx="7772400" cy="10040620"/>
            <a:chOff x="0" y="0"/>
            <a:chExt cx="7772400" cy="10040620"/>
          </a:xfrm>
        </p:grpSpPr>
        <p:sp>
          <p:nvSpPr>
            <p:cNvPr id="4" name="object 4"/>
            <p:cNvSpPr/>
            <p:nvPr/>
          </p:nvSpPr>
          <p:spPr>
            <a:xfrm>
              <a:off x="457200" y="7764780"/>
              <a:ext cx="3497579" cy="3225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7772400" cy="1004061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08000" y="6144259"/>
              <a:ext cx="7007859" cy="2387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508000" y="6144259"/>
            <a:ext cx="7007859" cy="238760"/>
          </a:xfrm>
          <a:prstGeom prst="rect">
            <a:avLst/>
          </a:prstGeom>
        </p:spPr>
        <p:txBody>
          <a:bodyPr vert="horz" wrap="square" lIns="0" tIns="0" rIns="0" bIns="0" rtlCol="0">
            <a:spAutoFit/>
          </a:bodyPr>
          <a:lstStyle/>
          <a:p>
            <a:pPr marL="93345" algn="ctr">
              <a:lnSpc>
                <a:spcPts val="1835"/>
              </a:lnSpc>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627380" y="6428740"/>
            <a:ext cx="6837680" cy="1259840"/>
            <a:chOff x="627380" y="6428740"/>
            <a:chExt cx="6837680" cy="1259840"/>
          </a:xfrm>
        </p:grpSpPr>
        <p:sp>
          <p:nvSpPr>
            <p:cNvPr id="9" name="object 9"/>
            <p:cNvSpPr/>
            <p:nvPr/>
          </p:nvSpPr>
          <p:spPr>
            <a:xfrm>
              <a:off x="4067809" y="6442710"/>
              <a:ext cx="3390900" cy="1239520"/>
            </a:xfrm>
            <a:custGeom>
              <a:avLst/>
              <a:gdLst/>
              <a:ahLst/>
              <a:cxnLst/>
              <a:rect l="l" t="t" r="r" b="b"/>
              <a:pathLst>
                <a:path w="3390900" h="1239520">
                  <a:moveTo>
                    <a:pt x="3184270" y="0"/>
                  </a:moveTo>
                  <a:lnTo>
                    <a:pt x="206628" y="0"/>
                  </a:lnTo>
                  <a:lnTo>
                    <a:pt x="159233" y="5454"/>
                  </a:lnTo>
                  <a:lnTo>
                    <a:pt x="115734" y="20992"/>
                  </a:lnTo>
                  <a:lnTo>
                    <a:pt x="77370" y="45376"/>
                  </a:lnTo>
                  <a:lnTo>
                    <a:pt x="45376" y="77370"/>
                  </a:lnTo>
                  <a:lnTo>
                    <a:pt x="20992" y="115734"/>
                  </a:lnTo>
                  <a:lnTo>
                    <a:pt x="5454" y="159233"/>
                  </a:lnTo>
                  <a:lnTo>
                    <a:pt x="0" y="206628"/>
                  </a:lnTo>
                  <a:lnTo>
                    <a:pt x="0" y="1032890"/>
                  </a:lnTo>
                  <a:lnTo>
                    <a:pt x="5454" y="1080286"/>
                  </a:lnTo>
                  <a:lnTo>
                    <a:pt x="20992" y="1123785"/>
                  </a:lnTo>
                  <a:lnTo>
                    <a:pt x="45376" y="1162149"/>
                  </a:lnTo>
                  <a:lnTo>
                    <a:pt x="77370" y="1194143"/>
                  </a:lnTo>
                  <a:lnTo>
                    <a:pt x="115734" y="1218527"/>
                  </a:lnTo>
                  <a:lnTo>
                    <a:pt x="159233" y="1234065"/>
                  </a:lnTo>
                  <a:lnTo>
                    <a:pt x="206628" y="1239520"/>
                  </a:lnTo>
                  <a:lnTo>
                    <a:pt x="3184270" y="1239520"/>
                  </a:lnTo>
                  <a:lnTo>
                    <a:pt x="3231666" y="1234065"/>
                  </a:lnTo>
                  <a:lnTo>
                    <a:pt x="3275165" y="1218527"/>
                  </a:lnTo>
                  <a:lnTo>
                    <a:pt x="3313529" y="1194143"/>
                  </a:lnTo>
                  <a:lnTo>
                    <a:pt x="3345523" y="1162149"/>
                  </a:lnTo>
                  <a:lnTo>
                    <a:pt x="3369907" y="1123785"/>
                  </a:lnTo>
                  <a:lnTo>
                    <a:pt x="3385445" y="1080286"/>
                  </a:lnTo>
                  <a:lnTo>
                    <a:pt x="3390899" y="1032890"/>
                  </a:lnTo>
                  <a:lnTo>
                    <a:pt x="3390899" y="206628"/>
                  </a:lnTo>
                  <a:lnTo>
                    <a:pt x="3385445" y="159233"/>
                  </a:lnTo>
                  <a:lnTo>
                    <a:pt x="3369907" y="115734"/>
                  </a:lnTo>
                  <a:lnTo>
                    <a:pt x="3345523" y="77370"/>
                  </a:lnTo>
                  <a:lnTo>
                    <a:pt x="3313529" y="45376"/>
                  </a:lnTo>
                  <a:lnTo>
                    <a:pt x="3275165" y="20992"/>
                  </a:lnTo>
                  <a:lnTo>
                    <a:pt x="3231666" y="5454"/>
                  </a:lnTo>
                  <a:lnTo>
                    <a:pt x="3184270" y="0"/>
                  </a:lnTo>
                  <a:close/>
                </a:path>
              </a:pathLst>
            </a:custGeom>
            <a:solidFill>
              <a:srgbClr val="FFFFFF"/>
            </a:solidFill>
          </p:spPr>
          <p:txBody>
            <a:bodyPr wrap="square" lIns="0" tIns="0" rIns="0" bIns="0" rtlCol="0"/>
            <a:lstStyle/>
            <a:p>
              <a:endParaRPr/>
            </a:p>
          </p:txBody>
        </p:sp>
        <p:sp>
          <p:nvSpPr>
            <p:cNvPr id="10" name="object 10"/>
            <p:cNvSpPr/>
            <p:nvPr/>
          </p:nvSpPr>
          <p:spPr>
            <a:xfrm>
              <a:off x="4067809" y="6442710"/>
              <a:ext cx="3390900" cy="1239520"/>
            </a:xfrm>
            <a:custGeom>
              <a:avLst/>
              <a:gdLst/>
              <a:ahLst/>
              <a:cxnLst/>
              <a:rect l="l" t="t" r="r" b="b"/>
              <a:pathLst>
                <a:path w="3390900" h="1239520">
                  <a:moveTo>
                    <a:pt x="0" y="206628"/>
                  </a:moveTo>
                  <a:lnTo>
                    <a:pt x="5454" y="159233"/>
                  </a:lnTo>
                  <a:lnTo>
                    <a:pt x="20992" y="115734"/>
                  </a:lnTo>
                  <a:lnTo>
                    <a:pt x="45376" y="77370"/>
                  </a:lnTo>
                  <a:lnTo>
                    <a:pt x="77370" y="45376"/>
                  </a:lnTo>
                  <a:lnTo>
                    <a:pt x="115734" y="20992"/>
                  </a:lnTo>
                  <a:lnTo>
                    <a:pt x="159233" y="5454"/>
                  </a:lnTo>
                  <a:lnTo>
                    <a:pt x="206628" y="0"/>
                  </a:lnTo>
                  <a:lnTo>
                    <a:pt x="3184270" y="0"/>
                  </a:lnTo>
                  <a:lnTo>
                    <a:pt x="3231666" y="5454"/>
                  </a:lnTo>
                  <a:lnTo>
                    <a:pt x="3275165" y="20992"/>
                  </a:lnTo>
                  <a:lnTo>
                    <a:pt x="3313529" y="45376"/>
                  </a:lnTo>
                  <a:lnTo>
                    <a:pt x="3345523" y="77370"/>
                  </a:lnTo>
                  <a:lnTo>
                    <a:pt x="3369907" y="115734"/>
                  </a:lnTo>
                  <a:lnTo>
                    <a:pt x="3385445" y="159233"/>
                  </a:lnTo>
                  <a:lnTo>
                    <a:pt x="3390899" y="206628"/>
                  </a:lnTo>
                  <a:lnTo>
                    <a:pt x="3390899" y="1032890"/>
                  </a:lnTo>
                  <a:lnTo>
                    <a:pt x="3385445" y="1080286"/>
                  </a:lnTo>
                  <a:lnTo>
                    <a:pt x="3369907" y="1123785"/>
                  </a:lnTo>
                  <a:lnTo>
                    <a:pt x="3345523" y="1162149"/>
                  </a:lnTo>
                  <a:lnTo>
                    <a:pt x="3313529" y="1194143"/>
                  </a:lnTo>
                  <a:lnTo>
                    <a:pt x="3275165" y="1218527"/>
                  </a:lnTo>
                  <a:lnTo>
                    <a:pt x="3231666" y="1234065"/>
                  </a:lnTo>
                  <a:lnTo>
                    <a:pt x="3184270" y="1239520"/>
                  </a:lnTo>
                  <a:lnTo>
                    <a:pt x="206628" y="1239520"/>
                  </a:lnTo>
                  <a:lnTo>
                    <a:pt x="159233" y="1234065"/>
                  </a:lnTo>
                  <a:lnTo>
                    <a:pt x="115734" y="1218527"/>
                  </a:lnTo>
                  <a:lnTo>
                    <a:pt x="77370" y="1194143"/>
                  </a:lnTo>
                  <a:lnTo>
                    <a:pt x="45376" y="1162149"/>
                  </a:lnTo>
                  <a:lnTo>
                    <a:pt x="20992" y="1123785"/>
                  </a:lnTo>
                  <a:lnTo>
                    <a:pt x="5454" y="1080286"/>
                  </a:lnTo>
                  <a:lnTo>
                    <a:pt x="0" y="1032890"/>
                  </a:lnTo>
                  <a:lnTo>
                    <a:pt x="0" y="206628"/>
                  </a:lnTo>
                  <a:close/>
                </a:path>
              </a:pathLst>
            </a:custGeom>
            <a:ln w="12700">
              <a:solidFill>
                <a:srgbClr val="000000"/>
              </a:solidFill>
            </a:ln>
          </p:spPr>
          <p:txBody>
            <a:bodyPr wrap="square" lIns="0" tIns="0" rIns="0" bIns="0" rtlCol="0"/>
            <a:lstStyle/>
            <a:p>
              <a:endParaRPr/>
            </a:p>
          </p:txBody>
        </p:sp>
        <p:sp>
          <p:nvSpPr>
            <p:cNvPr id="11" name="object 11"/>
            <p:cNvSpPr/>
            <p:nvPr/>
          </p:nvSpPr>
          <p:spPr>
            <a:xfrm>
              <a:off x="633730" y="6435090"/>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1"/>
                  </a:lnTo>
                  <a:lnTo>
                    <a:pt x="5489" y="1086906"/>
                  </a:lnTo>
                  <a:lnTo>
                    <a:pt x="21127" y="1130664"/>
                  </a:lnTo>
                  <a:lnTo>
                    <a:pt x="45665" y="1169266"/>
                  </a:lnTo>
                  <a:lnTo>
                    <a:pt x="77855" y="1201463"/>
                  </a:lnTo>
                  <a:lnTo>
                    <a:pt x="116450" y="1226006"/>
                  </a:lnTo>
                  <a:lnTo>
                    <a:pt x="160201" y="1241648"/>
                  </a:lnTo>
                  <a:lnTo>
                    <a:pt x="207860" y="1247140"/>
                  </a:lnTo>
                  <a:lnTo>
                    <a:pt x="3134741" y="1247140"/>
                  </a:lnTo>
                  <a:lnTo>
                    <a:pt x="3182406" y="1241648"/>
                  </a:lnTo>
                  <a:lnTo>
                    <a:pt x="3226164" y="1226006"/>
                  </a:lnTo>
                  <a:lnTo>
                    <a:pt x="3264766" y="1201463"/>
                  </a:lnTo>
                  <a:lnTo>
                    <a:pt x="3296963" y="1169266"/>
                  </a:lnTo>
                  <a:lnTo>
                    <a:pt x="3321506" y="1130664"/>
                  </a:lnTo>
                  <a:lnTo>
                    <a:pt x="3337148" y="1086906"/>
                  </a:lnTo>
                  <a:lnTo>
                    <a:pt x="3342640" y="1039241"/>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633730" y="6435090"/>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1"/>
                  </a:lnTo>
                  <a:lnTo>
                    <a:pt x="3337148" y="1086906"/>
                  </a:lnTo>
                  <a:lnTo>
                    <a:pt x="3321506" y="1130664"/>
                  </a:lnTo>
                  <a:lnTo>
                    <a:pt x="3296963" y="1169266"/>
                  </a:lnTo>
                  <a:lnTo>
                    <a:pt x="3264766" y="1201463"/>
                  </a:lnTo>
                  <a:lnTo>
                    <a:pt x="3226164" y="1226006"/>
                  </a:lnTo>
                  <a:lnTo>
                    <a:pt x="3182406" y="1241648"/>
                  </a:lnTo>
                  <a:lnTo>
                    <a:pt x="3134741" y="1247140"/>
                  </a:lnTo>
                  <a:lnTo>
                    <a:pt x="207860" y="1247140"/>
                  </a:lnTo>
                  <a:lnTo>
                    <a:pt x="160201" y="1241648"/>
                  </a:lnTo>
                  <a:lnTo>
                    <a:pt x="116450" y="1226006"/>
                  </a:lnTo>
                  <a:lnTo>
                    <a:pt x="77855" y="1201463"/>
                  </a:lnTo>
                  <a:lnTo>
                    <a:pt x="45665" y="1169266"/>
                  </a:lnTo>
                  <a:lnTo>
                    <a:pt x="21127" y="1130664"/>
                  </a:lnTo>
                  <a:lnTo>
                    <a:pt x="5489" y="1086906"/>
                  </a:lnTo>
                  <a:lnTo>
                    <a:pt x="0" y="1039241"/>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739775" y="6410261"/>
            <a:ext cx="687705" cy="269875"/>
          </a:xfrm>
          <a:prstGeom prst="rect">
            <a:avLst/>
          </a:prstGeom>
        </p:spPr>
        <p:txBody>
          <a:bodyPr vert="horz" wrap="square" lIns="0" tIns="12700" rIns="0" bIns="0" rtlCol="0">
            <a:spAutoFit/>
          </a:bodyPr>
          <a:lstStyle/>
          <a:p>
            <a:pPr marL="12700">
              <a:lnSpc>
                <a:spcPct val="100000"/>
              </a:lnSpc>
              <a:spcBef>
                <a:spcPts val="100"/>
              </a:spcBef>
            </a:pPr>
            <a:r>
              <a:rPr sz="1600" b="1" spc="-400" dirty="0">
                <a:latin typeface="Arial"/>
                <a:cs typeface="Arial"/>
              </a:rPr>
              <a:t>L</a:t>
            </a:r>
            <a:r>
              <a:rPr sz="1600" b="1" spc="-80" dirty="0">
                <a:latin typeface="Arial"/>
                <a:cs typeface="Arial"/>
              </a:rPr>
              <a:t>o</a:t>
            </a:r>
            <a:r>
              <a:rPr sz="1600" b="1" spc="-35" dirty="0">
                <a:latin typeface="Arial"/>
                <a:cs typeface="Arial"/>
              </a:rPr>
              <a:t>gro</a:t>
            </a:r>
            <a:r>
              <a:rPr sz="1600" b="1" spc="-90" dirty="0">
                <a:latin typeface="Arial"/>
                <a:cs typeface="Arial"/>
              </a:rPr>
              <a:t>s:</a:t>
            </a:r>
            <a:endParaRPr sz="1600">
              <a:latin typeface="Arial"/>
              <a:cs typeface="Arial"/>
            </a:endParaRPr>
          </a:p>
        </p:txBody>
      </p:sp>
      <p:sp>
        <p:nvSpPr>
          <p:cNvPr id="14" name="object 14"/>
          <p:cNvSpPr txBox="1"/>
          <p:nvPr/>
        </p:nvSpPr>
        <p:spPr>
          <a:xfrm>
            <a:off x="4146550" y="6415023"/>
            <a:ext cx="3192780" cy="513715"/>
          </a:xfrm>
          <a:prstGeom prst="rect">
            <a:avLst/>
          </a:prstGeom>
        </p:spPr>
        <p:txBody>
          <a:bodyPr vert="horz" wrap="square" lIns="0" tIns="12700" rIns="0" bIns="0" rtlCol="0">
            <a:spAutoFit/>
          </a:bodyPr>
          <a:lstStyle/>
          <a:p>
            <a:pPr marL="154940">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581659" y="7784465"/>
            <a:ext cx="321564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Valoración </a:t>
            </a:r>
            <a:r>
              <a:rPr sz="1550" spc="-30" dirty="0">
                <a:latin typeface="Verdana"/>
                <a:cs typeface="Verdana"/>
              </a:rPr>
              <a:t>general </a:t>
            </a:r>
            <a:r>
              <a:rPr sz="1550" spc="-55" dirty="0">
                <a:latin typeface="Verdana"/>
                <a:cs typeface="Verdana"/>
              </a:rPr>
              <a:t>de </a:t>
            </a:r>
            <a:r>
              <a:rPr sz="1550" spc="-30" dirty="0">
                <a:latin typeface="Verdana"/>
                <a:cs typeface="Verdana"/>
              </a:rPr>
              <a:t>la</a:t>
            </a:r>
            <a:r>
              <a:rPr sz="1550" spc="-275" dirty="0">
                <a:latin typeface="Verdana"/>
                <a:cs typeface="Verdana"/>
              </a:rPr>
              <a:t> </a:t>
            </a:r>
            <a:r>
              <a:rPr sz="1550" spc="40" dirty="0">
                <a:latin typeface="Verdana"/>
                <a:cs typeface="Verdana"/>
              </a:rPr>
              <a:t>jornada</a:t>
            </a:r>
            <a:endParaRPr sz="1550">
              <a:latin typeface="Verdana"/>
              <a:cs typeface="Verdana"/>
            </a:endParaRPr>
          </a:p>
        </p:txBody>
      </p:sp>
      <p:sp>
        <p:nvSpPr>
          <p:cNvPr id="16" name="object 16"/>
          <p:cNvSpPr txBox="1"/>
          <p:nvPr/>
        </p:nvSpPr>
        <p:spPr>
          <a:xfrm>
            <a:off x="679767" y="8111490"/>
            <a:ext cx="3042285" cy="208279"/>
          </a:xfrm>
          <a:prstGeom prst="rect">
            <a:avLst/>
          </a:prstGeom>
        </p:spPr>
        <p:txBody>
          <a:bodyPr vert="horz" wrap="square" lIns="0" tIns="12700" rIns="0" bIns="0" rtlCol="0">
            <a:spAutoFit/>
          </a:bodyPr>
          <a:lstStyle/>
          <a:p>
            <a:pPr marL="12700">
              <a:lnSpc>
                <a:spcPct val="100000"/>
              </a:lnSpc>
              <a:spcBef>
                <a:spcPts val="100"/>
              </a:spcBef>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a:t>
            </a:r>
            <a:r>
              <a:rPr sz="1200" b="1" spc="-85" dirty="0">
                <a:latin typeface="Arial"/>
                <a:cs typeface="Arial"/>
              </a:rPr>
              <a:t> </a:t>
            </a:r>
            <a:r>
              <a:rPr sz="1200" b="1" spc="-90" dirty="0">
                <a:latin typeface="Arial"/>
                <a:cs typeface="Arial"/>
              </a:rPr>
              <a:t>no</a:t>
            </a:r>
            <a:endParaRPr sz="1200">
              <a:latin typeface="Arial"/>
              <a:cs typeface="Arial"/>
            </a:endParaRPr>
          </a:p>
        </p:txBody>
      </p:sp>
      <p:grpSp>
        <p:nvGrpSpPr>
          <p:cNvPr id="17" name="object 17"/>
          <p:cNvGrpSpPr/>
          <p:nvPr/>
        </p:nvGrpSpPr>
        <p:grpSpPr>
          <a:xfrm>
            <a:off x="714375" y="6740073"/>
            <a:ext cx="6612890" cy="817244"/>
            <a:chOff x="714375" y="6740073"/>
            <a:chExt cx="6612890" cy="817244"/>
          </a:xfrm>
        </p:grpSpPr>
        <p:sp>
          <p:nvSpPr>
            <p:cNvPr id="18" name="object 18"/>
            <p:cNvSpPr/>
            <p:nvPr/>
          </p:nvSpPr>
          <p:spPr>
            <a:xfrm>
              <a:off x="714375" y="6746191"/>
              <a:ext cx="6612255" cy="802640"/>
            </a:xfrm>
            <a:custGeom>
              <a:avLst/>
              <a:gdLst/>
              <a:ahLst/>
              <a:cxnLst/>
              <a:rect l="l" t="t" r="r" b="b"/>
              <a:pathLst>
                <a:path w="6612255" h="802640">
                  <a:moveTo>
                    <a:pt x="0" y="0"/>
                  </a:moveTo>
                  <a:lnTo>
                    <a:pt x="3167380" y="0"/>
                  </a:lnTo>
                </a:path>
                <a:path w="6612255" h="802640">
                  <a:moveTo>
                    <a:pt x="0" y="200533"/>
                  </a:moveTo>
                  <a:lnTo>
                    <a:pt x="3167380" y="200533"/>
                  </a:lnTo>
                </a:path>
                <a:path w="6612255" h="802640">
                  <a:moveTo>
                    <a:pt x="0" y="401193"/>
                  </a:moveTo>
                  <a:lnTo>
                    <a:pt x="3167380" y="401193"/>
                  </a:lnTo>
                </a:path>
                <a:path w="6612255" h="802640">
                  <a:moveTo>
                    <a:pt x="0" y="601853"/>
                  </a:moveTo>
                  <a:lnTo>
                    <a:pt x="3167380" y="601853"/>
                  </a:lnTo>
                </a:path>
                <a:path w="6612255" h="802640">
                  <a:moveTo>
                    <a:pt x="0" y="802640"/>
                  </a:moveTo>
                  <a:lnTo>
                    <a:pt x="3167380" y="802640"/>
                  </a:lnTo>
                </a:path>
                <a:path w="6612255" h="802640">
                  <a:moveTo>
                    <a:pt x="3444875" y="1905"/>
                  </a:moveTo>
                  <a:lnTo>
                    <a:pt x="6612255" y="1905"/>
                  </a:lnTo>
                </a:path>
                <a:path w="6612255" h="802640">
                  <a:moveTo>
                    <a:pt x="3444875" y="403225"/>
                  </a:moveTo>
                  <a:lnTo>
                    <a:pt x="6612255" y="403225"/>
                  </a:lnTo>
                </a:path>
              </a:pathLst>
            </a:custGeom>
            <a:ln w="12237">
              <a:solidFill>
                <a:srgbClr val="000000"/>
              </a:solidFill>
            </a:ln>
          </p:spPr>
          <p:txBody>
            <a:bodyPr wrap="square" lIns="0" tIns="0" rIns="0" bIns="0" rtlCol="0"/>
            <a:lstStyle/>
            <a:p>
              <a:endParaRPr/>
            </a:p>
          </p:txBody>
        </p:sp>
        <p:sp>
          <p:nvSpPr>
            <p:cNvPr id="19" name="object 19"/>
            <p:cNvSpPr/>
            <p:nvPr/>
          </p:nvSpPr>
          <p:spPr>
            <a:xfrm>
              <a:off x="4159250" y="734998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0" name="object 20"/>
            <p:cNvSpPr/>
            <p:nvPr/>
          </p:nvSpPr>
          <p:spPr>
            <a:xfrm>
              <a:off x="4159250" y="7550991"/>
              <a:ext cx="3167380" cy="0"/>
            </a:xfrm>
            <a:custGeom>
              <a:avLst/>
              <a:gdLst/>
              <a:ahLst/>
              <a:cxnLst/>
              <a:rect l="l" t="t" r="r" b="b"/>
              <a:pathLst>
                <a:path w="3167379">
                  <a:moveTo>
                    <a:pt x="0" y="0"/>
                  </a:moveTo>
                  <a:lnTo>
                    <a:pt x="3167380" y="0"/>
                  </a:lnTo>
                </a:path>
              </a:pathLst>
            </a:custGeom>
            <a:ln w="12237">
              <a:solidFill>
                <a:srgbClr val="000000"/>
              </a:solidFill>
            </a:ln>
          </p:spPr>
          <p:txBody>
            <a:bodyPr wrap="square" lIns="0" tIns="0" rIns="0" bIns="0" rtlCol="0"/>
            <a:lstStyle/>
            <a:p>
              <a:endParaRPr/>
            </a:p>
          </p:txBody>
        </p:sp>
      </p:grpSp>
      <p:sp>
        <p:nvSpPr>
          <p:cNvPr id="21" name="object 21"/>
          <p:cNvSpPr txBox="1"/>
          <p:nvPr/>
        </p:nvSpPr>
        <p:spPr>
          <a:xfrm>
            <a:off x="5004053" y="7790433"/>
            <a:ext cx="1521460" cy="260350"/>
          </a:xfrm>
          <a:prstGeom prst="rect">
            <a:avLst/>
          </a:prstGeom>
        </p:spPr>
        <p:txBody>
          <a:bodyPr vert="horz" wrap="square" lIns="0" tIns="11430" rIns="0" bIns="0" rtlCol="0">
            <a:spAutoFit/>
          </a:bodyPr>
          <a:lstStyle/>
          <a:p>
            <a:pPr marL="12700">
              <a:lnSpc>
                <a:spcPct val="100000"/>
              </a:lnSpc>
              <a:spcBef>
                <a:spcPts val="90"/>
              </a:spcBef>
            </a:pPr>
            <a:r>
              <a:rPr sz="1550" spc="-10" dirty="0">
                <a:latin typeface="Verdana"/>
                <a:cs typeface="Verdana"/>
              </a:rPr>
              <a:t>Autoevaluación</a:t>
            </a:r>
            <a:endParaRPr sz="1550">
              <a:latin typeface="Verdana"/>
              <a:cs typeface="Verdana"/>
            </a:endParaRPr>
          </a:p>
        </p:txBody>
      </p:sp>
      <p:sp>
        <p:nvSpPr>
          <p:cNvPr id="22" name="object 22"/>
          <p:cNvSpPr txBox="1"/>
          <p:nvPr/>
        </p:nvSpPr>
        <p:spPr>
          <a:xfrm>
            <a:off x="4063365" y="8106409"/>
            <a:ext cx="3298825" cy="208279"/>
          </a:xfrm>
          <a:prstGeom prst="rect">
            <a:avLst/>
          </a:prstGeom>
        </p:spPr>
        <p:txBody>
          <a:bodyPr vert="horz" wrap="square" lIns="0" tIns="12700" rIns="0" bIns="0" rtlCol="0">
            <a:spAutoFit/>
          </a:bodyPr>
          <a:lstStyle/>
          <a:p>
            <a:pPr marL="12700">
              <a:lnSpc>
                <a:spcPct val="100000"/>
              </a:lnSpc>
              <a:spcBef>
                <a:spcPts val="100"/>
              </a:spcBef>
              <a:tabLst>
                <a:tab pos="3285490"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3" name="object 23"/>
          <p:cNvSpPr txBox="1"/>
          <p:nvPr/>
        </p:nvSpPr>
        <p:spPr>
          <a:xfrm>
            <a:off x="679767" y="8289290"/>
            <a:ext cx="6683375" cy="1306195"/>
          </a:xfrm>
          <a:prstGeom prst="rect">
            <a:avLst/>
          </a:prstGeom>
        </p:spPr>
        <p:txBody>
          <a:bodyPr vert="horz" wrap="square" lIns="0" tIns="12700" rIns="0" bIns="0" rtlCol="0">
            <a:spAutoFit/>
          </a:bodyPr>
          <a:lstStyle/>
          <a:p>
            <a:pPr marL="12700">
              <a:lnSpc>
                <a:spcPct val="100000"/>
              </a:lnSpc>
              <a:spcBef>
                <a:spcPts val="100"/>
              </a:spcBef>
              <a:tabLst>
                <a:tab pos="3291204" algn="l"/>
                <a:tab pos="6669405" algn="l"/>
              </a:tabLst>
            </a:pPr>
            <a:r>
              <a:rPr sz="1200" b="1" spc="-55" dirty="0">
                <a:latin typeface="Arial"/>
                <a:cs typeface="Arial"/>
              </a:rPr>
              <a:t>debo</a:t>
            </a:r>
            <a:r>
              <a:rPr sz="1200" b="1" spc="50" dirty="0">
                <a:latin typeface="Arial"/>
                <a:cs typeface="Arial"/>
              </a:rPr>
              <a:t> </a:t>
            </a:r>
            <a:r>
              <a:rPr sz="1200" b="1" spc="-40" dirty="0">
                <a:latin typeface="Arial"/>
                <a:cs typeface="Arial"/>
              </a:rPr>
              <a:t>olvidar</a:t>
            </a:r>
            <a:r>
              <a:rPr sz="1200" spc="-40" dirty="0">
                <a:latin typeface="Arial"/>
                <a:cs typeface="Arial"/>
              </a:rPr>
              <a:t>?</a:t>
            </a:r>
            <a:r>
              <a:rPr sz="1200" u="sng" spc="-40" dirty="0">
                <a:uFill>
                  <a:solidFill>
                    <a:srgbClr val="000000"/>
                  </a:solidFill>
                </a:uFill>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 pos="6670040"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9620"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40"/>
              </a:spcBef>
              <a:tabLst>
                <a:tab pos="3395979" algn="l"/>
                <a:tab pos="6669405" algn="l"/>
              </a:tabLst>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a:t>
            </a:r>
            <a:r>
              <a:rPr sz="1200" b="1" spc="145" dirty="0">
                <a:latin typeface="Arial"/>
                <a:cs typeface="Arial"/>
              </a:rPr>
              <a:t> </a:t>
            </a:r>
            <a:r>
              <a:rPr sz="1200" b="1" spc="-25" dirty="0">
                <a:latin typeface="Arial"/>
                <a:cs typeface="Arial"/>
              </a:rPr>
              <a:t>intervenir?</a:t>
            </a:r>
            <a:r>
              <a:rPr sz="1200" b="1" spc="-15" dirty="0">
                <a:latin typeface="Arial"/>
                <a:cs typeface="Arial"/>
              </a:rPr>
              <a:t> </a:t>
            </a:r>
            <a:r>
              <a:rPr sz="1200" b="1" spc="-85" dirty="0">
                <a:latin typeface="Arial"/>
                <a:cs typeface="Arial"/>
              </a:rPr>
              <a:t>¿Qué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95979" algn="l"/>
                <a:tab pos="6669405" algn="l"/>
              </a:tabLst>
            </a:pPr>
            <a:r>
              <a:rPr sz="1200" b="1" spc="-40" dirty="0">
                <a:latin typeface="Arial"/>
                <a:cs typeface="Arial"/>
              </a:rPr>
              <a:t>necesito</a:t>
            </a:r>
            <a:r>
              <a:rPr sz="1200" b="1" spc="60" dirty="0">
                <a:latin typeface="Arial"/>
                <a:cs typeface="Arial"/>
              </a:rPr>
              <a:t> </a:t>
            </a:r>
            <a:r>
              <a:rPr sz="1200" b="1" spc="-35" dirty="0">
                <a:latin typeface="Arial"/>
                <a:cs typeface="Arial"/>
              </a:rPr>
              <a:t>modificar?</a:t>
            </a:r>
            <a:r>
              <a:rPr sz="1200" b="1" spc="40" dirty="0">
                <a:latin typeface="Arial"/>
                <a:cs typeface="Arial"/>
              </a:rPr>
              <a:t> </a:t>
            </a:r>
            <a:r>
              <a:rPr sz="1200" b="1" spc="-45" dirty="0">
                <a:latin typeface="Arial"/>
                <a:cs typeface="Arial"/>
              </a:rPr>
              <a:t>Imprevistos.	</a:t>
            </a:r>
            <a:r>
              <a:rPr sz="1800" spc="-22" baseline="2314" dirty="0">
                <a:latin typeface="Arial"/>
                <a:cs typeface="Arial"/>
              </a:rPr>
              <a:t>___</a:t>
            </a:r>
            <a:r>
              <a:rPr sz="1800" b="1" u="sng" baseline="2314" dirty="0">
                <a:uFill>
                  <a:solidFill>
                    <a:srgbClr val="000000"/>
                  </a:solidFill>
                </a:uFill>
                <a:latin typeface="Times New Roman"/>
                <a:cs typeface="Times New Roman"/>
              </a:rPr>
              <a:t> 	</a:t>
            </a:r>
            <a:endParaRPr sz="1800" baseline="2314">
              <a:latin typeface="Times New Roman"/>
              <a:cs typeface="Times New Roman"/>
            </a:endParaRPr>
          </a:p>
          <a:p>
            <a:pPr marL="12700">
              <a:lnSpc>
                <a:spcPts val="1420"/>
              </a:lnSpc>
              <a:tabLst>
                <a:tab pos="3308985"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85"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22954" algn="l"/>
                <a:tab pos="6669405" algn="l"/>
              </a:tabLst>
            </a:pPr>
            <a:r>
              <a:rPr sz="1200" b="1" u="sng" dirty="0">
                <a:uFill>
                  <a:solidFill>
                    <a:srgbClr val="000000"/>
                  </a:solidFill>
                </a:uFill>
                <a:latin typeface="Times New Roman"/>
                <a:cs typeface="Times New Roman"/>
              </a:rPr>
              <a:t> 	</a:t>
            </a:r>
            <a:r>
              <a:rPr sz="1200" b="1" dirty="0">
                <a:latin typeface="Times New Roman"/>
                <a:cs typeface="Times New Roman"/>
              </a:rPr>
              <a:t> </a:t>
            </a:r>
            <a:r>
              <a:rPr sz="1200" b="1" spc="-30" dirty="0">
                <a:latin typeface="Times New Roman"/>
                <a:cs typeface="Times New Roman"/>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632955" y="2097532"/>
          <a:ext cx="3356609" cy="4116194"/>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0"/>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0"/>
                        </a:spcBef>
                      </a:pPr>
                      <a:r>
                        <a:rPr sz="1200" b="1" spc="-90" dirty="0">
                          <a:latin typeface="Arial"/>
                          <a:cs typeface="Arial"/>
                        </a:rPr>
                        <a:t>SI</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910">
                        <a:lnSpc>
                          <a:spcPct val="100000"/>
                        </a:lnSpc>
                        <a:spcBef>
                          <a:spcPts val="240"/>
                        </a:spcBef>
                      </a:pPr>
                      <a:r>
                        <a:rPr sz="1200" b="1" spc="-210" dirty="0">
                          <a:latin typeface="Arial"/>
                          <a:cs typeface="Arial"/>
                        </a:rPr>
                        <a:t>NO</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a:lnSpc>
                          <a:spcPct val="100000"/>
                        </a:lnSpc>
                        <a:spcBef>
                          <a:spcPts val="244"/>
                        </a:spcBef>
                      </a:pPr>
                      <a:r>
                        <a:rPr sz="1200" b="1" spc="-60" dirty="0">
                          <a:latin typeface="Arial"/>
                          <a:cs typeface="Arial"/>
                        </a:rPr>
                        <a:t>Desarrollo </a:t>
                      </a:r>
                      <a:r>
                        <a:rPr sz="1200" b="1" spc="-30" dirty="0">
                          <a:latin typeface="Arial"/>
                          <a:cs typeface="Arial"/>
                        </a:rPr>
                        <a:t>de actividades</a:t>
                      </a:r>
                      <a:r>
                        <a:rPr sz="1200" b="1" spc="160" dirty="0">
                          <a:latin typeface="Arial"/>
                          <a:cs typeface="Arial"/>
                        </a:rPr>
                        <a:t> </a:t>
                      </a:r>
                      <a:r>
                        <a:rPr sz="1200" b="1" spc="-55" dirty="0">
                          <a:latin typeface="Arial"/>
                          <a:cs typeface="Arial"/>
                        </a:rPr>
                        <a:t>en</a:t>
                      </a:r>
                      <a:endParaRPr sz="1200">
                        <a:latin typeface="Arial"/>
                        <a:cs typeface="Arial"/>
                      </a:endParaRPr>
                    </a:p>
                    <a:p>
                      <a:pPr marL="91440">
                        <a:lnSpc>
                          <a:spcPct val="100000"/>
                        </a:lnSpc>
                      </a:pPr>
                      <a:r>
                        <a:rPr sz="1200" b="1" spc="-45" dirty="0">
                          <a:latin typeface="Arial"/>
                          <a:cs typeface="Arial"/>
                        </a:rPr>
                        <a:t>tiempo </a:t>
                      </a:r>
                      <a:r>
                        <a:rPr sz="1200" b="1" spc="-20" dirty="0">
                          <a:latin typeface="Arial"/>
                          <a:cs typeface="Arial"/>
                        </a:rPr>
                        <a:t>y</a:t>
                      </a:r>
                      <a:r>
                        <a:rPr sz="1200" b="1" spc="110" dirty="0">
                          <a:latin typeface="Arial"/>
                          <a:cs typeface="Arial"/>
                        </a:rPr>
                        <a:t> </a:t>
                      </a:r>
                      <a:r>
                        <a:rPr sz="1200" b="1" spc="-5" dirty="0">
                          <a:latin typeface="Arial"/>
                          <a:cs typeface="Arial"/>
                        </a:rPr>
                        <a:t>forma.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757">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2075">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50"/>
                        </a:spcBef>
                      </a:pPr>
                      <a:r>
                        <a:rPr sz="1200" b="1" spc="-45" dirty="0">
                          <a:latin typeface="Arial"/>
                          <a:cs typeface="Arial"/>
                        </a:rPr>
                        <a:t>Manifestaciones </a:t>
                      </a:r>
                      <a:r>
                        <a:rPr sz="1200" b="1" spc="-25" dirty="0">
                          <a:latin typeface="Arial"/>
                          <a:cs typeface="Arial"/>
                        </a:rPr>
                        <a:t>de </a:t>
                      </a:r>
                      <a:r>
                        <a:rPr sz="1200" b="1" spc="-85" dirty="0">
                          <a:latin typeface="Arial"/>
                          <a:cs typeface="Arial"/>
                        </a:rPr>
                        <a:t>los</a:t>
                      </a:r>
                      <a:r>
                        <a:rPr sz="1200" b="1" spc="140" dirty="0">
                          <a:latin typeface="Arial"/>
                          <a:cs typeface="Arial"/>
                        </a:rPr>
                        <a:t> </a:t>
                      </a:r>
                      <a:r>
                        <a:rPr sz="1200" b="1" spc="-100" dirty="0">
                          <a:latin typeface="Arial"/>
                          <a:cs typeface="Arial"/>
                        </a:rPr>
                        <a:t>niños: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50"/>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a:lnSpc>
                          <a:spcPct val="100000"/>
                        </a:lnSpc>
                        <a:spcBef>
                          <a:spcPts val="250"/>
                        </a:spcBef>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a:t>
                      </a:r>
                      <a:r>
                        <a:rPr sz="1200" b="1" spc="-40" dirty="0">
                          <a:latin typeface="Arial"/>
                          <a:cs typeface="Arial"/>
                        </a:rPr>
                        <a:t> actividades?</a:t>
                      </a:r>
                      <a:endParaRPr sz="1200">
                        <a:latin typeface="Arial"/>
                        <a:cs typeface="Arial"/>
                      </a:endParaRPr>
                    </a:p>
                    <a:p>
                      <a:pPr marL="91440">
                        <a:lnSpc>
                          <a:spcPct val="100000"/>
                        </a:lnSpc>
                        <a:tabLst>
                          <a:tab pos="1609725" algn="l"/>
                          <a:tab pos="2294890" algn="l"/>
                        </a:tabLst>
                      </a:pPr>
                      <a:r>
                        <a:rPr sz="1200" b="1" spc="-80" dirty="0">
                          <a:latin typeface="Arial"/>
                          <a:cs typeface="Arial"/>
                        </a:rPr>
                        <a:t>Todos  </a:t>
                      </a:r>
                      <a:r>
                        <a:rPr sz="1200" b="1" spc="35" dirty="0">
                          <a:latin typeface="Arial"/>
                          <a:cs typeface="Arial"/>
                        </a:rPr>
                        <a:t>(  )</a:t>
                      </a:r>
                      <a:r>
                        <a:rPr sz="1200" b="1" spc="275" dirty="0">
                          <a:latin typeface="Arial"/>
                          <a:cs typeface="Arial"/>
                        </a:rPr>
                        <a:t> </a:t>
                      </a:r>
                      <a:r>
                        <a:rPr sz="1200" b="1" spc="-100" dirty="0">
                          <a:latin typeface="Arial"/>
                          <a:cs typeface="Arial"/>
                        </a:rPr>
                        <a:t>Algunos</a:t>
                      </a:r>
                      <a:r>
                        <a:rPr sz="1200" b="1" spc="40" dirty="0">
                          <a:latin typeface="Arial"/>
                          <a:cs typeface="Arial"/>
                        </a:rPr>
                        <a:t> </a:t>
                      </a:r>
                      <a:r>
                        <a:rPr sz="1200" b="1" spc="35" dirty="0">
                          <a:latin typeface="Arial"/>
                          <a:cs typeface="Arial"/>
                        </a:rPr>
                        <a:t>(	) </a:t>
                      </a:r>
                      <a:r>
                        <a:rPr sz="1200" b="1" spc="40" dirty="0">
                          <a:latin typeface="Arial"/>
                          <a:cs typeface="Arial"/>
                        </a:rPr>
                        <a:t> </a:t>
                      </a:r>
                      <a:r>
                        <a:rPr sz="1200" b="1" dirty="0">
                          <a:latin typeface="Arial"/>
                          <a:cs typeface="Arial"/>
                        </a:rPr>
                        <a:t>otro</a:t>
                      </a:r>
                      <a:r>
                        <a:rPr sz="1200" b="1" spc="20" dirty="0">
                          <a:latin typeface="Arial"/>
                          <a:cs typeface="Arial"/>
                        </a:rPr>
                        <a:t> </a:t>
                      </a:r>
                      <a:r>
                        <a:rPr sz="1200" b="1" spc="35"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50"/>
                        </a:spcBef>
                        <a:tabLst>
                          <a:tab pos="1209675" algn="l"/>
                          <a:tab pos="1999614" algn="l"/>
                          <a:tab pos="2814320"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722">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65"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4084192" y="2101088"/>
          <a:ext cx="3322318" cy="3992877"/>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19">
                <a:tc>
                  <a:txBody>
                    <a:bodyPr/>
                    <a:lstStyle/>
                    <a:p>
                      <a:pPr marL="1270" algn="ctr">
                        <a:lnSpc>
                          <a:spcPct val="100000"/>
                        </a:lnSpc>
                        <a:spcBef>
                          <a:spcPts val="245"/>
                        </a:spcBef>
                      </a:pPr>
                      <a:r>
                        <a:rPr sz="1200" b="1" spc="-50" dirty="0">
                          <a:latin typeface="Arial"/>
                          <a:cs typeface="Arial"/>
                        </a:rPr>
                        <a:t>Educadora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3175" algn="ctr">
                        <a:lnSpc>
                          <a:spcPct val="100000"/>
                        </a:lnSpc>
                        <a:spcBef>
                          <a:spcPts val="245"/>
                        </a:spcBef>
                      </a:pPr>
                      <a:r>
                        <a:rPr sz="1200" b="1" spc="-90" dirty="0">
                          <a:latin typeface="Arial"/>
                          <a:cs typeface="Arial"/>
                        </a:rPr>
                        <a:t>SI</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5"/>
                        </a:spcBef>
                      </a:pPr>
                      <a:r>
                        <a:rPr sz="1200" b="1" spc="-210" dirty="0">
                          <a:latin typeface="Arial"/>
                          <a:cs typeface="Arial"/>
                        </a:rPr>
                        <a:t>NO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marR="235585">
                        <a:lnSpc>
                          <a:spcPct val="100000"/>
                        </a:lnSpc>
                        <a:spcBef>
                          <a:spcPts val="245"/>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 </a:t>
                      </a:r>
                      <a:r>
                        <a:rPr sz="1200" b="1" spc="65" dirty="0">
                          <a:latin typeface="Arial"/>
                          <a:cs typeface="Arial"/>
                        </a:rPr>
                        <a:t>fue  </a:t>
                      </a:r>
                      <a:r>
                        <a:rPr sz="1200" b="1" spc="-60" dirty="0">
                          <a:latin typeface="Arial"/>
                          <a:cs typeface="Arial"/>
                        </a:rPr>
                        <a:t>la</a:t>
                      </a:r>
                      <a:r>
                        <a:rPr sz="1200" b="1" spc="3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7695">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a:lnSpc>
                          <a:spcPct val="100000"/>
                        </a:lnSpc>
                        <a:spcBef>
                          <a:spcPts val="245"/>
                        </a:spcBef>
                      </a:pPr>
                      <a:r>
                        <a:rPr sz="1200" b="1" spc="-140" dirty="0">
                          <a:latin typeface="Arial"/>
                          <a:cs typeface="Arial"/>
                        </a:rPr>
                        <a:t>¿La </a:t>
                      </a:r>
                      <a:r>
                        <a:rPr sz="1200" b="1" spc="15" dirty="0">
                          <a:latin typeface="Arial"/>
                          <a:cs typeface="Arial"/>
                        </a:rPr>
                        <a:t>forma </a:t>
                      </a:r>
                      <a:r>
                        <a:rPr sz="1200" b="1" spc="-30" dirty="0">
                          <a:latin typeface="Arial"/>
                          <a:cs typeface="Arial"/>
                        </a:rPr>
                        <a:t>de </a:t>
                      </a:r>
                      <a:r>
                        <a:rPr sz="1200" b="1" spc="-35" dirty="0">
                          <a:latin typeface="Arial"/>
                          <a:cs typeface="Arial"/>
                        </a:rPr>
                        <a:t>relacionarme</a:t>
                      </a:r>
                      <a:r>
                        <a:rPr sz="1200" b="1" spc="40" dirty="0">
                          <a:latin typeface="Arial"/>
                          <a:cs typeface="Arial"/>
                        </a:rPr>
                        <a:t> </a:t>
                      </a:r>
                      <a:r>
                        <a:rPr sz="1200" b="1" spc="-75" dirty="0">
                          <a:latin typeface="Arial"/>
                          <a:cs typeface="Arial"/>
                        </a:rPr>
                        <a:t>con</a:t>
                      </a:r>
                      <a:endParaRPr sz="1200">
                        <a:latin typeface="Arial"/>
                        <a:cs typeface="Arial"/>
                      </a:endParaRPr>
                    </a:p>
                    <a:p>
                      <a:pPr marL="92710">
                        <a:lnSpc>
                          <a:spcPct val="100000"/>
                        </a:lnSpc>
                      </a:pP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a:t>
                      </a:r>
                      <a:r>
                        <a:rPr sz="1200" b="1" spc="-25" dirty="0">
                          <a:latin typeface="Arial"/>
                          <a:cs typeface="Arial"/>
                        </a:rPr>
                        <a:t>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45"/>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85"/>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19">
                <a:tc gridSpan="3">
                  <a:txBody>
                    <a:bodyPr/>
                    <a:lstStyle/>
                    <a:p>
                      <a:pPr marL="1065530" marR="168910" indent="-894715">
                        <a:lnSpc>
                          <a:spcPct val="100000"/>
                        </a:lnSpc>
                        <a:spcBef>
                          <a:spcPts val="270"/>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484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42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675254" y="1246505"/>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CuadroTexto 26">
            <a:extLst>
              <a:ext uri="{FF2B5EF4-FFF2-40B4-BE49-F238E27FC236}">
                <a16:creationId xmlns:a16="http://schemas.microsoft.com/office/drawing/2014/main" id="{5B9F8119-A29E-44EC-90DE-A4EA37B8C5C1}"/>
              </a:ext>
            </a:extLst>
          </p:cNvPr>
          <p:cNvSpPr txBox="1"/>
          <p:nvPr/>
        </p:nvSpPr>
        <p:spPr>
          <a:xfrm>
            <a:off x="5236209" y="528683"/>
            <a:ext cx="554991" cy="366047"/>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24</a:t>
            </a:r>
          </a:p>
        </p:txBody>
      </p:sp>
      <p:sp>
        <p:nvSpPr>
          <p:cNvPr id="28" name="CuadroTexto 27">
            <a:extLst>
              <a:ext uri="{FF2B5EF4-FFF2-40B4-BE49-F238E27FC236}">
                <a16:creationId xmlns:a16="http://schemas.microsoft.com/office/drawing/2014/main" id="{93241359-B83D-4ACD-92CB-C6A5CE76B106}"/>
              </a:ext>
            </a:extLst>
          </p:cNvPr>
          <p:cNvSpPr txBox="1"/>
          <p:nvPr/>
        </p:nvSpPr>
        <p:spPr>
          <a:xfrm>
            <a:off x="5970522" y="536303"/>
            <a:ext cx="554991" cy="366047"/>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08</a:t>
            </a:r>
          </a:p>
        </p:txBody>
      </p:sp>
      <p:sp>
        <p:nvSpPr>
          <p:cNvPr id="29" name="CuadroTexto 28">
            <a:extLst>
              <a:ext uri="{FF2B5EF4-FFF2-40B4-BE49-F238E27FC236}">
                <a16:creationId xmlns:a16="http://schemas.microsoft.com/office/drawing/2014/main" id="{1EA2F121-102F-4A39-B959-44846CA71080}"/>
              </a:ext>
            </a:extLst>
          </p:cNvPr>
          <p:cNvSpPr txBox="1"/>
          <p:nvPr/>
        </p:nvSpPr>
        <p:spPr>
          <a:xfrm>
            <a:off x="6771639" y="536303"/>
            <a:ext cx="554991" cy="366047"/>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21</a:t>
            </a:r>
          </a:p>
        </p:txBody>
      </p:sp>
      <p:sp>
        <p:nvSpPr>
          <p:cNvPr id="30" name="Estrella: 5 puntas 29">
            <a:extLst>
              <a:ext uri="{FF2B5EF4-FFF2-40B4-BE49-F238E27FC236}">
                <a16:creationId xmlns:a16="http://schemas.microsoft.com/office/drawing/2014/main" id="{2AEA56B5-4594-444C-A072-2868D18B75B7}"/>
              </a:ext>
            </a:extLst>
          </p:cNvPr>
          <p:cNvSpPr/>
          <p:nvPr/>
        </p:nvSpPr>
        <p:spPr>
          <a:xfrm>
            <a:off x="5635971" y="831049"/>
            <a:ext cx="383223" cy="52106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strella: 5 puntas 30">
            <a:extLst>
              <a:ext uri="{FF2B5EF4-FFF2-40B4-BE49-F238E27FC236}">
                <a16:creationId xmlns:a16="http://schemas.microsoft.com/office/drawing/2014/main" id="{E8B8792E-7517-4FB8-AE0E-C05AF871AB95}"/>
              </a:ext>
            </a:extLst>
          </p:cNvPr>
          <p:cNvSpPr/>
          <p:nvPr/>
        </p:nvSpPr>
        <p:spPr>
          <a:xfrm>
            <a:off x="4343400" y="1419312"/>
            <a:ext cx="383223" cy="521063"/>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B2743379-5638-4AF9-8EC1-F79BD6DC0AB7}"/>
              </a:ext>
            </a:extLst>
          </p:cNvPr>
          <p:cNvSpPr/>
          <p:nvPr/>
        </p:nvSpPr>
        <p:spPr>
          <a:xfrm>
            <a:off x="3093783" y="2374150"/>
            <a:ext cx="304799" cy="42560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68294F74-AEF0-48FA-9C99-080A996074F6}"/>
              </a:ext>
            </a:extLst>
          </p:cNvPr>
          <p:cNvSpPr/>
          <p:nvPr/>
        </p:nvSpPr>
        <p:spPr>
          <a:xfrm>
            <a:off x="3093782" y="2737322"/>
            <a:ext cx="304799" cy="42560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797D256A-518E-4DB9-9E30-BF2D3E431624}"/>
              </a:ext>
            </a:extLst>
          </p:cNvPr>
          <p:cNvSpPr/>
          <p:nvPr/>
        </p:nvSpPr>
        <p:spPr>
          <a:xfrm>
            <a:off x="3113725" y="3076377"/>
            <a:ext cx="304799" cy="425609"/>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825B1016-5AA0-4FC5-A425-FC09F2183DD3}"/>
              </a:ext>
            </a:extLst>
          </p:cNvPr>
          <p:cNvSpPr/>
          <p:nvPr/>
        </p:nvSpPr>
        <p:spPr>
          <a:xfrm>
            <a:off x="1174558" y="3782061"/>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36" name="Estrella: 5 puntas 35">
            <a:extLst>
              <a:ext uri="{FF2B5EF4-FFF2-40B4-BE49-F238E27FC236}">
                <a16:creationId xmlns:a16="http://schemas.microsoft.com/office/drawing/2014/main" id="{15341FDC-752A-4796-B3D0-5E037D6E65EC}"/>
              </a:ext>
            </a:extLst>
          </p:cNvPr>
          <p:cNvSpPr/>
          <p:nvPr/>
        </p:nvSpPr>
        <p:spPr>
          <a:xfrm>
            <a:off x="1819704" y="4737353"/>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37" name="Estrella: 5 puntas 36">
            <a:extLst>
              <a:ext uri="{FF2B5EF4-FFF2-40B4-BE49-F238E27FC236}">
                <a16:creationId xmlns:a16="http://schemas.microsoft.com/office/drawing/2014/main" id="{A4AF40D9-1FC6-4618-89D5-D62C55F525D7}"/>
              </a:ext>
            </a:extLst>
          </p:cNvPr>
          <p:cNvSpPr/>
          <p:nvPr/>
        </p:nvSpPr>
        <p:spPr>
          <a:xfrm>
            <a:off x="6645178" y="2467574"/>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38" name="Estrella: 5 puntas 37">
            <a:extLst>
              <a:ext uri="{FF2B5EF4-FFF2-40B4-BE49-F238E27FC236}">
                <a16:creationId xmlns:a16="http://schemas.microsoft.com/office/drawing/2014/main" id="{43E41299-F4A1-4A30-A0D3-A3A819B530D9}"/>
              </a:ext>
            </a:extLst>
          </p:cNvPr>
          <p:cNvSpPr/>
          <p:nvPr/>
        </p:nvSpPr>
        <p:spPr>
          <a:xfrm>
            <a:off x="6645178" y="2892174"/>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39" name="Estrella: 5 puntas 38">
            <a:extLst>
              <a:ext uri="{FF2B5EF4-FFF2-40B4-BE49-F238E27FC236}">
                <a16:creationId xmlns:a16="http://schemas.microsoft.com/office/drawing/2014/main" id="{2D5E1425-2E14-40AC-A82C-E4523723A7C3}"/>
              </a:ext>
            </a:extLst>
          </p:cNvPr>
          <p:cNvSpPr/>
          <p:nvPr/>
        </p:nvSpPr>
        <p:spPr>
          <a:xfrm>
            <a:off x="6629526" y="3395412"/>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0" name="Estrella: 5 puntas 39">
            <a:extLst>
              <a:ext uri="{FF2B5EF4-FFF2-40B4-BE49-F238E27FC236}">
                <a16:creationId xmlns:a16="http://schemas.microsoft.com/office/drawing/2014/main" id="{53C2A07C-CA31-4238-B382-017A3306DFF7}"/>
              </a:ext>
            </a:extLst>
          </p:cNvPr>
          <p:cNvSpPr/>
          <p:nvPr/>
        </p:nvSpPr>
        <p:spPr>
          <a:xfrm>
            <a:off x="6629526" y="3732532"/>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1" name="Estrella: 5 puntas 40">
            <a:extLst>
              <a:ext uri="{FF2B5EF4-FFF2-40B4-BE49-F238E27FC236}">
                <a16:creationId xmlns:a16="http://schemas.microsoft.com/office/drawing/2014/main" id="{616AD205-5E29-4841-91CB-441F7DF3371D}"/>
              </a:ext>
            </a:extLst>
          </p:cNvPr>
          <p:cNvSpPr/>
          <p:nvPr/>
        </p:nvSpPr>
        <p:spPr>
          <a:xfrm>
            <a:off x="6612254" y="4062534"/>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2" name="Estrella: 5 puntas 41">
            <a:extLst>
              <a:ext uri="{FF2B5EF4-FFF2-40B4-BE49-F238E27FC236}">
                <a16:creationId xmlns:a16="http://schemas.microsoft.com/office/drawing/2014/main" id="{EF24F419-5FAE-4E31-AB95-EBBE3CCEC5D1}"/>
              </a:ext>
            </a:extLst>
          </p:cNvPr>
          <p:cNvSpPr/>
          <p:nvPr/>
        </p:nvSpPr>
        <p:spPr>
          <a:xfrm>
            <a:off x="2093550" y="5202046"/>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3" name="Estrella: 5 puntas 42">
            <a:extLst>
              <a:ext uri="{FF2B5EF4-FFF2-40B4-BE49-F238E27FC236}">
                <a16:creationId xmlns:a16="http://schemas.microsoft.com/office/drawing/2014/main" id="{3231C051-A487-4C4E-9F89-495B7B50D4EF}"/>
              </a:ext>
            </a:extLst>
          </p:cNvPr>
          <p:cNvSpPr/>
          <p:nvPr/>
        </p:nvSpPr>
        <p:spPr>
          <a:xfrm>
            <a:off x="3266124" y="5599518"/>
            <a:ext cx="252922" cy="23876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v</a:t>
            </a:r>
          </a:p>
        </p:txBody>
      </p:sp>
      <p:sp>
        <p:nvSpPr>
          <p:cNvPr id="44" name="CuadroTexto 43">
            <a:extLst>
              <a:ext uri="{FF2B5EF4-FFF2-40B4-BE49-F238E27FC236}">
                <a16:creationId xmlns:a16="http://schemas.microsoft.com/office/drawing/2014/main" id="{13B52BA9-8AFE-4B2B-A061-C95523767D91}"/>
              </a:ext>
            </a:extLst>
          </p:cNvPr>
          <p:cNvSpPr txBox="1"/>
          <p:nvPr/>
        </p:nvSpPr>
        <p:spPr>
          <a:xfrm>
            <a:off x="2426602" y="5821316"/>
            <a:ext cx="1528177" cy="369332"/>
          </a:xfrm>
          <a:prstGeom prst="rect">
            <a:avLst/>
          </a:prstGeom>
          <a:noFill/>
        </p:spPr>
        <p:txBody>
          <a:bodyPr wrap="square" rtlCol="0">
            <a:spAutoFit/>
          </a:bodyPr>
          <a:lstStyle/>
          <a:p>
            <a:r>
              <a:rPr lang="es-MX" dirty="0"/>
              <a:t>Diego Luna.</a:t>
            </a:r>
          </a:p>
        </p:txBody>
      </p:sp>
      <p:sp>
        <p:nvSpPr>
          <p:cNvPr id="45" name="CuadroTexto 44">
            <a:extLst>
              <a:ext uri="{FF2B5EF4-FFF2-40B4-BE49-F238E27FC236}">
                <a16:creationId xmlns:a16="http://schemas.microsoft.com/office/drawing/2014/main" id="{13341788-CE85-4EE0-8944-B120A7503A83}"/>
              </a:ext>
            </a:extLst>
          </p:cNvPr>
          <p:cNvSpPr txBox="1"/>
          <p:nvPr/>
        </p:nvSpPr>
        <p:spPr>
          <a:xfrm>
            <a:off x="4101827" y="4385546"/>
            <a:ext cx="2763349" cy="369332"/>
          </a:xfrm>
          <a:prstGeom prst="rect">
            <a:avLst/>
          </a:prstGeom>
          <a:noFill/>
        </p:spPr>
        <p:txBody>
          <a:bodyPr wrap="square" rtlCol="0">
            <a:spAutoFit/>
          </a:bodyPr>
          <a:lstStyle/>
          <a:p>
            <a:r>
              <a:rPr lang="es-MX" dirty="0"/>
              <a:t>Carlos Daniel, Sofia .</a:t>
            </a:r>
          </a:p>
        </p:txBody>
      </p:sp>
      <p:sp>
        <p:nvSpPr>
          <p:cNvPr id="46" name="CuadroTexto 45">
            <a:extLst>
              <a:ext uri="{FF2B5EF4-FFF2-40B4-BE49-F238E27FC236}">
                <a16:creationId xmlns:a16="http://schemas.microsoft.com/office/drawing/2014/main" id="{AB05EEAC-4146-4016-8168-92BBD1431062}"/>
              </a:ext>
            </a:extLst>
          </p:cNvPr>
          <p:cNvSpPr txBox="1"/>
          <p:nvPr/>
        </p:nvSpPr>
        <p:spPr>
          <a:xfrm>
            <a:off x="4036060" y="5053681"/>
            <a:ext cx="3492498" cy="830997"/>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Se realizo una presentación grupal reconociendo gustos, datos personales. Se realizo un cuento, explicación de las normas y reglas y un cubo de retos.</a:t>
            </a:r>
          </a:p>
        </p:txBody>
      </p:sp>
      <p:sp>
        <p:nvSpPr>
          <p:cNvPr id="47" name="CuadroTexto 46">
            <a:extLst>
              <a:ext uri="{FF2B5EF4-FFF2-40B4-BE49-F238E27FC236}">
                <a16:creationId xmlns:a16="http://schemas.microsoft.com/office/drawing/2014/main" id="{81FBE11D-6DA8-4C59-91E6-4673CB888572}"/>
              </a:ext>
            </a:extLst>
          </p:cNvPr>
          <p:cNvSpPr txBox="1"/>
          <p:nvPr/>
        </p:nvSpPr>
        <p:spPr>
          <a:xfrm>
            <a:off x="1268413" y="8221474"/>
            <a:ext cx="2878137" cy="738664"/>
          </a:xfrm>
          <a:prstGeom prst="rect">
            <a:avLst/>
          </a:prstGeom>
          <a:noFill/>
        </p:spPr>
        <p:txBody>
          <a:bodyPr wrap="square" rtlCol="0">
            <a:spAutoFit/>
          </a:bodyPr>
          <a:lstStyle/>
          <a:p>
            <a:pPr algn="ctr"/>
            <a:r>
              <a:rPr lang="es-MX" sz="1400" dirty="0"/>
              <a:t>Fue buena la intervención sin embargo, los alumnos mostraban poca empatía y miedo.</a:t>
            </a:r>
          </a:p>
        </p:txBody>
      </p:sp>
      <p:sp>
        <p:nvSpPr>
          <p:cNvPr id="48" name="CuadroTexto 47">
            <a:extLst>
              <a:ext uri="{FF2B5EF4-FFF2-40B4-BE49-F238E27FC236}">
                <a16:creationId xmlns:a16="http://schemas.microsoft.com/office/drawing/2014/main" id="{73F32B4C-2382-4C15-86A3-C49CC06C7C99}"/>
              </a:ext>
            </a:extLst>
          </p:cNvPr>
          <p:cNvSpPr txBox="1"/>
          <p:nvPr/>
        </p:nvSpPr>
        <p:spPr>
          <a:xfrm>
            <a:off x="673910" y="9114014"/>
            <a:ext cx="2839279" cy="369332"/>
          </a:xfrm>
          <a:prstGeom prst="rect">
            <a:avLst/>
          </a:prstGeom>
          <a:noFill/>
        </p:spPr>
        <p:txBody>
          <a:bodyPr wrap="square" rtlCol="0">
            <a:spAutoFit/>
          </a:bodyPr>
          <a:lstStyle/>
          <a:p>
            <a:r>
              <a:rPr lang="es-MX" dirty="0"/>
              <a:t>La integración. </a:t>
            </a:r>
          </a:p>
        </p:txBody>
      </p:sp>
      <p:sp>
        <p:nvSpPr>
          <p:cNvPr id="49" name="CuadroTexto 48">
            <a:extLst>
              <a:ext uri="{FF2B5EF4-FFF2-40B4-BE49-F238E27FC236}">
                <a16:creationId xmlns:a16="http://schemas.microsoft.com/office/drawing/2014/main" id="{2C3A36A8-8E91-4084-845D-FFCCA5CB38EF}"/>
              </a:ext>
            </a:extLst>
          </p:cNvPr>
          <p:cNvSpPr txBox="1"/>
          <p:nvPr/>
        </p:nvSpPr>
        <p:spPr>
          <a:xfrm>
            <a:off x="726581" y="6626581"/>
            <a:ext cx="3249789" cy="923330"/>
          </a:xfrm>
          <a:prstGeom prst="rect">
            <a:avLst/>
          </a:prstGeom>
          <a:noFill/>
        </p:spPr>
        <p:txBody>
          <a:bodyPr wrap="square" rtlCol="0">
            <a:spAutoFit/>
          </a:bodyPr>
          <a:lstStyle/>
          <a:p>
            <a:r>
              <a:rPr lang="es-MX" dirty="0"/>
              <a:t>Se logra establecer una buena coordinación con el nuevo protocolo de regreso a clases. </a:t>
            </a:r>
          </a:p>
        </p:txBody>
      </p:sp>
      <p:sp>
        <p:nvSpPr>
          <p:cNvPr id="50" name="CuadroTexto 49">
            <a:extLst>
              <a:ext uri="{FF2B5EF4-FFF2-40B4-BE49-F238E27FC236}">
                <a16:creationId xmlns:a16="http://schemas.microsoft.com/office/drawing/2014/main" id="{907522A9-06F6-4623-AB06-31E117F376D2}"/>
              </a:ext>
            </a:extLst>
          </p:cNvPr>
          <p:cNvSpPr txBox="1"/>
          <p:nvPr/>
        </p:nvSpPr>
        <p:spPr>
          <a:xfrm>
            <a:off x="4156498" y="6632438"/>
            <a:ext cx="3249789" cy="923330"/>
          </a:xfrm>
          <a:prstGeom prst="rect">
            <a:avLst/>
          </a:prstGeom>
          <a:noFill/>
        </p:spPr>
        <p:txBody>
          <a:bodyPr wrap="square" rtlCol="0">
            <a:spAutoFit/>
          </a:bodyPr>
          <a:lstStyle/>
          <a:p>
            <a:pPr algn="just"/>
            <a:r>
              <a:rPr lang="es-MX" dirty="0"/>
              <a:t>Integración de todos algunos alumnos y  fomentar la participación.</a:t>
            </a:r>
          </a:p>
        </p:txBody>
      </p:sp>
      <p:sp>
        <p:nvSpPr>
          <p:cNvPr id="51" name="CuadroTexto 50">
            <a:extLst>
              <a:ext uri="{FF2B5EF4-FFF2-40B4-BE49-F238E27FC236}">
                <a16:creationId xmlns:a16="http://schemas.microsoft.com/office/drawing/2014/main" id="{BD49F22C-40AF-4F36-BD03-B14942951DFB}"/>
              </a:ext>
            </a:extLst>
          </p:cNvPr>
          <p:cNvSpPr txBox="1"/>
          <p:nvPr/>
        </p:nvSpPr>
        <p:spPr>
          <a:xfrm>
            <a:off x="4117340" y="7963549"/>
            <a:ext cx="3492498" cy="1754326"/>
          </a:xfrm>
          <a:prstGeom prst="rect">
            <a:avLst/>
          </a:prstGeom>
          <a:noFill/>
        </p:spPr>
        <p:txBody>
          <a:bodyPr wrap="square" rtlCol="0">
            <a:spAutoFit/>
          </a:bodyPr>
          <a:lstStyle/>
          <a:p>
            <a:pPr algn="just"/>
            <a:r>
              <a:rPr lang="es-MX" dirty="0"/>
              <a:t>La jornada permitió tener un buen acercamiento con los niños, a logrado mantener buena comunicación con ellos, sin embargo por ser su primer día se limitan a participar.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D5DC58-C278-49B4-AA91-7FA41998157C}"/>
              </a:ext>
            </a:extLst>
          </p:cNvPr>
          <p:cNvPicPr>
            <a:picLocks noChangeAspect="1"/>
          </p:cNvPicPr>
          <p:nvPr/>
        </p:nvPicPr>
        <p:blipFill>
          <a:blip r:embed="rId2"/>
          <a:stretch>
            <a:fillRect/>
          </a:stretch>
        </p:blipFill>
        <p:spPr>
          <a:xfrm>
            <a:off x="-685800" y="-341022"/>
            <a:ext cx="8458200" cy="10386721"/>
          </a:xfrm>
          <a:prstGeom prst="rect">
            <a:avLst/>
          </a:prstGeom>
        </p:spPr>
      </p:pic>
      <p:sp>
        <p:nvSpPr>
          <p:cNvPr id="3" name="CuadroTexto 2">
            <a:extLst>
              <a:ext uri="{FF2B5EF4-FFF2-40B4-BE49-F238E27FC236}">
                <a16:creationId xmlns:a16="http://schemas.microsoft.com/office/drawing/2014/main" id="{367A8E63-48BD-4E90-8095-2810C6883A93}"/>
              </a:ext>
            </a:extLst>
          </p:cNvPr>
          <p:cNvSpPr txBox="1"/>
          <p:nvPr/>
        </p:nvSpPr>
        <p:spPr>
          <a:xfrm rot="21127084">
            <a:off x="386386" y="2402603"/>
            <a:ext cx="4425094" cy="5940088"/>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Dentro del diagnostico que se esta implementado, durante el primer momento de evaluación se busca observar los conocimientos previos con los que cuenta individualmente cada uno de ellos; el autor Menichetti, (2013). Se debe formar personas plenas, promoviendo la adquisición de valores, habilidades y destrezas de manera autónoma para dar respuesta a los retos y dificultades desconocidas. </a:t>
            </a:r>
          </a:p>
          <a:p>
            <a:pPr algn="just"/>
            <a:r>
              <a:rPr lang="es-MX" dirty="0">
                <a:latin typeface="Arial" panose="020B0604020202020204" pitchFamily="34" charset="0"/>
                <a:cs typeface="Arial" panose="020B0604020202020204" pitchFamily="34" charset="0"/>
              </a:rPr>
              <a:t>Sin embargo dentro de preescolar la socialización es pieza clave pues según el teórico </a:t>
            </a:r>
            <a:r>
              <a:rPr lang="es-ES" dirty="0">
                <a:latin typeface="Arial" panose="020B0604020202020204" pitchFamily="34" charset="0"/>
                <a:cs typeface="Arial" panose="020B0604020202020204" pitchFamily="34" charset="0"/>
              </a:rPr>
              <a:t>Vygotsky, la zona de desarrollo próxima se brinda a través de un proceso en el cual dos individuos comparten sus aprendizajes, permitiéndose aprender uno de otro sin importar la edad, proceso madurativo o edad fisiológica; a este proceso se le es conocido como andamiaje</a:t>
            </a:r>
            <a:r>
              <a:rPr lang="es-ES" dirty="0"/>
              <a:t>. </a:t>
            </a:r>
            <a:endParaRPr lang="es-MX" dirty="0"/>
          </a:p>
        </p:txBody>
      </p:sp>
      <p:sp>
        <p:nvSpPr>
          <p:cNvPr id="4" name="CuadroTexto 3">
            <a:extLst>
              <a:ext uri="{FF2B5EF4-FFF2-40B4-BE49-F238E27FC236}">
                <a16:creationId xmlns:a16="http://schemas.microsoft.com/office/drawing/2014/main" id="{76DE13F0-7AB8-4C51-BFAA-9C64F5746A37}"/>
              </a:ext>
            </a:extLst>
          </p:cNvPr>
          <p:cNvSpPr txBox="1"/>
          <p:nvPr/>
        </p:nvSpPr>
        <p:spPr>
          <a:xfrm rot="21216104">
            <a:off x="241556" y="1530091"/>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Tree>
    <p:extLst>
      <p:ext uri="{BB962C8B-B14F-4D97-AF65-F5344CB8AC3E}">
        <p14:creationId xmlns:p14="http://schemas.microsoft.com/office/powerpoint/2010/main" val="7981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7834" y="6708830"/>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8" name="CuadroTexto 27">
            <a:extLst>
              <a:ext uri="{FF2B5EF4-FFF2-40B4-BE49-F238E27FC236}">
                <a16:creationId xmlns:a16="http://schemas.microsoft.com/office/drawing/2014/main" id="{EA126457-9338-4859-9B04-F12C3BF9C32F}"/>
              </a:ext>
            </a:extLst>
          </p:cNvPr>
          <p:cNvSpPr txBox="1"/>
          <p:nvPr/>
        </p:nvSpPr>
        <p:spPr>
          <a:xfrm>
            <a:off x="4781381" y="372023"/>
            <a:ext cx="738886" cy="369332"/>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25</a:t>
            </a:r>
          </a:p>
        </p:txBody>
      </p:sp>
      <p:sp>
        <p:nvSpPr>
          <p:cNvPr id="29" name="CuadroTexto 28">
            <a:extLst>
              <a:ext uri="{FF2B5EF4-FFF2-40B4-BE49-F238E27FC236}">
                <a16:creationId xmlns:a16="http://schemas.microsoft.com/office/drawing/2014/main" id="{DFAFADC1-3E72-42D0-85FC-C30B08848258}"/>
              </a:ext>
            </a:extLst>
          </p:cNvPr>
          <p:cNvSpPr txBox="1"/>
          <p:nvPr/>
        </p:nvSpPr>
        <p:spPr>
          <a:xfrm>
            <a:off x="5655138" y="372023"/>
            <a:ext cx="738886" cy="369332"/>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08</a:t>
            </a:r>
          </a:p>
        </p:txBody>
      </p:sp>
      <p:sp>
        <p:nvSpPr>
          <p:cNvPr id="30" name="CuadroTexto 29">
            <a:extLst>
              <a:ext uri="{FF2B5EF4-FFF2-40B4-BE49-F238E27FC236}">
                <a16:creationId xmlns:a16="http://schemas.microsoft.com/office/drawing/2014/main" id="{BC0D615B-D98A-4683-8059-C12AB247BF56}"/>
              </a:ext>
            </a:extLst>
          </p:cNvPr>
          <p:cNvSpPr txBox="1"/>
          <p:nvPr/>
        </p:nvSpPr>
        <p:spPr>
          <a:xfrm>
            <a:off x="6455831" y="373383"/>
            <a:ext cx="738886" cy="369332"/>
          </a:xfrm>
          <a:prstGeom prst="rect">
            <a:avLst/>
          </a:prstGeom>
          <a:noFill/>
        </p:spPr>
        <p:txBody>
          <a:bodyPr wrap="square" rtlCol="0">
            <a:spAutoFit/>
          </a:bodyPr>
          <a:lstStyle/>
          <a:p>
            <a:pPr algn="ctr"/>
            <a:r>
              <a:rPr lang="es-MX" b="1" dirty="0">
                <a:solidFill>
                  <a:srgbClr val="C00000"/>
                </a:solidFill>
                <a:latin typeface="Arial" panose="020B0604020202020204" pitchFamily="34" charset="0"/>
                <a:cs typeface="Arial" panose="020B0604020202020204" pitchFamily="34" charset="0"/>
              </a:rPr>
              <a:t>21</a:t>
            </a:r>
          </a:p>
        </p:txBody>
      </p:sp>
      <p:sp>
        <p:nvSpPr>
          <p:cNvPr id="31" name="Estrella: 5 puntas 30">
            <a:extLst>
              <a:ext uri="{FF2B5EF4-FFF2-40B4-BE49-F238E27FC236}">
                <a16:creationId xmlns:a16="http://schemas.microsoft.com/office/drawing/2014/main" id="{106FFF52-66AB-4E57-AE06-E85CF3BAE5FF}"/>
              </a:ext>
            </a:extLst>
          </p:cNvPr>
          <p:cNvSpPr/>
          <p:nvPr/>
        </p:nvSpPr>
        <p:spPr>
          <a:xfrm>
            <a:off x="5925879" y="855981"/>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890AD852-C5D6-497F-8E8C-C9ED895476BB}"/>
              </a:ext>
            </a:extLst>
          </p:cNvPr>
          <p:cNvSpPr/>
          <p:nvPr/>
        </p:nvSpPr>
        <p:spPr>
          <a:xfrm>
            <a:off x="4191000" y="1463104"/>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364C66AB-7E42-489C-A1A6-554C9A0BAD5B}"/>
              </a:ext>
            </a:extLst>
          </p:cNvPr>
          <p:cNvSpPr/>
          <p:nvPr/>
        </p:nvSpPr>
        <p:spPr>
          <a:xfrm>
            <a:off x="2819247" y="2417658"/>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1FD95328-5C60-41A3-99D6-3CCEF1D96DF0}"/>
              </a:ext>
            </a:extLst>
          </p:cNvPr>
          <p:cNvSpPr/>
          <p:nvPr/>
        </p:nvSpPr>
        <p:spPr>
          <a:xfrm>
            <a:off x="2819246" y="2784637"/>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DF91185E-7F94-4AE8-B8CE-3B3E23EB8EB0}"/>
              </a:ext>
            </a:extLst>
          </p:cNvPr>
          <p:cNvSpPr/>
          <p:nvPr/>
        </p:nvSpPr>
        <p:spPr>
          <a:xfrm>
            <a:off x="2817994" y="3136426"/>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FAEC7F61-DE76-4964-9DE8-B53A8384171A}"/>
              </a:ext>
            </a:extLst>
          </p:cNvPr>
          <p:cNvSpPr/>
          <p:nvPr/>
        </p:nvSpPr>
        <p:spPr>
          <a:xfrm>
            <a:off x="961831" y="3766945"/>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3B1A9E0C-8361-4B39-8D89-F0C9A464892F}"/>
              </a:ext>
            </a:extLst>
          </p:cNvPr>
          <p:cNvSpPr/>
          <p:nvPr/>
        </p:nvSpPr>
        <p:spPr>
          <a:xfrm>
            <a:off x="6394024" y="2393951"/>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2DA6765F-167C-4858-9D6A-FA1448CF2FCB}"/>
              </a:ext>
            </a:extLst>
          </p:cNvPr>
          <p:cNvSpPr/>
          <p:nvPr/>
        </p:nvSpPr>
        <p:spPr>
          <a:xfrm>
            <a:off x="6401475" y="2867536"/>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683036B7-B0B2-4951-BB3A-D1B90D85A4DC}"/>
              </a:ext>
            </a:extLst>
          </p:cNvPr>
          <p:cNvSpPr/>
          <p:nvPr/>
        </p:nvSpPr>
        <p:spPr>
          <a:xfrm>
            <a:off x="6377957" y="3341121"/>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42FDA7AA-8048-44BC-8694-8289345D355D}"/>
              </a:ext>
            </a:extLst>
          </p:cNvPr>
          <p:cNvSpPr/>
          <p:nvPr/>
        </p:nvSpPr>
        <p:spPr>
          <a:xfrm>
            <a:off x="6387439" y="3666579"/>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C4E2A950-FC57-4058-B914-0E4A27DA2B71}"/>
              </a:ext>
            </a:extLst>
          </p:cNvPr>
          <p:cNvSpPr/>
          <p:nvPr/>
        </p:nvSpPr>
        <p:spPr>
          <a:xfrm>
            <a:off x="6377956" y="3939032"/>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C109A6D4-9971-43AE-B2BF-BD9CC4336AAA}"/>
              </a:ext>
            </a:extLst>
          </p:cNvPr>
          <p:cNvSpPr/>
          <p:nvPr/>
        </p:nvSpPr>
        <p:spPr>
          <a:xfrm>
            <a:off x="2686060" y="4668046"/>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0144E3B0-6B2D-4AFD-B5B6-AAFB34F16A7C}"/>
              </a:ext>
            </a:extLst>
          </p:cNvPr>
          <p:cNvSpPr/>
          <p:nvPr/>
        </p:nvSpPr>
        <p:spPr>
          <a:xfrm>
            <a:off x="1793321" y="5089923"/>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39AAF914-E8F8-4E60-B702-33160F72F00C}"/>
              </a:ext>
            </a:extLst>
          </p:cNvPr>
          <p:cNvSpPr/>
          <p:nvPr/>
        </p:nvSpPr>
        <p:spPr>
          <a:xfrm>
            <a:off x="3049581" y="5575794"/>
            <a:ext cx="248203" cy="2997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CuadroTexto 44">
            <a:extLst>
              <a:ext uri="{FF2B5EF4-FFF2-40B4-BE49-F238E27FC236}">
                <a16:creationId xmlns:a16="http://schemas.microsoft.com/office/drawing/2014/main" id="{85988F03-A1E4-412A-BDF3-25E2BBE16BDB}"/>
              </a:ext>
            </a:extLst>
          </p:cNvPr>
          <p:cNvSpPr txBox="1"/>
          <p:nvPr/>
        </p:nvSpPr>
        <p:spPr>
          <a:xfrm>
            <a:off x="2149474" y="5842616"/>
            <a:ext cx="1277608" cy="307777"/>
          </a:xfrm>
          <a:prstGeom prst="rect">
            <a:avLst/>
          </a:prstGeom>
          <a:noFill/>
        </p:spPr>
        <p:txBody>
          <a:bodyPr wrap="square" rtlCol="0">
            <a:spAutoFit/>
          </a:bodyPr>
          <a:lstStyle/>
          <a:p>
            <a:pPr algn="ctr"/>
            <a:r>
              <a:rPr lang="es-MX" sz="1400" dirty="0"/>
              <a:t>Ulises.</a:t>
            </a:r>
          </a:p>
        </p:txBody>
      </p:sp>
      <p:sp>
        <p:nvSpPr>
          <p:cNvPr id="46" name="CuadroTexto 45">
            <a:extLst>
              <a:ext uri="{FF2B5EF4-FFF2-40B4-BE49-F238E27FC236}">
                <a16:creationId xmlns:a16="http://schemas.microsoft.com/office/drawing/2014/main" id="{55D942A1-8F1B-448B-A9C4-703F95983889}"/>
              </a:ext>
            </a:extLst>
          </p:cNvPr>
          <p:cNvSpPr txBox="1"/>
          <p:nvPr/>
        </p:nvSpPr>
        <p:spPr>
          <a:xfrm>
            <a:off x="4086884" y="4403923"/>
            <a:ext cx="1277608" cy="307777"/>
          </a:xfrm>
          <a:prstGeom prst="rect">
            <a:avLst/>
          </a:prstGeom>
          <a:noFill/>
        </p:spPr>
        <p:txBody>
          <a:bodyPr wrap="square" rtlCol="0">
            <a:spAutoFit/>
          </a:bodyPr>
          <a:lstStyle/>
          <a:p>
            <a:pPr algn="ctr"/>
            <a:r>
              <a:rPr lang="es-MX" sz="1400" dirty="0"/>
              <a:t>Sofia Mateo.  </a:t>
            </a:r>
          </a:p>
        </p:txBody>
      </p:sp>
      <p:sp>
        <p:nvSpPr>
          <p:cNvPr id="47" name="CuadroTexto 46">
            <a:extLst>
              <a:ext uri="{FF2B5EF4-FFF2-40B4-BE49-F238E27FC236}">
                <a16:creationId xmlns:a16="http://schemas.microsoft.com/office/drawing/2014/main" id="{9FE19ECC-3C63-434C-A7E9-9403C6618B53}"/>
              </a:ext>
            </a:extLst>
          </p:cNvPr>
          <p:cNvSpPr txBox="1"/>
          <p:nvPr/>
        </p:nvSpPr>
        <p:spPr>
          <a:xfrm>
            <a:off x="3783099" y="5002322"/>
            <a:ext cx="3492498" cy="830997"/>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Se realizo una presentación grupal reconociendo gustos, datos personales. Se realizo un cuento, explicación de las normas y reglas y un cubo de retos.</a:t>
            </a:r>
          </a:p>
        </p:txBody>
      </p:sp>
      <p:sp>
        <p:nvSpPr>
          <p:cNvPr id="48" name="CuadroTexto 47">
            <a:extLst>
              <a:ext uri="{FF2B5EF4-FFF2-40B4-BE49-F238E27FC236}">
                <a16:creationId xmlns:a16="http://schemas.microsoft.com/office/drawing/2014/main" id="{5A976DAB-E121-4427-8BA1-3818E859BD87}"/>
              </a:ext>
            </a:extLst>
          </p:cNvPr>
          <p:cNvSpPr txBox="1"/>
          <p:nvPr/>
        </p:nvSpPr>
        <p:spPr>
          <a:xfrm>
            <a:off x="442100" y="6645749"/>
            <a:ext cx="3249789" cy="923330"/>
          </a:xfrm>
          <a:prstGeom prst="rect">
            <a:avLst/>
          </a:prstGeom>
          <a:noFill/>
        </p:spPr>
        <p:txBody>
          <a:bodyPr wrap="square" rtlCol="0">
            <a:spAutoFit/>
          </a:bodyPr>
          <a:lstStyle/>
          <a:p>
            <a:r>
              <a:rPr lang="es-MX" dirty="0"/>
              <a:t>Se logra establecer una buena coordinación con el nuevo protocolo de regreso a clases. </a:t>
            </a:r>
          </a:p>
        </p:txBody>
      </p:sp>
      <p:sp>
        <p:nvSpPr>
          <p:cNvPr id="49" name="CuadroTexto 48">
            <a:extLst>
              <a:ext uri="{FF2B5EF4-FFF2-40B4-BE49-F238E27FC236}">
                <a16:creationId xmlns:a16="http://schemas.microsoft.com/office/drawing/2014/main" id="{849C4903-461E-41A2-8852-75E66AEF7D0F}"/>
              </a:ext>
            </a:extLst>
          </p:cNvPr>
          <p:cNvSpPr txBox="1"/>
          <p:nvPr/>
        </p:nvSpPr>
        <p:spPr>
          <a:xfrm>
            <a:off x="3902709" y="6614814"/>
            <a:ext cx="3249789" cy="923330"/>
          </a:xfrm>
          <a:prstGeom prst="rect">
            <a:avLst/>
          </a:prstGeom>
          <a:noFill/>
        </p:spPr>
        <p:txBody>
          <a:bodyPr wrap="square" rtlCol="0">
            <a:spAutoFit/>
          </a:bodyPr>
          <a:lstStyle/>
          <a:p>
            <a:pPr algn="just"/>
            <a:r>
              <a:rPr lang="es-MX" dirty="0"/>
              <a:t>Integración de todos algunos alumnos y  fomentar la participación.</a:t>
            </a:r>
          </a:p>
        </p:txBody>
      </p:sp>
      <p:sp>
        <p:nvSpPr>
          <p:cNvPr id="50" name="CuadroTexto 49">
            <a:extLst>
              <a:ext uri="{FF2B5EF4-FFF2-40B4-BE49-F238E27FC236}">
                <a16:creationId xmlns:a16="http://schemas.microsoft.com/office/drawing/2014/main" id="{16F8A5E2-336A-4F53-8FD1-54BCCC68A076}"/>
              </a:ext>
            </a:extLst>
          </p:cNvPr>
          <p:cNvSpPr txBox="1"/>
          <p:nvPr/>
        </p:nvSpPr>
        <p:spPr>
          <a:xfrm>
            <a:off x="1024572" y="8203395"/>
            <a:ext cx="2878137" cy="738664"/>
          </a:xfrm>
          <a:prstGeom prst="rect">
            <a:avLst/>
          </a:prstGeom>
          <a:noFill/>
        </p:spPr>
        <p:txBody>
          <a:bodyPr wrap="square" rtlCol="0">
            <a:spAutoFit/>
          </a:bodyPr>
          <a:lstStyle/>
          <a:p>
            <a:pPr algn="ctr"/>
            <a:r>
              <a:rPr lang="es-MX" sz="1400" dirty="0"/>
              <a:t>Fue buena la intervención sin embargo, los alumnos mostraban poca empatía y miedo.</a:t>
            </a:r>
          </a:p>
        </p:txBody>
      </p:sp>
      <p:sp>
        <p:nvSpPr>
          <p:cNvPr id="51" name="CuadroTexto 50">
            <a:extLst>
              <a:ext uri="{FF2B5EF4-FFF2-40B4-BE49-F238E27FC236}">
                <a16:creationId xmlns:a16="http://schemas.microsoft.com/office/drawing/2014/main" id="{33330367-C0C3-49DB-9E49-12E62B184B1D}"/>
              </a:ext>
            </a:extLst>
          </p:cNvPr>
          <p:cNvSpPr txBox="1"/>
          <p:nvPr/>
        </p:nvSpPr>
        <p:spPr>
          <a:xfrm>
            <a:off x="457834" y="9048229"/>
            <a:ext cx="2713358" cy="369332"/>
          </a:xfrm>
          <a:prstGeom prst="rect">
            <a:avLst/>
          </a:prstGeom>
          <a:noFill/>
        </p:spPr>
        <p:txBody>
          <a:bodyPr wrap="square" rtlCol="0">
            <a:spAutoFit/>
          </a:bodyPr>
          <a:lstStyle/>
          <a:p>
            <a:r>
              <a:rPr lang="es-MX" sz="1400" dirty="0"/>
              <a:t>Uso de materiales</a:t>
            </a:r>
            <a:r>
              <a:rPr lang="es-MX" dirty="0"/>
              <a:t>.</a:t>
            </a:r>
          </a:p>
        </p:txBody>
      </p:sp>
      <p:sp>
        <p:nvSpPr>
          <p:cNvPr id="52" name="CuadroTexto 51">
            <a:extLst>
              <a:ext uri="{FF2B5EF4-FFF2-40B4-BE49-F238E27FC236}">
                <a16:creationId xmlns:a16="http://schemas.microsoft.com/office/drawing/2014/main" id="{9E41B49E-54C7-4BCA-8875-FB38EBEC6DD7}"/>
              </a:ext>
            </a:extLst>
          </p:cNvPr>
          <p:cNvSpPr txBox="1"/>
          <p:nvPr/>
        </p:nvSpPr>
        <p:spPr>
          <a:xfrm>
            <a:off x="3691889" y="8201278"/>
            <a:ext cx="3492498" cy="1077218"/>
          </a:xfrm>
          <a:prstGeom prst="rect">
            <a:avLst/>
          </a:prstGeom>
          <a:noFill/>
        </p:spPr>
        <p:txBody>
          <a:bodyPr wrap="square" rtlCol="0">
            <a:spAutoFit/>
          </a:bodyPr>
          <a:lstStyle/>
          <a:p>
            <a:pPr algn="just"/>
            <a:r>
              <a:rPr lang="es-MX" sz="1600" dirty="0"/>
              <a:t>La jornada permitió tener un buen acercamiento con los niños, sin embargo no acatan reglas, ni indicaciones y su atención es nula.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3B0A1DA-1443-498F-9FA3-917E2763B0B3}"/>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4F1A33C5-3245-486A-AAAE-1E6A4E95E2BE}"/>
              </a:ext>
            </a:extLst>
          </p:cNvPr>
          <p:cNvSpPr txBox="1"/>
          <p:nvPr/>
        </p:nvSpPr>
        <p:spPr>
          <a:xfrm rot="21192359">
            <a:off x="-133621" y="2390998"/>
            <a:ext cx="4800600" cy="5755422"/>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Los alumnos manifiestan una atención individualizada por lo cual se vuelve complejo darle atención a cada uno de ellos pues por la edad en la que se encuentran aun aprenden a controlar sus emociones.  </a:t>
            </a:r>
          </a:p>
          <a:p>
            <a:pPr algn="just"/>
            <a:r>
              <a:rPr lang="es-MX" sz="1600" dirty="0">
                <a:latin typeface="Arial" panose="020B0604020202020204" pitchFamily="34" charset="0"/>
                <a:cs typeface="Arial" panose="020B0604020202020204" pitchFamily="34" charset="0"/>
              </a:rPr>
              <a:t>Según Morales (2012). Los materiales didácticos ayudan a  </a:t>
            </a:r>
            <a:r>
              <a:rPr lang="es-ES" sz="1600" dirty="0">
                <a:latin typeface="Arial" panose="020B0604020202020204" pitchFamily="34" charset="0"/>
                <a:cs typeface="Arial" panose="020B0604020202020204" pitchFamily="34" charset="0"/>
              </a:rPr>
              <a:t>despertar el interés de los estudiantes, adecuarse a las características físicas y psíquicas de los mismos, además que facilitan la actividad docente al servir de guía; asimismo, tienen la gran virtud de adecuarse a cualquier tipo de contenido, sin embargo dentro de la intervención no solo falto la integración de materiales, si no mantener el control del grupo pues Así mismo García (1994).  expresa que una de las funciones de la disciplina es crear una forma de trabajo en la cual las tareas o actividades planificadas para el aula pueden ser realizadas de manera más eficiente</a:t>
            </a:r>
          </a:p>
          <a:p>
            <a:pPr algn="just"/>
            <a:r>
              <a:rPr lang="es-ES" sz="1600" dirty="0">
                <a:latin typeface="Arial" panose="020B0604020202020204" pitchFamily="34" charset="0"/>
                <a:cs typeface="Arial" panose="020B0604020202020204" pitchFamily="34" charset="0"/>
              </a:rPr>
              <a:t>Por lo cual la mañana de trabajo no logro ser exitosa pues los alumnos aun aprenden a regular su comportamiento, manifestando sus sentimientos a través del llanto, berrinche, entre otros. </a:t>
            </a:r>
            <a:endParaRPr lang="es-MX" sz="16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F0A0B884-E455-4F2F-88CF-9536F52B6CCF}"/>
              </a:ext>
            </a:extLst>
          </p:cNvPr>
          <p:cNvSpPr txBox="1"/>
          <p:nvPr/>
        </p:nvSpPr>
        <p:spPr>
          <a:xfrm rot="21216104">
            <a:off x="19710" y="1474690"/>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Tree>
    <p:extLst>
      <p:ext uri="{BB962C8B-B14F-4D97-AF65-F5344CB8AC3E}">
        <p14:creationId xmlns:p14="http://schemas.microsoft.com/office/powerpoint/2010/main" val="345348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3E62642-9DD2-4666-B222-CD7B07BF639B}"/>
              </a:ext>
            </a:extLst>
          </p:cNvPr>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a:extLst>
              <a:ext uri="{FF2B5EF4-FFF2-40B4-BE49-F238E27FC236}">
                <a16:creationId xmlns:a16="http://schemas.microsoft.com/office/drawing/2014/main" id="{2530EDD0-6E1F-4CB1-A980-BF8AEB77E475}"/>
              </a:ext>
            </a:extLst>
          </p:cNvPr>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a:extLst>
              <a:ext uri="{FF2B5EF4-FFF2-40B4-BE49-F238E27FC236}">
                <a16:creationId xmlns:a16="http://schemas.microsoft.com/office/drawing/2014/main" id="{34D8B4C9-DF2A-4C16-BE90-7602DC81FC75}"/>
              </a:ext>
            </a:extLst>
          </p:cNvPr>
          <p:cNvGrpSpPr/>
          <p:nvPr/>
        </p:nvGrpSpPr>
        <p:grpSpPr>
          <a:xfrm>
            <a:off x="22859" y="0"/>
            <a:ext cx="7731759" cy="10045700"/>
            <a:chOff x="22859" y="0"/>
            <a:chExt cx="7731759" cy="10045700"/>
          </a:xfrm>
        </p:grpSpPr>
        <p:sp>
          <p:nvSpPr>
            <p:cNvPr id="5" name="object 5">
              <a:extLst>
                <a:ext uri="{FF2B5EF4-FFF2-40B4-BE49-F238E27FC236}">
                  <a16:creationId xmlns:a16="http://schemas.microsoft.com/office/drawing/2014/main" id="{A56F8750-2C7F-4B55-9C37-5DF30770C4F7}"/>
                </a:ext>
              </a:extLst>
            </p:cNvPr>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F0EA6CD4-CFC8-4C4F-B064-2005115CCAB2}"/>
                </a:ext>
              </a:extLst>
            </p:cNvPr>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a:extLst>
              <a:ext uri="{FF2B5EF4-FFF2-40B4-BE49-F238E27FC236}">
                <a16:creationId xmlns:a16="http://schemas.microsoft.com/office/drawing/2014/main" id="{A8FCF26E-6E28-41FB-978E-108FB3E47702}"/>
              </a:ext>
            </a:extLst>
          </p:cNvPr>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a:extLst>
              <a:ext uri="{FF2B5EF4-FFF2-40B4-BE49-F238E27FC236}">
                <a16:creationId xmlns:a16="http://schemas.microsoft.com/office/drawing/2014/main" id="{0D9F7179-C71F-43FB-948D-ECFFBB87A9D6}"/>
              </a:ext>
            </a:extLst>
          </p:cNvPr>
          <p:cNvGrpSpPr/>
          <p:nvPr/>
        </p:nvGrpSpPr>
        <p:grpSpPr>
          <a:xfrm>
            <a:off x="370840" y="6398259"/>
            <a:ext cx="6837680" cy="1259840"/>
            <a:chOff x="370840" y="6398259"/>
            <a:chExt cx="6837680" cy="1259840"/>
          </a:xfrm>
        </p:grpSpPr>
        <p:sp>
          <p:nvSpPr>
            <p:cNvPr id="9" name="object 9">
              <a:extLst>
                <a:ext uri="{FF2B5EF4-FFF2-40B4-BE49-F238E27FC236}">
                  <a16:creationId xmlns:a16="http://schemas.microsoft.com/office/drawing/2014/main" id="{7AC33F6C-906C-423D-9C22-4CD18F727D45}"/>
                </a:ext>
              </a:extLst>
            </p:cNvPr>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a:extLst>
                <a:ext uri="{FF2B5EF4-FFF2-40B4-BE49-F238E27FC236}">
                  <a16:creationId xmlns:a16="http://schemas.microsoft.com/office/drawing/2014/main" id="{0B5BA285-7440-4BEB-956B-DF583CD853E3}"/>
                </a:ext>
              </a:extLst>
            </p:cNvPr>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a:extLst>
                <a:ext uri="{FF2B5EF4-FFF2-40B4-BE49-F238E27FC236}">
                  <a16:creationId xmlns:a16="http://schemas.microsoft.com/office/drawing/2014/main" id="{8D7A5EC4-ABF0-4EC2-857C-565622F8F2B1}"/>
                </a:ext>
              </a:extLst>
            </p:cNvPr>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a:extLst>
                <a:ext uri="{FF2B5EF4-FFF2-40B4-BE49-F238E27FC236}">
                  <a16:creationId xmlns:a16="http://schemas.microsoft.com/office/drawing/2014/main" id="{91315D30-80DE-41E6-A801-8CC7D1211D76}"/>
                </a:ext>
              </a:extLst>
            </p:cNvPr>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a:extLst>
              <a:ext uri="{FF2B5EF4-FFF2-40B4-BE49-F238E27FC236}">
                <a16:creationId xmlns:a16="http://schemas.microsoft.com/office/drawing/2014/main" id="{EFB4797D-7B77-4A04-8C97-001E7917D00A}"/>
              </a:ext>
            </a:extLst>
          </p:cNvPr>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a:extLst>
              <a:ext uri="{FF2B5EF4-FFF2-40B4-BE49-F238E27FC236}">
                <a16:creationId xmlns:a16="http://schemas.microsoft.com/office/drawing/2014/main" id="{963CC51B-0C1E-4D83-9CB1-A2EF92D506F8}"/>
              </a:ext>
            </a:extLst>
          </p:cNvPr>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a:extLst>
              <a:ext uri="{FF2B5EF4-FFF2-40B4-BE49-F238E27FC236}">
                <a16:creationId xmlns:a16="http://schemas.microsoft.com/office/drawing/2014/main" id="{68D83878-0F21-4D0E-B2D2-28A63FFE1ED0}"/>
              </a:ext>
            </a:extLst>
          </p:cNvPr>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a:extLst>
              <a:ext uri="{FF2B5EF4-FFF2-40B4-BE49-F238E27FC236}">
                <a16:creationId xmlns:a16="http://schemas.microsoft.com/office/drawing/2014/main" id="{A386CD4F-9954-4B58-81EA-79D2C46A2AE6}"/>
              </a:ext>
            </a:extLst>
          </p:cNvPr>
          <p:cNvGrpSpPr/>
          <p:nvPr/>
        </p:nvGrpSpPr>
        <p:grpSpPr>
          <a:xfrm>
            <a:off x="457834" y="6708830"/>
            <a:ext cx="6612890" cy="817244"/>
            <a:chOff x="457834" y="6708830"/>
            <a:chExt cx="6612890" cy="817244"/>
          </a:xfrm>
        </p:grpSpPr>
        <p:sp>
          <p:nvSpPr>
            <p:cNvPr id="17" name="object 17">
              <a:extLst>
                <a:ext uri="{FF2B5EF4-FFF2-40B4-BE49-F238E27FC236}">
                  <a16:creationId xmlns:a16="http://schemas.microsoft.com/office/drawing/2014/main" id="{7FD1BCB5-78C4-41FC-87F0-6B22769EB943}"/>
                </a:ext>
              </a:extLst>
            </p:cNvPr>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a:extLst>
                <a:ext uri="{FF2B5EF4-FFF2-40B4-BE49-F238E27FC236}">
                  <a16:creationId xmlns:a16="http://schemas.microsoft.com/office/drawing/2014/main" id="{D76E0B58-8D9A-43FE-B25D-F5E9683E3EE1}"/>
                </a:ext>
              </a:extLst>
            </p:cNvPr>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a:extLst>
                <a:ext uri="{FF2B5EF4-FFF2-40B4-BE49-F238E27FC236}">
                  <a16:creationId xmlns:a16="http://schemas.microsoft.com/office/drawing/2014/main" id="{FA349977-0D7B-4F5D-A159-C7F48022C755}"/>
                </a:ext>
              </a:extLst>
            </p:cNvPr>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a:extLst>
                <a:ext uri="{FF2B5EF4-FFF2-40B4-BE49-F238E27FC236}">
                  <a16:creationId xmlns:a16="http://schemas.microsoft.com/office/drawing/2014/main" id="{27062BA1-174D-491C-A30E-A1443859165A}"/>
                </a:ext>
              </a:extLst>
            </p:cNvPr>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a:extLst>
                <a:ext uri="{FF2B5EF4-FFF2-40B4-BE49-F238E27FC236}">
                  <a16:creationId xmlns:a16="http://schemas.microsoft.com/office/drawing/2014/main" id="{5EA0E175-7307-42B8-AB81-E821F9867B80}"/>
                </a:ext>
              </a:extLst>
            </p:cNvPr>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a:extLst>
              <a:ext uri="{FF2B5EF4-FFF2-40B4-BE49-F238E27FC236}">
                <a16:creationId xmlns:a16="http://schemas.microsoft.com/office/drawing/2014/main" id="{010AC1F1-09CE-4323-A0BB-57892A71161E}"/>
              </a:ext>
            </a:extLst>
          </p:cNvPr>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a:extLst>
              <a:ext uri="{FF2B5EF4-FFF2-40B4-BE49-F238E27FC236}">
                <a16:creationId xmlns:a16="http://schemas.microsoft.com/office/drawing/2014/main" id="{27BCD251-F2DA-4D58-A2B2-0A5CE840554D}"/>
              </a:ext>
            </a:extLst>
          </p:cNvPr>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a:extLst>
              <a:ext uri="{FF2B5EF4-FFF2-40B4-BE49-F238E27FC236}">
                <a16:creationId xmlns:a16="http://schemas.microsoft.com/office/drawing/2014/main" id="{088026D9-794F-4511-B34F-EA5C4C057D01}"/>
              </a:ext>
            </a:extLst>
          </p:cNvPr>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a:extLst>
              <a:ext uri="{FF2B5EF4-FFF2-40B4-BE49-F238E27FC236}">
                <a16:creationId xmlns:a16="http://schemas.microsoft.com/office/drawing/2014/main" id="{DFA47CB1-28D2-44FE-94A0-E9139796CCCA}"/>
              </a:ext>
            </a:extLst>
          </p:cNvPr>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a:extLst>
              <a:ext uri="{FF2B5EF4-FFF2-40B4-BE49-F238E27FC236}">
                <a16:creationId xmlns:a16="http://schemas.microsoft.com/office/drawing/2014/main" id="{A151E107-86D0-46D9-9029-09B6901B6FA5}"/>
              </a:ext>
            </a:extLst>
          </p:cNvPr>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a:extLst>
              <a:ext uri="{FF2B5EF4-FFF2-40B4-BE49-F238E27FC236}">
                <a16:creationId xmlns:a16="http://schemas.microsoft.com/office/drawing/2014/main" id="{41A82C45-EEF3-403D-ABBE-A741BBD70773}"/>
              </a:ext>
            </a:extLst>
          </p:cNvPr>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28" name="CuadroTexto 27">
            <a:extLst>
              <a:ext uri="{FF2B5EF4-FFF2-40B4-BE49-F238E27FC236}">
                <a16:creationId xmlns:a16="http://schemas.microsoft.com/office/drawing/2014/main" id="{A1070C34-ABB7-403A-9473-E1AFFDD80777}"/>
              </a:ext>
            </a:extLst>
          </p:cNvPr>
          <p:cNvSpPr txBox="1"/>
          <p:nvPr/>
        </p:nvSpPr>
        <p:spPr>
          <a:xfrm>
            <a:off x="4959745" y="425956"/>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30</a:t>
            </a:r>
          </a:p>
        </p:txBody>
      </p:sp>
      <p:sp>
        <p:nvSpPr>
          <p:cNvPr id="29" name="CuadroTexto 28">
            <a:extLst>
              <a:ext uri="{FF2B5EF4-FFF2-40B4-BE49-F238E27FC236}">
                <a16:creationId xmlns:a16="http://schemas.microsoft.com/office/drawing/2014/main" id="{26AD147A-7824-4FE7-8512-C5083C31B098}"/>
              </a:ext>
            </a:extLst>
          </p:cNvPr>
          <p:cNvSpPr txBox="1"/>
          <p:nvPr/>
        </p:nvSpPr>
        <p:spPr>
          <a:xfrm>
            <a:off x="5588064" y="478025"/>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08</a:t>
            </a:r>
          </a:p>
        </p:txBody>
      </p:sp>
      <p:sp>
        <p:nvSpPr>
          <p:cNvPr id="30" name="CuadroTexto 29">
            <a:extLst>
              <a:ext uri="{FF2B5EF4-FFF2-40B4-BE49-F238E27FC236}">
                <a16:creationId xmlns:a16="http://schemas.microsoft.com/office/drawing/2014/main" id="{6A8E5559-6ED2-40C0-BF4C-9BD18917E5D1}"/>
              </a:ext>
            </a:extLst>
          </p:cNvPr>
          <p:cNvSpPr txBox="1"/>
          <p:nvPr/>
        </p:nvSpPr>
        <p:spPr>
          <a:xfrm>
            <a:off x="6437611" y="456734"/>
            <a:ext cx="659385" cy="369332"/>
          </a:xfrm>
          <a:prstGeom prst="rect">
            <a:avLst/>
          </a:prstGeom>
          <a:noFill/>
        </p:spPr>
        <p:txBody>
          <a:bodyPr wrap="square" rtlCol="0">
            <a:spAutoFit/>
          </a:bodyPr>
          <a:lstStyle/>
          <a:p>
            <a:pPr algn="ctr"/>
            <a:r>
              <a:rPr lang="es-MX" b="1" dirty="0">
                <a:solidFill>
                  <a:srgbClr val="FF0000"/>
                </a:solidFill>
                <a:latin typeface="Arial" panose="020B0604020202020204" pitchFamily="34" charset="0"/>
                <a:cs typeface="Arial" panose="020B0604020202020204" pitchFamily="34" charset="0"/>
              </a:rPr>
              <a:t>21</a:t>
            </a:r>
          </a:p>
        </p:txBody>
      </p:sp>
      <p:sp>
        <p:nvSpPr>
          <p:cNvPr id="31" name="Estrella: 5 puntas 30">
            <a:extLst>
              <a:ext uri="{FF2B5EF4-FFF2-40B4-BE49-F238E27FC236}">
                <a16:creationId xmlns:a16="http://schemas.microsoft.com/office/drawing/2014/main" id="{2AD42C85-5F79-4AD5-8D33-0C46E7B81AAE}"/>
              </a:ext>
            </a:extLst>
          </p:cNvPr>
          <p:cNvSpPr/>
          <p:nvPr/>
        </p:nvSpPr>
        <p:spPr>
          <a:xfrm>
            <a:off x="4870527" y="81844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Estrella: 5 puntas 31">
            <a:extLst>
              <a:ext uri="{FF2B5EF4-FFF2-40B4-BE49-F238E27FC236}">
                <a16:creationId xmlns:a16="http://schemas.microsoft.com/office/drawing/2014/main" id="{FA4B804A-1F08-4CA5-89CE-D68151CD341D}"/>
              </a:ext>
            </a:extLst>
          </p:cNvPr>
          <p:cNvSpPr/>
          <p:nvPr/>
        </p:nvSpPr>
        <p:spPr>
          <a:xfrm>
            <a:off x="4018688"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Estrella: 5 puntas 32">
            <a:extLst>
              <a:ext uri="{FF2B5EF4-FFF2-40B4-BE49-F238E27FC236}">
                <a16:creationId xmlns:a16="http://schemas.microsoft.com/office/drawing/2014/main" id="{9F175099-FC38-4CB3-B8DC-45E04EE926CE}"/>
              </a:ext>
            </a:extLst>
          </p:cNvPr>
          <p:cNvSpPr/>
          <p:nvPr/>
        </p:nvSpPr>
        <p:spPr>
          <a:xfrm>
            <a:off x="2659743" y="238781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2DD57DDD-0D90-48F8-A9E0-2AA294731B58}"/>
              </a:ext>
            </a:extLst>
          </p:cNvPr>
          <p:cNvSpPr/>
          <p:nvPr/>
        </p:nvSpPr>
        <p:spPr>
          <a:xfrm>
            <a:off x="2653272" y="269815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Estrella: 5 puntas 34">
            <a:extLst>
              <a:ext uri="{FF2B5EF4-FFF2-40B4-BE49-F238E27FC236}">
                <a16:creationId xmlns:a16="http://schemas.microsoft.com/office/drawing/2014/main" id="{977B4185-FFF9-4E89-B969-25F804A29F13}"/>
              </a:ext>
            </a:extLst>
          </p:cNvPr>
          <p:cNvSpPr/>
          <p:nvPr/>
        </p:nvSpPr>
        <p:spPr>
          <a:xfrm>
            <a:off x="2653271" y="309826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3E318A08-3220-48AD-861D-1E1F37B95DD8}"/>
              </a:ext>
            </a:extLst>
          </p:cNvPr>
          <p:cNvSpPr/>
          <p:nvPr/>
        </p:nvSpPr>
        <p:spPr>
          <a:xfrm>
            <a:off x="1022006" y="371729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648A13A3-5DD4-48CC-8307-CAEB9A7F7E07}"/>
              </a:ext>
            </a:extLst>
          </p:cNvPr>
          <p:cNvSpPr/>
          <p:nvPr/>
        </p:nvSpPr>
        <p:spPr>
          <a:xfrm>
            <a:off x="2264530" y="437007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D8A85767-C00F-4B2B-B3A1-F8D9E8483EC7}"/>
              </a:ext>
            </a:extLst>
          </p:cNvPr>
          <p:cNvSpPr/>
          <p:nvPr/>
        </p:nvSpPr>
        <p:spPr>
          <a:xfrm>
            <a:off x="876378" y="5134716"/>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85D2EB37-DC70-42E7-BC27-FEF2FF98D2D6}"/>
              </a:ext>
            </a:extLst>
          </p:cNvPr>
          <p:cNvSpPr/>
          <p:nvPr/>
        </p:nvSpPr>
        <p:spPr>
          <a:xfrm>
            <a:off x="1436979" y="5537897"/>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321ED8D3-7900-4189-98FB-7E7AD8BEDD83}"/>
              </a:ext>
            </a:extLst>
          </p:cNvPr>
          <p:cNvSpPr txBox="1"/>
          <p:nvPr/>
        </p:nvSpPr>
        <p:spPr>
          <a:xfrm>
            <a:off x="1976163" y="5778992"/>
            <a:ext cx="2105688" cy="369332"/>
          </a:xfrm>
          <a:prstGeom prst="rect">
            <a:avLst/>
          </a:prstGeom>
          <a:noFill/>
        </p:spPr>
        <p:txBody>
          <a:bodyPr wrap="square" rtlCol="0">
            <a:spAutoFit/>
          </a:bodyPr>
          <a:lstStyle/>
          <a:p>
            <a:r>
              <a:rPr lang="es-MX" b="1" dirty="0"/>
              <a:t>Mateo, Diego. </a:t>
            </a:r>
          </a:p>
        </p:txBody>
      </p:sp>
      <p:sp>
        <p:nvSpPr>
          <p:cNvPr id="41" name="Estrella: 5 puntas 40">
            <a:extLst>
              <a:ext uri="{FF2B5EF4-FFF2-40B4-BE49-F238E27FC236}">
                <a16:creationId xmlns:a16="http://schemas.microsoft.com/office/drawing/2014/main" id="{697DD9FF-68C8-4FA8-9E59-99F53A4C85C6}"/>
              </a:ext>
            </a:extLst>
          </p:cNvPr>
          <p:cNvSpPr/>
          <p:nvPr/>
        </p:nvSpPr>
        <p:spPr>
          <a:xfrm>
            <a:off x="6191421" y="23833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2" name="Estrella: 5 puntas 41">
            <a:extLst>
              <a:ext uri="{FF2B5EF4-FFF2-40B4-BE49-F238E27FC236}">
                <a16:creationId xmlns:a16="http://schemas.microsoft.com/office/drawing/2014/main" id="{4F7C75C9-230A-4218-BBD7-BBFCE90A40C1}"/>
              </a:ext>
            </a:extLst>
          </p:cNvPr>
          <p:cNvSpPr/>
          <p:nvPr/>
        </p:nvSpPr>
        <p:spPr>
          <a:xfrm>
            <a:off x="6169859" y="284097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Estrella: 5 puntas 42">
            <a:extLst>
              <a:ext uri="{FF2B5EF4-FFF2-40B4-BE49-F238E27FC236}">
                <a16:creationId xmlns:a16="http://schemas.microsoft.com/office/drawing/2014/main" id="{426EA75A-C010-4A9C-AC10-4AD3DE9081CC}"/>
              </a:ext>
            </a:extLst>
          </p:cNvPr>
          <p:cNvSpPr/>
          <p:nvPr/>
        </p:nvSpPr>
        <p:spPr>
          <a:xfrm>
            <a:off x="6191421" y="32537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Estrella: 5 puntas 43">
            <a:extLst>
              <a:ext uri="{FF2B5EF4-FFF2-40B4-BE49-F238E27FC236}">
                <a16:creationId xmlns:a16="http://schemas.microsoft.com/office/drawing/2014/main" id="{E0F1CFE7-50D2-404C-9629-B1110EC7B2F6}"/>
              </a:ext>
            </a:extLst>
          </p:cNvPr>
          <p:cNvSpPr/>
          <p:nvPr/>
        </p:nvSpPr>
        <p:spPr>
          <a:xfrm>
            <a:off x="6155853" y="361054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Estrella: 5 puntas 44">
            <a:extLst>
              <a:ext uri="{FF2B5EF4-FFF2-40B4-BE49-F238E27FC236}">
                <a16:creationId xmlns:a16="http://schemas.microsoft.com/office/drawing/2014/main" id="{0E0FCF4B-B9FF-47D1-B58E-5A211F46FE4A}"/>
              </a:ext>
            </a:extLst>
          </p:cNvPr>
          <p:cNvSpPr/>
          <p:nvPr/>
        </p:nvSpPr>
        <p:spPr>
          <a:xfrm>
            <a:off x="6191421" y="395251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CuadroTexto 45">
            <a:extLst>
              <a:ext uri="{FF2B5EF4-FFF2-40B4-BE49-F238E27FC236}">
                <a16:creationId xmlns:a16="http://schemas.microsoft.com/office/drawing/2014/main" id="{A1BEB539-E02C-40F8-AFF8-4CD4AA1C430B}"/>
              </a:ext>
            </a:extLst>
          </p:cNvPr>
          <p:cNvSpPr txBox="1"/>
          <p:nvPr/>
        </p:nvSpPr>
        <p:spPr>
          <a:xfrm>
            <a:off x="4410061" y="4360484"/>
            <a:ext cx="2105688" cy="369332"/>
          </a:xfrm>
          <a:prstGeom prst="rect">
            <a:avLst/>
          </a:prstGeom>
          <a:noFill/>
        </p:spPr>
        <p:txBody>
          <a:bodyPr wrap="square" rtlCol="0">
            <a:spAutoFit/>
          </a:bodyPr>
          <a:lstStyle/>
          <a:p>
            <a:r>
              <a:rPr lang="es-MX" b="1" dirty="0"/>
              <a:t>Sofia.</a:t>
            </a:r>
          </a:p>
        </p:txBody>
      </p:sp>
      <p:sp>
        <p:nvSpPr>
          <p:cNvPr id="47" name="CuadroTexto 46">
            <a:extLst>
              <a:ext uri="{FF2B5EF4-FFF2-40B4-BE49-F238E27FC236}">
                <a16:creationId xmlns:a16="http://schemas.microsoft.com/office/drawing/2014/main" id="{30F06913-595C-4FCE-8BE8-4173FEF8F0BE}"/>
              </a:ext>
            </a:extLst>
          </p:cNvPr>
          <p:cNvSpPr txBox="1"/>
          <p:nvPr/>
        </p:nvSpPr>
        <p:spPr>
          <a:xfrm>
            <a:off x="3761036" y="5017971"/>
            <a:ext cx="3454398" cy="1015663"/>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Se trabajo el conteo a través de tarjetas con numero y objetos para conocer la noción, describieron objetos para trabajar el lenguaje oral y se observaron en el espejo para luego pintarse con acuarelas. </a:t>
            </a:r>
          </a:p>
        </p:txBody>
      </p:sp>
      <p:sp>
        <p:nvSpPr>
          <p:cNvPr id="48" name="CuadroTexto 47">
            <a:extLst>
              <a:ext uri="{FF2B5EF4-FFF2-40B4-BE49-F238E27FC236}">
                <a16:creationId xmlns:a16="http://schemas.microsoft.com/office/drawing/2014/main" id="{A49A9132-A1AC-40A5-A1F1-859CC4C28755}"/>
              </a:ext>
            </a:extLst>
          </p:cNvPr>
          <p:cNvSpPr txBox="1"/>
          <p:nvPr/>
        </p:nvSpPr>
        <p:spPr>
          <a:xfrm>
            <a:off x="317501" y="6632514"/>
            <a:ext cx="3454398" cy="954107"/>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mejoro la interacción con los alumnos, fomentando la confianza, participación del grupo, por lo cual se puede decir que fue una mañana exitosa. </a:t>
            </a:r>
          </a:p>
        </p:txBody>
      </p:sp>
      <p:sp>
        <p:nvSpPr>
          <p:cNvPr id="49" name="CuadroTexto 48">
            <a:extLst>
              <a:ext uri="{FF2B5EF4-FFF2-40B4-BE49-F238E27FC236}">
                <a16:creationId xmlns:a16="http://schemas.microsoft.com/office/drawing/2014/main" id="{36B4E4C8-8770-4944-85D8-41C5463A71A6}"/>
              </a:ext>
            </a:extLst>
          </p:cNvPr>
          <p:cNvSpPr txBox="1"/>
          <p:nvPr/>
        </p:nvSpPr>
        <p:spPr>
          <a:xfrm>
            <a:off x="3771899" y="6658344"/>
            <a:ext cx="3454398" cy="523220"/>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Lograr que utilicen el cubrebocas y careta todo el tiempo. </a:t>
            </a:r>
          </a:p>
        </p:txBody>
      </p:sp>
      <p:sp>
        <p:nvSpPr>
          <p:cNvPr id="50" name="CuadroTexto 49">
            <a:extLst>
              <a:ext uri="{FF2B5EF4-FFF2-40B4-BE49-F238E27FC236}">
                <a16:creationId xmlns:a16="http://schemas.microsoft.com/office/drawing/2014/main" id="{95469956-65CB-47B7-A90E-BA797E05E81F}"/>
              </a:ext>
            </a:extLst>
          </p:cNvPr>
          <p:cNvSpPr txBox="1"/>
          <p:nvPr/>
        </p:nvSpPr>
        <p:spPr>
          <a:xfrm>
            <a:off x="376567" y="8314391"/>
            <a:ext cx="3292265" cy="584775"/>
          </a:xfrm>
          <a:prstGeom prst="rect">
            <a:avLst/>
          </a:prstGeom>
          <a:noFill/>
        </p:spPr>
        <p:txBody>
          <a:bodyPr wrap="square" rtlCol="0">
            <a:spAutoFit/>
          </a:bodyPr>
          <a:lstStyle/>
          <a:p>
            <a:r>
              <a:rPr lang="es-MX" sz="1400" dirty="0"/>
              <a:t>La</a:t>
            </a:r>
            <a:r>
              <a:rPr lang="es-MX" dirty="0"/>
              <a:t> </a:t>
            </a:r>
            <a:r>
              <a:rPr lang="es-MX" sz="1400" dirty="0"/>
              <a:t>mañana fue exitosa, solo recordar tiempos.</a:t>
            </a:r>
            <a:endParaRPr lang="es-MX" dirty="0"/>
          </a:p>
        </p:txBody>
      </p:sp>
      <p:sp>
        <p:nvSpPr>
          <p:cNvPr id="51" name="CuadroTexto 50">
            <a:extLst>
              <a:ext uri="{FF2B5EF4-FFF2-40B4-BE49-F238E27FC236}">
                <a16:creationId xmlns:a16="http://schemas.microsoft.com/office/drawing/2014/main" id="{0FDF3A43-8EA8-4368-8112-D0967EC4E05A}"/>
              </a:ext>
            </a:extLst>
          </p:cNvPr>
          <p:cNvSpPr txBox="1"/>
          <p:nvPr/>
        </p:nvSpPr>
        <p:spPr>
          <a:xfrm>
            <a:off x="393793" y="9127946"/>
            <a:ext cx="3172049" cy="307777"/>
          </a:xfrm>
          <a:prstGeom prst="rect">
            <a:avLst/>
          </a:prstGeom>
          <a:noFill/>
        </p:spPr>
        <p:txBody>
          <a:bodyPr wrap="square" rtlCol="0">
            <a:spAutoFit/>
          </a:bodyPr>
          <a:lstStyle/>
          <a:p>
            <a:r>
              <a:rPr lang="es-MX" sz="1400" dirty="0"/>
              <a:t>Buscar mas estrategias como alarmas.</a:t>
            </a:r>
          </a:p>
        </p:txBody>
      </p:sp>
      <p:sp>
        <p:nvSpPr>
          <p:cNvPr id="52" name="CuadroTexto 51">
            <a:extLst>
              <a:ext uri="{FF2B5EF4-FFF2-40B4-BE49-F238E27FC236}">
                <a16:creationId xmlns:a16="http://schemas.microsoft.com/office/drawing/2014/main" id="{220A88EC-7699-4FE9-AD10-9A046AC90681}"/>
              </a:ext>
            </a:extLst>
          </p:cNvPr>
          <p:cNvSpPr txBox="1"/>
          <p:nvPr/>
        </p:nvSpPr>
        <p:spPr>
          <a:xfrm>
            <a:off x="3695699" y="8048243"/>
            <a:ext cx="3454398" cy="1015663"/>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La mañana fue exitosa, se logro interactuar mejor con el grupo, establecer más dinámicas como cantos y juegos, por lo cual se logro establecer mejor comunicación, en general se logro el objetivo.  </a:t>
            </a:r>
          </a:p>
        </p:txBody>
      </p:sp>
      <p:sp>
        <p:nvSpPr>
          <p:cNvPr id="53" name="Estrella: 5 puntas 52">
            <a:extLst>
              <a:ext uri="{FF2B5EF4-FFF2-40B4-BE49-F238E27FC236}">
                <a16:creationId xmlns:a16="http://schemas.microsoft.com/office/drawing/2014/main" id="{E6F5A55C-17AE-45C1-952F-88F7D30E778D}"/>
              </a:ext>
            </a:extLst>
          </p:cNvPr>
          <p:cNvSpPr/>
          <p:nvPr/>
        </p:nvSpPr>
        <p:spPr>
          <a:xfrm>
            <a:off x="1518123" y="1391551"/>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Estrella: 5 puntas 53">
            <a:extLst>
              <a:ext uri="{FF2B5EF4-FFF2-40B4-BE49-F238E27FC236}">
                <a16:creationId xmlns:a16="http://schemas.microsoft.com/office/drawing/2014/main" id="{CB375440-CCAC-458E-815F-2AEE63052939}"/>
              </a:ext>
            </a:extLst>
          </p:cNvPr>
          <p:cNvSpPr/>
          <p:nvPr/>
        </p:nvSpPr>
        <p:spPr>
          <a:xfrm>
            <a:off x="267841" y="1372493"/>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9973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FB23480-A129-455E-AFA8-0C01CF0A13E8}"/>
              </a:ext>
            </a:extLst>
          </p:cNvPr>
          <p:cNvPicPr>
            <a:picLocks noChangeAspect="1"/>
          </p:cNvPicPr>
          <p:nvPr/>
        </p:nvPicPr>
        <p:blipFill>
          <a:blip r:embed="rId2"/>
          <a:stretch>
            <a:fillRect/>
          </a:stretch>
        </p:blipFill>
        <p:spPr>
          <a:xfrm>
            <a:off x="-1066800" y="-341022"/>
            <a:ext cx="8839200" cy="10386721"/>
          </a:xfrm>
          <a:prstGeom prst="rect">
            <a:avLst/>
          </a:prstGeom>
        </p:spPr>
      </p:pic>
      <p:sp>
        <p:nvSpPr>
          <p:cNvPr id="3" name="CuadroTexto 2">
            <a:extLst>
              <a:ext uri="{FF2B5EF4-FFF2-40B4-BE49-F238E27FC236}">
                <a16:creationId xmlns:a16="http://schemas.microsoft.com/office/drawing/2014/main" id="{36234C02-5829-4D0F-A473-DE137D51B95D}"/>
              </a:ext>
            </a:extLst>
          </p:cNvPr>
          <p:cNvSpPr txBox="1"/>
          <p:nvPr/>
        </p:nvSpPr>
        <p:spPr>
          <a:xfrm rot="21192359">
            <a:off x="-133621" y="2390998"/>
            <a:ext cx="4800600" cy="5755422"/>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Los alumnos manifiestan una atención individualizada por lo cual se vuelve complejo darle atención a cada uno de ellos pues por la edad en la que se encuentran aun aprenden a controlar sus emociones.  </a:t>
            </a:r>
          </a:p>
          <a:p>
            <a:pPr algn="just"/>
            <a:r>
              <a:rPr lang="es-MX" sz="1600" dirty="0">
                <a:latin typeface="Arial" panose="020B0604020202020204" pitchFamily="34" charset="0"/>
                <a:cs typeface="Arial" panose="020B0604020202020204" pitchFamily="34" charset="0"/>
              </a:rPr>
              <a:t>Según Morales (2012). Los materiales didácticos ayudan a  </a:t>
            </a:r>
            <a:r>
              <a:rPr lang="es-ES" sz="1600" dirty="0">
                <a:latin typeface="Arial" panose="020B0604020202020204" pitchFamily="34" charset="0"/>
                <a:cs typeface="Arial" panose="020B0604020202020204" pitchFamily="34" charset="0"/>
              </a:rPr>
              <a:t>despertar el interés de los estudiantes, adecuarse a las características físicas y psíquicas de los mismos, además que facilitan la actividad docente al servir de guía; asimismo, tienen la gran virtud de adecuarse a cualquier tipo de contenido, sin embargo dentro de la intervención no solo falto la integración de materiales, si no mantener el control del grupo pues Así mismo García (1994).  expresa que una de las funciones de la disciplina es crear una forma de trabajo en la cual las tareas o actividades planificadas para el aula pueden ser realizadas de manera más eficiente</a:t>
            </a:r>
          </a:p>
          <a:p>
            <a:pPr algn="just"/>
            <a:r>
              <a:rPr lang="es-ES" sz="1600" dirty="0">
                <a:latin typeface="Arial" panose="020B0604020202020204" pitchFamily="34" charset="0"/>
                <a:cs typeface="Arial" panose="020B0604020202020204" pitchFamily="34" charset="0"/>
              </a:rPr>
              <a:t>Por lo cual la mañana de trabajo no logro ser exitosa pues los alumnos aun aprenden a regular su comportamiento, manifestando sus sentimientos a través del llanto, berrinche, entre otros. </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1804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14363</TotalTime>
  <Words>6876</Words>
  <Application>Microsoft Office PowerPoint</Application>
  <PresentationFormat>Personalizado</PresentationFormat>
  <Paragraphs>972</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Bell MT</vt:lpstr>
      <vt:lpstr>Calibri</vt:lpstr>
      <vt:lpstr>Times New Roman</vt:lpstr>
      <vt:lpstr>Verdana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PLANEACIONES PREESCOLAR DULCE</dc:creator>
  <cp:lastModifiedBy>MQ</cp:lastModifiedBy>
  <cp:revision>43</cp:revision>
  <dcterms:created xsi:type="dcterms:W3CDTF">2021-08-24T00:42:20Z</dcterms:created>
  <dcterms:modified xsi:type="dcterms:W3CDTF">2021-09-08T23:50:11Z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2020-07-10T00:00:00Z</vt:filetime>
  </property>
  <property fmtid="{D5CDD505-2E9C-101B-9397-08002B2CF9AE}" pid="3" name="Creator">
    <vt:lpwstr>Microsoft® PowerPoint® 2016</vt:lpwstr>
  </property>
  <property fmtid="{D5CDD505-2E9C-101B-9397-08002B2CF9AE}" pid="4" name="LastSaved">
    <vt:filetime>2021-08-24T00:00:00Z</vt:filetime>
  </property>
</Properties>
</file>