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27" r:id="rId3"/>
    <p:sldId id="313" r:id="rId4"/>
    <p:sldId id="256" r:id="rId5"/>
    <p:sldId id="257" r:id="rId6"/>
    <p:sldId id="263" r:id="rId7"/>
    <p:sldId id="262" r:id="rId8"/>
    <p:sldId id="261" r:id="rId9"/>
    <p:sldId id="260" r:id="rId10"/>
    <p:sldId id="259" r:id="rId11"/>
    <p:sldId id="258" r:id="rId12"/>
    <p:sldId id="267" r:id="rId13"/>
    <p:sldId id="266" r:id="rId14"/>
    <p:sldId id="265" r:id="rId15"/>
    <p:sldId id="264" r:id="rId16"/>
    <p:sldId id="270" r:id="rId17"/>
    <p:sldId id="269" r:id="rId18"/>
    <p:sldId id="268" r:id="rId19"/>
    <p:sldId id="272" r:id="rId20"/>
    <p:sldId id="312" r:id="rId21"/>
    <p:sldId id="271" r:id="rId22"/>
    <p:sldId id="330" r:id="rId23"/>
    <p:sldId id="329" r:id="rId24"/>
    <p:sldId id="328" r:id="rId25"/>
    <p:sldId id="332" r:id="rId26"/>
    <p:sldId id="331" r:id="rId27"/>
    <p:sldId id="333" r:id="rId28"/>
    <p:sldId id="319" r:id="rId29"/>
    <p:sldId id="320" r:id="rId3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94660"/>
  </p:normalViewPr>
  <p:slideViewPr>
    <p:cSldViewPr snapToGrid="0">
      <p:cViewPr>
        <p:scale>
          <a:sx n="41" d="100"/>
          <a:sy n="41" d="100"/>
        </p:scale>
        <p:origin x="2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74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37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8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6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41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4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5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34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34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31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25B9-BFD7-4337-B85E-1C37413E997D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B248-CF4A-4FBE-BF4B-13139C67A0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677816-F7FF-4D36-938E-7E5EC05A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237"/>
            <a:ext cx="6858000" cy="109735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212A68-1CDF-4628-9433-27F70C60CA66}"/>
              </a:ext>
            </a:extLst>
          </p:cNvPr>
          <p:cNvSpPr txBox="1"/>
          <p:nvPr/>
        </p:nvSpPr>
        <p:spPr>
          <a:xfrm>
            <a:off x="0" y="1506044"/>
            <a:ext cx="6361037" cy="169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439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10439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10439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10439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10439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10439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10439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10439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10439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10439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9601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E3B711-5924-419B-A192-F2EC679AD211}"/>
              </a:ext>
            </a:extLst>
          </p:cNvPr>
          <p:cNvSpPr txBox="1"/>
          <p:nvPr/>
        </p:nvSpPr>
        <p:spPr>
          <a:xfrm>
            <a:off x="4260036" y="2830974"/>
            <a:ext cx="2326796" cy="76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354" dirty="0">
                <a:latin typeface="Austhatic Script" panose="02000600000000000000" pitchFamily="2" charset="0"/>
              </a:rPr>
              <a:t>continua</a:t>
            </a:r>
            <a:endParaRPr lang="es-MX" sz="4354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C8156FE-EB59-46CA-AD78-60E6FA365384}"/>
              </a:ext>
            </a:extLst>
          </p:cNvPr>
          <p:cNvSpPr/>
          <p:nvPr/>
        </p:nvSpPr>
        <p:spPr>
          <a:xfrm>
            <a:off x="3542753" y="9797269"/>
            <a:ext cx="844868" cy="14296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A45DC1-56B2-4522-9F46-C441DF42C940}"/>
              </a:ext>
            </a:extLst>
          </p:cNvPr>
          <p:cNvSpPr/>
          <p:nvPr/>
        </p:nvSpPr>
        <p:spPr>
          <a:xfrm>
            <a:off x="4208757" y="9797268"/>
            <a:ext cx="844868" cy="13915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0F76883-D865-4FB7-A35D-7D2B346DF1AF}"/>
              </a:ext>
            </a:extLst>
          </p:cNvPr>
          <p:cNvSpPr/>
          <p:nvPr/>
        </p:nvSpPr>
        <p:spPr>
          <a:xfrm>
            <a:off x="4777943" y="9900019"/>
            <a:ext cx="844868" cy="1429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8C4CDE5-5139-46E8-8B7C-DEF0BB962708}"/>
              </a:ext>
            </a:extLst>
          </p:cNvPr>
          <p:cNvSpPr/>
          <p:nvPr/>
        </p:nvSpPr>
        <p:spPr>
          <a:xfrm>
            <a:off x="5384855" y="9704976"/>
            <a:ext cx="844868" cy="16387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10421B-E17C-4A01-B64C-7B2F113087FE}"/>
              </a:ext>
            </a:extLst>
          </p:cNvPr>
          <p:cNvSpPr txBox="1"/>
          <p:nvPr/>
        </p:nvSpPr>
        <p:spPr>
          <a:xfrm>
            <a:off x="3965187" y="9872579"/>
            <a:ext cx="1903085" cy="144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763" b="1" dirty="0">
                <a:latin typeface="The Hand" panose="03070502030502020204" pitchFamily="66" charset="0"/>
              </a:rPr>
              <a:t>Natalia</a:t>
            </a:r>
          </a:p>
        </p:txBody>
      </p:sp>
    </p:spTree>
    <p:extLst>
      <p:ext uri="{BB962C8B-B14F-4D97-AF65-F5344CB8AC3E}">
        <p14:creationId xmlns:p14="http://schemas.microsoft.com/office/powerpoint/2010/main" val="299575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39478" y="665493"/>
            <a:ext cx="6579045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Arleth A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19066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No reconoce su nombre, escribe su nombre con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grafias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99397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conteo en desorden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58550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los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4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391148" y="665493"/>
            <a:ext cx="6075702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lia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/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, reconoce su nombre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6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aun no los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327830" y="665493"/>
            <a:ext cx="6202339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Iker G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03569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00437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4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519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expresa emociones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5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297374" y="665493"/>
            <a:ext cx="6263253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Mateo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43921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No escribe su nombre, utiliza porta nombres, es difícil llamar su atención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04979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Cuenta algunos elementos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aun no los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2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85164" y="665493"/>
            <a:ext cx="6487673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Chrsitan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98480"/>
              </p:ext>
            </p:extLst>
          </p:nvPr>
        </p:nvGraphicFramePr>
        <p:xfrm>
          <a:off x="0" y="437435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, es un niño muy capaz e inteligente</a:t>
                      </a: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51663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5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05382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los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77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326227" y="665493"/>
            <a:ext cx="6205545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Dafne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/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, reconoce su nombre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5902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8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46243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respeta algunos acuerdos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6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05013" y="665493"/>
            <a:ext cx="6647974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Fernanda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69491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endParaRPr lang="es-MX" sz="9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6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90576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75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33065" y="665493"/>
            <a:ext cx="6591869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Leonardo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43697"/>
              </p:ext>
            </p:extLst>
          </p:nvPr>
        </p:nvGraphicFramePr>
        <p:xfrm>
          <a:off x="0" y="437435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No reconoce su nombre pero se interesa por hacer actividades referentes 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54408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4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21616"/>
              </p:ext>
            </p:extLst>
          </p:nvPr>
        </p:nvGraphicFramePr>
        <p:xfrm>
          <a:off x="-1" y="10889560"/>
          <a:ext cx="6858000" cy="912446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expresa emociones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04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-107384" y="665493"/>
            <a:ext cx="7072770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dirty="0">
                <a:solidFill>
                  <a:prstClr val="black"/>
                </a:solidFill>
                <a:latin typeface="Austhatic Script" panose="02000600000000000000" pitchFamily="2" charset="0"/>
              </a:rPr>
              <a:t>  Nombre del alumno: Miguel Angel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95400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con apoyo de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6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586"/>
              </p:ext>
            </p:extLst>
          </p:nvPr>
        </p:nvGraphicFramePr>
        <p:xfrm>
          <a:off x="-1" y="10889560"/>
          <a:ext cx="6858000" cy="1111758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los respeta y menciona cuando alguien no </a:t>
                      </a:r>
                      <a:r>
                        <a:rPr lang="es-MX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loos</a:t>
                      </a: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7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227643" y="665493"/>
            <a:ext cx="6402715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Rodrigo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97147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usa portador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denombre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6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31727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los respeta, expresa emociones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1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F274708-9037-4B5F-A2D4-BC74D268EF8F}"/>
              </a:ext>
            </a:extLst>
          </p:cNvPr>
          <p:cNvSpPr txBox="1"/>
          <p:nvPr/>
        </p:nvSpPr>
        <p:spPr>
          <a:xfrm>
            <a:off x="713453" y="2507392"/>
            <a:ext cx="5431094" cy="472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es-MX" sz="3048" dirty="0">
                <a:solidFill>
                  <a:srgbClr val="FFC000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Jardín</a:t>
            </a:r>
            <a:r>
              <a:rPr lang="es-MX" sz="3048" dirty="0">
                <a:solidFill>
                  <a:srgbClr val="00B0F0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048" dirty="0">
                <a:solidFill>
                  <a:srgbClr val="66FF66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MX" sz="3048" dirty="0">
                <a:solidFill>
                  <a:srgbClr val="00B0F0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048" dirty="0">
                <a:solidFill>
                  <a:srgbClr val="FF33CC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r>
              <a:rPr lang="es-MX" sz="3048" dirty="0">
                <a:solidFill>
                  <a:srgbClr val="000000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048" dirty="0">
                <a:solidFill>
                  <a:srgbClr val="FF33CC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</a:t>
            </a:r>
            <a:r>
              <a:rPr lang="es-MX" sz="3048" dirty="0">
                <a:solidFill>
                  <a:srgbClr val="00CCFF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Alma Garza</a:t>
            </a:r>
            <a:r>
              <a:rPr lang="es-MX" sz="3048" dirty="0">
                <a:solidFill>
                  <a:srgbClr val="FF33CC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</a:t>
            </a: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endParaRPr lang="es-MX" sz="152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es-MX" sz="2134" dirty="0">
                <a:solidFill>
                  <a:srgbClr val="CC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CCT 05EJN00432</a:t>
            </a:r>
            <a:r>
              <a:rPr lang="es-MX" sz="2134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134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Zona Escolar 105</a:t>
            </a:r>
            <a:r>
              <a:rPr lang="es-MX" sz="2134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s-MX" sz="2134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</a:t>
            </a:r>
            <a:endParaRPr lang="es-MX" sz="152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es-MX" sz="2134" dirty="0">
                <a:solidFill>
                  <a:srgbClr val="66FF66"/>
                </a:solidFill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Educadora practicante</a:t>
            </a:r>
            <a:r>
              <a:rPr lang="es-MX" sz="2134" dirty="0">
                <a:solidFill>
                  <a:srgbClr val="CC66FF"/>
                </a:solidFill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2134" dirty="0">
                <a:solidFill>
                  <a:srgbClr val="800000"/>
                </a:solidFill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es-MX" sz="2134" dirty="0">
                <a:solidFill>
                  <a:srgbClr val="FF33CC"/>
                </a:solidFill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Natalia Guadalupe</a:t>
            </a:r>
            <a:r>
              <a:rPr lang="es-MX" sz="2134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743" dirty="0">
                <a:solidFill>
                  <a:srgbClr val="FF33CC"/>
                </a:solidFill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Torres Tovar</a:t>
            </a: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endParaRPr lang="es-MX" sz="152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es-MX" sz="3048" dirty="0">
                <a:solidFill>
                  <a:srgbClr val="0000FF"/>
                </a:solidFill>
                <a:latin typeface="Austhatic Scrip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</a:p>
          <a:p>
            <a:pPr algn="ctr">
              <a:lnSpc>
                <a:spcPct val="107000"/>
              </a:lnSpc>
              <a:spcAft>
                <a:spcPts val="725"/>
              </a:spcAft>
            </a:pPr>
            <a:endParaRPr lang="es-MX" sz="3048" dirty="0">
              <a:solidFill>
                <a:srgbClr val="0000FF"/>
              </a:solidFill>
              <a:latin typeface="Austhatic Scrip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o 1">
            <a:extLst>
              <a:ext uri="{FF2B5EF4-FFF2-40B4-BE49-F238E27FC236}">
                <a16:creationId xmlns:a16="http://schemas.microsoft.com/office/drawing/2014/main" id="{2B64F2C1-4F4D-4DDB-A63F-8407E8E70C56}"/>
              </a:ext>
            </a:extLst>
          </p:cNvPr>
          <p:cNvSpPr/>
          <p:nvPr/>
        </p:nvSpPr>
        <p:spPr>
          <a:xfrm>
            <a:off x="203236" y="985466"/>
            <a:ext cx="6416446" cy="10221069"/>
          </a:xfrm>
          <a:prstGeom prst="frame">
            <a:avLst>
              <a:gd name="adj1" fmla="val 6165"/>
            </a:avLst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72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13F4ED-E236-43F1-BA08-8FF531A7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75" b="100000" l="40469" r="100000"/>
                    </a14:imgEffect>
                  </a14:imgLayer>
                </a14:imgProps>
              </a:ext>
            </a:extLst>
          </a:blip>
          <a:srcRect l="40072" t="25658"/>
          <a:stretch/>
        </p:blipFill>
        <p:spPr>
          <a:xfrm>
            <a:off x="4299330" y="7541657"/>
            <a:ext cx="2355435" cy="36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A73492-331F-4678-89FC-B2D008C5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75" b="100000" l="40469" r="100000"/>
                    </a14:imgEffect>
                  </a14:imgLayer>
                </a14:imgProps>
              </a:ext>
            </a:extLst>
          </a:blip>
          <a:srcRect l="40072" t="25658"/>
          <a:stretch/>
        </p:blipFill>
        <p:spPr>
          <a:xfrm>
            <a:off x="518901" y="4810130"/>
            <a:ext cx="3188911" cy="49617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396FD0-DCD4-42AB-8A08-FB9FC33BC8BF}"/>
              </a:ext>
            </a:extLst>
          </p:cNvPr>
          <p:cNvSpPr txBox="1"/>
          <p:nvPr/>
        </p:nvSpPr>
        <p:spPr>
          <a:xfrm>
            <a:off x="768368" y="2360215"/>
            <a:ext cx="5339923" cy="2549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8709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8709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8709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8709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</a:p>
          <a:p>
            <a:pPr algn="ctr"/>
            <a:r>
              <a:rPr lang="es-MX" sz="7257" dirty="0">
                <a:solidFill>
                  <a:srgbClr val="002060"/>
                </a:solidFill>
                <a:latin typeface="Austhatic Script" panose="02000600000000000000" pitchFamily="2" charset="0"/>
              </a:rPr>
              <a:t>virtual</a:t>
            </a:r>
            <a:endParaRPr lang="es-MX" sz="6532" dirty="0">
              <a:solidFill>
                <a:srgbClr val="002060"/>
              </a:solidFill>
              <a:latin typeface="Austhatic Script" panose="02000600000000000000" pitchFamily="2" charset="0"/>
            </a:endParaRPr>
          </a:p>
        </p:txBody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57E413AF-4FD8-4482-8824-5C861DC44F85}"/>
              </a:ext>
            </a:extLst>
          </p:cNvPr>
          <p:cNvSpPr/>
          <p:nvPr/>
        </p:nvSpPr>
        <p:spPr>
          <a:xfrm>
            <a:off x="193558" y="887961"/>
            <a:ext cx="6451452" cy="10359221"/>
          </a:xfrm>
          <a:prstGeom prst="frame">
            <a:avLst>
              <a:gd name="adj1" fmla="val 7769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C71530-37C7-430F-94CA-0AF728BC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19" y="7517278"/>
            <a:ext cx="2006384" cy="1874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574319-574B-481E-A777-70C15B1F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85" y="5615538"/>
            <a:ext cx="2221500" cy="22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206002" y="665493"/>
            <a:ext cx="6445995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Andre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91145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No escribe su nombre necesita ayuda de un adulto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60282"/>
              </p:ext>
            </p:extLst>
          </p:nvPr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45347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-27235" y="665493"/>
            <a:ext cx="6912470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Ana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Maria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/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No escribe su nombre necesita ayuda de un adulto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6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297373" y="665493"/>
            <a:ext cx="6263253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Kiara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49640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Escribesu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nombre con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apoyode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imágenes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3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-4792" y="665493"/>
            <a:ext cx="6867586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Jose Misael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6906"/>
              </p:ext>
            </p:extLst>
          </p:nvPr>
        </p:nvGraphicFramePr>
        <p:xfrm>
          <a:off x="0" y="437435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Escribe su </a:t>
                      </a:r>
                      <a:r>
                        <a:rPr lang="es-MX" sz="600" dirty="0" err="1">
                          <a:effectLst/>
                        </a:rPr>
                        <a:t>nombrecon</a:t>
                      </a:r>
                      <a:r>
                        <a:rPr lang="es-MX" sz="600" dirty="0">
                          <a:effectLst/>
                        </a:rPr>
                        <a:t> </a:t>
                      </a:r>
                      <a:r>
                        <a:rPr lang="es-MX" sz="600" dirty="0" err="1">
                          <a:effectLst/>
                        </a:rPr>
                        <a:t>apoyode</a:t>
                      </a:r>
                      <a:r>
                        <a:rPr lang="es-MX" sz="600" dirty="0">
                          <a:effectLst/>
                        </a:rPr>
                        <a:t> imágenes 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5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314205" y="665493"/>
            <a:ext cx="6229590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Diego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12446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con apoyo visual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68181"/>
              </p:ext>
            </p:extLst>
          </p:nvPr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r>
                        <a:rPr lang="en-US" sz="600" dirty="0" err="1">
                          <a:effectLst/>
                        </a:rPr>
                        <a:t>Reconoce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algunos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numeros</a:t>
                      </a:r>
                      <a:r>
                        <a:rPr lang="en-US" sz="600" dirty="0">
                          <a:effectLst/>
                        </a:rPr>
                        <a:t> y </a:t>
                      </a:r>
                      <a:r>
                        <a:rPr lang="en-US" sz="600" dirty="0" err="1">
                          <a:effectLst/>
                        </a:rPr>
                        <a:t>sigueun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orden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correspondencia</a:t>
                      </a:r>
                      <a:r>
                        <a:rPr lang="en-US" sz="600" dirty="0">
                          <a:effectLst/>
                        </a:rPr>
                        <a:t> 1 a 1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1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38677" y="665493"/>
            <a:ext cx="6580648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Mariana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49843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nombrecon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apoyo visual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4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85165" y="665493"/>
            <a:ext cx="6487673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J. Carlos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/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nombrecon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 apoyo visual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/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/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8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A73492-331F-4678-89FC-B2D008C5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75" b="100000" l="40469" r="100000"/>
                    </a14:imgEffect>
                  </a14:imgLayer>
                </a14:imgProps>
              </a:ext>
            </a:extLst>
          </a:blip>
          <a:srcRect l="40072" t="25658"/>
          <a:stretch/>
        </p:blipFill>
        <p:spPr>
          <a:xfrm>
            <a:off x="518901" y="4810130"/>
            <a:ext cx="3188911" cy="49617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396FD0-DCD4-42AB-8A08-FB9FC33BC8BF}"/>
              </a:ext>
            </a:extLst>
          </p:cNvPr>
          <p:cNvSpPr txBox="1"/>
          <p:nvPr/>
        </p:nvSpPr>
        <p:spPr>
          <a:xfrm>
            <a:off x="768368" y="2360214"/>
            <a:ext cx="5339923" cy="1432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8709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8709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8709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8709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</a:p>
        </p:txBody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57E413AF-4FD8-4482-8824-5C861DC44F85}"/>
              </a:ext>
            </a:extLst>
          </p:cNvPr>
          <p:cNvSpPr/>
          <p:nvPr/>
        </p:nvSpPr>
        <p:spPr>
          <a:xfrm>
            <a:off x="193558" y="818280"/>
            <a:ext cx="6451452" cy="10545037"/>
          </a:xfrm>
          <a:prstGeom prst="frame">
            <a:avLst>
              <a:gd name="adj1" fmla="val 7769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C71530-37C7-430F-94CA-0AF728BC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19" y="7517278"/>
            <a:ext cx="2006384" cy="1874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574319-574B-481E-A777-70C15B1F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85" y="5615538"/>
            <a:ext cx="2221500" cy="2260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0F1E12-C073-4183-8ACE-71A4689B00EA}"/>
              </a:ext>
            </a:extLst>
          </p:cNvPr>
          <p:cNvSpPr txBox="1"/>
          <p:nvPr/>
        </p:nvSpPr>
        <p:spPr>
          <a:xfrm>
            <a:off x="3057332" y="3499422"/>
            <a:ext cx="2989921" cy="9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43" b="1" dirty="0">
                <a:latin typeface="The Hand" panose="03070502030502020204" pitchFamily="66" charset="0"/>
              </a:rPr>
              <a:t>falta de insumos </a:t>
            </a:r>
          </a:p>
        </p:txBody>
      </p:sp>
    </p:spTree>
    <p:extLst>
      <p:ext uri="{BB962C8B-B14F-4D97-AF65-F5344CB8AC3E}">
        <p14:creationId xmlns:p14="http://schemas.microsoft.com/office/powerpoint/2010/main" val="589871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sis mercado (genesismercado55) - Perfil | Pinterest">
            <a:extLst>
              <a:ext uri="{FF2B5EF4-FFF2-40B4-BE49-F238E27FC236}">
                <a16:creationId xmlns:a16="http://schemas.microsoft.com/office/drawing/2014/main" id="{1CCE0DDE-BDC3-443C-B666-B0DD52BFF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t="5427" r="16570" b="5628"/>
          <a:stretch/>
        </p:blipFill>
        <p:spPr bwMode="auto">
          <a:xfrm>
            <a:off x="0" y="609237"/>
            <a:ext cx="6858000" cy="109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1BDD25-D6EF-4BF1-9FDB-9D0181175030}"/>
              </a:ext>
            </a:extLst>
          </p:cNvPr>
          <p:cNvSpPr txBox="1"/>
          <p:nvPr/>
        </p:nvSpPr>
        <p:spPr>
          <a:xfrm>
            <a:off x="471979" y="2060372"/>
            <a:ext cx="5147552" cy="112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Alvarado </a:t>
            </a:r>
            <a:r>
              <a:rPr lang="es-MX" sz="3353" b="1" dirty="0" err="1">
                <a:latin typeface="The Hand" panose="03070502030502020204" pitchFamily="66" charset="0"/>
              </a:rPr>
              <a:t>Najera</a:t>
            </a:r>
            <a:r>
              <a:rPr lang="es-MX" sz="3353" b="1" dirty="0">
                <a:latin typeface="The Hand" panose="03070502030502020204" pitchFamily="66" charset="0"/>
              </a:rPr>
              <a:t> Rubén</a:t>
            </a:r>
          </a:p>
          <a:p>
            <a:r>
              <a:rPr lang="es-MX" sz="3353" b="1" dirty="0">
                <a:latin typeface="The Hand" panose="03070502030502020204" pitchFamily="66" charset="0"/>
              </a:rPr>
              <a:t>Inasistencia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A80750-4C06-4336-9F0A-5BA52DED3D19}"/>
              </a:ext>
            </a:extLst>
          </p:cNvPr>
          <p:cNvSpPr txBox="1"/>
          <p:nvPr/>
        </p:nvSpPr>
        <p:spPr>
          <a:xfrm>
            <a:off x="471979" y="4861990"/>
            <a:ext cx="3588564" cy="112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Castillo Salazar </a:t>
            </a:r>
            <a:r>
              <a:rPr lang="es-MX" sz="3353" b="1" dirty="0" err="1">
                <a:latin typeface="The Hand" panose="03070502030502020204" pitchFamily="66" charset="0"/>
              </a:rPr>
              <a:t>Violet</a:t>
            </a:r>
            <a:r>
              <a:rPr lang="es-MX" sz="3353" b="1" dirty="0">
                <a:latin typeface="The Hand" panose="03070502030502020204" pitchFamily="66" charset="0"/>
              </a:rPr>
              <a:t> Miranda</a:t>
            </a:r>
          </a:p>
          <a:p>
            <a:r>
              <a:rPr lang="es-MX" sz="3353" b="1" dirty="0">
                <a:latin typeface="The Hand" panose="03070502030502020204" pitchFamily="66" charset="0"/>
              </a:rPr>
              <a:t>Inasistencia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C16911-E042-4C83-BC15-D06F04128F78}"/>
              </a:ext>
            </a:extLst>
          </p:cNvPr>
          <p:cNvSpPr txBox="1"/>
          <p:nvPr/>
        </p:nvSpPr>
        <p:spPr>
          <a:xfrm>
            <a:off x="471978" y="6227052"/>
            <a:ext cx="3929900" cy="112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Hernández Cerda Justine Eduardo</a:t>
            </a:r>
          </a:p>
          <a:p>
            <a:r>
              <a:rPr lang="es-MX" sz="3353" b="1" dirty="0">
                <a:latin typeface="The Hand" panose="03070502030502020204" pitchFamily="66" charset="0"/>
              </a:rPr>
              <a:t>Inasistencia  </a:t>
            </a:r>
            <a:endParaRPr lang="en-US" sz="3353" b="1" dirty="0">
              <a:latin typeface="The Hand" panose="030705020305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8C786E-E62A-40C1-97B1-8B7C8B0FA9F9}"/>
              </a:ext>
            </a:extLst>
          </p:cNvPr>
          <p:cNvSpPr txBox="1"/>
          <p:nvPr/>
        </p:nvSpPr>
        <p:spPr>
          <a:xfrm>
            <a:off x="471978" y="7663607"/>
            <a:ext cx="5982670" cy="112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Luna Marmolejo Fernando Haziel</a:t>
            </a:r>
          </a:p>
          <a:p>
            <a:r>
              <a:rPr lang="es-MX" sz="3353" b="1" dirty="0">
                <a:latin typeface="The Hand" panose="03070502030502020204" pitchFamily="66" charset="0"/>
              </a:rPr>
              <a:t>Inasistencia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D0FC44-D593-4F02-A08C-299D738D7876}"/>
              </a:ext>
            </a:extLst>
          </p:cNvPr>
          <p:cNvSpPr txBox="1"/>
          <p:nvPr/>
        </p:nvSpPr>
        <p:spPr>
          <a:xfrm>
            <a:off x="471979" y="3496965"/>
            <a:ext cx="5982670" cy="12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Martínez Salas </a:t>
            </a:r>
            <a:r>
              <a:rPr lang="es-MX" sz="3353" b="1" dirty="0" err="1">
                <a:latin typeface="The Hand" panose="03070502030502020204" pitchFamily="66" charset="0"/>
              </a:rPr>
              <a:t>Emireth</a:t>
            </a:r>
            <a:endParaRPr lang="es-MX" sz="3353" b="1" dirty="0">
              <a:latin typeface="The Hand" panose="03070502030502020204" pitchFamily="66" charset="0"/>
            </a:endParaRPr>
          </a:p>
          <a:p>
            <a:r>
              <a:rPr lang="es-MX" sz="2134" b="1" dirty="0">
                <a:latin typeface="The Hand" panose="03070502030502020204" pitchFamily="66" charset="0"/>
              </a:rPr>
              <a:t>Participo en clase zoom pero no entrego evidencias, dentro de la clase se desenvolvió muy bien, tiene un lenguaje claro y entendible, además realiza secuencia </a:t>
            </a:r>
            <a:endParaRPr lang="en-US" sz="2134" b="1" dirty="0">
              <a:latin typeface="The Hand" panose="030705020305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6F17E8-A3F0-47B8-A6B5-43260E30CF63}"/>
              </a:ext>
            </a:extLst>
          </p:cNvPr>
          <p:cNvSpPr txBox="1"/>
          <p:nvPr/>
        </p:nvSpPr>
        <p:spPr>
          <a:xfrm>
            <a:off x="471978" y="9069389"/>
            <a:ext cx="6051988" cy="225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53" b="1" dirty="0">
                <a:latin typeface="The Hand" panose="03070502030502020204" pitchFamily="66" charset="0"/>
              </a:rPr>
              <a:t>Salinas Hernández Matinas Emmanuel</a:t>
            </a:r>
          </a:p>
          <a:p>
            <a:r>
              <a:rPr lang="es-MX" sz="2438" b="1" dirty="0">
                <a:latin typeface="The Hand" panose="03070502030502020204" pitchFamily="66" charset="0"/>
              </a:rPr>
              <a:t>Inasistencia</a:t>
            </a:r>
            <a:r>
              <a:rPr lang="es-MX" sz="3353" b="1" dirty="0">
                <a:latin typeface="The Hand" panose="03070502030502020204" pitchFamily="66" charset="0"/>
              </a:rPr>
              <a:t> </a:t>
            </a:r>
          </a:p>
          <a:p>
            <a:r>
              <a:rPr lang="es-MX" sz="3353" b="1" dirty="0" err="1">
                <a:latin typeface="The Hand" panose="03070502030502020204" pitchFamily="66" charset="0"/>
              </a:rPr>
              <a:t>Angelith</a:t>
            </a:r>
            <a:r>
              <a:rPr lang="es-MX" sz="3353" b="1" dirty="0">
                <a:latin typeface="The Hand" panose="03070502030502020204" pitchFamily="66" charset="0"/>
              </a:rPr>
              <a:t> Marisol </a:t>
            </a:r>
          </a:p>
          <a:p>
            <a:r>
              <a:rPr lang="es-MX" sz="2000" b="1" dirty="0">
                <a:latin typeface="The Hand" panose="03070502030502020204" pitchFamily="66" charset="0"/>
              </a:rPr>
              <a:t>Participo en clase zoom, pero no tengo evidencias para evaluar completamente, se desenvuelve bien, tiene un lenguaje claro y coherente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5127F-D797-4B55-AF0A-A5A62B4F9315}"/>
              </a:ext>
            </a:extLst>
          </p:cNvPr>
          <p:cNvSpPr txBox="1"/>
          <p:nvPr/>
        </p:nvSpPr>
        <p:spPr>
          <a:xfrm>
            <a:off x="1631694" y="1092855"/>
            <a:ext cx="2467855" cy="655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58" b="1" dirty="0">
                <a:latin typeface="The Serif Hand Black" panose="03070902030502020204" pitchFamily="66" charset="0"/>
              </a:rPr>
              <a:t>Falta de insumos </a:t>
            </a:r>
          </a:p>
        </p:txBody>
      </p:sp>
    </p:spTree>
    <p:extLst>
      <p:ext uri="{BB962C8B-B14F-4D97-AF65-F5344CB8AC3E}">
        <p14:creationId xmlns:p14="http://schemas.microsoft.com/office/powerpoint/2010/main" val="42943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A73492-331F-4678-89FC-B2D008C5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75" b="100000" l="40469" r="100000"/>
                    </a14:imgEffect>
                  </a14:imgLayer>
                </a14:imgProps>
              </a:ext>
            </a:extLst>
          </a:blip>
          <a:srcRect l="40072" t="25658"/>
          <a:stretch/>
        </p:blipFill>
        <p:spPr>
          <a:xfrm>
            <a:off x="518901" y="4810130"/>
            <a:ext cx="3188911" cy="49617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396FD0-DCD4-42AB-8A08-FB9FC33BC8BF}"/>
              </a:ext>
            </a:extLst>
          </p:cNvPr>
          <p:cNvSpPr txBox="1"/>
          <p:nvPr/>
        </p:nvSpPr>
        <p:spPr>
          <a:xfrm>
            <a:off x="768367" y="2360215"/>
            <a:ext cx="5339923" cy="2549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8709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8709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8709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8709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8709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8709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8709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</a:p>
          <a:p>
            <a:pPr algn="ctr"/>
            <a:r>
              <a:rPr lang="es-MX" sz="7257" dirty="0">
                <a:solidFill>
                  <a:srgbClr val="002060"/>
                </a:solidFill>
                <a:latin typeface="Austhatic Script" panose="02000600000000000000" pitchFamily="2" charset="0"/>
              </a:rPr>
              <a:t>presencial</a:t>
            </a:r>
            <a:endParaRPr lang="es-MX" sz="6532" dirty="0">
              <a:solidFill>
                <a:srgbClr val="002060"/>
              </a:solidFill>
              <a:latin typeface="Austhatic Script" panose="02000600000000000000" pitchFamily="2" charset="0"/>
            </a:endParaRPr>
          </a:p>
        </p:txBody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57E413AF-4FD8-4482-8824-5C861DC44F85}"/>
              </a:ext>
            </a:extLst>
          </p:cNvPr>
          <p:cNvSpPr/>
          <p:nvPr/>
        </p:nvSpPr>
        <p:spPr>
          <a:xfrm>
            <a:off x="193558" y="887961"/>
            <a:ext cx="6451452" cy="10498583"/>
          </a:xfrm>
          <a:prstGeom prst="frame">
            <a:avLst>
              <a:gd name="adj1" fmla="val 6688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33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C71530-37C7-430F-94CA-0AF728BC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19" y="7517278"/>
            <a:ext cx="2006384" cy="1874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574319-574B-481E-A777-70C15B1F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85" y="5615538"/>
            <a:ext cx="2221500" cy="22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391148" y="665493"/>
            <a:ext cx="6075702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lia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65756"/>
              </p:ext>
            </p:extLst>
          </p:nvPr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58041"/>
              </p:ext>
            </p:extLst>
          </p:nvPr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31877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</a:t>
                      </a:r>
                      <a:r>
                        <a:rPr lang="es-MX" sz="900" b="1" dirty="0" err="1">
                          <a:effectLst/>
                          <a:latin typeface="Century Gothic" panose="020B0502020202020204" pitchFamily="34" charset="0"/>
                        </a:rPr>
                        <a:t>portanombres</a:t>
                      </a: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, reconoce su nombre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68159"/>
              </p:ext>
            </p:extLst>
          </p:nvPr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8463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hasta el numero 6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51904"/>
              </p:ext>
            </p:extLst>
          </p:nvPr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19878"/>
              </p:ext>
            </p:extLst>
          </p:nvPr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77563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aun no los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92781"/>
              </p:ext>
            </p:extLst>
          </p:nvPr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95606"/>
              </p:ext>
            </p:extLst>
          </p:nvPr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6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80355" y="665493"/>
            <a:ext cx="6497291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Farina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74815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Copia su nombre de un portador de textos pero no lo reconoce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58620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Cuenta algunos números pero no sigue un orden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11934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las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06616" y="665493"/>
            <a:ext cx="6644768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Angel L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67443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sigue un orden, utiliza porta nombres, reconoce su nombre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81473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de números, no hace correspondencia1 a 1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43541"/>
              </p:ext>
            </p:extLst>
          </p:nvPr>
        </p:nvGraphicFramePr>
        <p:xfrm>
          <a:off x="-1" y="10889560"/>
          <a:ext cx="6858000" cy="1111758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menciona cuando algún alumno no las respeta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35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76961" y="665493"/>
            <a:ext cx="6704079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Valentina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5990"/>
              </p:ext>
            </p:extLst>
          </p:nvPr>
        </p:nvGraphicFramePr>
        <p:xfrm>
          <a:off x="0" y="437435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nombre, en algunas ocasiones los reconoce, no sigue un orden al escribir </a:t>
                      </a: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52248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Cuenta algunos elementos 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35078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emociones, propone acuerdos y los respeta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6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81155" y="665493"/>
            <a:ext cx="6495689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Alexis  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32012"/>
              </p:ext>
            </p:extLst>
          </p:nvPr>
        </p:nvGraphicFramePr>
        <p:xfrm>
          <a:off x="0" y="437435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Escribe su nombre  con y sin portador de textos, sigue un orden, identifica algunas letras </a:t>
                      </a: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15868"/>
              </p:ext>
            </p:extLst>
          </p:nvPr>
        </p:nvGraphicFramePr>
        <p:xfrm>
          <a:off x="0" y="7718081"/>
          <a:ext cx="6858000" cy="789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Realiza el conteo de números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23933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emociones, propone acuerdos de convivencia, las respeta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61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8DC517-EDBF-40DE-A488-3783D9042BE2}"/>
              </a:ext>
            </a:extLst>
          </p:cNvPr>
          <p:cNvSpPr txBox="1"/>
          <p:nvPr/>
        </p:nvSpPr>
        <p:spPr>
          <a:xfrm>
            <a:off x="159516" y="665493"/>
            <a:ext cx="6538970" cy="1387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3321"/>
            <a:r>
              <a:rPr lang="es-MX" sz="3600" dirty="0">
                <a:solidFill>
                  <a:prstClr val="black"/>
                </a:solidFill>
                <a:latin typeface="Austhatic Script" panose="02000600000000000000" pitchFamily="2" charset="0"/>
              </a:rPr>
              <a:t>           Continua</a:t>
            </a:r>
          </a:p>
          <a:p>
            <a:pPr algn="ctr" defTabSz="423321"/>
            <a:endParaRPr lang="es-MX" sz="2963" dirty="0">
              <a:solidFill>
                <a:prstClr val="black"/>
              </a:solidFill>
              <a:latin typeface="Austhatic Script" panose="02000600000000000000" pitchFamily="2" charset="0"/>
            </a:endParaRPr>
          </a:p>
          <a:p>
            <a:pPr defTabSz="423321"/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Nombre del alumno: </a:t>
            </a:r>
            <a:r>
              <a:rPr lang="es-MX" sz="1852" dirty="0" err="1">
                <a:solidFill>
                  <a:prstClr val="black"/>
                </a:solidFill>
                <a:latin typeface="Austhatic Script" panose="02000600000000000000" pitchFamily="2" charset="0"/>
              </a:rPr>
              <a:t>Fransisco</a:t>
            </a:r>
            <a:r>
              <a:rPr lang="es-MX" sz="1852" dirty="0">
                <a:solidFill>
                  <a:prstClr val="black"/>
                </a:solidFill>
                <a:latin typeface="Austhatic Script" panose="02000600000000000000" pitchFamily="2" charset="0"/>
              </a:rPr>
              <a:t> Fecha 06 al 10 de septiembre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7FF0F-76C5-4C89-AF46-CA03CBC76AC3}"/>
              </a:ext>
            </a:extLst>
          </p:cNvPr>
          <p:cNvSpPr txBox="1"/>
          <p:nvPr/>
        </p:nvSpPr>
        <p:spPr>
          <a:xfrm>
            <a:off x="644262" y="589703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E</a:t>
            </a:r>
            <a:r>
              <a:rPr lang="es-MX" sz="4400" dirty="0">
                <a:solidFill>
                  <a:srgbClr val="FFFF00"/>
                </a:solidFill>
                <a:latin typeface="Austhatic Script" panose="02000600000000000000" pitchFamily="2" charset="0"/>
              </a:rPr>
              <a:t>v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99FFCC"/>
                </a:solidFill>
                <a:latin typeface="Austhatic Script" panose="02000600000000000000" pitchFamily="2" charset="0"/>
              </a:rPr>
              <a:t>l</a:t>
            </a:r>
            <a:r>
              <a:rPr lang="es-MX" sz="4400" dirty="0">
                <a:solidFill>
                  <a:srgbClr val="FF9966"/>
                </a:solidFill>
                <a:latin typeface="Austhatic Script" panose="02000600000000000000" pitchFamily="2" charset="0"/>
              </a:rPr>
              <a:t>u</a:t>
            </a:r>
            <a:r>
              <a:rPr lang="es-MX" sz="4400" dirty="0">
                <a:solidFill>
                  <a:srgbClr val="6699FF"/>
                </a:solidFill>
                <a:latin typeface="Austhatic Script" panose="02000600000000000000" pitchFamily="2" charset="0"/>
              </a:rPr>
              <a:t>a</a:t>
            </a:r>
            <a:r>
              <a:rPr lang="es-MX" sz="4400" dirty="0">
                <a:solidFill>
                  <a:srgbClr val="CCFF33"/>
                </a:solidFill>
                <a:latin typeface="Austhatic Script" panose="02000600000000000000" pitchFamily="2" charset="0"/>
              </a:rPr>
              <a:t>c</a:t>
            </a:r>
            <a:r>
              <a:rPr lang="es-MX" sz="4400" dirty="0">
                <a:solidFill>
                  <a:srgbClr val="FF99FF"/>
                </a:solidFill>
                <a:latin typeface="Austhatic Script" panose="02000600000000000000" pitchFamily="2" charset="0"/>
              </a:rPr>
              <a:t>i</a:t>
            </a:r>
            <a:r>
              <a:rPr lang="es-MX" sz="4400" dirty="0">
                <a:solidFill>
                  <a:srgbClr val="CC99FF"/>
                </a:solidFill>
                <a:latin typeface="Austhatic Script" panose="02000600000000000000" pitchFamily="2" charset="0"/>
              </a:rPr>
              <a:t>ó</a:t>
            </a:r>
            <a:r>
              <a:rPr lang="es-MX" sz="4400" dirty="0">
                <a:solidFill>
                  <a:srgbClr val="66CCFF"/>
                </a:solidFill>
                <a:latin typeface="Austhatic Script" panose="02000600000000000000" pitchFamily="2" charset="0"/>
              </a:rPr>
              <a:t>n</a:t>
            </a:r>
            <a:endParaRPr lang="es-MX" sz="4000" dirty="0">
              <a:solidFill>
                <a:srgbClr val="66CCFF"/>
              </a:solidFill>
              <a:latin typeface="Austhatic Script" panose="020006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1D544E-1CB7-4B54-A36D-934126883630}"/>
              </a:ext>
            </a:extLst>
          </p:cNvPr>
          <p:cNvGraphicFramePr>
            <a:graphicFrameLocks noGrp="1"/>
          </p:cNvGraphicFramePr>
          <p:nvPr/>
        </p:nvGraphicFramePr>
        <p:xfrm>
          <a:off x="0" y="2433867"/>
          <a:ext cx="6858000" cy="117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4425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Academica: 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 literature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100" dirty="0"/>
                        <a:t>Uso de documentos que regulan la convivencia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378649">
                <a:tc gridSpan="2">
                  <a:txBody>
                    <a:bodyPr/>
                    <a:lstStyle/>
                    <a:p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100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Escribe su nombre e identifica el de algunos compañeros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1C3261-1A02-440C-B5CF-28BB8A74DB27}"/>
              </a:ext>
            </a:extLst>
          </p:cNvPr>
          <p:cNvGraphicFramePr>
            <a:graphicFrameLocks noGrp="1"/>
          </p:cNvGraphicFramePr>
          <p:nvPr/>
        </p:nvGraphicFramePr>
        <p:xfrm>
          <a:off x="0" y="3639731"/>
          <a:ext cx="6858000" cy="707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947201606"/>
                    </a:ext>
                  </a:extLst>
                </a:gridCol>
              </a:tblGrid>
              <a:tr h="14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Indicadores </a:t>
                      </a:r>
                      <a:endParaRPr lang="en-US" sz="1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1660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8106105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23830684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5160399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</a:t>
                      </a: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compañeros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24258830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F410AC7-0D55-4647-83F7-0D8AB991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6641"/>
              </p:ext>
            </p:extLst>
          </p:nvPr>
        </p:nvGraphicFramePr>
        <p:xfrm>
          <a:off x="0" y="4374351"/>
          <a:ext cx="6858000" cy="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No escribe su nombre, utiliza portador de textos, no mantiene orden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A692B1-3DC3-4067-BD94-2FF54BC0DB7D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012"/>
          <a:ext cx="6858000" cy="1019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6229422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61864594"/>
                    </a:ext>
                  </a:extLst>
                </a:gridCol>
              </a:tblGrid>
              <a:tr h="167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Campo de Formación académica : Pensamiento </a:t>
                      </a:r>
                      <a:r>
                        <a:rPr lang="es-MX" sz="1100" b="1" dirty="0" err="1">
                          <a:effectLst/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368" marR="54368" marT="0" marB="0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0310"/>
                  </a:ext>
                </a:extLst>
              </a:tr>
              <a:tr h="16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algebra y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variacion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n-US" sz="1100" b="1" dirty="0" err="1">
                          <a:effectLst/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78682"/>
                  </a:ext>
                </a:extLst>
              </a:tr>
              <a:tr h="507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</a:rPr>
                        <a:t>Aprendizajes Esperado: 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Compara, iguala y clasifica colecciones con base en la cantidad de elementos.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68" marR="543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589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CF89AC-279D-4217-9EC8-D90BED10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32154"/>
              </p:ext>
            </p:extLst>
          </p:nvPr>
        </p:nvGraphicFramePr>
        <p:xfrm>
          <a:off x="0" y="7718081"/>
          <a:ext cx="6858000" cy="74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753188555"/>
                    </a:ext>
                  </a:extLst>
                </a:gridCol>
              </a:tblGrid>
              <a:tr h="74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</a:rPr>
                        <a:t>Descripción del proceso del alumnos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7754184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A712FD3-BB83-4494-91B9-F18ED9ADF361}"/>
              </a:ext>
            </a:extLst>
          </p:cNvPr>
          <p:cNvGraphicFramePr>
            <a:graphicFrameLocks noGrp="1"/>
          </p:cNvGraphicFramePr>
          <p:nvPr/>
        </p:nvGraphicFramePr>
        <p:xfrm>
          <a:off x="0" y="8536819"/>
          <a:ext cx="6858000" cy="787087"/>
        </p:xfrm>
        <a:graphic>
          <a:graphicData uri="http://schemas.openxmlformats.org/drawingml/2006/table">
            <a:tbl>
              <a:tblPr firstRow="1" firstCol="1" bandRow="1"/>
              <a:tblGrid>
                <a:gridCol w="3385570">
                  <a:extLst>
                    <a:ext uri="{9D8B030D-6E8A-4147-A177-3AD203B41FA5}">
                      <a16:colId xmlns:a16="http://schemas.microsoft.com/office/drawing/2014/main" val="2077939853"/>
                    </a:ext>
                  </a:extLst>
                </a:gridCol>
                <a:gridCol w="3472430">
                  <a:extLst>
                    <a:ext uri="{9D8B030D-6E8A-4147-A177-3AD203B41FA5}">
                      <a16:colId xmlns:a16="http://schemas.microsoft.com/office/drawing/2014/main" val="3974074499"/>
                    </a:ext>
                  </a:extLst>
                </a:gridCol>
              </a:tblGrid>
              <a:tr h="1531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Desarrollo Personal y Social: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Educación socioemocional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5310"/>
                  </a:ext>
                </a:extLst>
              </a:tr>
              <a:tr h="314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 regulación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Expresión de las emociones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4717"/>
                  </a:ext>
                </a:extLst>
              </a:tr>
              <a:tr h="31482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5065" algn="l"/>
                        </a:tabLs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Reconoce y nombra situaciones que le generan alegría, seguridad, tristeza, miedo o enojo, y expresa lo que siente.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4678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9E4ACB-02DB-4CC6-854F-47E5C8269D71}"/>
              </a:ext>
            </a:extLst>
          </p:cNvPr>
          <p:cNvGraphicFramePr>
            <a:graphicFrameLocks noGrp="1"/>
          </p:cNvGraphicFramePr>
          <p:nvPr/>
        </p:nvGraphicFramePr>
        <p:xfrm>
          <a:off x="-1" y="10083904"/>
          <a:ext cx="6858000" cy="781812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94369991"/>
                    </a:ext>
                  </a:extLst>
                </a:gridCol>
              </a:tblGrid>
              <a:tr h="153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20965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Reconoce y nombra situaciones que le generan alegría, tristeza, miedo enojo y expresa lo que siente con ayuda o por sí solo.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08814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Menciona situaciones en donde haya sentido una emoción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17576"/>
                  </a:ext>
                </a:extLst>
              </a:tr>
              <a:tr h="15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Expresa lo que siente cuando experimenta una emoción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39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D9F6E1C-8049-4B6E-A7E1-C0149C2A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39272"/>
              </p:ext>
            </p:extLst>
          </p:nvPr>
        </p:nvGraphicFramePr>
        <p:xfrm>
          <a:off x="-1" y="10889560"/>
          <a:ext cx="6858000" cy="948690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2332807916"/>
                    </a:ext>
                  </a:extLst>
                </a:gridCol>
              </a:tblGrid>
              <a:tr h="91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proceso del alumno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emociones expresa lo que siente en cada una de ellas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851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E7A97B8-F09D-4274-8213-8C8FDF6FC2D6}"/>
              </a:ext>
            </a:extLst>
          </p:cNvPr>
          <p:cNvGraphicFramePr>
            <a:graphicFrameLocks noGrp="1"/>
          </p:cNvGraphicFramePr>
          <p:nvPr/>
        </p:nvGraphicFramePr>
        <p:xfrm>
          <a:off x="1" y="6527474"/>
          <a:ext cx="6858000" cy="1170639"/>
        </p:xfrm>
        <a:graphic>
          <a:graphicData uri="http://schemas.openxmlformats.org/drawingml/2006/table">
            <a:tbl>
              <a:tblPr firstRow="1" firstCol="1" bandRow="1"/>
              <a:tblGrid>
                <a:gridCol w="6858000">
                  <a:extLst>
                    <a:ext uri="{9D8B030D-6E8A-4147-A177-3AD203B41FA5}">
                      <a16:colId xmlns:a16="http://schemas.microsoft.com/office/drawing/2014/main" val="1843750170"/>
                    </a:ext>
                  </a:extLst>
                </a:gridCol>
              </a:tblGrid>
              <a:tr h="15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9822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Cuenta los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79868"/>
                  </a:ext>
                </a:extLst>
              </a:tr>
              <a:tr h="271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 los elementos según sus características y conforma la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97206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 la cantidad de elementos de cada colección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46084"/>
                  </a:ext>
                </a:extLst>
              </a:tr>
              <a:tr h="270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 dónde hay más y dónde hay menos e iguala las cantidades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8" marR="6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9870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E703AD6-3974-44C1-8843-AC40921AF1CA}"/>
              </a:ext>
            </a:extLst>
          </p:cNvPr>
          <p:cNvGraphicFramePr>
            <a:graphicFrameLocks noGrp="1"/>
          </p:cNvGraphicFramePr>
          <p:nvPr/>
        </p:nvGraphicFramePr>
        <p:xfrm>
          <a:off x="-1" y="9352960"/>
          <a:ext cx="6858000" cy="707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338756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410425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212243"/>
                    </a:ext>
                  </a:extLst>
                </a:gridCol>
              </a:tblGrid>
              <a:tr h="161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Área de desarrollo personal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Organizador curricular 1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>
                          <a:solidFill>
                            <a:schemeClr val="tx1"/>
                          </a:solidFill>
                          <a:effectLst/>
                        </a:rPr>
                        <a:t>Aprendizaje esperado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078349"/>
                  </a:ext>
                </a:extLst>
              </a:tr>
              <a:tr h="161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Educación emocional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Colaboración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es-US" sz="900" b="0" dirty="0">
                          <a:solidFill>
                            <a:schemeClr val="tx1"/>
                          </a:solidFill>
                          <a:effectLst/>
                        </a:rPr>
                        <a:t>Propone acuerdos para la convivencia, el juego o el trabajo, explica su utilidad y actúa con apego a ellos.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30199"/>
                  </a:ext>
                </a:extLst>
              </a:tr>
              <a:tr h="161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Organizador curricular 2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17727"/>
                  </a:ext>
                </a:extLst>
              </a:tr>
              <a:tr h="22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1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7473</Words>
  <Application>Microsoft Office PowerPoint</Application>
  <PresentationFormat>Panorámica</PresentationFormat>
  <Paragraphs>1211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Austhatic Script</vt:lpstr>
      <vt:lpstr>Calibri</vt:lpstr>
      <vt:lpstr>Calibri Light</vt:lpstr>
      <vt:lpstr>Century Gothic</vt:lpstr>
      <vt:lpstr>Comic Sans MS</vt:lpstr>
      <vt:lpstr>Roboto</vt:lpstr>
      <vt:lpstr>Script MT Bold</vt:lpstr>
      <vt:lpstr>The Hand</vt:lpstr>
      <vt:lpstr>The Serif Hand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1</cp:revision>
  <dcterms:created xsi:type="dcterms:W3CDTF">2021-09-10T21:50:04Z</dcterms:created>
  <dcterms:modified xsi:type="dcterms:W3CDTF">2021-09-10T22:27:59Z</dcterms:modified>
</cp:coreProperties>
</file>