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57" r:id="rId3"/>
    <p:sldId id="258" r:id="rId4"/>
    <p:sldId id="382" r:id="rId5"/>
    <p:sldId id="261" r:id="rId6"/>
    <p:sldId id="305"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259" r:id="rId25"/>
    <p:sldId id="402" r:id="rId26"/>
    <p:sldId id="403" r:id="rId27"/>
    <p:sldId id="404" r:id="rId28"/>
    <p:sldId id="405" r:id="rId29"/>
    <p:sldId id="406" r:id="rId30"/>
    <p:sldId id="407" r:id="rId31"/>
    <p:sldId id="408" r:id="rId32"/>
    <p:sldId id="409" r:id="rId33"/>
    <p:sldId id="410" r:id="rId34"/>
    <p:sldId id="411" r:id="rId35"/>
    <p:sldId id="412" r:id="rId36"/>
    <p:sldId id="413" r:id="rId37"/>
    <p:sldId id="414" r:id="rId38"/>
    <p:sldId id="415" r:id="rId39"/>
    <p:sldId id="416" r:id="rId40"/>
    <p:sldId id="417" r:id="rId41"/>
    <p:sldId id="260" r:id="rId42"/>
    <p:sldId id="418" r:id="rId43"/>
    <p:sldId id="419" r:id="rId44"/>
    <p:sldId id="420" r:id="rId45"/>
    <p:sldId id="421" r:id="rId46"/>
    <p:sldId id="422" r:id="rId47"/>
    <p:sldId id="423" r:id="rId48"/>
    <p:sldId id="424" r:id="rId49"/>
    <p:sldId id="425" r:id="rId50"/>
    <p:sldId id="426" r:id="rId51"/>
    <p:sldId id="427" r:id="rId52"/>
    <p:sldId id="428" r:id="rId53"/>
    <p:sldId id="429" r:id="rId54"/>
    <p:sldId id="430" r:id="rId55"/>
    <p:sldId id="431" r:id="rId56"/>
    <p:sldId id="432" r:id="rId57"/>
    <p:sldId id="433" r:id="rId58"/>
    <p:sldId id="383" r:id="rId59"/>
    <p:sldId id="434" r:id="rId6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E54E"/>
    <a:srgbClr val="FF99CC"/>
    <a:srgbClr val="CC99FF"/>
    <a:srgbClr val="FFCC00"/>
    <a:srgbClr val="FF9933"/>
    <a:srgbClr val="C22EA2"/>
    <a:srgbClr val="FF0066"/>
    <a:srgbClr val="945018"/>
    <a:srgbClr val="E86E0A"/>
    <a:srgbClr val="199F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249" autoAdjust="0"/>
  </p:normalViewPr>
  <p:slideViewPr>
    <p:cSldViewPr snapToGrid="0">
      <p:cViewPr varScale="1">
        <p:scale>
          <a:sx n="65" d="100"/>
          <a:sy n="65" d="100"/>
        </p:scale>
        <p:origin x="156" y="6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780C2B-C4BA-44EA-9A6C-7DB728C18FB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D50C651-CCBC-4190-B3C6-4A2FCED37B68}"/>
              </a:ext>
            </a:extLst>
          </p:cNvPr>
          <p:cNvSpPr>
            <a:spLocks noGrp="1"/>
          </p:cNvSpPr>
          <p:nvPr>
            <p:ph type="subTitle" idx="1"/>
          </p:nvPr>
        </p:nvSpPr>
        <p:spPr>
          <a:xfrm>
            <a:off x="1524000" y="3602038"/>
            <a:ext cx="9144000" cy="1655762"/>
          </a:xfrm>
        </p:spPr>
        <p:txBody>
          <a:bodyPr/>
          <a:lstStyle>
            <a:lvl1pPr marL="0" indent="0" algn="ctr">
              <a:buNone/>
              <a:defRPr sz="2400"/>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1E441BD-F2A7-454C-A694-467C362D8F16}"/>
              </a:ext>
            </a:extLst>
          </p:cNvPr>
          <p:cNvSpPr>
            <a:spLocks noGrp="1"/>
          </p:cNvSpPr>
          <p:nvPr>
            <p:ph type="dt" sz="half" idx="10"/>
          </p:nvPr>
        </p:nvSpPr>
        <p:spPr/>
        <p:txBody>
          <a:bodyPr/>
          <a:lstStyle/>
          <a:p>
            <a:fld id="{E3EB084E-F95B-43FD-B516-BBC4B6C7083B}" type="datetimeFigureOut">
              <a:rPr lang="es-ES" smtClean="0"/>
              <a:t>10/09/2021</a:t>
            </a:fld>
            <a:endParaRPr lang="es-ES"/>
          </a:p>
        </p:txBody>
      </p:sp>
      <p:sp>
        <p:nvSpPr>
          <p:cNvPr id="5" name="Marcador de pie de página 4">
            <a:extLst>
              <a:ext uri="{FF2B5EF4-FFF2-40B4-BE49-F238E27FC236}">
                <a16:creationId xmlns:a16="http://schemas.microsoft.com/office/drawing/2014/main" id="{D018BDEA-2697-4884-BB8A-84338AD195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4D0A02-9F46-4D77-9B86-746CB2EFB97A}"/>
              </a:ext>
            </a:extLst>
          </p:cNvPr>
          <p:cNvSpPr>
            <a:spLocks noGrp="1"/>
          </p:cNvSpPr>
          <p:nvPr>
            <p:ph type="sldNum" sz="quarter" idx="12"/>
          </p:nvPr>
        </p:nvSpPr>
        <p:spPr/>
        <p:txBody>
          <a:bodyPr/>
          <a:lstStyle/>
          <a:p>
            <a:fld id="{BB8A7D74-E52D-455C-9654-7FA0F6A412E7}" type="slidenum">
              <a:rPr lang="es-ES" smtClean="0"/>
              <a:t>‹Nº›</a:t>
            </a:fld>
            <a:endParaRPr lang="es-ES"/>
          </a:p>
        </p:txBody>
      </p:sp>
    </p:spTree>
    <p:extLst>
      <p:ext uri="{BB962C8B-B14F-4D97-AF65-F5344CB8AC3E}">
        <p14:creationId xmlns:p14="http://schemas.microsoft.com/office/powerpoint/2010/main" val="156609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91B0BA-7069-42BB-AAB9-A299544186A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07AEA65-70B3-4175-B2C5-CE5A05D0A6B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22C48CD-507D-47BB-B01F-C114E1089044}"/>
              </a:ext>
            </a:extLst>
          </p:cNvPr>
          <p:cNvSpPr>
            <a:spLocks noGrp="1"/>
          </p:cNvSpPr>
          <p:nvPr>
            <p:ph type="dt" sz="half" idx="10"/>
          </p:nvPr>
        </p:nvSpPr>
        <p:spPr/>
        <p:txBody>
          <a:bodyPr/>
          <a:lstStyle/>
          <a:p>
            <a:fld id="{E3EB084E-F95B-43FD-B516-BBC4B6C7083B}" type="datetimeFigureOut">
              <a:rPr lang="es-ES" smtClean="0"/>
              <a:t>10/09/2021</a:t>
            </a:fld>
            <a:endParaRPr lang="es-ES"/>
          </a:p>
        </p:txBody>
      </p:sp>
      <p:sp>
        <p:nvSpPr>
          <p:cNvPr id="5" name="Marcador de pie de página 4">
            <a:extLst>
              <a:ext uri="{FF2B5EF4-FFF2-40B4-BE49-F238E27FC236}">
                <a16:creationId xmlns:a16="http://schemas.microsoft.com/office/drawing/2014/main" id="{8907C1EC-780E-4431-B86D-924C9C0A0A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435A8CD-A460-4934-A6F0-BE81203984FD}"/>
              </a:ext>
            </a:extLst>
          </p:cNvPr>
          <p:cNvSpPr>
            <a:spLocks noGrp="1"/>
          </p:cNvSpPr>
          <p:nvPr>
            <p:ph type="sldNum" sz="quarter" idx="12"/>
          </p:nvPr>
        </p:nvSpPr>
        <p:spPr/>
        <p:txBody>
          <a:bodyPr/>
          <a:lstStyle/>
          <a:p>
            <a:fld id="{BB8A7D74-E52D-455C-9654-7FA0F6A412E7}" type="slidenum">
              <a:rPr lang="es-ES" smtClean="0"/>
              <a:t>‹Nº›</a:t>
            </a:fld>
            <a:endParaRPr lang="es-ES"/>
          </a:p>
        </p:txBody>
      </p:sp>
    </p:spTree>
    <p:extLst>
      <p:ext uri="{BB962C8B-B14F-4D97-AF65-F5344CB8AC3E}">
        <p14:creationId xmlns:p14="http://schemas.microsoft.com/office/powerpoint/2010/main" val="286243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2225664-8D1F-4C9D-A1D6-8C67993BD171}"/>
              </a:ext>
            </a:extLst>
          </p:cNvPr>
          <p:cNvSpPr>
            <a:spLocks noGrp="1"/>
          </p:cNvSpPr>
          <p:nvPr>
            <p:ph type="title" orient="vert"/>
          </p:nvPr>
        </p:nvSpPr>
        <p:spPr>
          <a:xfrm>
            <a:off x="8724899"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2C67786-57F3-4024-B196-E03C133E2C52}"/>
              </a:ext>
            </a:extLst>
          </p:cNvPr>
          <p:cNvSpPr>
            <a:spLocks noGrp="1"/>
          </p:cNvSpPr>
          <p:nvPr>
            <p:ph type="body" orient="vert" idx="1"/>
          </p:nvPr>
        </p:nvSpPr>
        <p:spPr>
          <a:xfrm>
            <a:off x="838199"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CCA338-41C0-476B-ABB7-067C96FE8F3D}"/>
              </a:ext>
            </a:extLst>
          </p:cNvPr>
          <p:cNvSpPr>
            <a:spLocks noGrp="1"/>
          </p:cNvSpPr>
          <p:nvPr>
            <p:ph type="dt" sz="half" idx="10"/>
          </p:nvPr>
        </p:nvSpPr>
        <p:spPr/>
        <p:txBody>
          <a:bodyPr/>
          <a:lstStyle/>
          <a:p>
            <a:fld id="{E3EB084E-F95B-43FD-B516-BBC4B6C7083B}" type="datetimeFigureOut">
              <a:rPr lang="es-ES" smtClean="0"/>
              <a:t>10/09/2021</a:t>
            </a:fld>
            <a:endParaRPr lang="es-ES"/>
          </a:p>
        </p:txBody>
      </p:sp>
      <p:sp>
        <p:nvSpPr>
          <p:cNvPr id="5" name="Marcador de pie de página 4">
            <a:extLst>
              <a:ext uri="{FF2B5EF4-FFF2-40B4-BE49-F238E27FC236}">
                <a16:creationId xmlns:a16="http://schemas.microsoft.com/office/drawing/2014/main" id="{EA469C8F-650A-45A1-9D81-E915A677933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A4BE81-6851-4C77-B70C-4CEA521A050A}"/>
              </a:ext>
            </a:extLst>
          </p:cNvPr>
          <p:cNvSpPr>
            <a:spLocks noGrp="1"/>
          </p:cNvSpPr>
          <p:nvPr>
            <p:ph type="sldNum" sz="quarter" idx="12"/>
          </p:nvPr>
        </p:nvSpPr>
        <p:spPr/>
        <p:txBody>
          <a:bodyPr/>
          <a:lstStyle/>
          <a:p>
            <a:fld id="{BB8A7D74-E52D-455C-9654-7FA0F6A412E7}" type="slidenum">
              <a:rPr lang="es-ES" smtClean="0"/>
              <a:t>‹Nº›</a:t>
            </a:fld>
            <a:endParaRPr lang="es-ES"/>
          </a:p>
        </p:txBody>
      </p:sp>
    </p:spTree>
    <p:extLst>
      <p:ext uri="{BB962C8B-B14F-4D97-AF65-F5344CB8AC3E}">
        <p14:creationId xmlns:p14="http://schemas.microsoft.com/office/powerpoint/2010/main" val="3242074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3EBFBB-A05E-46F6-A99B-5389B1A4296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BE6806E-B47C-4148-A2B6-91897E2DD40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FD493AB-2A09-47A8-913D-3A6DCF2A6073}"/>
              </a:ext>
            </a:extLst>
          </p:cNvPr>
          <p:cNvSpPr>
            <a:spLocks noGrp="1"/>
          </p:cNvSpPr>
          <p:nvPr>
            <p:ph type="dt" sz="half" idx="10"/>
          </p:nvPr>
        </p:nvSpPr>
        <p:spPr/>
        <p:txBody>
          <a:bodyPr/>
          <a:lstStyle/>
          <a:p>
            <a:fld id="{E3EB084E-F95B-43FD-B516-BBC4B6C7083B}" type="datetimeFigureOut">
              <a:rPr lang="es-ES" smtClean="0"/>
              <a:t>10/09/2021</a:t>
            </a:fld>
            <a:endParaRPr lang="es-ES"/>
          </a:p>
        </p:txBody>
      </p:sp>
      <p:sp>
        <p:nvSpPr>
          <p:cNvPr id="5" name="Marcador de pie de página 4">
            <a:extLst>
              <a:ext uri="{FF2B5EF4-FFF2-40B4-BE49-F238E27FC236}">
                <a16:creationId xmlns:a16="http://schemas.microsoft.com/office/drawing/2014/main" id="{1C251C3D-BD2B-4343-8302-1E4ED0F293C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78C419-F926-4D2B-B679-5168B30467B2}"/>
              </a:ext>
            </a:extLst>
          </p:cNvPr>
          <p:cNvSpPr>
            <a:spLocks noGrp="1"/>
          </p:cNvSpPr>
          <p:nvPr>
            <p:ph type="sldNum" sz="quarter" idx="12"/>
          </p:nvPr>
        </p:nvSpPr>
        <p:spPr/>
        <p:txBody>
          <a:bodyPr/>
          <a:lstStyle/>
          <a:p>
            <a:fld id="{BB8A7D74-E52D-455C-9654-7FA0F6A412E7}" type="slidenum">
              <a:rPr lang="es-ES" smtClean="0"/>
              <a:t>‹Nº›</a:t>
            </a:fld>
            <a:endParaRPr lang="es-ES"/>
          </a:p>
        </p:txBody>
      </p:sp>
    </p:spTree>
    <p:extLst>
      <p:ext uri="{BB962C8B-B14F-4D97-AF65-F5344CB8AC3E}">
        <p14:creationId xmlns:p14="http://schemas.microsoft.com/office/powerpoint/2010/main" val="582601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8B29AB-9C7B-42BB-A363-EB40A2D37969}"/>
              </a:ext>
            </a:extLst>
          </p:cNvPr>
          <p:cNvSpPr>
            <a:spLocks noGrp="1"/>
          </p:cNvSpPr>
          <p:nvPr>
            <p:ph type="title"/>
          </p:nvPr>
        </p:nvSpPr>
        <p:spPr>
          <a:xfrm>
            <a:off x="831853"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858CF3-8AC1-4315-AF1F-DDD74EAC9BBE}"/>
              </a:ext>
            </a:extLst>
          </p:cNvPr>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2" indent="0">
              <a:buNone/>
              <a:defRPr sz="1801">
                <a:solidFill>
                  <a:schemeClr val="tx1">
                    <a:tint val="75000"/>
                  </a:schemeClr>
                </a:solidFill>
              </a:defRPr>
            </a:lvl3pPr>
            <a:lvl4pPr marL="1371635"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8" indent="0">
              <a:buNone/>
              <a:defRPr sz="1600">
                <a:solidFill>
                  <a:schemeClr val="tx1">
                    <a:tint val="75000"/>
                  </a:schemeClr>
                </a:solidFill>
              </a:defRPr>
            </a:lvl7pPr>
            <a:lvl8pPr marL="3200481" indent="0">
              <a:buNone/>
              <a:defRPr sz="1600">
                <a:solidFill>
                  <a:schemeClr val="tx1">
                    <a:tint val="75000"/>
                  </a:schemeClr>
                </a:solidFill>
              </a:defRPr>
            </a:lvl8pPr>
            <a:lvl9pPr marL="3657692"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3A2D691-C566-469E-B645-4D8C07BDACB8}"/>
              </a:ext>
            </a:extLst>
          </p:cNvPr>
          <p:cNvSpPr>
            <a:spLocks noGrp="1"/>
          </p:cNvSpPr>
          <p:nvPr>
            <p:ph type="dt" sz="half" idx="10"/>
          </p:nvPr>
        </p:nvSpPr>
        <p:spPr/>
        <p:txBody>
          <a:bodyPr/>
          <a:lstStyle/>
          <a:p>
            <a:fld id="{E3EB084E-F95B-43FD-B516-BBC4B6C7083B}" type="datetimeFigureOut">
              <a:rPr lang="es-ES" smtClean="0"/>
              <a:t>10/09/2021</a:t>
            </a:fld>
            <a:endParaRPr lang="es-ES"/>
          </a:p>
        </p:txBody>
      </p:sp>
      <p:sp>
        <p:nvSpPr>
          <p:cNvPr id="5" name="Marcador de pie de página 4">
            <a:extLst>
              <a:ext uri="{FF2B5EF4-FFF2-40B4-BE49-F238E27FC236}">
                <a16:creationId xmlns:a16="http://schemas.microsoft.com/office/drawing/2014/main" id="{57F74B58-4B54-4EA1-A4A8-11155689599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3A91C1D-9311-4C01-B1A1-B2C869CFC66C}"/>
              </a:ext>
            </a:extLst>
          </p:cNvPr>
          <p:cNvSpPr>
            <a:spLocks noGrp="1"/>
          </p:cNvSpPr>
          <p:nvPr>
            <p:ph type="sldNum" sz="quarter" idx="12"/>
          </p:nvPr>
        </p:nvSpPr>
        <p:spPr/>
        <p:txBody>
          <a:bodyPr/>
          <a:lstStyle/>
          <a:p>
            <a:fld id="{BB8A7D74-E52D-455C-9654-7FA0F6A412E7}" type="slidenum">
              <a:rPr lang="es-ES" smtClean="0"/>
              <a:t>‹Nº›</a:t>
            </a:fld>
            <a:endParaRPr lang="es-ES"/>
          </a:p>
        </p:txBody>
      </p:sp>
    </p:spTree>
    <p:extLst>
      <p:ext uri="{BB962C8B-B14F-4D97-AF65-F5344CB8AC3E}">
        <p14:creationId xmlns:p14="http://schemas.microsoft.com/office/powerpoint/2010/main" val="132995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8D31F4-0206-4249-9FB9-8A59F075BA6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7379C5A-C8AF-4AA6-8C91-B35542E8216F}"/>
              </a:ext>
            </a:extLst>
          </p:cNvPr>
          <p:cNvSpPr>
            <a:spLocks noGrp="1"/>
          </p:cNvSpPr>
          <p:nvPr>
            <p:ph sz="half" idx="1"/>
          </p:nvPr>
        </p:nvSpPr>
        <p:spPr>
          <a:xfrm>
            <a:off x="838201"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EB9D582-6CCF-4EB1-A7AB-53FEE8C98329}"/>
              </a:ext>
            </a:extLst>
          </p:cNvPr>
          <p:cNvSpPr>
            <a:spLocks noGrp="1"/>
          </p:cNvSpPr>
          <p:nvPr>
            <p:ph sz="half" idx="2"/>
          </p:nvPr>
        </p:nvSpPr>
        <p:spPr>
          <a:xfrm>
            <a:off x="6172201"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F3CFF22-59D1-4FB4-9DC9-3727B2C32128}"/>
              </a:ext>
            </a:extLst>
          </p:cNvPr>
          <p:cNvSpPr>
            <a:spLocks noGrp="1"/>
          </p:cNvSpPr>
          <p:nvPr>
            <p:ph type="dt" sz="half" idx="10"/>
          </p:nvPr>
        </p:nvSpPr>
        <p:spPr/>
        <p:txBody>
          <a:bodyPr/>
          <a:lstStyle/>
          <a:p>
            <a:fld id="{E3EB084E-F95B-43FD-B516-BBC4B6C7083B}" type="datetimeFigureOut">
              <a:rPr lang="es-ES" smtClean="0"/>
              <a:t>10/09/2021</a:t>
            </a:fld>
            <a:endParaRPr lang="es-ES"/>
          </a:p>
        </p:txBody>
      </p:sp>
      <p:sp>
        <p:nvSpPr>
          <p:cNvPr id="6" name="Marcador de pie de página 5">
            <a:extLst>
              <a:ext uri="{FF2B5EF4-FFF2-40B4-BE49-F238E27FC236}">
                <a16:creationId xmlns:a16="http://schemas.microsoft.com/office/drawing/2014/main" id="{0F044B95-230E-4D7F-A894-343487C5829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C8903FE-7F19-4049-876D-EC17281D95A1}"/>
              </a:ext>
            </a:extLst>
          </p:cNvPr>
          <p:cNvSpPr>
            <a:spLocks noGrp="1"/>
          </p:cNvSpPr>
          <p:nvPr>
            <p:ph type="sldNum" sz="quarter" idx="12"/>
          </p:nvPr>
        </p:nvSpPr>
        <p:spPr/>
        <p:txBody>
          <a:bodyPr/>
          <a:lstStyle/>
          <a:p>
            <a:fld id="{BB8A7D74-E52D-455C-9654-7FA0F6A412E7}" type="slidenum">
              <a:rPr lang="es-ES" smtClean="0"/>
              <a:t>‹Nº›</a:t>
            </a:fld>
            <a:endParaRPr lang="es-ES"/>
          </a:p>
        </p:txBody>
      </p:sp>
    </p:spTree>
    <p:extLst>
      <p:ext uri="{BB962C8B-B14F-4D97-AF65-F5344CB8AC3E}">
        <p14:creationId xmlns:p14="http://schemas.microsoft.com/office/powerpoint/2010/main" val="167925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DE2247-CA44-45B7-AE34-54B3FA91FF01}"/>
              </a:ext>
            </a:extLst>
          </p:cNvPr>
          <p:cNvSpPr>
            <a:spLocks noGrp="1"/>
          </p:cNvSpPr>
          <p:nvPr>
            <p:ph type="title"/>
          </p:nvPr>
        </p:nvSpPr>
        <p:spPr>
          <a:xfrm>
            <a:off x="839789"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228729F-A0A8-4C48-A546-FE48831289A4}"/>
              </a:ext>
            </a:extLst>
          </p:cNvPr>
          <p:cNvSpPr>
            <a:spLocks noGrp="1"/>
          </p:cNvSpPr>
          <p:nvPr>
            <p:ph type="body" idx="1"/>
          </p:nvPr>
        </p:nvSpPr>
        <p:spPr>
          <a:xfrm>
            <a:off x="839791" y="1681163"/>
            <a:ext cx="5157787" cy="823912"/>
          </a:xfrm>
        </p:spPr>
        <p:txBody>
          <a:bodyPr anchor="b"/>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8B9D4FE-0398-4920-943D-98706E349A19}"/>
              </a:ext>
            </a:extLst>
          </p:cNvPr>
          <p:cNvSpPr>
            <a:spLocks noGrp="1"/>
          </p:cNvSpPr>
          <p:nvPr>
            <p:ph sz="half" idx="2"/>
          </p:nvPr>
        </p:nvSpPr>
        <p:spPr>
          <a:xfrm>
            <a:off x="839791" y="2505076"/>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5351FB4-21D2-45CD-AEA4-FA8CAA87268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731DA1A-5926-4969-8146-5BA068A93E28}"/>
              </a:ext>
            </a:extLst>
          </p:cNvPr>
          <p:cNvSpPr>
            <a:spLocks noGrp="1"/>
          </p:cNvSpPr>
          <p:nvPr>
            <p:ph sz="quarter" idx="4"/>
          </p:nvPr>
        </p:nvSpPr>
        <p:spPr>
          <a:xfrm>
            <a:off x="6172203" y="2505076"/>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0C112EC-40DA-4EB8-9F9D-ED68C989B7F4}"/>
              </a:ext>
            </a:extLst>
          </p:cNvPr>
          <p:cNvSpPr>
            <a:spLocks noGrp="1"/>
          </p:cNvSpPr>
          <p:nvPr>
            <p:ph type="dt" sz="half" idx="10"/>
          </p:nvPr>
        </p:nvSpPr>
        <p:spPr/>
        <p:txBody>
          <a:bodyPr/>
          <a:lstStyle/>
          <a:p>
            <a:fld id="{E3EB084E-F95B-43FD-B516-BBC4B6C7083B}" type="datetimeFigureOut">
              <a:rPr lang="es-ES" smtClean="0"/>
              <a:t>10/09/2021</a:t>
            </a:fld>
            <a:endParaRPr lang="es-ES"/>
          </a:p>
        </p:txBody>
      </p:sp>
      <p:sp>
        <p:nvSpPr>
          <p:cNvPr id="8" name="Marcador de pie de página 7">
            <a:extLst>
              <a:ext uri="{FF2B5EF4-FFF2-40B4-BE49-F238E27FC236}">
                <a16:creationId xmlns:a16="http://schemas.microsoft.com/office/drawing/2014/main" id="{A825AA44-EC41-4128-8979-DDA826F3516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84B1E9F-81C9-4D60-B774-90F3EDA49628}"/>
              </a:ext>
            </a:extLst>
          </p:cNvPr>
          <p:cNvSpPr>
            <a:spLocks noGrp="1"/>
          </p:cNvSpPr>
          <p:nvPr>
            <p:ph type="sldNum" sz="quarter" idx="12"/>
          </p:nvPr>
        </p:nvSpPr>
        <p:spPr/>
        <p:txBody>
          <a:bodyPr/>
          <a:lstStyle/>
          <a:p>
            <a:fld id="{BB8A7D74-E52D-455C-9654-7FA0F6A412E7}" type="slidenum">
              <a:rPr lang="es-ES" smtClean="0"/>
              <a:t>‹Nº›</a:t>
            </a:fld>
            <a:endParaRPr lang="es-ES"/>
          </a:p>
        </p:txBody>
      </p:sp>
    </p:spTree>
    <p:extLst>
      <p:ext uri="{BB962C8B-B14F-4D97-AF65-F5344CB8AC3E}">
        <p14:creationId xmlns:p14="http://schemas.microsoft.com/office/powerpoint/2010/main" val="331175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D8190E-C201-4B8A-A0C4-2E2156D24CF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26976E8-91FE-4DF6-8C15-43A39063666C}"/>
              </a:ext>
            </a:extLst>
          </p:cNvPr>
          <p:cNvSpPr>
            <a:spLocks noGrp="1"/>
          </p:cNvSpPr>
          <p:nvPr>
            <p:ph type="dt" sz="half" idx="10"/>
          </p:nvPr>
        </p:nvSpPr>
        <p:spPr/>
        <p:txBody>
          <a:bodyPr/>
          <a:lstStyle/>
          <a:p>
            <a:fld id="{E3EB084E-F95B-43FD-B516-BBC4B6C7083B}" type="datetimeFigureOut">
              <a:rPr lang="es-ES" smtClean="0"/>
              <a:t>10/09/2021</a:t>
            </a:fld>
            <a:endParaRPr lang="es-ES"/>
          </a:p>
        </p:txBody>
      </p:sp>
      <p:sp>
        <p:nvSpPr>
          <p:cNvPr id="4" name="Marcador de pie de página 3">
            <a:extLst>
              <a:ext uri="{FF2B5EF4-FFF2-40B4-BE49-F238E27FC236}">
                <a16:creationId xmlns:a16="http://schemas.microsoft.com/office/drawing/2014/main" id="{48EAD654-D6B4-4FE9-8680-33D201AD123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F92B1E-5C84-4B94-BA5A-4CA778535CEF}"/>
              </a:ext>
            </a:extLst>
          </p:cNvPr>
          <p:cNvSpPr>
            <a:spLocks noGrp="1"/>
          </p:cNvSpPr>
          <p:nvPr>
            <p:ph type="sldNum" sz="quarter" idx="12"/>
          </p:nvPr>
        </p:nvSpPr>
        <p:spPr/>
        <p:txBody>
          <a:bodyPr/>
          <a:lstStyle/>
          <a:p>
            <a:fld id="{BB8A7D74-E52D-455C-9654-7FA0F6A412E7}" type="slidenum">
              <a:rPr lang="es-ES" smtClean="0"/>
              <a:t>‹Nº›</a:t>
            </a:fld>
            <a:endParaRPr lang="es-ES"/>
          </a:p>
        </p:txBody>
      </p:sp>
    </p:spTree>
    <p:extLst>
      <p:ext uri="{BB962C8B-B14F-4D97-AF65-F5344CB8AC3E}">
        <p14:creationId xmlns:p14="http://schemas.microsoft.com/office/powerpoint/2010/main" val="297271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CDDCC1E-887F-4AF2-BD3C-0737C747B289}"/>
              </a:ext>
            </a:extLst>
          </p:cNvPr>
          <p:cNvSpPr>
            <a:spLocks noGrp="1"/>
          </p:cNvSpPr>
          <p:nvPr>
            <p:ph type="dt" sz="half" idx="10"/>
          </p:nvPr>
        </p:nvSpPr>
        <p:spPr/>
        <p:txBody>
          <a:bodyPr/>
          <a:lstStyle/>
          <a:p>
            <a:fld id="{E3EB084E-F95B-43FD-B516-BBC4B6C7083B}" type="datetimeFigureOut">
              <a:rPr lang="es-ES" smtClean="0"/>
              <a:t>10/09/2021</a:t>
            </a:fld>
            <a:endParaRPr lang="es-ES"/>
          </a:p>
        </p:txBody>
      </p:sp>
      <p:sp>
        <p:nvSpPr>
          <p:cNvPr id="3" name="Marcador de pie de página 2">
            <a:extLst>
              <a:ext uri="{FF2B5EF4-FFF2-40B4-BE49-F238E27FC236}">
                <a16:creationId xmlns:a16="http://schemas.microsoft.com/office/drawing/2014/main" id="{BBF989AB-5686-4730-8ADC-1D0A3E5D040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C631620-55B6-485B-9C11-237C82C3D00D}"/>
              </a:ext>
            </a:extLst>
          </p:cNvPr>
          <p:cNvSpPr>
            <a:spLocks noGrp="1"/>
          </p:cNvSpPr>
          <p:nvPr>
            <p:ph type="sldNum" sz="quarter" idx="12"/>
          </p:nvPr>
        </p:nvSpPr>
        <p:spPr/>
        <p:txBody>
          <a:bodyPr/>
          <a:lstStyle/>
          <a:p>
            <a:fld id="{BB8A7D74-E52D-455C-9654-7FA0F6A412E7}" type="slidenum">
              <a:rPr lang="es-ES" smtClean="0"/>
              <a:t>‹Nº›</a:t>
            </a:fld>
            <a:endParaRPr lang="es-ES"/>
          </a:p>
        </p:txBody>
      </p:sp>
    </p:spTree>
    <p:extLst>
      <p:ext uri="{BB962C8B-B14F-4D97-AF65-F5344CB8AC3E}">
        <p14:creationId xmlns:p14="http://schemas.microsoft.com/office/powerpoint/2010/main" val="655548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D464D-8E43-4CB2-900C-048CB561047B}"/>
              </a:ext>
            </a:extLst>
          </p:cNvPr>
          <p:cNvSpPr>
            <a:spLocks noGrp="1"/>
          </p:cNvSpPr>
          <p:nvPr>
            <p:ph type="title"/>
          </p:nvPr>
        </p:nvSpPr>
        <p:spPr>
          <a:xfrm>
            <a:off x="839791" y="457200"/>
            <a:ext cx="3932236"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87D402-D045-483F-85E4-27AB4B058D6F}"/>
              </a:ext>
            </a:extLst>
          </p:cNvPr>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CBF4AAF-C2D9-4E12-88AC-B79F9B68F934}"/>
              </a:ext>
            </a:extLst>
          </p:cNvPr>
          <p:cNvSpPr>
            <a:spLocks noGrp="1"/>
          </p:cNvSpPr>
          <p:nvPr>
            <p:ph type="body" sz="half" idx="2"/>
          </p:nvPr>
        </p:nvSpPr>
        <p:spPr>
          <a:xfrm>
            <a:off x="839791" y="2057400"/>
            <a:ext cx="3932236" cy="3811588"/>
          </a:xfrm>
        </p:spPr>
        <p:txBody>
          <a:bodyPr/>
          <a:lstStyle>
            <a:lvl1pPr marL="0" indent="0">
              <a:buNone/>
              <a:defRPr sz="1600"/>
            </a:lvl1pPr>
            <a:lvl2pPr marL="457211" indent="0">
              <a:buNone/>
              <a:defRPr sz="1401"/>
            </a:lvl2pPr>
            <a:lvl3pPr marL="914422" indent="0">
              <a:buNone/>
              <a:defRPr sz="1200"/>
            </a:lvl3pPr>
            <a:lvl4pPr marL="1371635" indent="0">
              <a:buNone/>
              <a:defRPr sz="1001"/>
            </a:lvl4pPr>
            <a:lvl5pPr marL="1828846" indent="0">
              <a:buNone/>
              <a:defRPr sz="1001"/>
            </a:lvl5pPr>
            <a:lvl6pPr marL="2286057" indent="0">
              <a:buNone/>
              <a:defRPr sz="1001"/>
            </a:lvl6pPr>
            <a:lvl7pPr marL="2743268" indent="0">
              <a:buNone/>
              <a:defRPr sz="1001"/>
            </a:lvl7pPr>
            <a:lvl8pPr marL="3200481" indent="0">
              <a:buNone/>
              <a:defRPr sz="1001"/>
            </a:lvl8pPr>
            <a:lvl9pPr marL="3657692" indent="0">
              <a:buNone/>
              <a:defRPr sz="1001"/>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327855-5A1E-4AE8-9770-23393ACF7611}"/>
              </a:ext>
            </a:extLst>
          </p:cNvPr>
          <p:cNvSpPr>
            <a:spLocks noGrp="1"/>
          </p:cNvSpPr>
          <p:nvPr>
            <p:ph type="dt" sz="half" idx="10"/>
          </p:nvPr>
        </p:nvSpPr>
        <p:spPr/>
        <p:txBody>
          <a:bodyPr/>
          <a:lstStyle/>
          <a:p>
            <a:fld id="{E3EB084E-F95B-43FD-B516-BBC4B6C7083B}" type="datetimeFigureOut">
              <a:rPr lang="es-ES" smtClean="0"/>
              <a:t>10/09/2021</a:t>
            </a:fld>
            <a:endParaRPr lang="es-ES"/>
          </a:p>
        </p:txBody>
      </p:sp>
      <p:sp>
        <p:nvSpPr>
          <p:cNvPr id="6" name="Marcador de pie de página 5">
            <a:extLst>
              <a:ext uri="{FF2B5EF4-FFF2-40B4-BE49-F238E27FC236}">
                <a16:creationId xmlns:a16="http://schemas.microsoft.com/office/drawing/2014/main" id="{86FE1744-66CA-46B8-82F0-0256698D449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56911E-F3D5-43D7-AECE-6620553C8047}"/>
              </a:ext>
            </a:extLst>
          </p:cNvPr>
          <p:cNvSpPr>
            <a:spLocks noGrp="1"/>
          </p:cNvSpPr>
          <p:nvPr>
            <p:ph type="sldNum" sz="quarter" idx="12"/>
          </p:nvPr>
        </p:nvSpPr>
        <p:spPr/>
        <p:txBody>
          <a:bodyPr/>
          <a:lstStyle/>
          <a:p>
            <a:fld id="{BB8A7D74-E52D-455C-9654-7FA0F6A412E7}" type="slidenum">
              <a:rPr lang="es-ES" smtClean="0"/>
              <a:t>‹Nº›</a:t>
            </a:fld>
            <a:endParaRPr lang="es-ES"/>
          </a:p>
        </p:txBody>
      </p:sp>
    </p:spTree>
    <p:extLst>
      <p:ext uri="{BB962C8B-B14F-4D97-AF65-F5344CB8AC3E}">
        <p14:creationId xmlns:p14="http://schemas.microsoft.com/office/powerpoint/2010/main" val="268248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628B97-B131-4607-A988-8F8F8F725C11}"/>
              </a:ext>
            </a:extLst>
          </p:cNvPr>
          <p:cNvSpPr>
            <a:spLocks noGrp="1"/>
          </p:cNvSpPr>
          <p:nvPr>
            <p:ph type="title"/>
          </p:nvPr>
        </p:nvSpPr>
        <p:spPr>
          <a:xfrm>
            <a:off x="839791" y="457200"/>
            <a:ext cx="3932236"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843BA59-45AC-4FE9-A1BA-C4D8E54B9458}"/>
              </a:ext>
            </a:extLst>
          </p:cNvPr>
          <p:cNvSpPr>
            <a:spLocks noGrp="1"/>
          </p:cNvSpPr>
          <p:nvPr>
            <p:ph type="pic" idx="1"/>
          </p:nvPr>
        </p:nvSpPr>
        <p:spPr>
          <a:xfrm>
            <a:off x="5183190" y="987425"/>
            <a:ext cx="6172201" cy="4873625"/>
          </a:xfrm>
        </p:spPr>
        <p:txBody>
          <a:bodyPr/>
          <a:lstStyle>
            <a:lvl1pPr marL="0" indent="0">
              <a:buNone/>
              <a:defRPr sz="3200"/>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endParaRPr lang="es-ES"/>
          </a:p>
        </p:txBody>
      </p:sp>
      <p:sp>
        <p:nvSpPr>
          <p:cNvPr id="4" name="Marcador de texto 3">
            <a:extLst>
              <a:ext uri="{FF2B5EF4-FFF2-40B4-BE49-F238E27FC236}">
                <a16:creationId xmlns:a16="http://schemas.microsoft.com/office/drawing/2014/main" id="{F1C4ECD8-E4ED-42F5-A866-25C55E379330}"/>
              </a:ext>
            </a:extLst>
          </p:cNvPr>
          <p:cNvSpPr>
            <a:spLocks noGrp="1"/>
          </p:cNvSpPr>
          <p:nvPr>
            <p:ph type="body" sz="half" idx="2"/>
          </p:nvPr>
        </p:nvSpPr>
        <p:spPr>
          <a:xfrm>
            <a:off x="839791" y="2057400"/>
            <a:ext cx="3932236" cy="3811588"/>
          </a:xfrm>
        </p:spPr>
        <p:txBody>
          <a:bodyPr/>
          <a:lstStyle>
            <a:lvl1pPr marL="0" indent="0">
              <a:buNone/>
              <a:defRPr sz="1600"/>
            </a:lvl1pPr>
            <a:lvl2pPr marL="457211" indent="0">
              <a:buNone/>
              <a:defRPr sz="1401"/>
            </a:lvl2pPr>
            <a:lvl3pPr marL="914422" indent="0">
              <a:buNone/>
              <a:defRPr sz="1200"/>
            </a:lvl3pPr>
            <a:lvl4pPr marL="1371635" indent="0">
              <a:buNone/>
              <a:defRPr sz="1001"/>
            </a:lvl4pPr>
            <a:lvl5pPr marL="1828846" indent="0">
              <a:buNone/>
              <a:defRPr sz="1001"/>
            </a:lvl5pPr>
            <a:lvl6pPr marL="2286057" indent="0">
              <a:buNone/>
              <a:defRPr sz="1001"/>
            </a:lvl6pPr>
            <a:lvl7pPr marL="2743268" indent="0">
              <a:buNone/>
              <a:defRPr sz="1001"/>
            </a:lvl7pPr>
            <a:lvl8pPr marL="3200481" indent="0">
              <a:buNone/>
              <a:defRPr sz="1001"/>
            </a:lvl8pPr>
            <a:lvl9pPr marL="3657692" indent="0">
              <a:buNone/>
              <a:defRPr sz="1001"/>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A7BF5F-0170-4F5A-B4F0-5680E9D36725}"/>
              </a:ext>
            </a:extLst>
          </p:cNvPr>
          <p:cNvSpPr>
            <a:spLocks noGrp="1"/>
          </p:cNvSpPr>
          <p:nvPr>
            <p:ph type="dt" sz="half" idx="10"/>
          </p:nvPr>
        </p:nvSpPr>
        <p:spPr/>
        <p:txBody>
          <a:bodyPr/>
          <a:lstStyle/>
          <a:p>
            <a:fld id="{E3EB084E-F95B-43FD-B516-BBC4B6C7083B}" type="datetimeFigureOut">
              <a:rPr lang="es-ES" smtClean="0"/>
              <a:t>10/09/2021</a:t>
            </a:fld>
            <a:endParaRPr lang="es-ES"/>
          </a:p>
        </p:txBody>
      </p:sp>
      <p:sp>
        <p:nvSpPr>
          <p:cNvPr id="6" name="Marcador de pie de página 5">
            <a:extLst>
              <a:ext uri="{FF2B5EF4-FFF2-40B4-BE49-F238E27FC236}">
                <a16:creationId xmlns:a16="http://schemas.microsoft.com/office/drawing/2014/main" id="{BB369349-8040-4807-A4DB-43E3D40CE42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5FA8FF4-19C7-4708-8A62-BF33AB42E024}"/>
              </a:ext>
            </a:extLst>
          </p:cNvPr>
          <p:cNvSpPr>
            <a:spLocks noGrp="1"/>
          </p:cNvSpPr>
          <p:nvPr>
            <p:ph type="sldNum" sz="quarter" idx="12"/>
          </p:nvPr>
        </p:nvSpPr>
        <p:spPr/>
        <p:txBody>
          <a:bodyPr/>
          <a:lstStyle/>
          <a:p>
            <a:fld id="{BB8A7D74-E52D-455C-9654-7FA0F6A412E7}" type="slidenum">
              <a:rPr lang="es-ES" smtClean="0"/>
              <a:t>‹Nº›</a:t>
            </a:fld>
            <a:endParaRPr lang="es-ES"/>
          </a:p>
        </p:txBody>
      </p:sp>
    </p:spTree>
    <p:extLst>
      <p:ext uri="{BB962C8B-B14F-4D97-AF65-F5344CB8AC3E}">
        <p14:creationId xmlns:p14="http://schemas.microsoft.com/office/powerpoint/2010/main" val="776925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1A13FD-3AA8-4939-8784-685F5478A011}"/>
              </a:ext>
            </a:extLst>
          </p:cNvPr>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FA7D39A-E2AB-43FB-9105-053E295E9B11}"/>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34C9B5C-1C8F-4226-8531-811BD004060B}"/>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B084E-F95B-43FD-B516-BBC4B6C7083B}" type="datetimeFigureOut">
              <a:rPr lang="es-ES" smtClean="0"/>
              <a:t>10/09/2021</a:t>
            </a:fld>
            <a:endParaRPr lang="es-ES"/>
          </a:p>
        </p:txBody>
      </p:sp>
      <p:sp>
        <p:nvSpPr>
          <p:cNvPr id="5" name="Marcador de pie de página 4">
            <a:extLst>
              <a:ext uri="{FF2B5EF4-FFF2-40B4-BE49-F238E27FC236}">
                <a16:creationId xmlns:a16="http://schemas.microsoft.com/office/drawing/2014/main" id="{8387599A-546F-4084-A223-FA16DA233FFF}"/>
              </a:ext>
            </a:extLst>
          </p:cNvPr>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9B13859B-7515-4A2E-96C3-97DDDCEC4418}"/>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A7D74-E52D-455C-9654-7FA0F6A412E7}" type="slidenum">
              <a:rPr lang="es-ES" smtClean="0"/>
              <a:t>‹Nº›</a:t>
            </a:fld>
            <a:endParaRPr lang="es-ES"/>
          </a:p>
        </p:txBody>
      </p:sp>
    </p:spTree>
    <p:extLst>
      <p:ext uri="{BB962C8B-B14F-4D97-AF65-F5344CB8AC3E}">
        <p14:creationId xmlns:p14="http://schemas.microsoft.com/office/powerpoint/2010/main" val="1082225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2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2"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7" indent="-228606" algn="l" defTabSz="91442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6" algn="l" defTabSz="91442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1"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4"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4"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s-ES"/>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912DF8-BC64-4DA6-B673-74F25DDE1989}"/>
              </a:ext>
            </a:extLst>
          </p:cNvPr>
          <p:cNvSpPr txBox="1"/>
          <p:nvPr/>
        </p:nvSpPr>
        <p:spPr>
          <a:xfrm>
            <a:off x="1888001" y="-26775"/>
            <a:ext cx="8202637" cy="1131015"/>
          </a:xfrm>
          <a:prstGeom prst="rect">
            <a:avLst/>
          </a:prstGeom>
          <a:noFill/>
        </p:spPr>
        <p:txBody>
          <a:bodyPr wrap="square">
            <a:spAutoFit/>
          </a:bodyPr>
          <a:lstStyle/>
          <a:p>
            <a:pPr algn="ctr">
              <a:lnSpc>
                <a:spcPct val="150000"/>
              </a:lnSpc>
              <a:spcAft>
                <a:spcPts val="800"/>
              </a:spcAft>
            </a:pPr>
            <a:r>
              <a:rPr lang="es-ES" sz="2800" b="1" dirty="0">
                <a:solidFill>
                  <a:srgbClr val="332C33"/>
                </a:solidFill>
                <a:effectLst/>
                <a:latin typeface="Calibri" panose="020F0502020204030204" pitchFamily="34" charset="0"/>
                <a:ea typeface="Calibri" panose="020F0502020204030204" pitchFamily="34" charset="0"/>
                <a:cs typeface="Times New Roman" panose="02020603050405020304" pitchFamily="18" charset="0"/>
              </a:rPr>
              <a:t>Escuela Normal de Educación Preescolar</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ES" sz="1400" b="1" dirty="0">
                <a:solidFill>
                  <a:srgbClr val="332C33"/>
                </a:solidFill>
                <a:effectLst/>
                <a:latin typeface="Calibri" panose="020F0502020204030204" pitchFamily="34" charset="0"/>
                <a:ea typeface="Calibri" panose="020F0502020204030204" pitchFamily="34" charset="0"/>
                <a:cs typeface="Times New Roman" panose="02020603050405020304" pitchFamily="18" charset="0"/>
              </a:rPr>
              <a:t>Licenciatura en educación preescolar.</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1.png">
            <a:extLst>
              <a:ext uri="{FF2B5EF4-FFF2-40B4-BE49-F238E27FC236}">
                <a16:creationId xmlns:a16="http://schemas.microsoft.com/office/drawing/2014/main" id="{4C831675-4B57-4A73-B70A-86657FF79BCE}"/>
              </a:ext>
            </a:extLst>
          </p:cNvPr>
          <p:cNvPicPr/>
          <p:nvPr/>
        </p:nvPicPr>
        <p:blipFill rotWithShape="1">
          <a:blip r:embed="rId2"/>
          <a:srcRect l="18673" r="14641"/>
          <a:stretch/>
        </p:blipFill>
        <p:spPr bwMode="auto">
          <a:xfrm>
            <a:off x="5492555" y="1104240"/>
            <a:ext cx="1206890" cy="1423619"/>
          </a:xfrm>
          <a:prstGeom prst="rect">
            <a:avLst/>
          </a:prstGeom>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20BDC4BF-4680-4F2B-BAA3-7F4490517569}"/>
              </a:ext>
            </a:extLst>
          </p:cNvPr>
          <p:cNvSpPr txBox="1"/>
          <p:nvPr/>
        </p:nvSpPr>
        <p:spPr>
          <a:xfrm>
            <a:off x="2099017" y="2406626"/>
            <a:ext cx="7993966" cy="4801314"/>
          </a:xfrm>
          <a:prstGeom prst="rect">
            <a:avLst/>
          </a:prstGeom>
          <a:noFill/>
        </p:spPr>
        <p:txBody>
          <a:bodyPr wrap="square">
            <a:spAutoFit/>
          </a:bodyPr>
          <a:lstStyle/>
          <a:p>
            <a:pPr algn="ctr"/>
            <a:r>
              <a:rPr lang="es-ES" b="1" dirty="0">
                <a:solidFill>
                  <a:srgbClr val="332C33"/>
                </a:solidFill>
                <a:latin typeface="Arial" panose="020B0604020202020204" pitchFamily="34" charset="0"/>
                <a:ea typeface="Calibri" panose="020F0502020204030204" pitchFamily="34" charset="0"/>
                <a:cs typeface="Arial" panose="020B0604020202020204" pitchFamily="34" charset="0"/>
              </a:rPr>
              <a:t>CICLO ESCOLAR 2021-2022</a:t>
            </a:r>
          </a:p>
          <a:p>
            <a:pPr algn="ctr"/>
            <a:endParaRPr lang="es-ES" sz="1800" b="1" dirty="0">
              <a:solidFill>
                <a:srgbClr val="332C33"/>
              </a:solidFill>
              <a:effectLst/>
              <a:latin typeface="Arial" panose="020B0604020202020204" pitchFamily="34" charset="0"/>
              <a:ea typeface="Calibri" panose="020F0502020204030204" pitchFamily="34" charset="0"/>
              <a:cs typeface="Arial" panose="020B0604020202020204" pitchFamily="34" charset="0"/>
            </a:endParaRPr>
          </a:p>
          <a:p>
            <a:pPr algn="ctr"/>
            <a:r>
              <a:rPr lang="es-ES" sz="1800" b="1" dirty="0">
                <a:solidFill>
                  <a:srgbClr val="332C33"/>
                </a:solidFill>
                <a:effectLst/>
                <a:latin typeface="Arial" panose="020B0604020202020204" pitchFamily="34" charset="0"/>
                <a:ea typeface="Calibri" panose="020F0502020204030204" pitchFamily="34" charset="0"/>
                <a:cs typeface="Arial" panose="020B0604020202020204" pitchFamily="34" charset="0"/>
              </a:rPr>
              <a:t>Curso:</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gn="ctr"/>
            <a:r>
              <a:rPr lang="es-ES" sz="1800" dirty="0">
                <a:solidFill>
                  <a:srgbClr val="332C33"/>
                </a:solidFill>
                <a:effectLst/>
                <a:latin typeface="Arial" panose="020B0604020202020204" pitchFamily="34" charset="0"/>
                <a:ea typeface="Calibri" panose="020F0502020204030204" pitchFamily="34" charset="0"/>
                <a:cs typeface="Arial" panose="020B0604020202020204" pitchFamily="34" charset="0"/>
              </a:rPr>
              <a:t>Aprendizaje en el servicio.</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gn="ctr"/>
            <a:r>
              <a:rPr lang="es-ES" sz="1800" b="1" dirty="0">
                <a:solidFill>
                  <a:srgbClr val="332C33"/>
                </a:solidFill>
                <a:effectLst/>
                <a:latin typeface="Arial" panose="020B0604020202020204" pitchFamily="34" charset="0"/>
                <a:ea typeface="Calibri" panose="020F0502020204030204" pitchFamily="34" charset="0"/>
                <a:cs typeface="Arial" panose="020B0604020202020204" pitchFamily="34" charset="0"/>
              </a:rPr>
              <a:t>Maestra:</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gn="ctr"/>
            <a:r>
              <a:rPr lang="es-ES" sz="1800" dirty="0">
                <a:solidFill>
                  <a:srgbClr val="332C33"/>
                </a:solidFill>
                <a:effectLst/>
                <a:latin typeface="Arial" panose="020B0604020202020204" pitchFamily="34" charset="0"/>
                <a:ea typeface="Calibri" panose="020F0502020204030204" pitchFamily="34" charset="0"/>
                <a:cs typeface="Arial" panose="020B0604020202020204" pitchFamily="34" charset="0"/>
              </a:rPr>
              <a:t>Guadalupe Elizabeth Ramos Suárez</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gn="ctr"/>
            <a:r>
              <a:rPr lang="es-ES" sz="1800" b="1" dirty="0">
                <a:solidFill>
                  <a:srgbClr val="332C33"/>
                </a:solidFill>
                <a:effectLst/>
                <a:latin typeface="Arial" panose="020B0604020202020204" pitchFamily="34" charset="0"/>
                <a:ea typeface="Calibri" panose="020F0502020204030204" pitchFamily="34" charset="0"/>
                <a:cs typeface="Arial" panose="020B0604020202020204" pitchFamily="34" charset="0"/>
              </a:rPr>
              <a:t>Alumna:</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gn="ctr"/>
            <a:r>
              <a:rPr lang="es-ES" dirty="0">
                <a:solidFill>
                  <a:srgbClr val="332C33"/>
                </a:solidFill>
                <a:latin typeface="Arial" panose="020B0604020202020204" pitchFamily="34" charset="0"/>
                <a:ea typeface="Calibri" panose="020F0502020204030204" pitchFamily="34" charset="0"/>
                <a:cs typeface="Arial" panose="020B0604020202020204" pitchFamily="34" charset="0"/>
              </a:rPr>
              <a:t>Corina Beltrán García N.L.1</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gn="ctr"/>
            <a:r>
              <a:rPr lang="es-ES" sz="1800" dirty="0">
                <a:solidFill>
                  <a:srgbClr val="332C33"/>
                </a:solidFill>
                <a:effectLst/>
                <a:latin typeface="Arial" panose="020B0604020202020204" pitchFamily="34" charset="0"/>
                <a:ea typeface="Calibri" panose="020F0502020204030204" pitchFamily="34" charset="0"/>
                <a:cs typeface="Arial" panose="020B0604020202020204" pitchFamily="34" charset="0"/>
              </a:rPr>
              <a:t> </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gn="ctr"/>
            <a:r>
              <a:rPr lang="es-ES" sz="1800" dirty="0">
                <a:solidFill>
                  <a:srgbClr val="332C33"/>
                </a:solidFill>
                <a:effectLst/>
                <a:latin typeface="Arial" panose="020B0604020202020204" pitchFamily="34" charset="0"/>
                <a:ea typeface="Calibri" panose="020F0502020204030204" pitchFamily="34" charset="0"/>
                <a:cs typeface="Arial" panose="020B0604020202020204" pitchFamily="34" charset="0"/>
              </a:rPr>
              <a:t> </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gn="ctr"/>
            <a:r>
              <a:rPr lang="es-ES" sz="2000" b="1" dirty="0">
                <a:solidFill>
                  <a:srgbClr val="332C33"/>
                </a:solidFill>
                <a:effectLst/>
                <a:latin typeface="Arial" panose="020B0604020202020204" pitchFamily="34" charset="0"/>
                <a:ea typeface="Calibri" panose="020F0502020204030204" pitchFamily="34" charset="0"/>
                <a:cs typeface="Arial" panose="020B0604020202020204" pitchFamily="34" charset="0"/>
              </a:rPr>
              <a:t>“EVALUACIÓN CONTINUA” </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gn="ctr"/>
            <a:r>
              <a:rPr lang="es-ES" sz="2000" b="1" dirty="0">
                <a:solidFill>
                  <a:srgbClr val="332C33"/>
                </a:solidFill>
                <a:effectLst/>
                <a:latin typeface="Arial" panose="020B0604020202020204" pitchFamily="34" charset="0"/>
                <a:ea typeface="Calibri" panose="020F0502020204030204" pitchFamily="34" charset="0"/>
                <a:cs typeface="Arial" panose="020B0604020202020204" pitchFamily="34" charset="0"/>
              </a:rPr>
              <a:t> </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gn="ct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gn="ctr"/>
            <a:r>
              <a:rPr lang="es-ES" sz="2000" b="1" dirty="0">
                <a:solidFill>
                  <a:srgbClr val="332C33"/>
                </a:solidFill>
                <a:effectLst/>
                <a:latin typeface="Arial" panose="020B0604020202020204" pitchFamily="34" charset="0"/>
                <a:ea typeface="Calibri" panose="020F0502020204030204" pitchFamily="34" charset="0"/>
                <a:cs typeface="Arial" panose="020B0604020202020204" pitchFamily="34" charset="0"/>
              </a:rPr>
              <a:t> </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marL="228600" algn="ctr"/>
            <a:r>
              <a:rPr lang="es-ES" sz="1400" b="1" dirty="0">
                <a:solidFill>
                  <a:srgbClr val="332C33"/>
                </a:solidFill>
                <a:effectLst/>
                <a:latin typeface="Arial" panose="020B0604020202020204" pitchFamily="34" charset="0"/>
                <a:ea typeface="Calibri" panose="020F0502020204030204" pitchFamily="34" charset="0"/>
                <a:cs typeface="Arial" panose="020B0604020202020204" pitchFamily="34" charset="0"/>
              </a:rPr>
              <a:t> </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gn="r"/>
            <a:r>
              <a:rPr lang="es-ES" sz="1600" b="1" dirty="0">
                <a:solidFill>
                  <a:srgbClr val="332C33"/>
                </a:solidFill>
                <a:effectLst/>
                <a:latin typeface="Arial" panose="020B0604020202020204" pitchFamily="34" charset="0"/>
                <a:ea typeface="Calibri" panose="020F0502020204030204" pitchFamily="34" charset="0"/>
                <a:cs typeface="Arial" panose="020B0604020202020204" pitchFamily="34" charset="0"/>
              </a:rPr>
              <a:t>Saltillo, Coahuila a 10 de septiembre del 2021.</a:t>
            </a:r>
            <a:endParaRPr lang="es-ES" sz="1100" dirty="0">
              <a:effectLst/>
              <a:latin typeface="Arial" panose="020B0604020202020204" pitchFamily="34" charset="0"/>
              <a:ea typeface="Calibri" panose="020F0502020204030204" pitchFamily="34" charset="0"/>
              <a:cs typeface="Arial" panose="020B0604020202020204" pitchFamily="34" charset="0"/>
            </a:endParaRPr>
          </a:p>
          <a:p>
            <a:pPr algn="ctr"/>
            <a:r>
              <a:rPr lang="es-ES" sz="1600" b="1" dirty="0">
                <a:effectLst/>
                <a:latin typeface="Arial" panose="020B0604020202020204" pitchFamily="34" charset="0"/>
                <a:ea typeface="Calibri" panose="020F0502020204030204" pitchFamily="34" charset="0"/>
                <a:cs typeface="Arial" panose="020B0604020202020204" pitchFamily="34" charset="0"/>
              </a:rPr>
              <a:t> </a:t>
            </a:r>
            <a:endParaRPr lang="es-ES" sz="1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2787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2362756512"/>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Fernando</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6504039"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Es un alumno muy participativo, conoce de los temas de vocales y emociones, expone estrategias de auto regulación y dice palabras que inician con las vocales y con algunas otras consonantes, es muy platicador  y le gusta intercambiar ideas con sus compañeros.</a:t>
            </a:r>
          </a:p>
        </p:txBody>
      </p:sp>
    </p:spTree>
    <p:extLst>
      <p:ext uri="{BB962C8B-B14F-4D97-AF65-F5344CB8AC3E}">
        <p14:creationId xmlns:p14="http://schemas.microsoft.com/office/powerpoint/2010/main" val="140603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2208431036"/>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Christian</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6504039"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Conoce la vocales, es introvertido, habla solo cuando le pides que participe, conoce las emociones básicas y cuestiona acerca de estrategias para controlarlas. Le gusta interactuar con sus compañeros y al momento de jugar está muy atento.</a:t>
            </a:r>
          </a:p>
        </p:txBody>
      </p:sp>
    </p:spTree>
    <p:extLst>
      <p:ext uri="{BB962C8B-B14F-4D97-AF65-F5344CB8AC3E}">
        <p14:creationId xmlns:p14="http://schemas.microsoft.com/office/powerpoint/2010/main" val="731456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4254598095"/>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Fátima Sofía</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6504039"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Es muy atenta en las clases, no puede moverle mucho al aparato tecnológico desde el que se conecta por lo que sus participaciones son pocas, conoce las vocales e identifica las que tiene su nombre, distingue palabras que inician con estas.</a:t>
            </a:r>
          </a:p>
        </p:txBody>
      </p:sp>
    </p:spTree>
    <p:extLst>
      <p:ext uri="{BB962C8B-B14F-4D97-AF65-F5344CB8AC3E}">
        <p14:creationId xmlns:p14="http://schemas.microsoft.com/office/powerpoint/2010/main" val="55410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2452366466"/>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Arlet Valentina</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6504039"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Es una alumna muy ocurrente, los padres de familia siempre están al pendiente de las clases y la apoyan con decirle elementos con los que puede participar. Conoce las vocales y palabras que inicien con estas. Distingue otras letras de su nombre que son consonantes, es muy participativa y le gusta hablar de otros temas que no son de la clase.</a:t>
            </a:r>
          </a:p>
        </p:txBody>
      </p:sp>
    </p:spTree>
    <p:extLst>
      <p:ext uri="{BB962C8B-B14F-4D97-AF65-F5344CB8AC3E}">
        <p14:creationId xmlns:p14="http://schemas.microsoft.com/office/powerpoint/2010/main" val="3671162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872264160"/>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Paola</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6504039"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Aporta ideas claras y con eficacia sobre los temas vistos, identifica estrategias de auto regulación con sentimientos y emociones negativas, conoce las maneras de representar cada emoción y sinónimos para nombrarlas. Conoce las letras que conforman su nombre y menciona palabras que </a:t>
            </a:r>
            <a:r>
              <a:rPr lang="es-ES" sz="1400" dirty="0" err="1">
                <a:solidFill>
                  <a:schemeClr val="tx1"/>
                </a:solidFill>
                <a:latin typeface="Arial" panose="020B0604020202020204" pitchFamily="34" charset="0"/>
                <a:cs typeface="Arial" panose="020B0604020202020204" pitchFamily="34" charset="0"/>
              </a:rPr>
              <a:t>incian</a:t>
            </a:r>
            <a:r>
              <a:rPr lang="es-ES" sz="1400" dirty="0">
                <a:solidFill>
                  <a:schemeClr val="tx1"/>
                </a:solidFill>
                <a:latin typeface="Arial" panose="020B0604020202020204" pitchFamily="34" charset="0"/>
                <a:cs typeface="Arial" panose="020B0604020202020204" pitchFamily="34" charset="0"/>
              </a:rPr>
              <a:t> con las vocales.</a:t>
            </a:r>
          </a:p>
        </p:txBody>
      </p:sp>
    </p:spTree>
    <p:extLst>
      <p:ext uri="{BB962C8B-B14F-4D97-AF65-F5344CB8AC3E}">
        <p14:creationId xmlns:p14="http://schemas.microsoft.com/office/powerpoint/2010/main" val="217766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508781886"/>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Emmanuel</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6504039"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En un alumno muy participativo, conoce mucho de los temas vistos, aporta ideas con eficacia y claras a la clase, conoce las vocales e incluso otras letras consonantes, palabras que inician con estas e identifica su nombre y las letras que lo conforman.</a:t>
            </a:r>
          </a:p>
        </p:txBody>
      </p:sp>
    </p:spTree>
    <p:extLst>
      <p:ext uri="{BB962C8B-B14F-4D97-AF65-F5344CB8AC3E}">
        <p14:creationId xmlns:p14="http://schemas.microsoft.com/office/powerpoint/2010/main" val="4004958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868131736"/>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Paulina Lucía</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6504039"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Le encanta participar en cada clase, es muy habladora, expresa ideas claras a sus compañeros, defiende sus posturas. Conoce e identifica las letras de su nombre. Sabe las vocales y menciona palabras que inician con estas.</a:t>
            </a:r>
          </a:p>
        </p:txBody>
      </p:sp>
    </p:spTree>
    <p:extLst>
      <p:ext uri="{BB962C8B-B14F-4D97-AF65-F5344CB8AC3E}">
        <p14:creationId xmlns:p14="http://schemas.microsoft.com/office/powerpoint/2010/main" val="1486484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3647839569"/>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Emily </a:t>
                      </a:r>
                      <a:r>
                        <a:rPr lang="es-ES" sz="1400" b="1" kern="1200" dirty="0" err="1">
                          <a:solidFill>
                            <a:schemeClr val="lt1"/>
                          </a:solidFill>
                          <a:effectLst/>
                          <a:latin typeface="Arial" panose="020B0604020202020204" pitchFamily="34" charset="0"/>
                          <a:cs typeface="Arial" panose="020B0604020202020204" pitchFamily="34" charset="0"/>
                        </a:rPr>
                        <a:t>Danahé</a:t>
                      </a:r>
                      <a:r>
                        <a:rPr lang="es-ES" sz="1400" b="1" kern="1200" dirty="0">
                          <a:solidFill>
                            <a:schemeClr val="lt1"/>
                          </a:solidFill>
                          <a:effectLst/>
                          <a:latin typeface="Arial" panose="020B0604020202020204" pitchFamily="34" charset="0"/>
                          <a:cs typeface="Arial" panose="020B0604020202020204" pitchFamily="34" charset="0"/>
                        </a:rPr>
                        <a:t> </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6504039"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Es una niña muy habladora, participativa, le encanta cantar y jugar. Conoce las emociones básicas y estrategias para regularlas. Conoce su nombre y las letras que lo conforman ya sea vocales o consonantes y expresa palabras que inician con estas.</a:t>
            </a:r>
          </a:p>
        </p:txBody>
      </p:sp>
    </p:spTree>
    <p:extLst>
      <p:ext uri="{BB962C8B-B14F-4D97-AF65-F5344CB8AC3E}">
        <p14:creationId xmlns:p14="http://schemas.microsoft.com/office/powerpoint/2010/main" val="4069124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1570921195"/>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Renata Contreras </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6504039"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Algunas veces batalla un poco para ingresar a la clase pero aún así cuando pierde pocos minutos de clase se pone al corriente y participa con lo que se indica. Conoce su nombre, las vocales, las letras consonantes, las emociones básicas y estrategias de auto regulación.</a:t>
            </a:r>
          </a:p>
        </p:txBody>
      </p:sp>
    </p:spTree>
    <p:extLst>
      <p:ext uri="{BB962C8B-B14F-4D97-AF65-F5344CB8AC3E}">
        <p14:creationId xmlns:p14="http://schemas.microsoft.com/office/powerpoint/2010/main" val="1641818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2473846312"/>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Fabricio Cantú</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6504039"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Participa aportando ideas claras a la clase, conoce su nombre, las emociones negativas y positivas y como se representan cada una. Logra distinguir estrategias de auto regulación y además de las vocales conoce letras y palabras que inicien con una consonante.</a:t>
            </a:r>
          </a:p>
        </p:txBody>
      </p:sp>
    </p:spTree>
    <p:extLst>
      <p:ext uri="{BB962C8B-B14F-4D97-AF65-F5344CB8AC3E}">
        <p14:creationId xmlns:p14="http://schemas.microsoft.com/office/powerpoint/2010/main" val="305899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EE8D7FA-BA9A-457E-B73E-2F9F0527651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60674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3368566043"/>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María Sofía</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6504039"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Es una alumna muy tranquila, responde cuestionamientos a menos que se los hagas directamente. Conoce las vocales, las letras consonantes y las emociones básicas, además representa cada una con expresiones faciales.</a:t>
            </a:r>
          </a:p>
        </p:txBody>
      </p:sp>
    </p:spTree>
    <p:extLst>
      <p:ext uri="{BB962C8B-B14F-4D97-AF65-F5344CB8AC3E}">
        <p14:creationId xmlns:p14="http://schemas.microsoft.com/office/powerpoint/2010/main" val="54790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2476506219"/>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Karely Nicole</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6504039"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Es una niña muy participativa, algunas veces no comprende muy bien el tema pero se lo explico y aporta ideas claras referentes a estos como las vocales, consonantes y emociones básica. Conoce su nombre y las letras que lo conforman.</a:t>
            </a:r>
          </a:p>
        </p:txBody>
      </p:sp>
    </p:spTree>
    <p:extLst>
      <p:ext uri="{BB962C8B-B14F-4D97-AF65-F5344CB8AC3E}">
        <p14:creationId xmlns:p14="http://schemas.microsoft.com/office/powerpoint/2010/main" val="1224214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2899360359"/>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María </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Es una niña que tiene síndrome de Williams pero a pesar de su situación siempre realiza las actividades con gusto, conoce su nombre, las emociones básicas y hace representaciones gestuales de estas.</a:t>
            </a:r>
          </a:p>
        </p:txBody>
      </p:sp>
    </p:spTree>
    <p:extLst>
      <p:ext uri="{BB962C8B-B14F-4D97-AF65-F5344CB8AC3E}">
        <p14:creationId xmlns:p14="http://schemas.microsoft.com/office/powerpoint/2010/main" val="2145784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2569621062"/>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Diana </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Es una alumna muy tímida, en estos días ha estado participando un poco más, conoce las vocales y palabras que inician con estas. Identifica su nombre y distingue las emociones básicas.</a:t>
            </a:r>
          </a:p>
        </p:txBody>
      </p:sp>
    </p:spTree>
    <p:extLst>
      <p:ext uri="{BB962C8B-B14F-4D97-AF65-F5344CB8AC3E}">
        <p14:creationId xmlns:p14="http://schemas.microsoft.com/office/powerpoint/2010/main" val="1036601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6334016-CE05-4796-AD8D-E0E8D70CD3DF}"/>
              </a:ext>
            </a:extLst>
          </p:cNvPr>
          <p:cNvPicPr>
            <a:picLocks noChangeAspect="1"/>
          </p:cNvPicPr>
          <p:nvPr/>
        </p:nvPicPr>
        <p:blipFill>
          <a:blip r:embed="rId2"/>
          <a:stretch>
            <a:fillRect/>
          </a:stretch>
        </p:blipFill>
        <p:spPr>
          <a:xfrm>
            <a:off x="2795794" y="0"/>
            <a:ext cx="6600411" cy="6858000"/>
          </a:xfrm>
          <a:prstGeom prst="rect">
            <a:avLst/>
          </a:prstGeom>
        </p:spPr>
      </p:pic>
    </p:spTree>
    <p:extLst>
      <p:ext uri="{BB962C8B-B14F-4D97-AF65-F5344CB8AC3E}">
        <p14:creationId xmlns:p14="http://schemas.microsoft.com/office/powerpoint/2010/main" val="74224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1463122659"/>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a:t>
                      </a:r>
                      <a:r>
                        <a:rPr lang="es-ES" sz="1400" b="1" kern="1200" dirty="0" err="1">
                          <a:solidFill>
                            <a:schemeClr val="lt1"/>
                          </a:solidFill>
                          <a:effectLst/>
                          <a:latin typeface="Arial" panose="020B0604020202020204" pitchFamily="34" charset="0"/>
                          <a:cs typeface="Arial" panose="020B0604020202020204" pitchFamily="34" charset="0"/>
                        </a:rPr>
                        <a:t>Thadys</a:t>
                      </a:r>
                      <a:r>
                        <a:rPr lang="es-ES" sz="1400" b="1" kern="1200" dirty="0">
                          <a:solidFill>
                            <a:schemeClr val="lt1"/>
                          </a:solidFill>
                          <a:effectLst/>
                          <a:latin typeface="Arial" panose="020B0604020202020204" pitchFamily="34" charset="0"/>
                          <a:cs typeface="Arial" panose="020B0604020202020204" pitchFamily="34" charset="0"/>
                        </a:rPr>
                        <a:t> </a:t>
                      </a:r>
                      <a:r>
                        <a:rPr lang="es-ES" sz="1400" b="1" kern="1200" dirty="0" err="1">
                          <a:solidFill>
                            <a:schemeClr val="lt1"/>
                          </a:solidFill>
                          <a:effectLst/>
                          <a:latin typeface="Arial" panose="020B0604020202020204" pitchFamily="34" charset="0"/>
                          <a:cs typeface="Arial" panose="020B0604020202020204" pitchFamily="34" charset="0"/>
                        </a:rPr>
                        <a:t>Cancino</a:t>
                      </a:r>
                      <a:r>
                        <a:rPr lang="es-ES" sz="1400" b="1" kern="1200" dirty="0">
                          <a:solidFill>
                            <a:schemeClr val="lt1"/>
                          </a:solidFill>
                          <a:effectLst/>
                          <a:latin typeface="Arial" panose="020B0604020202020204" pitchFamily="34" charset="0"/>
                          <a:cs typeface="Arial" panose="020B0604020202020204" pitchFamily="34" charset="0"/>
                        </a:rPr>
                        <a:t> Corpus </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Conoce qué puede hacer en diferentes circunstancias para no reaccionar con alguna emoción negativa, identifica letras consonantes como la s, t y r y palabras que inician con estas.</a:t>
            </a:r>
          </a:p>
        </p:txBody>
      </p:sp>
    </p:spTree>
    <p:extLst>
      <p:ext uri="{BB962C8B-B14F-4D97-AF65-F5344CB8AC3E}">
        <p14:creationId xmlns:p14="http://schemas.microsoft.com/office/powerpoint/2010/main" val="1870772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524718859"/>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Fátima Sofía</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Expone ideas claras de lo que puede hacer en determinadas situaciones tratando de regular emociones. Conoce las letras de su nombre e identifica otras palabras que inicien con estas.</a:t>
            </a:r>
          </a:p>
        </p:txBody>
      </p:sp>
    </p:spTree>
    <p:extLst>
      <p:ext uri="{BB962C8B-B14F-4D97-AF65-F5344CB8AC3E}">
        <p14:creationId xmlns:p14="http://schemas.microsoft.com/office/powerpoint/2010/main" val="3218185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1479138151"/>
              </p:ext>
            </p:extLst>
          </p:nvPr>
        </p:nvGraphicFramePr>
        <p:xfrm>
          <a:off x="594850" y="591660"/>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Arlet Valentina</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308038"/>
            <a:ext cx="6504039"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Es una niña muy participativa, expone ideas claras ante sus compañeros, conoce su nombre e incluso logra identificar los nombres de los demás, identifica las emociones básicas y responde cuestionamientos de manera clara.</a:t>
            </a:r>
          </a:p>
        </p:txBody>
      </p:sp>
    </p:spTree>
    <p:extLst>
      <p:ext uri="{BB962C8B-B14F-4D97-AF65-F5344CB8AC3E}">
        <p14:creationId xmlns:p14="http://schemas.microsoft.com/office/powerpoint/2010/main" val="3808093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2417622792"/>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Alvin </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Alvin es un niño muy participativo, aporta ideas enriquecedoras a la clase, conoce las vocales e identifica otras letras como la s, t, p y r y menciona palabras que inician con estas.</a:t>
            </a:r>
          </a:p>
        </p:txBody>
      </p:sp>
    </p:spTree>
    <p:extLst>
      <p:ext uri="{BB962C8B-B14F-4D97-AF65-F5344CB8AC3E}">
        <p14:creationId xmlns:p14="http://schemas.microsoft.com/office/powerpoint/2010/main" val="3450230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3186429882"/>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Ángel Francisco </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Responde como puede reaccionar ante diversas emociones que se le pueden presentar y expresa facialmente sus representaciones, conoce su nombre, es muy participativo, identifica las emociones básicas.</a:t>
            </a:r>
          </a:p>
        </p:txBody>
      </p:sp>
    </p:spTree>
    <p:extLst>
      <p:ext uri="{BB962C8B-B14F-4D97-AF65-F5344CB8AC3E}">
        <p14:creationId xmlns:p14="http://schemas.microsoft.com/office/powerpoint/2010/main" val="3820958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0E376CB-5641-4B1A-9080-5482987C229C}"/>
              </a:ext>
            </a:extLst>
          </p:cNvPr>
          <p:cNvPicPr>
            <a:picLocks noChangeAspect="1"/>
          </p:cNvPicPr>
          <p:nvPr/>
        </p:nvPicPr>
        <p:blipFill>
          <a:blip r:embed="rId2"/>
          <a:stretch>
            <a:fillRect/>
          </a:stretch>
        </p:blipFill>
        <p:spPr>
          <a:xfrm>
            <a:off x="2571750" y="0"/>
            <a:ext cx="7048500" cy="6858000"/>
          </a:xfrm>
          <a:prstGeom prst="rect">
            <a:avLst/>
          </a:prstGeom>
        </p:spPr>
      </p:pic>
    </p:spTree>
    <p:extLst>
      <p:ext uri="{BB962C8B-B14F-4D97-AF65-F5344CB8AC3E}">
        <p14:creationId xmlns:p14="http://schemas.microsoft.com/office/powerpoint/2010/main" val="302296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2386745532"/>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Paola</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Responde cuestionamientos amenos que le pregunte directamente, conoce letras consonantes como la s, t y r y menciona palabras que inician con estas, además sabe cómo se pueden regular las emociones.</a:t>
            </a:r>
          </a:p>
        </p:txBody>
      </p:sp>
    </p:spTree>
    <p:extLst>
      <p:ext uri="{BB962C8B-B14F-4D97-AF65-F5344CB8AC3E}">
        <p14:creationId xmlns:p14="http://schemas.microsoft.com/office/powerpoint/2010/main" val="146300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3762209327"/>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Emily</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606768" y="5265174"/>
            <a:ext cx="7165873"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Participa a menos de que su hermana le de la seguridad para hablar, siempre participan juntas, conocen las consonantes pero aún batalla un poco para distinguir palabras que inicien con estas. Las emociones básicas las representa gestual y adecuadamente</a:t>
            </a:r>
          </a:p>
        </p:txBody>
      </p:sp>
    </p:spTree>
    <p:extLst>
      <p:ext uri="{BB962C8B-B14F-4D97-AF65-F5344CB8AC3E}">
        <p14:creationId xmlns:p14="http://schemas.microsoft.com/office/powerpoint/2010/main" val="342027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1731481680"/>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a:t>
                      </a:r>
                      <a:r>
                        <a:rPr lang="es-ES" sz="1400" b="1" kern="1200" dirty="0" err="1">
                          <a:solidFill>
                            <a:schemeClr val="lt1"/>
                          </a:solidFill>
                          <a:effectLst/>
                          <a:latin typeface="Arial" panose="020B0604020202020204" pitchFamily="34" charset="0"/>
                          <a:cs typeface="Arial" panose="020B0604020202020204" pitchFamily="34" charset="0"/>
                        </a:rPr>
                        <a:t>Nataly</a:t>
                      </a:r>
                      <a:r>
                        <a:rPr lang="es-ES" sz="1400" b="1" kern="1200" dirty="0">
                          <a:solidFill>
                            <a:schemeClr val="lt1"/>
                          </a:solidFill>
                          <a:effectLst/>
                          <a:latin typeface="Arial" panose="020B0604020202020204" pitchFamily="34" charset="0"/>
                          <a:cs typeface="Arial" panose="020B0604020202020204" pitchFamily="34" charset="0"/>
                        </a:rPr>
                        <a:t> </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6504039"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Es extrovertida, le gusta participar, conoce las vocales e incluso algunas otras letras consonantes, expresa palabras que inician con estas, distingue estrategias de control de emociones y conoce las emociones básicas.</a:t>
            </a:r>
          </a:p>
        </p:txBody>
      </p:sp>
    </p:spTree>
    <p:extLst>
      <p:ext uri="{BB962C8B-B14F-4D97-AF65-F5344CB8AC3E}">
        <p14:creationId xmlns:p14="http://schemas.microsoft.com/office/powerpoint/2010/main" val="3329097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1426246700"/>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Christian</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6265761"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Es un niño poco participativo, algunas veces no está muy atento a la clase pero cuando le pregunto directamente me responde adecuadamente. Conoce las letras que conforman su nombre además de las vocales.</a:t>
            </a:r>
          </a:p>
        </p:txBody>
      </p:sp>
    </p:spTree>
    <p:extLst>
      <p:ext uri="{BB962C8B-B14F-4D97-AF65-F5344CB8AC3E}">
        <p14:creationId xmlns:p14="http://schemas.microsoft.com/office/powerpoint/2010/main" val="3918975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35506817"/>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Emily </a:t>
                      </a:r>
                      <a:r>
                        <a:rPr lang="es-ES" sz="1400" b="1" kern="1200" dirty="0" err="1">
                          <a:solidFill>
                            <a:schemeClr val="lt1"/>
                          </a:solidFill>
                          <a:effectLst/>
                          <a:latin typeface="Arial" panose="020B0604020202020204" pitchFamily="34" charset="0"/>
                          <a:cs typeface="Arial" panose="020B0604020202020204" pitchFamily="34" charset="0"/>
                        </a:rPr>
                        <a:t>Danahé</a:t>
                      </a:r>
                      <a:r>
                        <a:rPr lang="es-ES" sz="1400" b="1" kern="1200" dirty="0">
                          <a:solidFill>
                            <a:schemeClr val="lt1"/>
                          </a:solidFill>
                          <a:effectLst/>
                          <a:latin typeface="Arial" panose="020B0604020202020204" pitchFamily="34" charset="0"/>
                          <a:cs typeface="Arial" panose="020B0604020202020204" pitchFamily="34" charset="0"/>
                        </a:rPr>
                        <a:t> </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Identifica y menciona palabras que inician con letras consonantes tales como la s, la p y la t,  expresa ideas claras, es muy participativa, puntual y responsable.</a:t>
            </a:r>
          </a:p>
        </p:txBody>
      </p:sp>
    </p:spTree>
    <p:extLst>
      <p:ext uri="{BB962C8B-B14F-4D97-AF65-F5344CB8AC3E}">
        <p14:creationId xmlns:p14="http://schemas.microsoft.com/office/powerpoint/2010/main" val="794724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2252468155"/>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Diego </a:t>
                      </a:r>
                      <a:r>
                        <a:rPr lang="es-ES" sz="1400" b="1" kern="1200" dirty="0" err="1">
                          <a:solidFill>
                            <a:schemeClr val="lt1"/>
                          </a:solidFill>
                          <a:effectLst/>
                          <a:latin typeface="Arial" panose="020B0604020202020204" pitchFamily="34" charset="0"/>
                          <a:cs typeface="Arial" panose="020B0604020202020204" pitchFamily="34" charset="0"/>
                        </a:rPr>
                        <a:t>Kraul</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892525" y="5265174"/>
            <a:ext cx="6504039"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Es un niño introvertido, conoce el tema pero a menos que su hermano no participe el tampoco lo hace, conoce su nombre e identifica las vocales que se encuentran en el, aún no logra identificar las letras consonantes.</a:t>
            </a:r>
          </a:p>
        </p:txBody>
      </p:sp>
    </p:spTree>
    <p:extLst>
      <p:ext uri="{BB962C8B-B14F-4D97-AF65-F5344CB8AC3E}">
        <p14:creationId xmlns:p14="http://schemas.microsoft.com/office/powerpoint/2010/main" val="1936331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2513070810"/>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Alan </a:t>
                      </a:r>
                      <a:r>
                        <a:rPr lang="es-ES" sz="1400" b="1" kern="1200" dirty="0" err="1">
                          <a:solidFill>
                            <a:schemeClr val="lt1"/>
                          </a:solidFill>
                          <a:effectLst/>
                          <a:latin typeface="Arial" panose="020B0604020202020204" pitchFamily="34" charset="0"/>
                          <a:cs typeface="Arial" panose="020B0604020202020204" pitchFamily="34" charset="0"/>
                        </a:rPr>
                        <a:t>Kraul</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Es un niño extrovertido, le gusta participar, conoce el tema y expresa ideas claras ante sus compañeros. Expresa o que siente en diversas situaciones y cómo puede reaccionar ante ellas.</a:t>
            </a:r>
          </a:p>
        </p:txBody>
      </p:sp>
    </p:spTree>
    <p:extLst>
      <p:ext uri="{BB962C8B-B14F-4D97-AF65-F5344CB8AC3E}">
        <p14:creationId xmlns:p14="http://schemas.microsoft.com/office/powerpoint/2010/main" val="590064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2442035475"/>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Fabricio Cantú</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El día de hoy estuvo muy tranquilo, conoce las expresiones gestuales para representar cada emoción, cuando participa lo hace de manera clara y en la que sus compañeros lo pueden comprender.</a:t>
            </a:r>
          </a:p>
        </p:txBody>
      </p:sp>
    </p:spTree>
    <p:extLst>
      <p:ext uri="{BB962C8B-B14F-4D97-AF65-F5344CB8AC3E}">
        <p14:creationId xmlns:p14="http://schemas.microsoft.com/office/powerpoint/2010/main" val="2398565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1815685828"/>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Edwin</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Es un niño muy serio, tranquilo, siempre está atento a la clase, conoce las vocales y las letras que conforman su nombre pero aún no logra distinguir las letras consonantes.</a:t>
            </a:r>
          </a:p>
        </p:txBody>
      </p:sp>
    </p:spTree>
    <p:extLst>
      <p:ext uri="{BB962C8B-B14F-4D97-AF65-F5344CB8AC3E}">
        <p14:creationId xmlns:p14="http://schemas.microsoft.com/office/powerpoint/2010/main" val="1966261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3284402840"/>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Karely Nicole</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6951561"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Es participativa, expresa lo que siente en diferentes situaciones y menciona acciones para controlar alguna emoción negativa, reconoce situaciones que le generan estas emociones y conoce letras consonantes pero no palabras que inicien con ellas.</a:t>
            </a:r>
          </a:p>
        </p:txBody>
      </p:sp>
    </p:spTree>
    <p:extLst>
      <p:ext uri="{BB962C8B-B14F-4D97-AF65-F5344CB8AC3E}">
        <p14:creationId xmlns:p14="http://schemas.microsoft.com/office/powerpoint/2010/main" val="400023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5" name="Tabla 4">
            <a:extLst>
              <a:ext uri="{FF2B5EF4-FFF2-40B4-BE49-F238E27FC236}">
                <a16:creationId xmlns:a16="http://schemas.microsoft.com/office/drawing/2014/main" id="{6749F595-921F-420B-8298-DCA375797447}"/>
              </a:ext>
            </a:extLst>
          </p:cNvPr>
          <p:cNvGraphicFramePr>
            <a:graphicFrameLocks noGrp="1"/>
          </p:cNvGraphicFramePr>
          <p:nvPr/>
        </p:nvGraphicFramePr>
        <p:xfrm>
          <a:off x="12549809" y="2517913"/>
          <a:ext cx="228036" cy="365762"/>
        </p:xfrm>
        <a:graphic>
          <a:graphicData uri="http://schemas.openxmlformats.org/drawingml/2006/table">
            <a:tbl>
              <a:tblPr/>
              <a:tblGrid>
                <a:gridCol w="228036">
                  <a:extLst>
                    <a:ext uri="{9D8B030D-6E8A-4147-A177-3AD203B41FA5}">
                      <a16:colId xmlns:a16="http://schemas.microsoft.com/office/drawing/2014/main" val="335885215"/>
                    </a:ext>
                  </a:extLst>
                </a:gridCol>
              </a:tblGrid>
              <a:tr h="365760">
                <a:tc>
                  <a:txBody>
                    <a:bodyPr/>
                    <a:lstStyle/>
                    <a:p>
                      <a:endParaRPr lang="es-ES" sz="1800" dirty="0"/>
                    </a:p>
                  </a:txBody>
                  <a:tcPr marT="45721" marB="4572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128479791"/>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6" y="4173793"/>
            <a:ext cx="2738283" cy="2684207"/>
          </a:xfrm>
          <a:prstGeom prst="rect">
            <a:avLst/>
          </a:prstGeom>
        </p:spPr>
      </p:pic>
      <p:sp>
        <p:nvSpPr>
          <p:cNvPr id="6" name="Rectángulo: esquinas redondeadas 5">
            <a:extLst>
              <a:ext uri="{FF2B5EF4-FFF2-40B4-BE49-F238E27FC236}">
                <a16:creationId xmlns:a16="http://schemas.microsoft.com/office/drawing/2014/main" id="{8115D3B0-79DC-401F-BFBE-B72D3BDBE4B9}"/>
              </a:ext>
            </a:extLst>
          </p:cNvPr>
          <p:cNvSpPr/>
          <p:nvPr/>
        </p:nvSpPr>
        <p:spPr>
          <a:xfrm>
            <a:off x="1027397" y="562696"/>
            <a:ext cx="10100602" cy="4081241"/>
          </a:xfrm>
          <a:prstGeom prst="round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B37F1F71-9832-4A1A-A20A-2A2B2EB99760}"/>
              </a:ext>
            </a:extLst>
          </p:cNvPr>
          <p:cNvSpPr txBox="1"/>
          <p:nvPr/>
        </p:nvSpPr>
        <p:spPr>
          <a:xfrm>
            <a:off x="1235611" y="595166"/>
            <a:ext cx="9720776" cy="4154984"/>
          </a:xfrm>
          <a:prstGeom prst="rect">
            <a:avLst/>
          </a:prstGeom>
          <a:noFill/>
        </p:spPr>
        <p:txBody>
          <a:bodyPr wrap="square" rtlCol="0">
            <a:spAutoFit/>
          </a:bodyPr>
          <a:lstStyle/>
          <a:p>
            <a:pPr algn="just"/>
            <a:r>
              <a:rPr lang="es-MX" sz="2400" b="1" dirty="0">
                <a:latin typeface="Arial" panose="020B0604020202020204" pitchFamily="34" charset="0"/>
                <a:cs typeface="Arial" panose="020B0604020202020204" pitchFamily="34" charset="0"/>
              </a:rPr>
              <a:t>El día de hoy no hubo sesión virtual a través de videollamada por alguna plataforma puesto que al inicio del ciclo escolar los padres de familia acordaron determinados días para conectarse en línea debido a sus posibilidades económicas, temporales y electrónicas. </a:t>
            </a:r>
          </a:p>
          <a:p>
            <a:pPr algn="just"/>
            <a:r>
              <a:rPr lang="es-MX" sz="2400" b="1" dirty="0">
                <a:latin typeface="Arial" panose="020B0604020202020204" pitchFamily="34" charset="0"/>
                <a:cs typeface="Arial" panose="020B0604020202020204" pitchFamily="34" charset="0"/>
              </a:rPr>
              <a:t>Este día se enviaron actividades a los alumnos a través del grupo de WhatsApp favoreciendo actividades de lenguaje y comunicación y educación socioemocional. </a:t>
            </a:r>
          </a:p>
          <a:p>
            <a:pPr algn="just"/>
            <a:r>
              <a:rPr lang="es-MX" sz="2400" b="1" dirty="0">
                <a:latin typeface="Arial" panose="020B0604020202020204" pitchFamily="34" charset="0"/>
                <a:cs typeface="Arial" panose="020B0604020202020204" pitchFamily="34" charset="0"/>
              </a:rPr>
              <a:t>Estas actividades aún no cuentan con evaluación ya que se envían y evalúan el fin de semana acorde a la organización con la educadora titular y los padres de familia.</a:t>
            </a:r>
          </a:p>
        </p:txBody>
      </p:sp>
    </p:spTree>
    <p:extLst>
      <p:ext uri="{BB962C8B-B14F-4D97-AF65-F5344CB8AC3E}">
        <p14:creationId xmlns:p14="http://schemas.microsoft.com/office/powerpoint/2010/main" val="546485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3170751061"/>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Diana</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Cada vez la veo más segura de sí misma, más llena de energía para participar, interactúa con sus compañeros y conoce su nombre y diferentes situaciones que le generan emociones y expresa como se siente.</a:t>
            </a:r>
          </a:p>
        </p:txBody>
      </p:sp>
    </p:spTree>
    <p:extLst>
      <p:ext uri="{BB962C8B-B14F-4D97-AF65-F5344CB8AC3E}">
        <p14:creationId xmlns:p14="http://schemas.microsoft.com/office/powerpoint/2010/main" val="779766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D81B42C-DF83-419F-A2EC-928B6FD0E042}"/>
              </a:ext>
            </a:extLst>
          </p:cNvPr>
          <p:cNvPicPr>
            <a:picLocks noChangeAspect="1"/>
          </p:cNvPicPr>
          <p:nvPr/>
        </p:nvPicPr>
        <p:blipFill>
          <a:blip r:embed="rId2"/>
          <a:stretch>
            <a:fillRect/>
          </a:stretch>
        </p:blipFill>
        <p:spPr>
          <a:xfrm>
            <a:off x="2590800" y="0"/>
            <a:ext cx="7010400" cy="6858000"/>
          </a:xfrm>
          <a:prstGeom prst="rect">
            <a:avLst/>
          </a:prstGeom>
        </p:spPr>
      </p:pic>
    </p:spTree>
    <p:extLst>
      <p:ext uri="{BB962C8B-B14F-4D97-AF65-F5344CB8AC3E}">
        <p14:creationId xmlns:p14="http://schemas.microsoft.com/office/powerpoint/2010/main" val="578310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3950403322"/>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Renata Contreras</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solidFill>
                      <a:schemeClr val="accent4">
                        <a:lumMod val="20000"/>
                        <a:lumOff val="80000"/>
                      </a:schemeClr>
                    </a:solidFill>
                  </a:tcPr>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Es una alumna muy participativa, le gusta hablar mucho sobre los temas que se vean en clase y conoce palabras que inician con letras consonantes. Identifica su nombre y el de sus compañeros.</a:t>
            </a:r>
          </a:p>
        </p:txBody>
      </p:sp>
    </p:spTree>
    <p:extLst>
      <p:ext uri="{BB962C8B-B14F-4D97-AF65-F5344CB8AC3E}">
        <p14:creationId xmlns:p14="http://schemas.microsoft.com/office/powerpoint/2010/main" val="188893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684164873"/>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Emily </a:t>
                      </a:r>
                      <a:r>
                        <a:rPr lang="es-ES" sz="1400" b="1" kern="1200" dirty="0" err="1">
                          <a:solidFill>
                            <a:schemeClr val="lt1"/>
                          </a:solidFill>
                          <a:effectLst/>
                          <a:latin typeface="Arial" panose="020B0604020202020204" pitchFamily="34" charset="0"/>
                          <a:cs typeface="Arial" panose="020B0604020202020204" pitchFamily="34" charset="0"/>
                        </a:rPr>
                        <a:t>Danahé</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solidFill>
                      <a:schemeClr val="accent4">
                        <a:lumMod val="20000"/>
                        <a:lumOff val="80000"/>
                      </a:schemeClr>
                    </a:solidFill>
                  </a:tcPr>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Es participativa, conoce acerca del tema, menciona palabras que inicien con consonantes, le gusta aprender y siempre quiere estar trabajando.</a:t>
            </a:r>
          </a:p>
        </p:txBody>
      </p:sp>
    </p:spTree>
    <p:extLst>
      <p:ext uri="{BB962C8B-B14F-4D97-AF65-F5344CB8AC3E}">
        <p14:creationId xmlns:p14="http://schemas.microsoft.com/office/powerpoint/2010/main" val="1667373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2910896307"/>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Diana</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solidFill>
                      <a:schemeClr val="accent4">
                        <a:lumMod val="20000"/>
                        <a:lumOff val="80000"/>
                      </a:schemeClr>
                    </a:solidFill>
                  </a:tcPr>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Realiza las actividades con éxito, tiene problemas de lenguaje oral ya que no pronuncia bien algunas letras como la R, conoce su nombre e identifica las vocales e incluso las letras consonantes.</a:t>
            </a:r>
          </a:p>
        </p:txBody>
      </p:sp>
    </p:spTree>
    <p:extLst>
      <p:ext uri="{BB962C8B-B14F-4D97-AF65-F5344CB8AC3E}">
        <p14:creationId xmlns:p14="http://schemas.microsoft.com/office/powerpoint/2010/main" val="3083919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701660792"/>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Emmanuel</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solidFill>
                      <a:schemeClr val="accent4">
                        <a:lumMod val="20000"/>
                        <a:lumOff val="80000"/>
                      </a:schemeClr>
                    </a:solidFill>
                  </a:tcPr>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6504039"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Le gusta participar, siempre está muy ordenado y requiere orden para poder trabajar. Conoce las consonantes, expresa ideas claras e interactúa con sus compañeros, identifica diversas situaciones y menciona cómo se siente con ello.</a:t>
            </a:r>
          </a:p>
        </p:txBody>
      </p:sp>
    </p:spTree>
    <p:extLst>
      <p:ext uri="{BB962C8B-B14F-4D97-AF65-F5344CB8AC3E}">
        <p14:creationId xmlns:p14="http://schemas.microsoft.com/office/powerpoint/2010/main" val="3688467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1387564578"/>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Fabricio Cantú</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solidFill>
                      <a:schemeClr val="accent4">
                        <a:lumMod val="20000"/>
                        <a:lumOff val="80000"/>
                      </a:schemeClr>
                    </a:solidFill>
                  </a:tcPr>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Es participativo, trae la tarea, es responsable, esta atento a las clases y le gusta que le haga cuestionamientos para responder.</a:t>
            </a:r>
          </a:p>
        </p:txBody>
      </p:sp>
    </p:spTree>
    <p:extLst>
      <p:ext uri="{BB962C8B-B14F-4D97-AF65-F5344CB8AC3E}">
        <p14:creationId xmlns:p14="http://schemas.microsoft.com/office/powerpoint/2010/main" val="1806707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1774505058"/>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Paulina Lucía</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solidFill>
                      <a:schemeClr val="accent4">
                        <a:lumMod val="20000"/>
                        <a:lumOff val="80000"/>
                      </a:schemeClr>
                    </a:solidFill>
                  </a:tcPr>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Es una alumna inquieta, siempre se esta moviendo, le gusta que la escuchen y habla de temas que no son referentes a la clase, identifica su nombre y letras y palabras que inician con consonantes como s, t y p.</a:t>
            </a:r>
          </a:p>
        </p:txBody>
      </p:sp>
    </p:spTree>
    <p:extLst>
      <p:ext uri="{BB962C8B-B14F-4D97-AF65-F5344CB8AC3E}">
        <p14:creationId xmlns:p14="http://schemas.microsoft.com/office/powerpoint/2010/main" val="4227695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1943575321"/>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Fernando</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solidFill>
                      <a:schemeClr val="accent4">
                        <a:lumMod val="20000"/>
                        <a:lumOff val="80000"/>
                      </a:schemeClr>
                    </a:solidFill>
                  </a:tcPr>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Es muy participativo, le gusta hablar acerca de los temas de la clase, enriquece esta con sus opiniones. Conoce las vocales, consonantes y menciona palabras que </a:t>
            </a:r>
            <a:r>
              <a:rPr lang="es-ES" dirty="0" err="1">
                <a:solidFill>
                  <a:schemeClr val="tx1"/>
                </a:solidFill>
                <a:latin typeface="Arial" panose="020B0604020202020204" pitchFamily="34" charset="0"/>
                <a:cs typeface="Arial" panose="020B0604020202020204" pitchFamily="34" charset="0"/>
              </a:rPr>
              <a:t>incian</a:t>
            </a:r>
            <a:r>
              <a:rPr lang="es-ES" dirty="0">
                <a:solidFill>
                  <a:schemeClr val="tx1"/>
                </a:solidFill>
                <a:latin typeface="Arial" panose="020B0604020202020204" pitchFamily="34" charset="0"/>
                <a:cs typeface="Arial" panose="020B0604020202020204" pitchFamily="34" charset="0"/>
              </a:rPr>
              <a:t> con ellas..</a:t>
            </a:r>
          </a:p>
        </p:txBody>
      </p:sp>
    </p:spTree>
    <p:extLst>
      <p:ext uri="{BB962C8B-B14F-4D97-AF65-F5344CB8AC3E}">
        <p14:creationId xmlns:p14="http://schemas.microsoft.com/office/powerpoint/2010/main" val="188873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1768098521"/>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Edwin</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solidFill>
                      <a:schemeClr val="accent4">
                        <a:lumMod val="20000"/>
                        <a:lumOff val="80000"/>
                      </a:schemeClr>
                    </a:solidFill>
                  </a:tcPr>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Es un niño muy tranquilo, le gusta estar atento a la clase, es introvertido y solo participa cuando le preguntas directamente. Conoce las vocales y las consonantes.</a:t>
            </a:r>
          </a:p>
        </p:txBody>
      </p:sp>
    </p:spTree>
    <p:extLst>
      <p:ext uri="{BB962C8B-B14F-4D97-AF65-F5344CB8AC3E}">
        <p14:creationId xmlns:p14="http://schemas.microsoft.com/office/powerpoint/2010/main" val="3178382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64B2CB9-B9F2-4616-B2FA-F5F2ECD1FCB3}"/>
              </a:ext>
            </a:extLst>
          </p:cNvPr>
          <p:cNvPicPr>
            <a:picLocks noChangeAspect="1"/>
          </p:cNvPicPr>
          <p:nvPr/>
        </p:nvPicPr>
        <p:blipFill>
          <a:blip r:embed="rId2"/>
          <a:stretch>
            <a:fillRect/>
          </a:stretch>
        </p:blipFill>
        <p:spPr>
          <a:xfrm>
            <a:off x="2111858" y="0"/>
            <a:ext cx="7968284" cy="6858000"/>
          </a:xfrm>
          <a:prstGeom prst="rect">
            <a:avLst/>
          </a:prstGeom>
        </p:spPr>
      </p:pic>
    </p:spTree>
    <p:extLst>
      <p:ext uri="{BB962C8B-B14F-4D97-AF65-F5344CB8AC3E}">
        <p14:creationId xmlns:p14="http://schemas.microsoft.com/office/powerpoint/2010/main" val="16343083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486431974"/>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Karely Nicole</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solidFill>
                      <a:schemeClr val="accent4">
                        <a:lumMod val="20000"/>
                        <a:lumOff val="80000"/>
                      </a:schemeClr>
                    </a:solidFill>
                  </a:tcPr>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Le gusta participar, conoce las letras consonantes y las vocales, expresa como se siente en diversas situaciones y menciona estrategias de auto regulación.</a:t>
            </a:r>
          </a:p>
        </p:txBody>
      </p:sp>
    </p:spTree>
    <p:extLst>
      <p:ext uri="{BB962C8B-B14F-4D97-AF65-F5344CB8AC3E}">
        <p14:creationId xmlns:p14="http://schemas.microsoft.com/office/powerpoint/2010/main" val="1095546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2144151967"/>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Arlet Valentina</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solidFill>
                      <a:schemeClr val="accent4">
                        <a:lumMod val="20000"/>
                        <a:lumOff val="80000"/>
                      </a:schemeClr>
                    </a:solidFill>
                  </a:tcPr>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Expone ideas claras de lo que puede hacer en determinadas situaciones tratando de regular emociones. Conoce las letras de su nombre e identifica otras palabras que inicien con estas.</a:t>
            </a:r>
          </a:p>
        </p:txBody>
      </p:sp>
    </p:spTree>
    <p:extLst>
      <p:ext uri="{BB962C8B-B14F-4D97-AF65-F5344CB8AC3E}">
        <p14:creationId xmlns:p14="http://schemas.microsoft.com/office/powerpoint/2010/main" val="1928153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691538726"/>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Paola</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solidFill>
                      <a:schemeClr val="accent4">
                        <a:lumMod val="20000"/>
                        <a:lumOff val="80000"/>
                      </a:schemeClr>
                    </a:solidFill>
                  </a:tcPr>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Responde cuestionamientos amenos que le pregunte directamente, conoce letras consonantes como la s, t y r y menciona palabras que inician con estas, además sabe cómo se pueden regular las emociones.</a:t>
            </a:r>
          </a:p>
        </p:txBody>
      </p:sp>
    </p:spTree>
    <p:extLst>
      <p:ext uri="{BB962C8B-B14F-4D97-AF65-F5344CB8AC3E}">
        <p14:creationId xmlns:p14="http://schemas.microsoft.com/office/powerpoint/2010/main" val="1608216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1345138431"/>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Alvin</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solidFill>
                      <a:schemeClr val="accent4">
                        <a:lumMod val="20000"/>
                        <a:lumOff val="80000"/>
                      </a:schemeClr>
                    </a:solidFill>
                  </a:tcPr>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Alvin es un niño muy participativo, aporta ideas enriquecedoras a la clase, conoce las vocales e identifica otras letras como la s, t, p y r y menciona palabras que inician con estas.</a:t>
            </a:r>
          </a:p>
        </p:txBody>
      </p:sp>
    </p:spTree>
    <p:extLst>
      <p:ext uri="{BB962C8B-B14F-4D97-AF65-F5344CB8AC3E}">
        <p14:creationId xmlns:p14="http://schemas.microsoft.com/office/powerpoint/2010/main" val="1097786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3045287266"/>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Ángel Francisco </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solidFill>
                      <a:schemeClr val="accent4">
                        <a:lumMod val="20000"/>
                        <a:lumOff val="80000"/>
                      </a:schemeClr>
                    </a:solidFill>
                  </a:tcPr>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Responde como puede reaccionar ante diversas emociones que se le pueden presentar y expresa facialmente sus representaciones, conoce su nombre, es muy participativo, identifica las emociones básicas.</a:t>
            </a:r>
          </a:p>
        </p:txBody>
      </p:sp>
    </p:spTree>
    <p:extLst>
      <p:ext uri="{BB962C8B-B14F-4D97-AF65-F5344CB8AC3E}">
        <p14:creationId xmlns:p14="http://schemas.microsoft.com/office/powerpoint/2010/main" val="24340120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1061124458"/>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a:t>
                      </a:r>
                      <a:r>
                        <a:rPr lang="es-ES" sz="1400" b="1" kern="1200" dirty="0" err="1">
                          <a:solidFill>
                            <a:schemeClr val="lt1"/>
                          </a:solidFill>
                          <a:effectLst/>
                          <a:latin typeface="Arial" panose="020B0604020202020204" pitchFamily="34" charset="0"/>
                          <a:cs typeface="Arial" panose="020B0604020202020204" pitchFamily="34" charset="0"/>
                        </a:rPr>
                        <a:t>Nataly</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solidFill>
                      <a:schemeClr val="accent4">
                        <a:lumMod val="20000"/>
                        <a:lumOff val="80000"/>
                      </a:schemeClr>
                    </a:solidFill>
                  </a:tcPr>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771779" y="5265174"/>
            <a:ext cx="6429989"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800" dirty="0">
                <a:solidFill>
                  <a:schemeClr val="tx1"/>
                </a:solidFill>
                <a:latin typeface="Arial" panose="020B0604020202020204" pitchFamily="34" charset="0"/>
                <a:cs typeface="Arial" panose="020B0604020202020204" pitchFamily="34" charset="0"/>
              </a:rPr>
              <a:t>Es muy tímida, responde cuestionamientos a menos de que le preguntes directamente, es muy apegada a su hermana y toman clases juntas. Cuando participa sus ideas son claras y le gusta jugar al mismo tiempo que aprender.</a:t>
            </a:r>
          </a:p>
        </p:txBody>
      </p:sp>
    </p:spTree>
    <p:extLst>
      <p:ext uri="{BB962C8B-B14F-4D97-AF65-F5344CB8AC3E}">
        <p14:creationId xmlns:p14="http://schemas.microsoft.com/office/powerpoint/2010/main" val="5485165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432052210"/>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Emily</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solidFill>
                      <a:schemeClr val="accent4">
                        <a:lumMod val="20000"/>
                        <a:lumOff val="80000"/>
                      </a:schemeClr>
                    </a:solidFill>
                  </a:tcPr>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5909187"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800" dirty="0">
                <a:solidFill>
                  <a:schemeClr val="tx1"/>
                </a:solidFill>
                <a:latin typeface="Arial" panose="020B0604020202020204" pitchFamily="34" charset="0"/>
                <a:cs typeface="Arial" panose="020B0604020202020204" pitchFamily="34" charset="0"/>
              </a:rPr>
              <a:t>Conoce las vocales y palabras que inician con estas, también distingue sus emociones y expone estrategias claras para su auto regulación. Sabe del tema y aporta ideas enriquecedoras. </a:t>
            </a:r>
          </a:p>
        </p:txBody>
      </p:sp>
    </p:spTree>
    <p:extLst>
      <p:ext uri="{BB962C8B-B14F-4D97-AF65-F5344CB8AC3E}">
        <p14:creationId xmlns:p14="http://schemas.microsoft.com/office/powerpoint/2010/main" val="3903810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1383002682"/>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a:t>
                      </a:r>
                      <a:r>
                        <a:rPr lang="es-ES" sz="1400" b="1" kern="1200" dirty="0" err="1">
                          <a:solidFill>
                            <a:schemeClr val="lt1"/>
                          </a:solidFill>
                          <a:effectLst/>
                          <a:latin typeface="Arial" panose="020B0604020202020204" pitchFamily="34" charset="0"/>
                          <a:cs typeface="Arial" panose="020B0604020202020204" pitchFamily="34" charset="0"/>
                        </a:rPr>
                        <a:t>Thadys</a:t>
                      </a:r>
                      <a:r>
                        <a:rPr lang="es-ES" sz="1400" b="1" kern="1200" dirty="0">
                          <a:solidFill>
                            <a:schemeClr val="lt1"/>
                          </a:solidFill>
                          <a:effectLst/>
                          <a:latin typeface="Arial" panose="020B0604020202020204" pitchFamily="34" charset="0"/>
                          <a:cs typeface="Arial" panose="020B0604020202020204" pitchFamily="34" charset="0"/>
                        </a:rPr>
                        <a:t> </a:t>
                      </a:r>
                      <a:r>
                        <a:rPr lang="es-ES" sz="1400" b="1" kern="1200" dirty="0" err="1">
                          <a:solidFill>
                            <a:schemeClr val="lt1"/>
                          </a:solidFill>
                          <a:effectLst/>
                          <a:latin typeface="Arial" panose="020B0604020202020204" pitchFamily="34" charset="0"/>
                          <a:cs typeface="Arial" panose="020B0604020202020204" pitchFamily="34" charset="0"/>
                        </a:rPr>
                        <a:t>Cancino</a:t>
                      </a:r>
                      <a:r>
                        <a:rPr lang="es-ES" sz="1400" b="1" kern="1200" dirty="0">
                          <a:solidFill>
                            <a:schemeClr val="lt1"/>
                          </a:solidFill>
                          <a:effectLst/>
                          <a:latin typeface="Arial" panose="020B0604020202020204" pitchFamily="34" charset="0"/>
                          <a:cs typeface="Arial" panose="020B0604020202020204" pitchFamily="34" charset="0"/>
                        </a:rPr>
                        <a:t> Corpus</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solidFill>
                      <a:schemeClr val="accent4">
                        <a:lumMod val="20000"/>
                        <a:lumOff val="80000"/>
                      </a:schemeClr>
                    </a:solidFill>
                  </a:tcPr>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763937" y="5265174"/>
            <a:ext cx="6794398"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800">
                <a:solidFill>
                  <a:schemeClr val="tx1"/>
                </a:solidFill>
                <a:latin typeface="Arial" panose="020B0604020202020204" pitchFamily="34" charset="0"/>
                <a:cs typeface="Arial" panose="020B0604020202020204" pitchFamily="34" charset="0"/>
              </a:rPr>
              <a:t>Es una alumna poco participativa, tiene problemas de lenguaje oral al no saber pronunciar algunas letras como la R, distingue sus emociones y cómo las puede controlar, también conoce las vocales y palabras que inician con estas.</a:t>
            </a:r>
            <a:endParaRPr lang="es-E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2110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BE54E"/>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0E2497-9AE8-4CD2-839A-B863625B40F8}"/>
              </a:ext>
            </a:extLst>
          </p:cNvPr>
          <p:cNvPicPr>
            <a:picLocks noChangeAspect="1"/>
          </p:cNvPicPr>
          <p:nvPr/>
        </p:nvPicPr>
        <p:blipFill>
          <a:blip r:embed="rId2"/>
          <a:stretch>
            <a:fillRect/>
          </a:stretch>
        </p:blipFill>
        <p:spPr>
          <a:xfrm>
            <a:off x="2693194" y="0"/>
            <a:ext cx="6805612" cy="6858000"/>
          </a:xfrm>
          <a:prstGeom prst="rect">
            <a:avLst/>
          </a:prstGeom>
        </p:spPr>
      </p:pic>
    </p:spTree>
    <p:extLst>
      <p:ext uri="{BB962C8B-B14F-4D97-AF65-F5344CB8AC3E}">
        <p14:creationId xmlns:p14="http://schemas.microsoft.com/office/powerpoint/2010/main" val="26467618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5" name="Tabla 4">
            <a:extLst>
              <a:ext uri="{FF2B5EF4-FFF2-40B4-BE49-F238E27FC236}">
                <a16:creationId xmlns:a16="http://schemas.microsoft.com/office/drawing/2014/main" id="{6749F595-921F-420B-8298-DCA375797447}"/>
              </a:ext>
            </a:extLst>
          </p:cNvPr>
          <p:cNvGraphicFramePr>
            <a:graphicFrameLocks noGrp="1"/>
          </p:cNvGraphicFramePr>
          <p:nvPr/>
        </p:nvGraphicFramePr>
        <p:xfrm>
          <a:off x="12549809" y="2517913"/>
          <a:ext cx="228036" cy="365762"/>
        </p:xfrm>
        <a:graphic>
          <a:graphicData uri="http://schemas.openxmlformats.org/drawingml/2006/table">
            <a:tbl>
              <a:tblPr/>
              <a:tblGrid>
                <a:gridCol w="228036">
                  <a:extLst>
                    <a:ext uri="{9D8B030D-6E8A-4147-A177-3AD203B41FA5}">
                      <a16:colId xmlns:a16="http://schemas.microsoft.com/office/drawing/2014/main" val="335885215"/>
                    </a:ext>
                  </a:extLst>
                </a:gridCol>
              </a:tblGrid>
              <a:tr h="365760">
                <a:tc>
                  <a:txBody>
                    <a:bodyPr/>
                    <a:lstStyle/>
                    <a:p>
                      <a:endParaRPr lang="es-ES" sz="1800" dirty="0"/>
                    </a:p>
                  </a:txBody>
                  <a:tcPr marT="45721" marB="4572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128479791"/>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6" y="4173793"/>
            <a:ext cx="2738283" cy="2684207"/>
          </a:xfrm>
          <a:prstGeom prst="rect">
            <a:avLst/>
          </a:prstGeom>
        </p:spPr>
      </p:pic>
      <p:sp>
        <p:nvSpPr>
          <p:cNvPr id="6" name="Rectángulo: esquinas redondeadas 5">
            <a:extLst>
              <a:ext uri="{FF2B5EF4-FFF2-40B4-BE49-F238E27FC236}">
                <a16:creationId xmlns:a16="http://schemas.microsoft.com/office/drawing/2014/main" id="{8115D3B0-79DC-401F-BFBE-B72D3BDBE4B9}"/>
              </a:ext>
            </a:extLst>
          </p:cNvPr>
          <p:cNvSpPr/>
          <p:nvPr/>
        </p:nvSpPr>
        <p:spPr>
          <a:xfrm>
            <a:off x="1027397" y="562696"/>
            <a:ext cx="10100602" cy="4081241"/>
          </a:xfrm>
          <a:prstGeom prst="roundRect">
            <a:avLst/>
          </a:prstGeom>
          <a:solidFill>
            <a:srgbClr val="0BE5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B37F1F71-9832-4A1A-A20A-2A2B2EB99760}"/>
              </a:ext>
            </a:extLst>
          </p:cNvPr>
          <p:cNvSpPr txBox="1"/>
          <p:nvPr/>
        </p:nvSpPr>
        <p:spPr>
          <a:xfrm>
            <a:off x="1341309" y="992634"/>
            <a:ext cx="9720776" cy="3416320"/>
          </a:xfrm>
          <a:prstGeom prst="rect">
            <a:avLst/>
          </a:prstGeom>
          <a:noFill/>
        </p:spPr>
        <p:txBody>
          <a:bodyPr wrap="square" rtlCol="0">
            <a:spAutoFit/>
          </a:bodyPr>
          <a:lstStyle/>
          <a:p>
            <a:pPr algn="just"/>
            <a:r>
              <a:rPr lang="es-MX" sz="2400" b="1" dirty="0">
                <a:latin typeface="Arial" panose="020B0604020202020204" pitchFamily="34" charset="0"/>
                <a:cs typeface="Arial" panose="020B0604020202020204" pitchFamily="34" charset="0"/>
              </a:rPr>
              <a:t>Este día se enviaron actividades a los alumnos a través del grupo de WhatsApp favoreciendo actividades de lenguaje y comunicación y educación socioemocional, puesto que los viernes tienen clase de educación artística, además que al inicio de las clase se acordaron determinados días para las clases virtuales sin interferir en clases como educación física y artes.</a:t>
            </a:r>
          </a:p>
          <a:p>
            <a:pPr algn="just"/>
            <a:r>
              <a:rPr lang="es-MX" sz="2400" b="1" dirty="0">
                <a:latin typeface="Arial" panose="020B0604020202020204" pitchFamily="34" charset="0"/>
                <a:cs typeface="Arial" panose="020B0604020202020204" pitchFamily="34" charset="0"/>
              </a:rPr>
              <a:t>La actividades enviadas aún no cuentan con evaluación ya que se envían y evalúan el fin de semana acorde a la organización con la educadora titular y los padres de familia.</a:t>
            </a:r>
          </a:p>
        </p:txBody>
      </p:sp>
    </p:spTree>
    <p:extLst>
      <p:ext uri="{BB962C8B-B14F-4D97-AF65-F5344CB8AC3E}">
        <p14:creationId xmlns:p14="http://schemas.microsoft.com/office/powerpoint/2010/main" val="1337887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1068579978"/>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Ángel Francisco </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6504039"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Es un niño muy participativo, aporta ideas a la clase que la enriquecen, expresa con eficacia sus ideas y tiene conocimiento de los temas como las vocales, su nombre e incluso letras consonantes. Identifica sentimientos negativos y expone estrategias de auto regulación.</a:t>
            </a:r>
          </a:p>
        </p:txBody>
      </p:sp>
    </p:spTree>
    <p:extLst>
      <p:ext uri="{BB962C8B-B14F-4D97-AF65-F5344CB8AC3E}">
        <p14:creationId xmlns:p14="http://schemas.microsoft.com/office/powerpoint/2010/main" val="286853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1525664759"/>
              </p:ext>
            </p:extLst>
          </p:nvPr>
        </p:nvGraphicFramePr>
        <p:xfrm>
          <a:off x="594850" y="507025"/>
          <a:ext cx="11002297" cy="5825230"/>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a:t>
                      </a:r>
                      <a:r>
                        <a:rPr lang="es-ES" sz="1400" b="1" kern="1200" dirty="0" err="1">
                          <a:solidFill>
                            <a:schemeClr val="lt1"/>
                          </a:solidFill>
                          <a:effectLst/>
                          <a:latin typeface="Arial" panose="020B0604020202020204" pitchFamily="34" charset="0"/>
                          <a:cs typeface="Arial" panose="020B0604020202020204" pitchFamily="34" charset="0"/>
                        </a:rPr>
                        <a:t>Thadys</a:t>
                      </a:r>
                      <a:r>
                        <a:rPr lang="es-ES" sz="1400" b="1" kern="1200" dirty="0">
                          <a:solidFill>
                            <a:schemeClr val="lt1"/>
                          </a:solidFill>
                          <a:effectLst/>
                          <a:latin typeface="Arial" panose="020B0604020202020204" pitchFamily="34" charset="0"/>
                          <a:cs typeface="Arial" panose="020B0604020202020204" pitchFamily="34" charset="0"/>
                        </a:rPr>
                        <a:t> </a:t>
                      </a:r>
                      <a:r>
                        <a:rPr lang="es-ES" sz="1400" b="1" kern="1200" dirty="0" err="1">
                          <a:solidFill>
                            <a:schemeClr val="lt1"/>
                          </a:solidFill>
                          <a:effectLst/>
                          <a:latin typeface="Arial" panose="020B0604020202020204" pitchFamily="34" charset="0"/>
                          <a:cs typeface="Arial" panose="020B0604020202020204" pitchFamily="34" charset="0"/>
                        </a:rPr>
                        <a:t>Cancino</a:t>
                      </a:r>
                      <a:r>
                        <a:rPr lang="es-ES" sz="1400" b="1" kern="1200" dirty="0">
                          <a:solidFill>
                            <a:schemeClr val="lt1"/>
                          </a:solidFill>
                          <a:effectLst/>
                          <a:latin typeface="Arial" panose="020B0604020202020204" pitchFamily="34" charset="0"/>
                          <a:cs typeface="Arial" panose="020B0604020202020204" pitchFamily="34" charset="0"/>
                        </a:rPr>
                        <a:t> Corpus </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6504039"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Es una alumna poco participativa, tiene problemas de lenguaje oral al no saber pronunciar algunas letras como la R, distingue sus emociones y cómo las puede controlar, también conoce las vocales y palabras que inician con estas.</a:t>
            </a:r>
          </a:p>
        </p:txBody>
      </p:sp>
    </p:spTree>
    <p:extLst>
      <p:ext uri="{BB962C8B-B14F-4D97-AF65-F5344CB8AC3E}">
        <p14:creationId xmlns:p14="http://schemas.microsoft.com/office/powerpoint/2010/main" val="256004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3991901668"/>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Emily</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6504039"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Conoce las vocales y palabras que inician con estas, también distingue sus emociones y expone estrategias claras para su auto regulación. Sabe del tema y aporta ideas enriquecedoras. </a:t>
            </a:r>
          </a:p>
        </p:txBody>
      </p:sp>
    </p:spTree>
    <p:extLst>
      <p:ext uri="{BB962C8B-B14F-4D97-AF65-F5344CB8AC3E}">
        <p14:creationId xmlns:p14="http://schemas.microsoft.com/office/powerpoint/2010/main" val="1816199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922E4E9-CF8A-469F-BEF7-96E6C6091AB9}"/>
              </a:ext>
            </a:extLst>
          </p:cNvPr>
          <p:cNvPicPr>
            <a:picLocks noChangeAspect="1"/>
          </p:cNvPicPr>
          <p:nvPr/>
        </p:nvPicPr>
        <p:blipFill>
          <a:blip r:embed="rId2"/>
          <a:stretch>
            <a:fillRect/>
          </a:stretch>
        </p:blipFill>
        <p:spPr>
          <a:xfrm>
            <a:off x="0" y="0"/>
            <a:ext cx="12191999" cy="6858000"/>
          </a:xfrm>
          <a:prstGeom prst="rect">
            <a:avLst/>
          </a:prstGeom>
        </p:spPr>
      </p:pic>
      <p:graphicFrame>
        <p:nvGraphicFramePr>
          <p:cNvPr id="4" name="Tabla 4">
            <a:extLst>
              <a:ext uri="{FF2B5EF4-FFF2-40B4-BE49-F238E27FC236}">
                <a16:creationId xmlns:a16="http://schemas.microsoft.com/office/drawing/2014/main" id="{E573AF52-CC5E-4521-841E-83C288023834}"/>
              </a:ext>
            </a:extLst>
          </p:cNvPr>
          <p:cNvGraphicFramePr>
            <a:graphicFrameLocks noGrp="1"/>
          </p:cNvGraphicFramePr>
          <p:nvPr>
            <p:extLst>
              <p:ext uri="{D42A27DB-BD31-4B8C-83A1-F6EECF244321}">
                <p14:modId xmlns:p14="http://schemas.microsoft.com/office/powerpoint/2010/main" val="2070501741"/>
              </p:ext>
            </p:extLst>
          </p:nvPr>
        </p:nvGraphicFramePr>
        <p:xfrm>
          <a:off x="594850" y="507025"/>
          <a:ext cx="11002297" cy="5926155"/>
        </p:xfrm>
        <a:graphic>
          <a:graphicData uri="http://schemas.openxmlformats.org/drawingml/2006/table">
            <a:tbl>
              <a:tblPr firstRow="1" bandRow="1">
                <a:tableStyleId>{9DCAF9ED-07DC-4A11-8D7F-57B35C25682E}</a:tableStyleId>
              </a:tblPr>
              <a:tblGrid>
                <a:gridCol w="5114642">
                  <a:extLst>
                    <a:ext uri="{9D8B030D-6E8A-4147-A177-3AD203B41FA5}">
                      <a16:colId xmlns:a16="http://schemas.microsoft.com/office/drawing/2014/main" val="1502545226"/>
                    </a:ext>
                  </a:extLst>
                </a:gridCol>
                <a:gridCol w="5887655">
                  <a:extLst>
                    <a:ext uri="{9D8B030D-6E8A-4147-A177-3AD203B41FA5}">
                      <a16:colId xmlns:a16="http://schemas.microsoft.com/office/drawing/2014/main" val="1826968700"/>
                    </a:ext>
                  </a:extLst>
                </a:gridCol>
              </a:tblGrid>
              <a:tr h="598014">
                <a:tc gridSpan="2">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s-ES" sz="1400" b="1" kern="1200" dirty="0">
                          <a:solidFill>
                            <a:schemeClr val="lt1"/>
                          </a:solidFill>
                          <a:effectLst/>
                          <a:latin typeface="Arial" panose="020B0604020202020204" pitchFamily="34" charset="0"/>
                          <a:cs typeface="Arial" panose="020B0604020202020204" pitchFamily="34" charset="0"/>
                        </a:rPr>
                        <a:t>Alumno: </a:t>
                      </a:r>
                      <a:r>
                        <a:rPr lang="es-ES" sz="1400" b="1" kern="1200" dirty="0" err="1">
                          <a:solidFill>
                            <a:schemeClr val="lt1"/>
                          </a:solidFill>
                          <a:effectLst/>
                          <a:latin typeface="Arial" panose="020B0604020202020204" pitchFamily="34" charset="0"/>
                          <a:cs typeface="Arial" panose="020B0604020202020204" pitchFamily="34" charset="0"/>
                        </a:rPr>
                        <a:t>Nataly</a:t>
                      </a:r>
                      <a:endParaRPr lang="es-ES" sz="1400" b="1" dirty="0">
                        <a:latin typeface="Arial" panose="020B0604020202020204" pitchFamily="34" charset="0"/>
                        <a:cs typeface="Arial" panose="020B0604020202020204" pitchFamily="34" charset="0"/>
                      </a:endParaRPr>
                    </a:p>
                    <a:p>
                      <a:pPr algn="l"/>
                      <a:r>
                        <a:rPr lang="es-ES" sz="1400" b="1" dirty="0">
                          <a:latin typeface="Arial" panose="020B0604020202020204" pitchFamily="34" charset="0"/>
                          <a:cs typeface="Arial" panose="020B0604020202020204" pitchFamily="34" charset="0"/>
                        </a:rPr>
                        <a:t>Campo formativo/Área de desarrollo personal y social: Lenguaje y comunicación/Educación Socioemocional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hMerge="1">
                  <a:txBody>
                    <a:bodyPr/>
                    <a:lstStyle/>
                    <a:p>
                      <a:endParaRPr lang="es-ES"/>
                    </a:p>
                  </a:txBody>
                  <a:tcPr/>
                </a:tc>
                <a:extLst>
                  <a:ext uri="{0D108BD9-81ED-4DB2-BD59-A6C34878D82A}">
                    <a16:rowId xmlns:a16="http://schemas.microsoft.com/office/drawing/2014/main" val="1876662526"/>
                  </a:ext>
                </a:extLst>
              </a:tr>
              <a:tr h="1033477">
                <a:tc>
                  <a:txBody>
                    <a:bodyPr/>
                    <a:lstStyle/>
                    <a:p>
                      <a:r>
                        <a:rPr lang="es-ES" sz="1400" b="1" dirty="0">
                          <a:latin typeface="Arial" panose="020B0604020202020204" pitchFamily="34" charset="0"/>
                          <a:cs typeface="Arial" panose="020B0604020202020204" pitchFamily="34" charset="0"/>
                        </a:rPr>
                        <a:t>Organizador curricular:</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ORALIDAD</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PARTICIPACIÓN SOCIAL</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AUTORREGULACIÓN </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AUTOCONOCIMIENTO</a:t>
                      </a:r>
                    </a:p>
                  </a:txBody>
                  <a:tcPr marT="45721" marB="45721">
                    <a:lnT w="12700" cap="flat" cmpd="sng" algn="ctr">
                      <a:solidFill>
                        <a:schemeClr val="tx1"/>
                      </a:solidFill>
                      <a:prstDash val="solid"/>
                      <a:round/>
                      <a:headEnd type="none" w="med" len="med"/>
                      <a:tailEnd type="none" w="med" len="med"/>
                    </a:lnT>
                  </a:tcPr>
                </a:tc>
                <a:tc>
                  <a:txBody>
                    <a:bodyPr/>
                    <a:lstStyle/>
                    <a:p>
                      <a:r>
                        <a:rPr lang="es-ES" sz="1400" b="1" dirty="0">
                          <a:latin typeface="Arial" panose="020B0604020202020204" pitchFamily="34" charset="0"/>
                          <a:cs typeface="Arial" panose="020B0604020202020204" pitchFamily="34" charset="0"/>
                        </a:rPr>
                        <a:t>Organizador curricular 2:</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CONVERSACIÓN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EXPLICACIÓN</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EXPRESIÓN DE EMOICONES</a:t>
                      </a:r>
                    </a:p>
                    <a:p>
                      <a:pPr marL="285750" indent="-285750">
                        <a:buFont typeface="Courier New" panose="02070309020205020404" pitchFamily="49" charset="0"/>
                        <a:buChar char="o"/>
                      </a:pPr>
                      <a:r>
                        <a:rPr lang="es-ES" sz="1200" b="1" dirty="0">
                          <a:latin typeface="Arial" panose="020B0604020202020204" pitchFamily="34" charset="0"/>
                          <a:cs typeface="Arial" panose="020B0604020202020204" pitchFamily="34" charset="0"/>
                        </a:rPr>
                        <a:t>COMUNICACIÓN ACERTIVA</a:t>
                      </a:r>
                    </a:p>
                  </a:txBody>
                  <a:tcPr marT="45721" marB="4572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9874825"/>
                  </a:ext>
                </a:extLst>
              </a:tr>
              <a:tr h="1118033">
                <a:tc gridSpan="2">
                  <a:txBody>
                    <a:bodyPr/>
                    <a:lstStyle/>
                    <a:p>
                      <a:pPr marL="0" lvl="0" indent="0" algn="l">
                        <a:lnSpc>
                          <a:spcPct val="107000"/>
                        </a:lnSpc>
                        <a:buFont typeface="Wingdings" panose="05000000000000000000" pitchFamily="2" charset="2"/>
                        <a:buNone/>
                      </a:pPr>
                      <a:r>
                        <a:rPr lang="es-MX" sz="1400" b="1" dirty="0">
                          <a:effectLst/>
                          <a:latin typeface="Arial" panose="020B0604020202020204" pitchFamily="34" charset="0"/>
                          <a:cs typeface="Arial" panose="020B0604020202020204" pitchFamily="34" charset="0"/>
                        </a:rPr>
                        <a:t>Aprendizajes esperados: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EXPRESA CON EFICACIA SUS IDEAS ACERCA DE DIVERSOS TEMAS Y ATIENDE LO QUE SE DICE EN INTERACCIONES CON OTRAS PERSONAS.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IDENTIFICA SU NOMBRE Y SUS DATOS PERSONALES EN DIVERSOS DOCUMENTOS.</a:t>
                      </a:r>
                    </a:p>
                    <a:p>
                      <a:pPr marL="285750" lvl="0" indent="-285750" algn="l">
                        <a:lnSpc>
                          <a:spcPct val="107000"/>
                        </a:lnSpc>
                        <a:buFont typeface="Arial" panose="020B0604020202020204" pitchFamily="34" charset="0"/>
                        <a:buChar char="•"/>
                      </a:pPr>
                      <a:r>
                        <a:rPr lang="es-MX" sz="1200" b="1" dirty="0">
                          <a:effectLst/>
                          <a:latin typeface="Arial" panose="020B0604020202020204" pitchFamily="34" charset="0"/>
                          <a:cs typeface="Arial" panose="020B0604020202020204" pitchFamily="34" charset="0"/>
                        </a:rPr>
                        <a:t>RECONOCE Y NOMBRA SITUACIONES QUE LE GENERAN ALEGRÍA, SEGURIDAD, TRISTEZA, MIEDO O ENOJO, Y EXPRESA LO QUE SIENTE. </a:t>
                      </a:r>
                    </a:p>
                    <a:p>
                      <a:pPr marL="285750" lvl="0" indent="-285750" algn="l">
                        <a:lnSpc>
                          <a:spcPct val="107000"/>
                        </a:lnSpc>
                        <a:buFont typeface="Arial" panose="020B0604020202020204" pitchFamily="34" charset="0"/>
                        <a:buChar char="•"/>
                      </a:pPr>
                      <a:endParaRPr lang="es-MX" sz="1400" b="1" dirty="0">
                        <a:effectLst/>
                        <a:latin typeface="Arial" panose="020B0604020202020204" pitchFamily="34" charset="0"/>
                        <a:cs typeface="Arial" panose="020B0604020202020204" pitchFamily="34" charset="0"/>
                      </a:endParaRPr>
                    </a:p>
                  </a:txBody>
                  <a:tcPr marL="89535" marR="89535" marT="0" marB="0"/>
                </a:tc>
                <a:tc hMerge="1">
                  <a:txBody>
                    <a:bodyPr/>
                    <a:lstStyle/>
                    <a:p>
                      <a:pPr marL="342900" lvl="0" indent="-342900" algn="l">
                        <a:lnSpc>
                          <a:spcPct val="107000"/>
                        </a:lnSpc>
                        <a:buFont typeface="Wingdings" panose="05000000000000000000" pitchFamily="2" charset="2"/>
                        <a:buChar char=""/>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3889920045"/>
                  </a:ext>
                </a:extLst>
              </a:tr>
              <a:tr h="1484037">
                <a:tc gridSpan="2">
                  <a:txBody>
                    <a:bodyPr/>
                    <a:lstStyle/>
                    <a:p>
                      <a:r>
                        <a:rPr lang="es-ES" sz="1400" b="1" dirty="0">
                          <a:latin typeface="Arial" panose="020B0604020202020204" pitchFamily="34" charset="0"/>
                          <a:cs typeface="Arial" panose="020B0604020202020204" pitchFamily="34" charset="0"/>
                        </a:rPr>
                        <a:t>Indicadores: </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sus ideas con eficacia ante el grupo</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Interactúa con comentarios asertivos referentes a los temas con sus compañeros.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Conoce su nombre y lo identifica en diversos documentos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Reconoce situaciones que le generan diversas emociones</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Identifica estrategias de auto regulación</a:t>
                      </a:r>
                    </a:p>
                    <a:p>
                      <a:pPr marL="285750" indent="-285750" algn="ctr">
                        <a:buFont typeface="Wingdings" panose="05000000000000000000" pitchFamily="2" charset="2"/>
                        <a:buChar char="Ø"/>
                      </a:pPr>
                      <a:r>
                        <a:rPr lang="es-MX" sz="1400" dirty="0">
                          <a:latin typeface="Arial" panose="020B0604020202020204" pitchFamily="34" charset="0"/>
                          <a:cs typeface="Arial" panose="020B0604020202020204" pitchFamily="34" charset="0"/>
                        </a:rPr>
                        <a:t>Expresa lo que siente en diversas situaciones.</a:t>
                      </a:r>
                    </a:p>
                  </a:txBody>
                  <a:tcPr marT="45721" marB="45721"/>
                </a:tc>
                <a:tc hMerge="1">
                  <a:txBody>
                    <a:bodyPr/>
                    <a:lstStyle/>
                    <a:p>
                      <a:endParaRPr lang="es-ES"/>
                    </a:p>
                  </a:txBody>
                  <a:tcPr/>
                </a:tc>
                <a:extLst>
                  <a:ext uri="{0D108BD9-81ED-4DB2-BD59-A6C34878D82A}">
                    <a16:rowId xmlns:a16="http://schemas.microsoft.com/office/drawing/2014/main" val="1701381372"/>
                  </a:ext>
                </a:extLst>
              </a:tr>
              <a:tr h="1484037">
                <a:tc gridSpan="2">
                  <a:txBody>
                    <a:bodyPr/>
                    <a:lstStyle/>
                    <a:p>
                      <a:pPr algn="ctr"/>
                      <a:r>
                        <a:rPr lang="es-ES" sz="1400" b="1" dirty="0">
                          <a:latin typeface="Arial" panose="020B0604020202020204" pitchFamily="34" charset="0"/>
                          <a:cs typeface="Arial" panose="020B0604020202020204" pitchFamily="34" charset="0"/>
                        </a:rPr>
                        <a:t>Describe el proceso del alumno:       </a:t>
                      </a:r>
                    </a:p>
                  </a:txBody>
                  <a:tcPr marT="45721" marB="45721"/>
                </a:tc>
                <a:tc hMerge="1">
                  <a:txBody>
                    <a:bodyPr/>
                    <a:lstStyle/>
                    <a:p>
                      <a:endParaRPr lang="es-ES"/>
                    </a:p>
                  </a:txBody>
                  <a:tcPr/>
                </a:tc>
                <a:extLst>
                  <a:ext uri="{0D108BD9-81ED-4DB2-BD59-A6C34878D82A}">
                    <a16:rowId xmlns:a16="http://schemas.microsoft.com/office/drawing/2014/main" val="1851221235"/>
                  </a:ext>
                </a:extLst>
              </a:tr>
            </a:tbl>
          </a:graphicData>
        </a:graphic>
      </p:graphicFrame>
      <p:pic>
        <p:nvPicPr>
          <p:cNvPr id="7" name="Imagen 6">
            <a:extLst>
              <a:ext uri="{FF2B5EF4-FFF2-40B4-BE49-F238E27FC236}">
                <a16:creationId xmlns:a16="http://schemas.microsoft.com/office/drawing/2014/main" id="{7E57D006-3C9D-41A5-9412-968D0F0144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4774" b="96086" l="2344" r="21095"/>
                    </a14:imgEffect>
                  </a14:imgLayer>
                </a14:imgProps>
              </a:ext>
            </a:extLst>
          </a:blip>
          <a:srcRect t="60860" r="76561"/>
          <a:stretch/>
        </p:blipFill>
        <p:spPr>
          <a:xfrm>
            <a:off x="0" y="4173794"/>
            <a:ext cx="2949677" cy="2684206"/>
          </a:xfrm>
          <a:prstGeom prst="rect">
            <a:avLst/>
          </a:prstGeom>
        </p:spPr>
      </p:pic>
      <p:pic>
        <p:nvPicPr>
          <p:cNvPr id="8" name="Imagen 7">
            <a:extLst>
              <a:ext uri="{FF2B5EF4-FFF2-40B4-BE49-F238E27FC236}">
                <a16:creationId xmlns:a16="http://schemas.microsoft.com/office/drawing/2014/main" id="{06EA3739-D90A-4384-A288-E892F0CA0EC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4774" b="96086" l="79662" r="97740"/>
                    </a14:imgEffect>
                  </a14:imgLayer>
                </a14:imgProps>
              </a:ext>
            </a:extLst>
          </a:blip>
          <a:srcRect l="77402" t="60860"/>
          <a:stretch/>
        </p:blipFill>
        <p:spPr>
          <a:xfrm>
            <a:off x="9453717" y="4173794"/>
            <a:ext cx="2738283" cy="2684207"/>
          </a:xfrm>
          <a:prstGeom prst="rect">
            <a:avLst/>
          </a:prstGeom>
        </p:spPr>
      </p:pic>
      <p:sp>
        <p:nvSpPr>
          <p:cNvPr id="9" name="Rectángulo 8">
            <a:extLst>
              <a:ext uri="{FF2B5EF4-FFF2-40B4-BE49-F238E27FC236}">
                <a16:creationId xmlns:a16="http://schemas.microsoft.com/office/drawing/2014/main" id="{3EA2E961-8F8B-4EDA-9D9A-F08817B2E7F3}"/>
              </a:ext>
            </a:extLst>
          </p:cNvPr>
          <p:cNvSpPr/>
          <p:nvPr/>
        </p:nvSpPr>
        <p:spPr>
          <a:xfrm>
            <a:off x="2949677" y="5265174"/>
            <a:ext cx="6504039" cy="10766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Es muy tímida, responde cuestionamientos a menos de que le preguntes directamente, es muy apegada a su hermana y toman clases juntas. Cuando participa sus ideas son claras y le gusta jugar al mismo tiempo que aprender.</a:t>
            </a:r>
          </a:p>
        </p:txBody>
      </p:sp>
    </p:spTree>
    <p:extLst>
      <p:ext uri="{BB962C8B-B14F-4D97-AF65-F5344CB8AC3E}">
        <p14:creationId xmlns:p14="http://schemas.microsoft.com/office/powerpoint/2010/main" val="48970984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1232</TotalTime>
  <Words>9820</Words>
  <Application>Microsoft Office PowerPoint</Application>
  <PresentationFormat>Panorámica</PresentationFormat>
  <Paragraphs>1273</Paragraphs>
  <Slides>59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59</vt:i4>
      </vt:variant>
    </vt:vector>
  </HeadingPairs>
  <TitlesOfParts>
    <vt:vector size="65" baseType="lpstr">
      <vt:lpstr>Arial</vt:lpstr>
      <vt:lpstr>Calibri</vt:lpstr>
      <vt:lpstr>Calibri Light</vt:lpstr>
      <vt:lpstr>Courier New</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CORINA BELTRAN GARCIA</dc:creator>
  <cp:lastModifiedBy>CORINA BELTRAN GARCIA</cp:lastModifiedBy>
  <cp:revision>82</cp:revision>
  <dcterms:created xsi:type="dcterms:W3CDTF">2021-08-27T04:38:12Z</dcterms:created>
  <dcterms:modified xsi:type="dcterms:W3CDTF">2021-09-11T05:08:00Z</dcterms:modified>
</cp:coreProperties>
</file>