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1242" y="-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 u="heavy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 u="heavy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 u="heavy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19097" y="503300"/>
            <a:ext cx="3019805" cy="329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 u="heavy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9979" y="4469510"/>
            <a:ext cx="6484620" cy="2197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7999" cy="914399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1446" y="1917062"/>
            <a:ext cx="5723255" cy="377825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05410" algn="ctr">
              <a:lnSpc>
                <a:spcPct val="100000"/>
              </a:lnSpc>
              <a:spcBef>
                <a:spcPts val="835"/>
              </a:spcBef>
            </a:pPr>
            <a:r>
              <a:rPr sz="5400" u="none" spc="-85" dirty="0">
                <a:latin typeface="Arial MT"/>
                <a:cs typeface="Arial MT"/>
              </a:rPr>
              <a:t>Cuaderno</a:t>
            </a:r>
            <a:endParaRPr sz="5400">
              <a:latin typeface="Arial MT"/>
              <a:cs typeface="Arial MT"/>
            </a:endParaRPr>
          </a:p>
          <a:p>
            <a:pPr marL="12065" marR="5080" algn="ctr">
              <a:lnSpc>
                <a:spcPct val="100000"/>
              </a:lnSpc>
              <a:spcBef>
                <a:spcPts val="1205"/>
              </a:spcBef>
            </a:pPr>
            <a:r>
              <a:rPr sz="8800" u="none" spc="220" dirty="0"/>
              <a:t>Evalua</a:t>
            </a:r>
            <a:r>
              <a:rPr sz="8800" u="none" spc="240" dirty="0"/>
              <a:t>c</a:t>
            </a:r>
            <a:r>
              <a:rPr sz="8800" u="none" spc="345" dirty="0"/>
              <a:t>ión  </a:t>
            </a:r>
            <a:r>
              <a:rPr sz="8800" u="none" spc="495" dirty="0"/>
              <a:t>Continua</a:t>
            </a:r>
            <a:endParaRPr sz="8800"/>
          </a:p>
        </p:txBody>
      </p:sp>
      <p:sp>
        <p:nvSpPr>
          <p:cNvPr id="4" name="object 4"/>
          <p:cNvSpPr txBox="1"/>
          <p:nvPr/>
        </p:nvSpPr>
        <p:spPr>
          <a:xfrm>
            <a:off x="1512251" y="5695312"/>
            <a:ext cx="3833495" cy="1052852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30"/>
              </a:spcBef>
            </a:pPr>
            <a:r>
              <a:rPr lang="es-ES" spc="110" dirty="0" smtClean="0">
                <a:latin typeface="Arial MT"/>
                <a:cs typeface="Arial MT"/>
              </a:rPr>
              <a:t>Tamara Lizbeth López Hernández</a:t>
            </a:r>
            <a:endParaRPr sz="1800" dirty="0">
              <a:latin typeface="Arial MT"/>
              <a:cs typeface="Arial MT"/>
            </a:endParaRPr>
          </a:p>
          <a:p>
            <a:pPr marL="13970" algn="ctr">
              <a:lnSpc>
                <a:spcPct val="100000"/>
              </a:lnSpc>
              <a:spcBef>
                <a:spcPts val="830"/>
              </a:spcBef>
            </a:pPr>
            <a:r>
              <a:rPr sz="1800" spc="145" dirty="0" smtClean="0">
                <a:latin typeface="Trebuchet MS"/>
                <a:cs typeface="Trebuchet MS"/>
              </a:rPr>
              <a:t>#</a:t>
            </a:r>
            <a:r>
              <a:rPr lang="es-ES" sz="1800" spc="145" dirty="0" smtClean="0">
                <a:latin typeface="Trebuchet MS"/>
                <a:cs typeface="Trebuchet MS"/>
              </a:rPr>
              <a:t>8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9211" y="228600"/>
            <a:ext cx="301980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5115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EVALUACIÓN</a:t>
            </a:r>
            <a:r>
              <a:rPr spc="20" dirty="0"/>
              <a:t> </a:t>
            </a:r>
            <a:r>
              <a:rPr spc="25" dirty="0"/>
              <a:t>CONTINUA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803465"/>
            <a:ext cx="2438400" cy="4424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27100" algn="l"/>
              </a:tabLst>
            </a:pPr>
            <a:r>
              <a:rPr sz="1400" spc="130" dirty="0" err="1" smtClean="0">
                <a:latin typeface="Trebuchet MS"/>
                <a:cs typeface="Trebuchet MS"/>
              </a:rPr>
              <a:t>A</a:t>
            </a:r>
            <a:r>
              <a:rPr sz="1400" spc="85" dirty="0" err="1" smtClean="0">
                <a:latin typeface="Trebuchet MS"/>
                <a:cs typeface="Trebuchet MS"/>
              </a:rPr>
              <a:t>l</a:t>
            </a:r>
            <a:r>
              <a:rPr sz="1400" spc="95" dirty="0" err="1" smtClean="0">
                <a:latin typeface="Trebuchet MS"/>
                <a:cs typeface="Trebuchet MS"/>
              </a:rPr>
              <a:t>u</a:t>
            </a:r>
            <a:r>
              <a:rPr lang="es-ES" sz="1400" spc="345" dirty="0" err="1" smtClean="0">
                <a:latin typeface="Trebuchet MS"/>
                <a:cs typeface="Trebuchet MS"/>
              </a:rPr>
              <a:t>mno</a:t>
            </a:r>
            <a:r>
              <a:rPr lang="es-ES" sz="1400" spc="345" dirty="0" smtClean="0">
                <a:latin typeface="Trebuchet MS"/>
                <a:cs typeface="Trebuchet MS"/>
              </a:rPr>
              <a:t>: Santiago López Sandoval.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8616" y="911188"/>
            <a:ext cx="386080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30" dirty="0">
                <a:latin typeface="Trebuchet MS"/>
                <a:cs typeface="Trebuchet MS"/>
              </a:rPr>
              <a:t>Fecha:</a:t>
            </a:r>
            <a:r>
              <a:rPr sz="1400" spc="50" dirty="0">
                <a:latin typeface="Trebuchet MS"/>
                <a:cs typeface="Trebuchet MS"/>
              </a:rPr>
              <a:t> </a:t>
            </a:r>
            <a:r>
              <a:rPr sz="1400" spc="125" dirty="0">
                <a:latin typeface="Trebuchet MS"/>
                <a:cs typeface="Trebuchet MS"/>
              </a:rPr>
              <a:t>semana</a:t>
            </a:r>
            <a:r>
              <a:rPr sz="1400" spc="45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del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lang="es-ES" sz="1400" spc="25" dirty="0" smtClean="0">
                <a:latin typeface="Trebuchet MS"/>
                <a:cs typeface="Trebuchet MS"/>
              </a:rPr>
              <a:t>06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100" dirty="0">
                <a:latin typeface="Trebuchet MS"/>
                <a:cs typeface="Trebuchet MS"/>
              </a:rPr>
              <a:t>al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lang="es-ES" sz="1400" spc="60" dirty="0" smtClean="0">
                <a:latin typeface="Trebuchet MS"/>
                <a:cs typeface="Trebuchet MS"/>
              </a:rPr>
              <a:t>10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de</a:t>
            </a:r>
            <a:r>
              <a:rPr sz="1400" spc="25" dirty="0">
                <a:latin typeface="Trebuchet MS"/>
                <a:cs typeface="Trebuchet MS"/>
              </a:rPr>
              <a:t> </a:t>
            </a:r>
            <a:r>
              <a:rPr lang="es-ES" sz="1400" spc="80" dirty="0" smtClean="0">
                <a:latin typeface="Trebuchet MS"/>
                <a:cs typeface="Trebuchet MS"/>
              </a:rPr>
              <a:t>septiembre</a:t>
            </a:r>
            <a:endParaRPr sz="1400" dirty="0">
              <a:latin typeface="Trebuchet MS"/>
              <a:cs typeface="Trebuchet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9979" y="1549400"/>
          <a:ext cx="6465570" cy="8196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0220"/>
                <a:gridCol w="3435350"/>
              </a:tblGrid>
              <a:tr h="149986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95" dirty="0" smtClean="0">
                          <a:latin typeface="Verdana"/>
                          <a:cs typeface="Verdana"/>
                        </a:rPr>
                        <a:t> Educación socioemocional.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5524">
                <a:tc>
                  <a:txBody>
                    <a:bodyPr/>
                    <a:lstStyle/>
                    <a:p>
                      <a:pPr marL="458470">
                        <a:lnSpc>
                          <a:spcPts val="1165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Autorregulación.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8960">
                        <a:lnSpc>
                          <a:spcPts val="1165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ni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Expresión de las emociones.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4871">
                <a:tc gridSpan="2">
                  <a:txBody>
                    <a:bodyPr/>
                    <a:lstStyle/>
                    <a:p>
                      <a:pPr marL="58419">
                        <a:lnSpc>
                          <a:spcPts val="1165"/>
                        </a:lnSpc>
                      </a:pP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0" dirty="0" err="1">
                          <a:latin typeface="Verdana"/>
                          <a:cs typeface="Verdana"/>
                        </a:rPr>
                        <a:t>esperado</a:t>
                      </a:r>
                      <a:r>
                        <a:rPr sz="1000" b="1" spc="-7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 Reconoce y nombra situaciones que le generen alegría, seguridad,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tristeza, miedo o enojo, y expresa lo que siente.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89979" y="2407285"/>
          <a:ext cx="6465570" cy="1058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65570"/>
              </a:tblGrid>
              <a:tr h="199136">
                <a:tc>
                  <a:txBody>
                    <a:bodyPr/>
                    <a:lstStyle/>
                    <a:p>
                      <a:pPr marL="59055">
                        <a:lnSpc>
                          <a:spcPts val="1120"/>
                        </a:lnSpc>
                        <a:spcBef>
                          <a:spcPts val="345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</a:tr>
              <a:tr h="212979">
                <a:tc>
                  <a:txBody>
                    <a:bodyPr/>
                    <a:lstStyle/>
                    <a:p>
                      <a:pPr marL="59055" marR="46990">
                        <a:lnSpc>
                          <a:spcPts val="1180"/>
                        </a:lnSpc>
                      </a:pPr>
                      <a:r>
                        <a:rPr sz="1000" b="1" spc="-75" dirty="0">
                          <a:latin typeface="Verdana"/>
                          <a:cs typeface="Verdana"/>
                        </a:rPr>
                        <a:t>Puede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mencionar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por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5" dirty="0" err="1">
                          <a:latin typeface="Verdana"/>
                          <a:cs typeface="Verdana"/>
                        </a:rPr>
                        <a:t>sí</a:t>
                      </a:r>
                      <a:r>
                        <a:rPr sz="10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 smtClean="0">
                          <a:latin typeface="Verdana"/>
                          <a:cs typeface="Verdana"/>
                        </a:rPr>
                        <a:t>sol</a:t>
                      </a:r>
                      <a:r>
                        <a:rPr lang="es-ES" sz="1000" b="1" spc="-90" dirty="0" smtClean="0">
                          <a:latin typeface="Verdana"/>
                          <a:cs typeface="Verdana"/>
                        </a:rPr>
                        <a:t>a</a:t>
                      </a:r>
                      <a:r>
                        <a:rPr lang="es-ES" sz="1000" b="1" spc="-90" baseline="0" dirty="0" smtClean="0">
                          <a:latin typeface="Verdana"/>
                          <a:cs typeface="Verdana"/>
                        </a:rPr>
                        <a:t> las emociones y el rol que tiene cada una dentro de nuestra vida diaria.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59055" marR="45085">
                        <a:lnSpc>
                          <a:spcPts val="1180"/>
                        </a:lnSpc>
                      </a:pP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Al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momento de regular sus emociones se puede observar que aún se encuentra en el proceso de conocer y controlar sus estados de ánimo.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314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Requiere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ayuda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0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adulto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60" dirty="0" smtClean="0">
                          <a:latin typeface="Verdana"/>
                          <a:cs typeface="Verdana"/>
                        </a:rPr>
                        <a:t>identificar</a:t>
                      </a:r>
                      <a:r>
                        <a:rPr lang="es-ES" sz="1000" b="1" spc="-60" baseline="0" dirty="0" smtClean="0">
                          <a:latin typeface="Verdana"/>
                          <a:cs typeface="Verdana"/>
                        </a:rPr>
                        <a:t> cada emoción y poder representarlas por medio de la escritura.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96329" y="3591052"/>
            <a:ext cx="6465570" cy="64325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7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es</a:t>
            </a:r>
            <a:r>
              <a:rPr sz="1000" b="1" spc="-70" dirty="0">
                <a:latin typeface="Verdana"/>
                <a:cs typeface="Verdana"/>
              </a:rPr>
              <a:t>cr</a:t>
            </a:r>
            <a:r>
              <a:rPr sz="1000" b="1" spc="-50" dirty="0">
                <a:latin typeface="Verdana"/>
                <a:cs typeface="Verdana"/>
              </a:rPr>
              <a:t>ibe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p</a:t>
            </a:r>
            <a:r>
              <a:rPr sz="1000" b="1" spc="-190" dirty="0">
                <a:latin typeface="Verdana"/>
                <a:cs typeface="Verdana"/>
              </a:rPr>
              <a:t>r</a:t>
            </a:r>
            <a:r>
              <a:rPr sz="1000" b="1" spc="-5" dirty="0">
                <a:latin typeface="Verdana"/>
                <a:cs typeface="Verdana"/>
              </a:rPr>
              <a:t>oc</a:t>
            </a:r>
            <a:r>
              <a:rPr sz="1000" b="1" dirty="0">
                <a:latin typeface="Verdana"/>
                <a:cs typeface="Verdana"/>
              </a:rPr>
              <a:t>e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0" dirty="0">
                <a:latin typeface="Verdana"/>
                <a:cs typeface="Verdana"/>
              </a:rPr>
              <a:t>l</a:t>
            </a:r>
            <a:r>
              <a:rPr sz="1000" b="1" spc="-105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0" dirty="0">
                <a:latin typeface="Verdana"/>
                <a:cs typeface="Verdana"/>
              </a:rPr>
              <a:t>u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0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Logra reconocer cada una de sus emociones, así como también el funcionamiento de las mismas.</a:t>
            </a: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Describe como es su estado de animo ante diferentes situaciones y logra comprender las emociones de los demás.</a:t>
            </a:r>
            <a:endParaRPr sz="1000" dirty="0">
              <a:latin typeface="Verdana"/>
              <a:cs typeface="Verdan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423283"/>
              </p:ext>
            </p:extLst>
          </p:nvPr>
        </p:nvGraphicFramePr>
        <p:xfrm>
          <a:off x="189979" y="4469510"/>
          <a:ext cx="6465570" cy="2183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1330"/>
                <a:gridCol w="3444240"/>
              </a:tblGrid>
              <a:tr h="149987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65" baseline="0" dirty="0" smtClean="0">
                          <a:latin typeface="Verdana"/>
                          <a:cs typeface="Verdana"/>
                        </a:rPr>
                        <a:t> Exploración y comprensión del mundo natural y social.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3436"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85" dirty="0">
                          <a:latin typeface="Verdana"/>
                          <a:cs typeface="Verdana"/>
                        </a:rPr>
                        <a:t>Organizador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curricular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spc="-13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 Mundo</a:t>
                      </a:r>
                      <a:r>
                        <a:rPr lang="es-ES" sz="1000" b="1" spc="-130" baseline="0" dirty="0" smtClean="0">
                          <a:latin typeface="Verdana"/>
                          <a:cs typeface="Verdana"/>
                        </a:rPr>
                        <a:t> natural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baseline="0" dirty="0" smtClean="0">
                          <a:latin typeface="Verdana"/>
                          <a:cs typeface="Verdana"/>
                        </a:rPr>
                        <a:t> Exploración de la naturaleza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6503">
                <a:tc gridSpan="2">
                  <a:txBody>
                    <a:bodyPr/>
                    <a:lstStyle/>
                    <a:p>
                      <a:pPr marL="58419" marR="0" indent="0" defTabSz="914400" eaLnBrk="1" fontAlgn="auto" latinLnBrk="0" hangingPunct="1">
                        <a:lnSpc>
                          <a:spcPts val="11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80" dirty="0" smtClean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lang="es-ES" sz="1000" b="1" spc="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esperado: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Obtiene, registra, representa y describe información para responder dudas y ampliar su conocimiento en relación con plantas, animales y otros elementos naturales.</a:t>
                      </a:r>
                      <a:endParaRPr lang="es-ES" sz="1000" dirty="0" smtClean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613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2697">
                <a:tc gridSpan="2"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5533">
                <a:tc gridSpan="2">
                  <a:txBody>
                    <a:bodyPr/>
                    <a:lstStyle/>
                    <a:p>
                      <a:pPr marL="59055" marR="48895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Logra representar la flora y fauna que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se encuentra dentro de su comunidad.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48260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Identifican los animales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y los sonidos que emiten cada uno de ellos.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  <a:p>
                      <a:pPr marL="59055" marR="48260">
                        <a:lnSpc>
                          <a:spcPts val="1180"/>
                        </a:lnSpc>
                      </a:pPr>
                      <a:endParaRPr sz="1000" b="1" spc="-65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0" indent="0" defTabSz="914400" eaLnBrk="1" fontAlgn="auto" latinLnBrk="0" hangingPunct="1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Describe las características de algunas plantas y animales que se encuentran en su entorno.</a:t>
                      </a:r>
                    </a:p>
                    <a:p>
                      <a:pPr marL="59055">
                        <a:lnSpc>
                          <a:spcPts val="1190"/>
                        </a:lnSpc>
                      </a:pP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96329" y="6794500"/>
            <a:ext cx="6465570" cy="654025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70" dirty="0">
                <a:latin typeface="Verdana"/>
                <a:cs typeface="Verdana"/>
              </a:rPr>
              <a:t>c</a:t>
            </a:r>
            <a:r>
              <a:rPr sz="1000" b="1" spc="-65" dirty="0">
                <a:latin typeface="Verdana"/>
                <a:cs typeface="Verdana"/>
              </a:rPr>
              <a:t>r</a:t>
            </a:r>
            <a:r>
              <a:rPr sz="1000" b="1" spc="-70" dirty="0">
                <a:latin typeface="Verdana"/>
                <a:cs typeface="Verdana"/>
              </a:rPr>
              <a:t>ib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p</a:t>
            </a:r>
            <a:r>
              <a:rPr sz="1000" b="1" spc="-185" dirty="0">
                <a:latin typeface="Verdana"/>
                <a:cs typeface="Verdana"/>
              </a:rPr>
              <a:t>r</a:t>
            </a:r>
            <a:r>
              <a:rPr sz="1000" b="1" dirty="0">
                <a:latin typeface="Verdana"/>
                <a:cs typeface="Verdana"/>
              </a:rPr>
              <a:t>o</a:t>
            </a:r>
            <a:r>
              <a:rPr sz="1000" b="1" spc="5" dirty="0">
                <a:latin typeface="Verdana"/>
                <a:cs typeface="Verdana"/>
              </a:rPr>
              <a:t>c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5" dirty="0">
                <a:latin typeface="Verdana"/>
                <a:cs typeface="Verdana"/>
              </a:rPr>
              <a:t>l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5" dirty="0">
                <a:latin typeface="Verdana"/>
                <a:cs typeface="Verdana"/>
              </a:rPr>
              <a:t>u</a:t>
            </a:r>
            <a:r>
              <a:rPr sz="1000" b="1" spc="-130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 smtClean="0">
                <a:latin typeface="Verdana"/>
                <a:cs typeface="Verdana"/>
              </a:rPr>
              <a:t>Reconoce algunas emociones y logra describirlas.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 smtClean="0">
                <a:latin typeface="Verdana"/>
                <a:cs typeface="Verdana"/>
              </a:rPr>
              <a:t>Relaciona los colores básicos con cada emoción y menciona las características de estas. 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6329" y="7797038"/>
            <a:ext cx="6465570" cy="795089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65" dirty="0">
                <a:latin typeface="Verdana"/>
                <a:cs typeface="Verdana"/>
              </a:rPr>
              <a:t>C</a:t>
            </a:r>
            <a:r>
              <a:rPr sz="1000" b="1" spc="-35" dirty="0">
                <a:latin typeface="Verdana"/>
                <a:cs typeface="Verdana"/>
              </a:rPr>
              <a:t>l</a:t>
            </a:r>
            <a:r>
              <a:rPr sz="1000" b="1" spc="-90" dirty="0">
                <a:latin typeface="Verdana"/>
                <a:cs typeface="Verdana"/>
              </a:rPr>
              <a:t>a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145" dirty="0">
                <a:latin typeface="Verdana"/>
                <a:cs typeface="Verdana"/>
              </a:rPr>
              <a:t>z</a:t>
            </a:r>
            <a:r>
              <a:rPr sz="1000" b="1" spc="-50" dirty="0">
                <a:latin typeface="Verdana"/>
                <a:cs typeface="Verdana"/>
              </a:rPr>
              <a:t>o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5" dirty="0" smtClean="0">
                <a:latin typeface="Verdana"/>
                <a:cs typeface="Verdana"/>
              </a:rPr>
              <a:t>:</a:t>
            </a:r>
            <a:endParaRPr lang="es-ES" sz="1000" b="1" spc="-125" dirty="0" smtClean="0">
              <a:latin typeface="Verdana"/>
              <a:cs typeface="Verdana"/>
            </a:endParaRPr>
          </a:p>
          <a:p>
            <a:pPr marL="59055">
              <a:lnSpc>
                <a:spcPts val="1180"/>
              </a:lnSpc>
            </a:pP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Se realizaron clases presenciales con todas las medidas de seguridad.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 smtClean="0">
                <a:latin typeface="Verdana"/>
                <a:cs typeface="Verdana"/>
              </a:rPr>
              <a:t>Al alumno le cuesta poner atención dentro de cada actividad, se distrae fácilmente. </a:t>
            </a:r>
            <a:r>
              <a:rPr lang="es-ES" sz="1000" dirty="0">
                <a:latin typeface="Verdana"/>
                <a:cs typeface="Verdana"/>
              </a:rPr>
              <a:t/>
            </a:r>
            <a:br>
              <a:rPr lang="es-ES" sz="1000" dirty="0">
                <a:latin typeface="Verdana"/>
                <a:cs typeface="Verdana"/>
              </a:rPr>
            </a:br>
            <a:r>
              <a:rPr lang="es-ES" sz="1000" dirty="0">
                <a:latin typeface="Verdana"/>
                <a:cs typeface="Verdana"/>
              </a:rPr>
              <a:t>Realiza las </a:t>
            </a:r>
            <a:r>
              <a:rPr lang="es-ES" sz="1000" dirty="0" smtClean="0">
                <a:latin typeface="Verdana"/>
                <a:cs typeface="Verdana"/>
              </a:rPr>
              <a:t>actividades fácilmente. 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67400" y="1943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2</a:t>
            </a:r>
            <a:r>
              <a:rPr lang="es-ES" dirty="0" smtClean="0"/>
              <a:t>º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75118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9211" y="228600"/>
            <a:ext cx="301980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5115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EVALUACIÓN</a:t>
            </a:r>
            <a:r>
              <a:rPr spc="20" dirty="0"/>
              <a:t> </a:t>
            </a:r>
            <a:r>
              <a:rPr spc="25" dirty="0"/>
              <a:t>CONTINUA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1450" y="875884"/>
            <a:ext cx="2438400" cy="4424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27100" algn="l"/>
              </a:tabLst>
            </a:pPr>
            <a:r>
              <a:rPr sz="1400" spc="130" dirty="0" err="1" smtClean="0">
                <a:latin typeface="Trebuchet MS"/>
                <a:cs typeface="Trebuchet MS"/>
              </a:rPr>
              <a:t>A</a:t>
            </a:r>
            <a:r>
              <a:rPr sz="1400" spc="85" dirty="0" err="1" smtClean="0">
                <a:latin typeface="Trebuchet MS"/>
                <a:cs typeface="Trebuchet MS"/>
              </a:rPr>
              <a:t>l</a:t>
            </a:r>
            <a:r>
              <a:rPr sz="1400" spc="95" dirty="0" err="1" smtClean="0">
                <a:latin typeface="Trebuchet MS"/>
                <a:cs typeface="Trebuchet MS"/>
              </a:rPr>
              <a:t>u</a:t>
            </a:r>
            <a:r>
              <a:rPr lang="es-ES" sz="1400" spc="345" dirty="0" err="1" smtClean="0">
                <a:latin typeface="Trebuchet MS"/>
                <a:cs typeface="Trebuchet MS"/>
              </a:rPr>
              <a:t>mno</a:t>
            </a:r>
            <a:r>
              <a:rPr lang="es-ES" sz="1400" spc="345" dirty="0" smtClean="0">
                <a:latin typeface="Trebuchet MS"/>
                <a:cs typeface="Trebuchet MS"/>
              </a:rPr>
              <a:t>: </a:t>
            </a:r>
            <a:r>
              <a:rPr lang="es-ES" sz="1400" spc="345" dirty="0" err="1" smtClean="0">
                <a:latin typeface="Trebuchet MS"/>
                <a:cs typeface="Trebuchet MS"/>
              </a:rPr>
              <a:t>Edder</a:t>
            </a:r>
            <a:r>
              <a:rPr lang="es-ES" sz="1400" spc="345" dirty="0" smtClean="0">
                <a:latin typeface="Trebuchet MS"/>
                <a:cs typeface="Trebuchet MS"/>
              </a:rPr>
              <a:t> </a:t>
            </a:r>
            <a:r>
              <a:rPr lang="es-ES" sz="1400" spc="345" dirty="0" err="1" smtClean="0">
                <a:latin typeface="Trebuchet MS"/>
                <a:cs typeface="Trebuchet MS"/>
              </a:rPr>
              <a:t>Adair</a:t>
            </a:r>
            <a:r>
              <a:rPr lang="es-ES" sz="1400" spc="345" dirty="0" smtClean="0">
                <a:latin typeface="Trebuchet MS"/>
                <a:cs typeface="Trebuchet MS"/>
              </a:rPr>
              <a:t> Pichardo </a:t>
            </a:r>
            <a:r>
              <a:rPr lang="es-ES" sz="1400" spc="345" dirty="0" err="1" smtClean="0">
                <a:latin typeface="Trebuchet MS"/>
                <a:cs typeface="Trebuchet MS"/>
              </a:rPr>
              <a:t>Navejar</a:t>
            </a:r>
            <a:r>
              <a:rPr lang="es-ES" sz="1400" spc="345" dirty="0" smtClean="0">
                <a:latin typeface="Trebuchet MS"/>
                <a:cs typeface="Trebuchet MS"/>
              </a:rPr>
              <a:t>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8616" y="911188"/>
            <a:ext cx="386080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30" dirty="0">
                <a:latin typeface="Trebuchet MS"/>
                <a:cs typeface="Trebuchet MS"/>
              </a:rPr>
              <a:t>Fecha:</a:t>
            </a:r>
            <a:r>
              <a:rPr sz="1400" spc="50" dirty="0">
                <a:latin typeface="Trebuchet MS"/>
                <a:cs typeface="Trebuchet MS"/>
              </a:rPr>
              <a:t> </a:t>
            </a:r>
            <a:r>
              <a:rPr sz="1400" spc="125" dirty="0">
                <a:latin typeface="Trebuchet MS"/>
                <a:cs typeface="Trebuchet MS"/>
              </a:rPr>
              <a:t>semana</a:t>
            </a:r>
            <a:r>
              <a:rPr sz="1400" spc="45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del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lang="es-ES" sz="1400" spc="25" dirty="0" smtClean="0">
                <a:latin typeface="Trebuchet MS"/>
                <a:cs typeface="Trebuchet MS"/>
              </a:rPr>
              <a:t>06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100" dirty="0">
                <a:latin typeface="Trebuchet MS"/>
                <a:cs typeface="Trebuchet MS"/>
              </a:rPr>
              <a:t>al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lang="es-ES" sz="1400" spc="60" dirty="0" smtClean="0">
                <a:latin typeface="Trebuchet MS"/>
                <a:cs typeface="Trebuchet MS"/>
              </a:rPr>
              <a:t>10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de</a:t>
            </a:r>
            <a:r>
              <a:rPr sz="1400" spc="25" dirty="0">
                <a:latin typeface="Trebuchet MS"/>
                <a:cs typeface="Trebuchet MS"/>
              </a:rPr>
              <a:t> </a:t>
            </a:r>
            <a:r>
              <a:rPr lang="es-ES" sz="1400" spc="80" dirty="0" smtClean="0">
                <a:latin typeface="Trebuchet MS"/>
                <a:cs typeface="Trebuchet MS"/>
              </a:rPr>
              <a:t>septiembre</a:t>
            </a:r>
            <a:endParaRPr sz="1400" dirty="0">
              <a:latin typeface="Trebuchet MS"/>
              <a:cs typeface="Trebuchet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9979" y="1549400"/>
          <a:ext cx="6465570" cy="8196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0220"/>
                <a:gridCol w="3435350"/>
              </a:tblGrid>
              <a:tr h="149986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95" dirty="0" smtClean="0">
                          <a:latin typeface="Verdana"/>
                          <a:cs typeface="Verdana"/>
                        </a:rPr>
                        <a:t> Educación socioemocional.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5524">
                <a:tc>
                  <a:txBody>
                    <a:bodyPr/>
                    <a:lstStyle/>
                    <a:p>
                      <a:pPr marL="458470">
                        <a:lnSpc>
                          <a:spcPts val="1165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Autorregulación.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8960">
                        <a:lnSpc>
                          <a:spcPts val="1165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ni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Expresión de las emociones.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4871">
                <a:tc gridSpan="2">
                  <a:txBody>
                    <a:bodyPr/>
                    <a:lstStyle/>
                    <a:p>
                      <a:pPr marL="58419">
                        <a:lnSpc>
                          <a:spcPts val="1165"/>
                        </a:lnSpc>
                      </a:pP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0" dirty="0" err="1">
                          <a:latin typeface="Verdana"/>
                          <a:cs typeface="Verdana"/>
                        </a:rPr>
                        <a:t>esperado</a:t>
                      </a:r>
                      <a:r>
                        <a:rPr sz="1000" b="1" spc="-7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 Reconoce y nombra situaciones que le generen alegría, seguridad,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tristeza, miedo o enojo, y expresa lo que siente.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89979" y="2407285"/>
          <a:ext cx="6465570" cy="1058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65570"/>
              </a:tblGrid>
              <a:tr h="199136">
                <a:tc>
                  <a:txBody>
                    <a:bodyPr/>
                    <a:lstStyle/>
                    <a:p>
                      <a:pPr marL="59055">
                        <a:lnSpc>
                          <a:spcPts val="1120"/>
                        </a:lnSpc>
                        <a:spcBef>
                          <a:spcPts val="345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</a:tr>
              <a:tr h="212979">
                <a:tc>
                  <a:txBody>
                    <a:bodyPr/>
                    <a:lstStyle/>
                    <a:p>
                      <a:pPr marL="59055" marR="46990">
                        <a:lnSpc>
                          <a:spcPts val="1180"/>
                        </a:lnSpc>
                      </a:pPr>
                      <a:r>
                        <a:rPr sz="1000" b="1" spc="-75" dirty="0">
                          <a:latin typeface="Verdana"/>
                          <a:cs typeface="Verdana"/>
                        </a:rPr>
                        <a:t>Puede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mencionar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por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5" dirty="0" err="1">
                          <a:latin typeface="Verdana"/>
                          <a:cs typeface="Verdana"/>
                        </a:rPr>
                        <a:t>sí</a:t>
                      </a:r>
                      <a:r>
                        <a:rPr sz="10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 smtClean="0">
                          <a:latin typeface="Verdana"/>
                          <a:cs typeface="Verdana"/>
                        </a:rPr>
                        <a:t>sol</a:t>
                      </a:r>
                      <a:r>
                        <a:rPr lang="es-ES" sz="1000" b="1" spc="-90" dirty="0" smtClean="0">
                          <a:latin typeface="Verdana"/>
                          <a:cs typeface="Verdana"/>
                        </a:rPr>
                        <a:t>a</a:t>
                      </a:r>
                      <a:r>
                        <a:rPr lang="es-ES" sz="1000" b="1" spc="-90" baseline="0" dirty="0" smtClean="0">
                          <a:latin typeface="Verdana"/>
                          <a:cs typeface="Verdana"/>
                        </a:rPr>
                        <a:t> las emociones y el rol que tiene cada una dentro de nuestra vida diaria.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59055" marR="45085">
                        <a:lnSpc>
                          <a:spcPts val="1180"/>
                        </a:lnSpc>
                      </a:pP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Al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momento de regular sus emociones se puede observar que aún se encuentra en el proceso de conocer y controlar sus estados de ánimo.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314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Requiere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ayuda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0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adulto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60" dirty="0" smtClean="0">
                          <a:latin typeface="Verdana"/>
                          <a:cs typeface="Verdana"/>
                        </a:rPr>
                        <a:t>identificar</a:t>
                      </a:r>
                      <a:r>
                        <a:rPr lang="es-ES" sz="1000" b="1" spc="-60" baseline="0" dirty="0" smtClean="0">
                          <a:latin typeface="Verdana"/>
                          <a:cs typeface="Verdana"/>
                        </a:rPr>
                        <a:t> cada emoción y poder representarlas por medio de la escritura.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96329" y="3591052"/>
            <a:ext cx="6465570" cy="64325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7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es</a:t>
            </a:r>
            <a:r>
              <a:rPr sz="1000" b="1" spc="-70" dirty="0">
                <a:latin typeface="Verdana"/>
                <a:cs typeface="Verdana"/>
              </a:rPr>
              <a:t>cr</a:t>
            </a:r>
            <a:r>
              <a:rPr sz="1000" b="1" spc="-50" dirty="0">
                <a:latin typeface="Verdana"/>
                <a:cs typeface="Verdana"/>
              </a:rPr>
              <a:t>ibe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p</a:t>
            </a:r>
            <a:r>
              <a:rPr sz="1000" b="1" spc="-190" dirty="0">
                <a:latin typeface="Verdana"/>
                <a:cs typeface="Verdana"/>
              </a:rPr>
              <a:t>r</a:t>
            </a:r>
            <a:r>
              <a:rPr sz="1000" b="1" spc="-5" dirty="0">
                <a:latin typeface="Verdana"/>
                <a:cs typeface="Verdana"/>
              </a:rPr>
              <a:t>oc</a:t>
            </a:r>
            <a:r>
              <a:rPr sz="1000" b="1" dirty="0">
                <a:latin typeface="Verdana"/>
                <a:cs typeface="Verdana"/>
              </a:rPr>
              <a:t>e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0" dirty="0">
                <a:latin typeface="Verdana"/>
                <a:cs typeface="Verdana"/>
              </a:rPr>
              <a:t>l</a:t>
            </a:r>
            <a:r>
              <a:rPr sz="1000" b="1" spc="-105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0" dirty="0">
                <a:latin typeface="Verdana"/>
                <a:cs typeface="Verdana"/>
              </a:rPr>
              <a:t>u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0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Logra reconocer cada una de sus emociones, así como también el funcionamiento de las mismas.</a:t>
            </a: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Describe como es su estado de animo ante diferentes situaciones y logra comprender las emociones de los demás.</a:t>
            </a:r>
            <a:endParaRPr sz="1000" dirty="0">
              <a:latin typeface="Verdana"/>
              <a:cs typeface="Verdan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798509"/>
              </p:ext>
            </p:extLst>
          </p:nvPr>
        </p:nvGraphicFramePr>
        <p:xfrm>
          <a:off x="189979" y="4469510"/>
          <a:ext cx="6465570" cy="2183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1330"/>
                <a:gridCol w="3444240"/>
              </a:tblGrid>
              <a:tr h="149987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65" baseline="0" dirty="0" smtClean="0">
                          <a:latin typeface="Verdana"/>
                          <a:cs typeface="Verdana"/>
                        </a:rPr>
                        <a:t> Exploración y comprensión del mundo natural y social.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3436"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85" dirty="0">
                          <a:latin typeface="Verdana"/>
                          <a:cs typeface="Verdana"/>
                        </a:rPr>
                        <a:t>Organizador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curricular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spc="-13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 Mundo</a:t>
                      </a:r>
                      <a:r>
                        <a:rPr lang="es-ES" sz="1000" b="1" spc="-130" baseline="0" dirty="0" smtClean="0">
                          <a:latin typeface="Verdana"/>
                          <a:cs typeface="Verdana"/>
                        </a:rPr>
                        <a:t> natural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baseline="0" dirty="0" smtClean="0">
                          <a:latin typeface="Verdana"/>
                          <a:cs typeface="Verdana"/>
                        </a:rPr>
                        <a:t> Exploración de la naturaleza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6503">
                <a:tc gridSpan="2">
                  <a:txBody>
                    <a:bodyPr/>
                    <a:lstStyle/>
                    <a:p>
                      <a:pPr marL="58419" marR="0" indent="0" defTabSz="914400" eaLnBrk="1" fontAlgn="auto" latinLnBrk="0" hangingPunct="1">
                        <a:lnSpc>
                          <a:spcPts val="11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80" dirty="0" smtClean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lang="es-ES" sz="1000" b="1" spc="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esperado: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Obtiene, registra, representa y describe información para responder dudas y ampliar su conocimiento en relación con plantas, animales y otros elementos naturales.</a:t>
                      </a:r>
                      <a:endParaRPr lang="es-ES" sz="1000" dirty="0" smtClean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613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2697">
                <a:tc gridSpan="2"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5533">
                <a:tc gridSpan="2">
                  <a:txBody>
                    <a:bodyPr/>
                    <a:lstStyle/>
                    <a:p>
                      <a:pPr marL="59055" marR="48895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Logra representar la flora y fauna que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se encuentra dentro de su comunidad.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48260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Identifican los animales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y los sonidos que emiten cada uno de ellos.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  <a:p>
                      <a:pPr marL="59055" marR="48260">
                        <a:lnSpc>
                          <a:spcPts val="1180"/>
                        </a:lnSpc>
                      </a:pPr>
                      <a:endParaRPr sz="1000" b="1" spc="-65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0" indent="0" defTabSz="914400" eaLnBrk="1" fontAlgn="auto" latinLnBrk="0" hangingPunct="1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Describe las características de algunas plantas y animales que se encuentran en su entorno.</a:t>
                      </a:r>
                    </a:p>
                    <a:p>
                      <a:pPr marL="59055">
                        <a:lnSpc>
                          <a:spcPts val="1190"/>
                        </a:lnSpc>
                      </a:pP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96329" y="6794500"/>
            <a:ext cx="6465570" cy="80791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70" dirty="0">
                <a:latin typeface="Verdana"/>
                <a:cs typeface="Verdana"/>
              </a:rPr>
              <a:t>c</a:t>
            </a:r>
            <a:r>
              <a:rPr sz="1000" b="1" spc="-65" dirty="0">
                <a:latin typeface="Verdana"/>
                <a:cs typeface="Verdana"/>
              </a:rPr>
              <a:t>r</a:t>
            </a:r>
            <a:r>
              <a:rPr sz="1000" b="1" spc="-70" dirty="0">
                <a:latin typeface="Verdana"/>
                <a:cs typeface="Verdana"/>
              </a:rPr>
              <a:t>ib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p</a:t>
            </a:r>
            <a:r>
              <a:rPr sz="1000" b="1" spc="-185" dirty="0">
                <a:latin typeface="Verdana"/>
                <a:cs typeface="Verdana"/>
              </a:rPr>
              <a:t>r</a:t>
            </a:r>
            <a:r>
              <a:rPr sz="1000" b="1" dirty="0">
                <a:latin typeface="Verdana"/>
                <a:cs typeface="Verdana"/>
              </a:rPr>
              <a:t>o</a:t>
            </a:r>
            <a:r>
              <a:rPr sz="1000" b="1" spc="5" dirty="0">
                <a:latin typeface="Verdana"/>
                <a:cs typeface="Verdana"/>
              </a:rPr>
              <a:t>c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5" dirty="0">
                <a:latin typeface="Verdana"/>
                <a:cs typeface="Verdana"/>
              </a:rPr>
              <a:t>l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5" dirty="0">
                <a:latin typeface="Verdana"/>
                <a:cs typeface="Verdana"/>
              </a:rPr>
              <a:t>u</a:t>
            </a:r>
            <a:r>
              <a:rPr sz="1000" b="1" spc="-130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 smtClean="0">
                <a:latin typeface="Verdana"/>
                <a:cs typeface="Verdana"/>
              </a:rPr>
              <a:t>Al alumno le cuesta participar e integrarse dentro de las clases, sin embargo, poco a poco ha ido incluyéndose un poco más en las actividades. 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 smtClean="0">
                <a:latin typeface="Verdana"/>
                <a:cs typeface="Verdana"/>
              </a:rPr>
              <a:t>Conoce sus emociones y los colores que representa cada una.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6329" y="7797038"/>
            <a:ext cx="6465570" cy="80791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65" dirty="0">
                <a:latin typeface="Verdana"/>
                <a:cs typeface="Verdana"/>
              </a:rPr>
              <a:t>C</a:t>
            </a:r>
            <a:r>
              <a:rPr sz="1000" b="1" spc="-35" dirty="0">
                <a:latin typeface="Verdana"/>
                <a:cs typeface="Verdana"/>
              </a:rPr>
              <a:t>l</a:t>
            </a:r>
            <a:r>
              <a:rPr sz="1000" b="1" spc="-90" dirty="0">
                <a:latin typeface="Verdana"/>
                <a:cs typeface="Verdana"/>
              </a:rPr>
              <a:t>a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145" dirty="0">
                <a:latin typeface="Verdana"/>
                <a:cs typeface="Verdana"/>
              </a:rPr>
              <a:t>z</a:t>
            </a:r>
            <a:r>
              <a:rPr sz="1000" b="1" spc="-50" dirty="0">
                <a:latin typeface="Verdana"/>
                <a:cs typeface="Verdana"/>
              </a:rPr>
              <a:t>o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5" dirty="0" smtClean="0">
                <a:latin typeface="Verdana"/>
                <a:cs typeface="Verdana"/>
              </a:rPr>
              <a:t>:</a:t>
            </a:r>
            <a:endParaRPr lang="es-ES" sz="1000" b="1" spc="-125" dirty="0" smtClean="0">
              <a:latin typeface="Verdana"/>
              <a:cs typeface="Verdana"/>
            </a:endParaRPr>
          </a:p>
          <a:p>
            <a:pPr marL="59055">
              <a:lnSpc>
                <a:spcPts val="1180"/>
              </a:lnSpc>
            </a:pP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Se realizaron clases presenciales con todas las medidas de seguridad.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Al alumno le </a:t>
            </a:r>
            <a:r>
              <a:rPr lang="es-ES" sz="1000" dirty="0" smtClean="0">
                <a:latin typeface="Verdana"/>
                <a:cs typeface="Verdana"/>
              </a:rPr>
              <a:t>cuesta relacionarse con sus compañeros de clase y dentro de cada actividad.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 smtClean="0">
                <a:latin typeface="Verdana"/>
                <a:cs typeface="Verdana"/>
              </a:rPr>
              <a:t>Le cuesta seguir indicaciones para realizar actividades.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67400" y="1943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2º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50776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9211" y="228600"/>
            <a:ext cx="301980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5115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EVALUACIÓN</a:t>
            </a:r>
            <a:r>
              <a:rPr spc="20" dirty="0"/>
              <a:t> </a:t>
            </a:r>
            <a:r>
              <a:rPr spc="25" dirty="0"/>
              <a:t>CONTINUA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6329" y="695744"/>
            <a:ext cx="2438400" cy="65787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27100" algn="l"/>
              </a:tabLst>
            </a:pPr>
            <a:r>
              <a:rPr sz="1400" spc="130" dirty="0" err="1" smtClean="0">
                <a:latin typeface="Trebuchet MS"/>
                <a:cs typeface="Trebuchet MS"/>
              </a:rPr>
              <a:t>A</a:t>
            </a:r>
            <a:r>
              <a:rPr sz="1400" spc="85" dirty="0" err="1" smtClean="0">
                <a:latin typeface="Trebuchet MS"/>
                <a:cs typeface="Trebuchet MS"/>
              </a:rPr>
              <a:t>l</a:t>
            </a:r>
            <a:r>
              <a:rPr sz="1400" spc="95" dirty="0" err="1" smtClean="0">
                <a:latin typeface="Trebuchet MS"/>
                <a:cs typeface="Trebuchet MS"/>
              </a:rPr>
              <a:t>u</a:t>
            </a:r>
            <a:r>
              <a:rPr lang="es-ES" sz="1400" spc="345" dirty="0" err="1" smtClean="0">
                <a:latin typeface="Trebuchet MS"/>
                <a:cs typeface="Trebuchet MS"/>
              </a:rPr>
              <a:t>mna</a:t>
            </a:r>
            <a:r>
              <a:rPr lang="es-ES" sz="1400" spc="345" dirty="0" smtClean="0">
                <a:latin typeface="Trebuchet MS"/>
                <a:cs typeface="Trebuchet MS"/>
              </a:rPr>
              <a:t>: </a:t>
            </a:r>
            <a:r>
              <a:rPr lang="es-ES" sz="1400" spc="345" dirty="0" err="1" smtClean="0">
                <a:latin typeface="Trebuchet MS"/>
                <a:cs typeface="Trebuchet MS"/>
              </a:rPr>
              <a:t>Melany</a:t>
            </a:r>
            <a:r>
              <a:rPr lang="es-ES" sz="1400" spc="345" dirty="0" smtClean="0">
                <a:latin typeface="Trebuchet MS"/>
                <a:cs typeface="Trebuchet MS"/>
              </a:rPr>
              <a:t> Denise Ramírez Torres.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8616" y="911188"/>
            <a:ext cx="386080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30" dirty="0">
                <a:latin typeface="Trebuchet MS"/>
                <a:cs typeface="Trebuchet MS"/>
              </a:rPr>
              <a:t>Fecha:</a:t>
            </a:r>
            <a:r>
              <a:rPr sz="1400" spc="50" dirty="0">
                <a:latin typeface="Trebuchet MS"/>
                <a:cs typeface="Trebuchet MS"/>
              </a:rPr>
              <a:t> </a:t>
            </a:r>
            <a:r>
              <a:rPr sz="1400" spc="125" dirty="0">
                <a:latin typeface="Trebuchet MS"/>
                <a:cs typeface="Trebuchet MS"/>
              </a:rPr>
              <a:t>semana</a:t>
            </a:r>
            <a:r>
              <a:rPr sz="1400" spc="45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del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lang="es-ES" sz="1400" spc="25" dirty="0" smtClean="0">
                <a:latin typeface="Trebuchet MS"/>
                <a:cs typeface="Trebuchet MS"/>
              </a:rPr>
              <a:t>06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100" dirty="0">
                <a:latin typeface="Trebuchet MS"/>
                <a:cs typeface="Trebuchet MS"/>
              </a:rPr>
              <a:t>al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lang="es-ES" sz="1400" spc="60" dirty="0" smtClean="0">
                <a:latin typeface="Trebuchet MS"/>
                <a:cs typeface="Trebuchet MS"/>
              </a:rPr>
              <a:t>10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de</a:t>
            </a:r>
            <a:r>
              <a:rPr sz="1400" spc="25" dirty="0">
                <a:latin typeface="Trebuchet MS"/>
                <a:cs typeface="Trebuchet MS"/>
              </a:rPr>
              <a:t> </a:t>
            </a:r>
            <a:r>
              <a:rPr lang="es-ES" sz="1400" spc="80" dirty="0" smtClean="0">
                <a:latin typeface="Trebuchet MS"/>
                <a:cs typeface="Trebuchet MS"/>
              </a:rPr>
              <a:t>septiembre</a:t>
            </a:r>
            <a:endParaRPr sz="1400" dirty="0">
              <a:latin typeface="Trebuchet MS"/>
              <a:cs typeface="Trebuchet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9979" y="1549400"/>
          <a:ext cx="6465570" cy="8196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0220"/>
                <a:gridCol w="3435350"/>
              </a:tblGrid>
              <a:tr h="149986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95" dirty="0" smtClean="0">
                          <a:latin typeface="Verdana"/>
                          <a:cs typeface="Verdana"/>
                        </a:rPr>
                        <a:t> Educación socioemocional.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5524">
                <a:tc>
                  <a:txBody>
                    <a:bodyPr/>
                    <a:lstStyle/>
                    <a:p>
                      <a:pPr marL="458470">
                        <a:lnSpc>
                          <a:spcPts val="1165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Autorregulación.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8960">
                        <a:lnSpc>
                          <a:spcPts val="1165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ni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Expresión de las emociones.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4871">
                <a:tc gridSpan="2">
                  <a:txBody>
                    <a:bodyPr/>
                    <a:lstStyle/>
                    <a:p>
                      <a:pPr marL="58419">
                        <a:lnSpc>
                          <a:spcPts val="1165"/>
                        </a:lnSpc>
                      </a:pP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0" dirty="0" err="1">
                          <a:latin typeface="Verdana"/>
                          <a:cs typeface="Verdana"/>
                        </a:rPr>
                        <a:t>esperado</a:t>
                      </a:r>
                      <a:r>
                        <a:rPr sz="1000" b="1" spc="-7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 Reconoce y nombra situaciones que le generen alegría, seguridad,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tristeza, miedo o enojo, y expresa lo que siente.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89979" y="2407285"/>
          <a:ext cx="6465570" cy="1058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65570"/>
              </a:tblGrid>
              <a:tr h="199136">
                <a:tc>
                  <a:txBody>
                    <a:bodyPr/>
                    <a:lstStyle/>
                    <a:p>
                      <a:pPr marL="59055">
                        <a:lnSpc>
                          <a:spcPts val="1120"/>
                        </a:lnSpc>
                        <a:spcBef>
                          <a:spcPts val="345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</a:tr>
              <a:tr h="212979">
                <a:tc>
                  <a:txBody>
                    <a:bodyPr/>
                    <a:lstStyle/>
                    <a:p>
                      <a:pPr marL="59055" marR="46990">
                        <a:lnSpc>
                          <a:spcPts val="1180"/>
                        </a:lnSpc>
                      </a:pPr>
                      <a:r>
                        <a:rPr sz="1000" b="1" spc="-75" dirty="0">
                          <a:latin typeface="Verdana"/>
                          <a:cs typeface="Verdana"/>
                        </a:rPr>
                        <a:t>Puede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mencionar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por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5" dirty="0" err="1">
                          <a:latin typeface="Verdana"/>
                          <a:cs typeface="Verdana"/>
                        </a:rPr>
                        <a:t>sí</a:t>
                      </a:r>
                      <a:r>
                        <a:rPr sz="10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 smtClean="0">
                          <a:latin typeface="Verdana"/>
                          <a:cs typeface="Verdana"/>
                        </a:rPr>
                        <a:t>sol</a:t>
                      </a:r>
                      <a:r>
                        <a:rPr lang="es-ES" sz="1000" b="1" spc="-90" dirty="0" smtClean="0">
                          <a:latin typeface="Verdana"/>
                          <a:cs typeface="Verdana"/>
                        </a:rPr>
                        <a:t>a</a:t>
                      </a:r>
                      <a:r>
                        <a:rPr lang="es-ES" sz="1000" b="1" spc="-90" baseline="0" dirty="0" smtClean="0">
                          <a:latin typeface="Verdana"/>
                          <a:cs typeface="Verdana"/>
                        </a:rPr>
                        <a:t> las emociones y el rol que tiene cada una dentro de nuestra vida diaria.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59055" marR="45085">
                        <a:lnSpc>
                          <a:spcPts val="1180"/>
                        </a:lnSpc>
                      </a:pP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Al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momento de regular sus emociones se puede observar que aún se encuentra en el proceso de conocer y controlar sus estados de ánimo.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314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Requiere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ayuda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0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adulto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60" dirty="0" smtClean="0">
                          <a:latin typeface="Verdana"/>
                          <a:cs typeface="Verdana"/>
                        </a:rPr>
                        <a:t>identificar</a:t>
                      </a:r>
                      <a:r>
                        <a:rPr lang="es-ES" sz="1000" b="1" spc="-60" baseline="0" dirty="0" smtClean="0">
                          <a:latin typeface="Verdana"/>
                          <a:cs typeface="Verdana"/>
                        </a:rPr>
                        <a:t> cada emoción y poder representarlas por medio de la escritura.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96329" y="3591052"/>
            <a:ext cx="6465570" cy="64325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7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es</a:t>
            </a:r>
            <a:r>
              <a:rPr sz="1000" b="1" spc="-70" dirty="0">
                <a:latin typeface="Verdana"/>
                <a:cs typeface="Verdana"/>
              </a:rPr>
              <a:t>cr</a:t>
            </a:r>
            <a:r>
              <a:rPr sz="1000" b="1" spc="-50" dirty="0">
                <a:latin typeface="Verdana"/>
                <a:cs typeface="Verdana"/>
              </a:rPr>
              <a:t>ibe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p</a:t>
            </a:r>
            <a:r>
              <a:rPr sz="1000" b="1" spc="-190" dirty="0">
                <a:latin typeface="Verdana"/>
                <a:cs typeface="Verdana"/>
              </a:rPr>
              <a:t>r</a:t>
            </a:r>
            <a:r>
              <a:rPr sz="1000" b="1" spc="-5" dirty="0">
                <a:latin typeface="Verdana"/>
                <a:cs typeface="Verdana"/>
              </a:rPr>
              <a:t>oc</a:t>
            </a:r>
            <a:r>
              <a:rPr sz="1000" b="1" dirty="0">
                <a:latin typeface="Verdana"/>
                <a:cs typeface="Verdana"/>
              </a:rPr>
              <a:t>e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0" dirty="0">
                <a:latin typeface="Verdana"/>
                <a:cs typeface="Verdana"/>
              </a:rPr>
              <a:t>l</a:t>
            </a:r>
            <a:r>
              <a:rPr sz="1000" b="1" spc="-105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0" dirty="0">
                <a:latin typeface="Verdana"/>
                <a:cs typeface="Verdana"/>
              </a:rPr>
              <a:t>u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0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Logra reconocer cada una de sus emociones, así como también el funcionamiento de las mismas.</a:t>
            </a: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Describe como es su estado de animo ante diferentes situaciones y logra comprender las emociones de los demás.</a:t>
            </a:r>
            <a:endParaRPr sz="1000" dirty="0">
              <a:latin typeface="Verdana"/>
              <a:cs typeface="Verdan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58592"/>
              </p:ext>
            </p:extLst>
          </p:nvPr>
        </p:nvGraphicFramePr>
        <p:xfrm>
          <a:off x="189979" y="4469510"/>
          <a:ext cx="6465570" cy="2183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1330"/>
                <a:gridCol w="3444240"/>
              </a:tblGrid>
              <a:tr h="149987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65" baseline="0" dirty="0" smtClean="0">
                          <a:latin typeface="Verdana"/>
                          <a:cs typeface="Verdana"/>
                        </a:rPr>
                        <a:t> Exploración y comprensión del mundo natural y social.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3436"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85" dirty="0">
                          <a:latin typeface="Verdana"/>
                          <a:cs typeface="Verdana"/>
                        </a:rPr>
                        <a:t>Organizador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curricular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spc="-13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 Mundo</a:t>
                      </a:r>
                      <a:r>
                        <a:rPr lang="es-ES" sz="1000" b="1" spc="-130" baseline="0" dirty="0" smtClean="0">
                          <a:latin typeface="Verdana"/>
                          <a:cs typeface="Verdana"/>
                        </a:rPr>
                        <a:t> natural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baseline="0" dirty="0" smtClean="0">
                          <a:latin typeface="Verdana"/>
                          <a:cs typeface="Verdana"/>
                        </a:rPr>
                        <a:t> Exploración de la naturaleza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6503">
                <a:tc gridSpan="2">
                  <a:txBody>
                    <a:bodyPr/>
                    <a:lstStyle/>
                    <a:p>
                      <a:pPr marL="58419" marR="0" indent="0" defTabSz="914400" eaLnBrk="1" fontAlgn="auto" latinLnBrk="0" hangingPunct="1">
                        <a:lnSpc>
                          <a:spcPts val="11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80" dirty="0" smtClean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lang="es-ES" sz="1000" b="1" spc="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esperado: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Obtiene, registra, representa y describe información para responder dudas y ampliar su conocimiento en relación con plantas, animales y otros elementos naturales.</a:t>
                      </a:r>
                      <a:endParaRPr lang="es-ES" sz="1000" dirty="0" smtClean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613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2697">
                <a:tc gridSpan="2"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5533">
                <a:tc gridSpan="2">
                  <a:txBody>
                    <a:bodyPr/>
                    <a:lstStyle/>
                    <a:p>
                      <a:pPr marL="59055" marR="48895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Logra representar la flora y fauna que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se encuentra dentro de su comunidad.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48260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Identifican los animales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y los sonidos que emiten cada uno de ellos.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  <a:p>
                      <a:pPr marL="59055" marR="48260">
                        <a:lnSpc>
                          <a:spcPts val="1180"/>
                        </a:lnSpc>
                      </a:pPr>
                      <a:endParaRPr sz="1000" b="1" spc="-65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0" indent="0" defTabSz="914400" eaLnBrk="1" fontAlgn="auto" latinLnBrk="0" hangingPunct="1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Describe las características de algunas plantas y animales que se encuentran en su entorno.</a:t>
                      </a:r>
                    </a:p>
                    <a:p>
                      <a:pPr marL="59055">
                        <a:lnSpc>
                          <a:spcPts val="1190"/>
                        </a:lnSpc>
                      </a:pP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96329" y="6794500"/>
            <a:ext cx="6465570" cy="80791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70" dirty="0">
                <a:latin typeface="Verdana"/>
                <a:cs typeface="Verdana"/>
              </a:rPr>
              <a:t>c</a:t>
            </a:r>
            <a:r>
              <a:rPr sz="1000" b="1" spc="-65" dirty="0">
                <a:latin typeface="Verdana"/>
                <a:cs typeface="Verdana"/>
              </a:rPr>
              <a:t>r</a:t>
            </a:r>
            <a:r>
              <a:rPr sz="1000" b="1" spc="-70" dirty="0">
                <a:latin typeface="Verdana"/>
                <a:cs typeface="Verdana"/>
              </a:rPr>
              <a:t>ib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p</a:t>
            </a:r>
            <a:r>
              <a:rPr sz="1000" b="1" spc="-185" dirty="0">
                <a:latin typeface="Verdana"/>
                <a:cs typeface="Verdana"/>
              </a:rPr>
              <a:t>r</a:t>
            </a:r>
            <a:r>
              <a:rPr sz="1000" b="1" dirty="0">
                <a:latin typeface="Verdana"/>
                <a:cs typeface="Verdana"/>
              </a:rPr>
              <a:t>o</a:t>
            </a:r>
            <a:r>
              <a:rPr sz="1000" b="1" spc="5" dirty="0">
                <a:latin typeface="Verdana"/>
                <a:cs typeface="Verdana"/>
              </a:rPr>
              <a:t>c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5" dirty="0">
                <a:latin typeface="Verdana"/>
                <a:cs typeface="Verdana"/>
              </a:rPr>
              <a:t>l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5" dirty="0">
                <a:latin typeface="Verdana"/>
                <a:cs typeface="Verdana"/>
              </a:rPr>
              <a:t>u</a:t>
            </a:r>
            <a:r>
              <a:rPr sz="1000" b="1" spc="-130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Logra representar e identificar sus emociones y las de los demás.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Describe las situaciones en las que se le han presentado diferente situaciones y explica el por qué de estas. 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6329" y="7797038"/>
            <a:ext cx="6465570" cy="111569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65" dirty="0">
                <a:latin typeface="Verdana"/>
                <a:cs typeface="Verdana"/>
              </a:rPr>
              <a:t>C</a:t>
            </a:r>
            <a:r>
              <a:rPr sz="1000" b="1" spc="-35" dirty="0">
                <a:latin typeface="Verdana"/>
                <a:cs typeface="Verdana"/>
              </a:rPr>
              <a:t>l</a:t>
            </a:r>
            <a:r>
              <a:rPr sz="1000" b="1" spc="-90" dirty="0">
                <a:latin typeface="Verdana"/>
                <a:cs typeface="Verdana"/>
              </a:rPr>
              <a:t>a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145" dirty="0">
                <a:latin typeface="Verdana"/>
                <a:cs typeface="Verdana"/>
              </a:rPr>
              <a:t>z</a:t>
            </a:r>
            <a:r>
              <a:rPr sz="1000" b="1" spc="-50" dirty="0">
                <a:latin typeface="Verdana"/>
                <a:cs typeface="Verdana"/>
              </a:rPr>
              <a:t>o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5" dirty="0" smtClean="0">
                <a:latin typeface="Verdana"/>
                <a:cs typeface="Verdana"/>
              </a:rPr>
              <a:t>:</a:t>
            </a:r>
            <a:endParaRPr lang="es-ES" sz="1000" b="1" spc="-125" dirty="0" smtClean="0">
              <a:latin typeface="Verdana"/>
              <a:cs typeface="Verdana"/>
            </a:endParaRPr>
          </a:p>
          <a:p>
            <a:pPr marL="59055">
              <a:lnSpc>
                <a:spcPts val="1180"/>
              </a:lnSpc>
            </a:pP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Se realizaron clases presenciales con todas las medidas de seguridad.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La alumna logra poner atención, escucha y sigue indicaciones en todo momento, cuenta con saberes previos y participa en todo momento.</a:t>
            </a:r>
            <a:br>
              <a:rPr lang="es-ES" sz="1000" dirty="0">
                <a:latin typeface="Verdana"/>
                <a:cs typeface="Verdana"/>
              </a:rPr>
            </a:br>
            <a:r>
              <a:rPr lang="es-ES" sz="1000" dirty="0">
                <a:latin typeface="Verdana"/>
                <a:cs typeface="Verdana"/>
              </a:rPr>
              <a:t>Realiza las actividades sin ningún problema y las entrega en tiempo y forma.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 dirty="0">
              <a:latin typeface="Verdana"/>
              <a:cs typeface="Verdan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67400" y="1943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2</a:t>
            </a:r>
            <a:r>
              <a:rPr lang="es-ES" dirty="0" smtClean="0"/>
              <a:t>º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39945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9211" y="228600"/>
            <a:ext cx="301980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5115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EVALUACIÓN</a:t>
            </a:r>
            <a:r>
              <a:rPr spc="20" dirty="0"/>
              <a:t> </a:t>
            </a:r>
            <a:r>
              <a:rPr spc="25" dirty="0"/>
              <a:t>CONTINUA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695744"/>
            <a:ext cx="2438400" cy="65787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27100" algn="l"/>
              </a:tabLst>
            </a:pPr>
            <a:r>
              <a:rPr sz="1400" spc="130" dirty="0" err="1" smtClean="0">
                <a:latin typeface="Trebuchet MS"/>
                <a:cs typeface="Trebuchet MS"/>
              </a:rPr>
              <a:t>A</a:t>
            </a:r>
            <a:r>
              <a:rPr sz="1400" spc="85" dirty="0" err="1" smtClean="0">
                <a:latin typeface="Trebuchet MS"/>
                <a:cs typeface="Trebuchet MS"/>
              </a:rPr>
              <a:t>l</a:t>
            </a:r>
            <a:r>
              <a:rPr sz="1400" spc="95" dirty="0" err="1" smtClean="0">
                <a:latin typeface="Trebuchet MS"/>
                <a:cs typeface="Trebuchet MS"/>
              </a:rPr>
              <a:t>u</a:t>
            </a:r>
            <a:r>
              <a:rPr lang="es-ES" sz="1400" spc="345" dirty="0" err="1" smtClean="0">
                <a:latin typeface="Trebuchet MS"/>
                <a:cs typeface="Trebuchet MS"/>
              </a:rPr>
              <a:t>mna</a:t>
            </a:r>
            <a:r>
              <a:rPr lang="es-ES" sz="1400" spc="345" dirty="0" smtClean="0">
                <a:latin typeface="Trebuchet MS"/>
                <a:cs typeface="Trebuchet MS"/>
              </a:rPr>
              <a:t>: Ángela Fernanda Espinoza Soto.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8616" y="911188"/>
            <a:ext cx="386080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30" dirty="0">
                <a:latin typeface="Trebuchet MS"/>
                <a:cs typeface="Trebuchet MS"/>
              </a:rPr>
              <a:t>Fecha:</a:t>
            </a:r>
            <a:r>
              <a:rPr sz="1400" spc="50" dirty="0">
                <a:latin typeface="Trebuchet MS"/>
                <a:cs typeface="Trebuchet MS"/>
              </a:rPr>
              <a:t> </a:t>
            </a:r>
            <a:r>
              <a:rPr sz="1400" spc="125" dirty="0">
                <a:latin typeface="Trebuchet MS"/>
                <a:cs typeface="Trebuchet MS"/>
              </a:rPr>
              <a:t>semana</a:t>
            </a:r>
            <a:r>
              <a:rPr sz="1400" spc="45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del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lang="es-ES" sz="1400" spc="25" dirty="0" smtClean="0">
                <a:latin typeface="Trebuchet MS"/>
                <a:cs typeface="Trebuchet MS"/>
              </a:rPr>
              <a:t>06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100" dirty="0">
                <a:latin typeface="Trebuchet MS"/>
                <a:cs typeface="Trebuchet MS"/>
              </a:rPr>
              <a:t>al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lang="es-ES" sz="1400" spc="60" dirty="0" smtClean="0">
                <a:latin typeface="Trebuchet MS"/>
                <a:cs typeface="Trebuchet MS"/>
              </a:rPr>
              <a:t>10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de</a:t>
            </a:r>
            <a:r>
              <a:rPr sz="1400" spc="25" dirty="0">
                <a:latin typeface="Trebuchet MS"/>
                <a:cs typeface="Trebuchet MS"/>
              </a:rPr>
              <a:t> </a:t>
            </a:r>
            <a:r>
              <a:rPr lang="es-ES" sz="1400" spc="80" dirty="0" smtClean="0">
                <a:latin typeface="Trebuchet MS"/>
                <a:cs typeface="Trebuchet MS"/>
              </a:rPr>
              <a:t>septiembre</a:t>
            </a:r>
            <a:endParaRPr sz="1400" dirty="0">
              <a:latin typeface="Trebuchet MS"/>
              <a:cs typeface="Trebuchet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447275"/>
              </p:ext>
            </p:extLst>
          </p:nvPr>
        </p:nvGraphicFramePr>
        <p:xfrm>
          <a:off x="189979" y="1549400"/>
          <a:ext cx="6465570" cy="8196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0220"/>
                <a:gridCol w="3435350"/>
              </a:tblGrid>
              <a:tr h="149986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95" dirty="0" smtClean="0">
                          <a:latin typeface="Verdana"/>
                          <a:cs typeface="Verdana"/>
                        </a:rPr>
                        <a:t> Educación socioemocional.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5524">
                <a:tc>
                  <a:txBody>
                    <a:bodyPr/>
                    <a:lstStyle/>
                    <a:p>
                      <a:pPr marL="458470">
                        <a:lnSpc>
                          <a:spcPts val="1165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Autorregulación.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8960">
                        <a:lnSpc>
                          <a:spcPts val="1165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ni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Expresión de las emociones.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4871">
                <a:tc gridSpan="2">
                  <a:txBody>
                    <a:bodyPr/>
                    <a:lstStyle/>
                    <a:p>
                      <a:pPr marL="58419">
                        <a:lnSpc>
                          <a:spcPts val="1165"/>
                        </a:lnSpc>
                      </a:pP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0" dirty="0" err="1">
                          <a:latin typeface="Verdana"/>
                          <a:cs typeface="Verdana"/>
                        </a:rPr>
                        <a:t>esperado</a:t>
                      </a:r>
                      <a:r>
                        <a:rPr sz="1000" b="1" spc="-7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 Reconoce y nombra situaciones que le generen alegría, seguridad,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tristeza, miedo o enojo, y expresa lo que siente.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648221"/>
              </p:ext>
            </p:extLst>
          </p:nvPr>
        </p:nvGraphicFramePr>
        <p:xfrm>
          <a:off x="189979" y="2407285"/>
          <a:ext cx="6465570" cy="1058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65570"/>
              </a:tblGrid>
              <a:tr h="199136">
                <a:tc>
                  <a:txBody>
                    <a:bodyPr/>
                    <a:lstStyle/>
                    <a:p>
                      <a:pPr marL="59055">
                        <a:lnSpc>
                          <a:spcPts val="1120"/>
                        </a:lnSpc>
                        <a:spcBef>
                          <a:spcPts val="345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</a:tr>
              <a:tr h="212979">
                <a:tc>
                  <a:txBody>
                    <a:bodyPr/>
                    <a:lstStyle/>
                    <a:p>
                      <a:pPr marL="59055" marR="46990">
                        <a:lnSpc>
                          <a:spcPts val="1180"/>
                        </a:lnSpc>
                      </a:pPr>
                      <a:r>
                        <a:rPr sz="1000" b="1" spc="-75" dirty="0">
                          <a:latin typeface="Verdana"/>
                          <a:cs typeface="Verdana"/>
                        </a:rPr>
                        <a:t>Puede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mencionar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por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5" dirty="0" err="1">
                          <a:latin typeface="Verdana"/>
                          <a:cs typeface="Verdana"/>
                        </a:rPr>
                        <a:t>sí</a:t>
                      </a:r>
                      <a:r>
                        <a:rPr sz="10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 smtClean="0">
                          <a:latin typeface="Verdana"/>
                          <a:cs typeface="Verdana"/>
                        </a:rPr>
                        <a:t>sol</a:t>
                      </a:r>
                      <a:r>
                        <a:rPr lang="es-ES" sz="1000" b="1" spc="-90" dirty="0" smtClean="0">
                          <a:latin typeface="Verdana"/>
                          <a:cs typeface="Verdana"/>
                        </a:rPr>
                        <a:t>a</a:t>
                      </a:r>
                      <a:r>
                        <a:rPr lang="es-ES" sz="1000" b="1" spc="-90" baseline="0" dirty="0" smtClean="0">
                          <a:latin typeface="Verdana"/>
                          <a:cs typeface="Verdana"/>
                        </a:rPr>
                        <a:t> las emociones y el rol que tiene cada una dentro de nuestra vida diaria.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59055" marR="45085">
                        <a:lnSpc>
                          <a:spcPts val="1180"/>
                        </a:lnSpc>
                      </a:pP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Al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momento de regular sus emociones se puede observar que aún se encuentra en el proceso de conocer y controlar sus estados de ánimo.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314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Requiere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ayuda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0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adulto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60" dirty="0" smtClean="0">
                          <a:latin typeface="Verdana"/>
                          <a:cs typeface="Verdana"/>
                        </a:rPr>
                        <a:t>identificar</a:t>
                      </a:r>
                      <a:r>
                        <a:rPr lang="es-ES" sz="1000" b="1" spc="-60" baseline="0" dirty="0" smtClean="0">
                          <a:latin typeface="Verdana"/>
                          <a:cs typeface="Verdana"/>
                        </a:rPr>
                        <a:t> cada emoción y poder representarlas por medio de la escritura.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96329" y="3591052"/>
            <a:ext cx="6465570" cy="64325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7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es</a:t>
            </a:r>
            <a:r>
              <a:rPr sz="1000" b="1" spc="-70" dirty="0">
                <a:latin typeface="Verdana"/>
                <a:cs typeface="Verdana"/>
              </a:rPr>
              <a:t>cr</a:t>
            </a:r>
            <a:r>
              <a:rPr sz="1000" b="1" spc="-50" dirty="0">
                <a:latin typeface="Verdana"/>
                <a:cs typeface="Verdana"/>
              </a:rPr>
              <a:t>ibe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p</a:t>
            </a:r>
            <a:r>
              <a:rPr sz="1000" b="1" spc="-190" dirty="0">
                <a:latin typeface="Verdana"/>
                <a:cs typeface="Verdana"/>
              </a:rPr>
              <a:t>r</a:t>
            </a:r>
            <a:r>
              <a:rPr sz="1000" b="1" spc="-5" dirty="0">
                <a:latin typeface="Verdana"/>
                <a:cs typeface="Verdana"/>
              </a:rPr>
              <a:t>oc</a:t>
            </a:r>
            <a:r>
              <a:rPr sz="1000" b="1" dirty="0">
                <a:latin typeface="Verdana"/>
                <a:cs typeface="Verdana"/>
              </a:rPr>
              <a:t>e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0" dirty="0">
                <a:latin typeface="Verdana"/>
                <a:cs typeface="Verdana"/>
              </a:rPr>
              <a:t>l</a:t>
            </a:r>
            <a:r>
              <a:rPr sz="1000" b="1" spc="-105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0" dirty="0">
                <a:latin typeface="Verdana"/>
                <a:cs typeface="Verdana"/>
              </a:rPr>
              <a:t>u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0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Logra reconocer cada una de sus emociones, así como también el funcionamiento de las mismas.</a:t>
            </a: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Describe como es su estado de animo ante diferentes situaciones y logra comprender las emociones de los demás.</a:t>
            </a:r>
            <a:endParaRPr sz="1000" dirty="0">
              <a:latin typeface="Verdana"/>
              <a:cs typeface="Verdan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482257"/>
              </p:ext>
            </p:extLst>
          </p:nvPr>
        </p:nvGraphicFramePr>
        <p:xfrm>
          <a:off x="189979" y="4469510"/>
          <a:ext cx="6465570" cy="2183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1330"/>
                <a:gridCol w="3444240"/>
              </a:tblGrid>
              <a:tr h="149987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65" baseline="0" dirty="0" smtClean="0">
                          <a:latin typeface="Verdana"/>
                          <a:cs typeface="Verdana"/>
                        </a:rPr>
                        <a:t> Exploración y comprensión del mundo natural y social.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3436"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85" dirty="0">
                          <a:latin typeface="Verdana"/>
                          <a:cs typeface="Verdana"/>
                        </a:rPr>
                        <a:t>Organizador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curricular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spc="-13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 Mundo</a:t>
                      </a:r>
                      <a:r>
                        <a:rPr lang="es-ES" sz="1000" b="1" spc="-130" baseline="0" dirty="0" smtClean="0">
                          <a:latin typeface="Verdana"/>
                          <a:cs typeface="Verdana"/>
                        </a:rPr>
                        <a:t> natural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Exploración</a:t>
                      </a:r>
                      <a:r>
                        <a:rPr lang="es-ES" sz="1000" b="1" baseline="0" dirty="0" smtClean="0">
                          <a:latin typeface="Verdana"/>
                          <a:cs typeface="Verdana"/>
                        </a:rPr>
                        <a:t> de la naturaleza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6503">
                <a:tc gridSpan="2">
                  <a:txBody>
                    <a:bodyPr/>
                    <a:lstStyle/>
                    <a:p>
                      <a:pPr marL="58419">
                        <a:lnSpc>
                          <a:spcPts val="1170"/>
                        </a:lnSpc>
                      </a:pP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0" dirty="0" err="1">
                          <a:latin typeface="Verdana"/>
                          <a:cs typeface="Verdana"/>
                        </a:rPr>
                        <a:t>esperado</a:t>
                      </a:r>
                      <a:r>
                        <a:rPr sz="1000" b="1" spc="-7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Obtiene, registra, representa y describe información para responder dudas y ampliar su conocimiento en relación con plantas, animales y otros elementos naturales.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613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2697">
                <a:tc gridSpan="2"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5533">
                <a:tc gridSpan="2">
                  <a:txBody>
                    <a:bodyPr/>
                    <a:lstStyle/>
                    <a:p>
                      <a:pPr marL="59055" marR="48895">
                        <a:lnSpc>
                          <a:spcPts val="1180"/>
                        </a:lnSpc>
                        <a:spcBef>
                          <a:spcPts val="175"/>
                        </a:spcBef>
                      </a:pPr>
                      <a:r>
                        <a:rPr lang="es-MX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Establece relaciones entre elementos</a:t>
                      </a:r>
                      <a:r>
                        <a:rPr lang="es-MX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de la naturaleza y su entorno</a:t>
                      </a:r>
                      <a:r>
                        <a:rPr lang="es-MX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. </a:t>
                      </a:r>
                      <a:endParaRPr sz="1000" b="1" spc="-65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48260">
                        <a:lnSpc>
                          <a:spcPts val="1180"/>
                        </a:lnSpc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Logra identificar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los animales que encuentra dentro de su comunidad</a:t>
                      </a: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.</a:t>
                      </a:r>
                      <a:endParaRPr sz="1000" b="1" spc="-65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>
                        <a:lnSpc>
                          <a:spcPts val="1190"/>
                        </a:lnSpc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Reconoce las características de algunas plantas y animales.</a:t>
                      </a:r>
                      <a:endParaRPr sz="1000" b="1" spc="-65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96329" y="6794500"/>
            <a:ext cx="6465570" cy="652999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70" dirty="0">
                <a:latin typeface="Verdana"/>
                <a:cs typeface="Verdana"/>
              </a:rPr>
              <a:t>c</a:t>
            </a:r>
            <a:r>
              <a:rPr sz="1000" b="1" spc="-65" dirty="0">
                <a:latin typeface="Verdana"/>
                <a:cs typeface="Verdana"/>
              </a:rPr>
              <a:t>r</a:t>
            </a:r>
            <a:r>
              <a:rPr sz="1000" b="1" spc="-70" dirty="0">
                <a:latin typeface="Verdana"/>
                <a:cs typeface="Verdana"/>
              </a:rPr>
              <a:t>ib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p</a:t>
            </a:r>
            <a:r>
              <a:rPr sz="1000" b="1" spc="-185" dirty="0">
                <a:latin typeface="Verdana"/>
                <a:cs typeface="Verdana"/>
              </a:rPr>
              <a:t>r</a:t>
            </a:r>
            <a:r>
              <a:rPr sz="1000" b="1" dirty="0">
                <a:latin typeface="Verdana"/>
                <a:cs typeface="Verdana"/>
              </a:rPr>
              <a:t>o</a:t>
            </a:r>
            <a:r>
              <a:rPr sz="1000" b="1" spc="5" dirty="0">
                <a:latin typeface="Verdana"/>
                <a:cs typeface="Verdana"/>
              </a:rPr>
              <a:t>c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5" dirty="0">
                <a:latin typeface="Verdana"/>
                <a:cs typeface="Verdana"/>
              </a:rPr>
              <a:t>l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5" dirty="0">
                <a:latin typeface="Verdana"/>
                <a:cs typeface="Verdana"/>
              </a:rPr>
              <a:t>u</a:t>
            </a:r>
            <a:r>
              <a:rPr sz="1000" b="1" spc="-130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 dirty="0">
              <a:latin typeface="Verdana"/>
              <a:cs typeface="Verdana"/>
            </a:endParaRPr>
          </a:p>
          <a:p>
            <a:pPr marL="59055" marR="44450">
              <a:lnSpc>
                <a:spcPct val="108000"/>
              </a:lnSpc>
            </a:pPr>
            <a:r>
              <a:rPr sz="1000" spc="-5" dirty="0" err="1">
                <a:latin typeface="Verdana"/>
                <a:cs typeface="Verdana"/>
              </a:rPr>
              <a:t>Logra</a:t>
            </a:r>
            <a:r>
              <a:rPr sz="1000" spc="-5" dirty="0">
                <a:latin typeface="Verdana"/>
                <a:cs typeface="Verdana"/>
              </a:rPr>
              <a:t> </a:t>
            </a:r>
            <a:r>
              <a:rPr sz="1000" spc="-20" dirty="0" err="1" smtClean="0">
                <a:latin typeface="Verdana"/>
                <a:cs typeface="Verdana"/>
              </a:rPr>
              <a:t>identificar</a:t>
            </a:r>
            <a:r>
              <a:rPr lang="es-ES" sz="1000" spc="-20" dirty="0" smtClean="0">
                <a:latin typeface="Verdana"/>
                <a:cs typeface="Verdana"/>
              </a:rPr>
              <a:t> las diferentes plantas y animales que se encuentran dentro de su comunidad.</a:t>
            </a:r>
          </a:p>
          <a:p>
            <a:pPr marL="59055" marR="44450">
              <a:lnSpc>
                <a:spcPct val="108000"/>
              </a:lnSpc>
            </a:pPr>
            <a:r>
              <a:rPr lang="es-ES" sz="1000" spc="-20" dirty="0" smtClean="0">
                <a:latin typeface="Verdana"/>
                <a:cs typeface="Verdana"/>
              </a:rPr>
              <a:t>Reconoce y describe diversas situaciones en las que ha tenido emociones fuertes.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6329" y="7797038"/>
            <a:ext cx="6465570" cy="641201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65" dirty="0">
                <a:latin typeface="Verdana"/>
                <a:cs typeface="Verdana"/>
              </a:rPr>
              <a:t>C</a:t>
            </a:r>
            <a:r>
              <a:rPr sz="1000" b="1" spc="-35" dirty="0">
                <a:latin typeface="Verdana"/>
                <a:cs typeface="Verdana"/>
              </a:rPr>
              <a:t>l</a:t>
            </a:r>
            <a:r>
              <a:rPr sz="1000" b="1" spc="-90" dirty="0">
                <a:latin typeface="Verdana"/>
                <a:cs typeface="Verdana"/>
              </a:rPr>
              <a:t>a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145" dirty="0">
                <a:latin typeface="Verdana"/>
                <a:cs typeface="Verdana"/>
              </a:rPr>
              <a:t>z</a:t>
            </a:r>
            <a:r>
              <a:rPr sz="1000" b="1" spc="-50" dirty="0">
                <a:latin typeface="Verdana"/>
                <a:cs typeface="Verdana"/>
              </a:rPr>
              <a:t>o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5" dirty="0" smtClean="0">
                <a:latin typeface="Verdana"/>
                <a:cs typeface="Verdana"/>
              </a:rPr>
              <a:t>:</a:t>
            </a:r>
            <a:endParaRPr lang="es-ES" sz="1000" b="1" spc="-125" dirty="0" smtClean="0">
              <a:latin typeface="Verdana"/>
              <a:cs typeface="Verdana"/>
            </a:endParaRPr>
          </a:p>
          <a:p>
            <a:pPr marL="59055">
              <a:lnSpc>
                <a:spcPts val="1180"/>
              </a:lnSpc>
            </a:pP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 smtClean="0">
                <a:latin typeface="Verdana"/>
                <a:cs typeface="Verdana"/>
              </a:rPr>
              <a:t>Se realizaron clases presenciales con todas las medidas de seguridad.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 smtClean="0">
                <a:latin typeface="Verdana"/>
                <a:cs typeface="Verdana"/>
              </a:rPr>
              <a:t>La alumna logra poner atención y realizar las actividades sin problemas.</a:t>
            </a:r>
            <a:endParaRPr lang="es-ES" sz="1000" dirty="0">
              <a:latin typeface="Verdana"/>
              <a:cs typeface="Verdan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67400" y="1943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1º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9211" y="228600"/>
            <a:ext cx="301980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5115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EVALUACIÓN</a:t>
            </a:r>
            <a:r>
              <a:rPr spc="20" dirty="0"/>
              <a:t> </a:t>
            </a:r>
            <a:r>
              <a:rPr spc="25" dirty="0"/>
              <a:t>CONTINUA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695744"/>
            <a:ext cx="2438400" cy="65787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27100" algn="l"/>
              </a:tabLst>
            </a:pPr>
            <a:r>
              <a:rPr sz="1400" spc="130" dirty="0" err="1" smtClean="0">
                <a:latin typeface="Trebuchet MS"/>
                <a:cs typeface="Trebuchet MS"/>
              </a:rPr>
              <a:t>A</a:t>
            </a:r>
            <a:r>
              <a:rPr sz="1400" spc="85" dirty="0" err="1" smtClean="0">
                <a:latin typeface="Trebuchet MS"/>
                <a:cs typeface="Trebuchet MS"/>
              </a:rPr>
              <a:t>l</a:t>
            </a:r>
            <a:r>
              <a:rPr sz="1400" spc="95" dirty="0" err="1" smtClean="0">
                <a:latin typeface="Trebuchet MS"/>
                <a:cs typeface="Trebuchet MS"/>
              </a:rPr>
              <a:t>u</a:t>
            </a:r>
            <a:r>
              <a:rPr lang="es-ES" sz="1400" spc="345" dirty="0" err="1" smtClean="0">
                <a:latin typeface="Trebuchet MS"/>
                <a:cs typeface="Trebuchet MS"/>
              </a:rPr>
              <a:t>mna</a:t>
            </a:r>
            <a:r>
              <a:rPr lang="es-ES" sz="1400" spc="345" dirty="0" smtClean="0">
                <a:latin typeface="Trebuchet MS"/>
                <a:cs typeface="Trebuchet MS"/>
              </a:rPr>
              <a:t>: </a:t>
            </a:r>
            <a:r>
              <a:rPr lang="es-ES" sz="1400" spc="345" dirty="0" err="1" smtClean="0">
                <a:latin typeface="Trebuchet MS"/>
                <a:cs typeface="Trebuchet MS"/>
              </a:rPr>
              <a:t>Dariana</a:t>
            </a:r>
            <a:r>
              <a:rPr lang="es-ES" sz="1400" spc="345" dirty="0" smtClean="0">
                <a:latin typeface="Trebuchet MS"/>
                <a:cs typeface="Trebuchet MS"/>
              </a:rPr>
              <a:t> Elisa González Medrano. 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8616" y="911188"/>
            <a:ext cx="386080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30" dirty="0">
                <a:latin typeface="Trebuchet MS"/>
                <a:cs typeface="Trebuchet MS"/>
              </a:rPr>
              <a:t>Fecha:</a:t>
            </a:r>
            <a:r>
              <a:rPr sz="1400" spc="50" dirty="0">
                <a:latin typeface="Trebuchet MS"/>
                <a:cs typeface="Trebuchet MS"/>
              </a:rPr>
              <a:t> </a:t>
            </a:r>
            <a:r>
              <a:rPr sz="1400" spc="125" dirty="0">
                <a:latin typeface="Trebuchet MS"/>
                <a:cs typeface="Trebuchet MS"/>
              </a:rPr>
              <a:t>semana</a:t>
            </a:r>
            <a:r>
              <a:rPr sz="1400" spc="45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del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lang="es-ES" sz="1400" spc="25" dirty="0" smtClean="0">
                <a:latin typeface="Trebuchet MS"/>
                <a:cs typeface="Trebuchet MS"/>
              </a:rPr>
              <a:t>06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100" dirty="0">
                <a:latin typeface="Trebuchet MS"/>
                <a:cs typeface="Trebuchet MS"/>
              </a:rPr>
              <a:t>al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lang="es-ES" sz="1400" spc="60" dirty="0" smtClean="0">
                <a:latin typeface="Trebuchet MS"/>
                <a:cs typeface="Trebuchet MS"/>
              </a:rPr>
              <a:t>10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de</a:t>
            </a:r>
            <a:r>
              <a:rPr sz="1400" spc="25" dirty="0">
                <a:latin typeface="Trebuchet MS"/>
                <a:cs typeface="Trebuchet MS"/>
              </a:rPr>
              <a:t> </a:t>
            </a:r>
            <a:r>
              <a:rPr lang="es-ES" sz="1400" spc="80" dirty="0" smtClean="0">
                <a:latin typeface="Trebuchet MS"/>
                <a:cs typeface="Trebuchet MS"/>
              </a:rPr>
              <a:t>septiembre</a:t>
            </a:r>
            <a:endParaRPr sz="1400" dirty="0">
              <a:latin typeface="Trebuchet MS"/>
              <a:cs typeface="Trebuchet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9979" y="1549400"/>
          <a:ext cx="6465570" cy="8196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0220"/>
                <a:gridCol w="3435350"/>
              </a:tblGrid>
              <a:tr h="149986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95" dirty="0" smtClean="0">
                          <a:latin typeface="Verdana"/>
                          <a:cs typeface="Verdana"/>
                        </a:rPr>
                        <a:t> Educación socioemocional.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5524">
                <a:tc>
                  <a:txBody>
                    <a:bodyPr/>
                    <a:lstStyle/>
                    <a:p>
                      <a:pPr marL="458470">
                        <a:lnSpc>
                          <a:spcPts val="1165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Autorregulación.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8960">
                        <a:lnSpc>
                          <a:spcPts val="1165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ni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Expresión de las emociones.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4871">
                <a:tc gridSpan="2">
                  <a:txBody>
                    <a:bodyPr/>
                    <a:lstStyle/>
                    <a:p>
                      <a:pPr marL="58419">
                        <a:lnSpc>
                          <a:spcPts val="1165"/>
                        </a:lnSpc>
                      </a:pP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0" dirty="0" err="1">
                          <a:latin typeface="Verdana"/>
                          <a:cs typeface="Verdana"/>
                        </a:rPr>
                        <a:t>esperado</a:t>
                      </a:r>
                      <a:r>
                        <a:rPr sz="1000" b="1" spc="-7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 Reconoce y nombra situaciones que le generen alegría, seguridad,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tristeza, miedo o enojo, y expresa lo que siente.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89979" y="2407285"/>
          <a:ext cx="6465570" cy="1058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65570"/>
              </a:tblGrid>
              <a:tr h="199136">
                <a:tc>
                  <a:txBody>
                    <a:bodyPr/>
                    <a:lstStyle/>
                    <a:p>
                      <a:pPr marL="59055">
                        <a:lnSpc>
                          <a:spcPts val="1120"/>
                        </a:lnSpc>
                        <a:spcBef>
                          <a:spcPts val="345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</a:tr>
              <a:tr h="212979">
                <a:tc>
                  <a:txBody>
                    <a:bodyPr/>
                    <a:lstStyle/>
                    <a:p>
                      <a:pPr marL="59055" marR="46990">
                        <a:lnSpc>
                          <a:spcPts val="1180"/>
                        </a:lnSpc>
                      </a:pPr>
                      <a:r>
                        <a:rPr sz="1000" b="1" spc="-75" dirty="0">
                          <a:latin typeface="Verdana"/>
                          <a:cs typeface="Verdana"/>
                        </a:rPr>
                        <a:t>Puede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mencionar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por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5" dirty="0" err="1">
                          <a:latin typeface="Verdana"/>
                          <a:cs typeface="Verdana"/>
                        </a:rPr>
                        <a:t>sí</a:t>
                      </a:r>
                      <a:r>
                        <a:rPr sz="10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 smtClean="0">
                          <a:latin typeface="Verdana"/>
                          <a:cs typeface="Verdana"/>
                        </a:rPr>
                        <a:t>sol</a:t>
                      </a:r>
                      <a:r>
                        <a:rPr lang="es-ES" sz="1000" b="1" spc="-90" dirty="0" smtClean="0">
                          <a:latin typeface="Verdana"/>
                          <a:cs typeface="Verdana"/>
                        </a:rPr>
                        <a:t>a</a:t>
                      </a:r>
                      <a:r>
                        <a:rPr lang="es-ES" sz="1000" b="1" spc="-90" baseline="0" dirty="0" smtClean="0">
                          <a:latin typeface="Verdana"/>
                          <a:cs typeface="Verdana"/>
                        </a:rPr>
                        <a:t> las emociones y el rol que tiene cada una dentro de nuestra vida diaria.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59055" marR="45085">
                        <a:lnSpc>
                          <a:spcPts val="1180"/>
                        </a:lnSpc>
                      </a:pP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Al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momento de regular sus emociones se puede observar que aún se encuentra en el proceso de conocer y controlar sus estados de ánimo.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314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Requiere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ayuda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0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adulto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60" dirty="0" smtClean="0">
                          <a:latin typeface="Verdana"/>
                          <a:cs typeface="Verdana"/>
                        </a:rPr>
                        <a:t>identificar</a:t>
                      </a:r>
                      <a:r>
                        <a:rPr lang="es-ES" sz="1000" b="1" spc="-60" baseline="0" dirty="0" smtClean="0">
                          <a:latin typeface="Verdana"/>
                          <a:cs typeface="Verdana"/>
                        </a:rPr>
                        <a:t> cada emoción y poder representarlas por medio de la escritura.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96329" y="3591052"/>
            <a:ext cx="6465570" cy="64325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7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es</a:t>
            </a:r>
            <a:r>
              <a:rPr sz="1000" b="1" spc="-70" dirty="0">
                <a:latin typeface="Verdana"/>
                <a:cs typeface="Verdana"/>
              </a:rPr>
              <a:t>cr</a:t>
            </a:r>
            <a:r>
              <a:rPr sz="1000" b="1" spc="-50" dirty="0">
                <a:latin typeface="Verdana"/>
                <a:cs typeface="Verdana"/>
              </a:rPr>
              <a:t>ibe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p</a:t>
            </a:r>
            <a:r>
              <a:rPr sz="1000" b="1" spc="-190" dirty="0">
                <a:latin typeface="Verdana"/>
                <a:cs typeface="Verdana"/>
              </a:rPr>
              <a:t>r</a:t>
            </a:r>
            <a:r>
              <a:rPr sz="1000" b="1" spc="-5" dirty="0">
                <a:latin typeface="Verdana"/>
                <a:cs typeface="Verdana"/>
              </a:rPr>
              <a:t>oc</a:t>
            </a:r>
            <a:r>
              <a:rPr sz="1000" b="1" dirty="0">
                <a:latin typeface="Verdana"/>
                <a:cs typeface="Verdana"/>
              </a:rPr>
              <a:t>e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0" dirty="0">
                <a:latin typeface="Verdana"/>
                <a:cs typeface="Verdana"/>
              </a:rPr>
              <a:t>l</a:t>
            </a:r>
            <a:r>
              <a:rPr sz="1000" b="1" spc="-105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0" dirty="0">
                <a:latin typeface="Verdana"/>
                <a:cs typeface="Verdana"/>
              </a:rPr>
              <a:t>u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0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Reconoce cada una de sus emociones, así como también el funcionamiento de las mismas.</a:t>
            </a: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Describe como es su estado de animo ante diferentes situaciones y logra comprender las emociones de los demás.</a:t>
            </a:r>
            <a:endParaRPr sz="1000" dirty="0">
              <a:latin typeface="Verdana"/>
              <a:cs typeface="Verdan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217369"/>
              </p:ext>
            </p:extLst>
          </p:nvPr>
        </p:nvGraphicFramePr>
        <p:xfrm>
          <a:off x="189979" y="4469510"/>
          <a:ext cx="6465570" cy="2183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1330"/>
                <a:gridCol w="3444240"/>
              </a:tblGrid>
              <a:tr h="149987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65" baseline="0" dirty="0" smtClean="0">
                          <a:latin typeface="Verdana"/>
                          <a:cs typeface="Verdana"/>
                        </a:rPr>
                        <a:t> Exploración y comprensión del mundo natural y social.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3436"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85" dirty="0">
                          <a:latin typeface="Verdana"/>
                          <a:cs typeface="Verdana"/>
                        </a:rPr>
                        <a:t>Organizador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curricular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spc="-13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 Mundo</a:t>
                      </a:r>
                      <a:r>
                        <a:rPr lang="es-ES" sz="1000" b="1" spc="-130" baseline="0" dirty="0" smtClean="0">
                          <a:latin typeface="Verdana"/>
                          <a:cs typeface="Verdana"/>
                        </a:rPr>
                        <a:t> natural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baseline="0" dirty="0" smtClean="0">
                          <a:latin typeface="Verdana"/>
                          <a:cs typeface="Verdana"/>
                        </a:rPr>
                        <a:t> Exploración de la naturaleza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6503">
                <a:tc gridSpan="2">
                  <a:txBody>
                    <a:bodyPr/>
                    <a:lstStyle/>
                    <a:p>
                      <a:pPr marL="58419" marR="0" indent="0" defTabSz="914400" eaLnBrk="1" fontAlgn="auto" latinLnBrk="0" hangingPunct="1">
                        <a:lnSpc>
                          <a:spcPts val="11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80" dirty="0" smtClean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lang="es-ES" sz="1000" b="1" spc="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esperado: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Obtiene, registra, representa y describe información para responder dudas y ampliar su conocimiento en relación con plantas, animales y otros elementos naturales.</a:t>
                      </a:r>
                      <a:endParaRPr lang="es-ES" sz="1000" dirty="0" smtClean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613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2697">
                <a:tc gridSpan="2"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5533">
                <a:tc gridSpan="2">
                  <a:txBody>
                    <a:bodyPr/>
                    <a:lstStyle/>
                    <a:p>
                      <a:pPr marL="59055" marR="48895">
                        <a:lnSpc>
                          <a:spcPts val="1180"/>
                        </a:lnSpc>
                        <a:spcBef>
                          <a:spcPts val="175"/>
                        </a:spcBef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Logra representar la flora y fauna que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se encuentra dentro de su comunidad.</a:t>
                      </a:r>
                      <a:endParaRPr sz="1000" b="1" spc="-65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48260">
                        <a:lnSpc>
                          <a:spcPts val="1180"/>
                        </a:lnSpc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Identifican los animales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y los sonidos que emiten cada uno de ellos.</a:t>
                      </a:r>
                      <a:endParaRPr sz="1000" b="1" spc="-65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>
                        <a:lnSpc>
                          <a:spcPts val="1190"/>
                        </a:lnSpc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Describe las características de algunas plantas y animales que se encuentran en su entorno.</a:t>
                      </a:r>
                      <a:endParaRPr sz="1000" b="1" spc="-65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96329" y="6794500"/>
            <a:ext cx="6465570" cy="641201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70" dirty="0">
                <a:latin typeface="Verdana"/>
                <a:cs typeface="Verdana"/>
              </a:rPr>
              <a:t>c</a:t>
            </a:r>
            <a:r>
              <a:rPr sz="1000" b="1" spc="-65" dirty="0">
                <a:latin typeface="Verdana"/>
                <a:cs typeface="Verdana"/>
              </a:rPr>
              <a:t>r</a:t>
            </a:r>
            <a:r>
              <a:rPr sz="1000" b="1" spc="-70" dirty="0">
                <a:latin typeface="Verdana"/>
                <a:cs typeface="Verdana"/>
              </a:rPr>
              <a:t>ib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p</a:t>
            </a:r>
            <a:r>
              <a:rPr sz="1000" b="1" spc="-185" dirty="0">
                <a:latin typeface="Verdana"/>
                <a:cs typeface="Verdana"/>
              </a:rPr>
              <a:t>r</a:t>
            </a:r>
            <a:r>
              <a:rPr sz="1000" b="1" dirty="0">
                <a:latin typeface="Verdana"/>
                <a:cs typeface="Verdana"/>
              </a:rPr>
              <a:t>o</a:t>
            </a:r>
            <a:r>
              <a:rPr sz="1000" b="1" spc="5" dirty="0">
                <a:latin typeface="Verdana"/>
                <a:cs typeface="Verdana"/>
              </a:rPr>
              <a:t>c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5" dirty="0">
                <a:latin typeface="Verdana"/>
                <a:cs typeface="Verdana"/>
              </a:rPr>
              <a:t>l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5" dirty="0">
                <a:latin typeface="Verdana"/>
                <a:cs typeface="Verdana"/>
              </a:rPr>
              <a:t>u</a:t>
            </a:r>
            <a:r>
              <a:rPr sz="1000" b="1" spc="-130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 smtClean="0">
                <a:latin typeface="Verdana"/>
                <a:cs typeface="Verdana"/>
              </a:rPr>
              <a:t>Logra representar e identificar sus emociones y las de los demás.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 smtClean="0">
                <a:latin typeface="Verdana"/>
                <a:cs typeface="Verdana"/>
              </a:rPr>
              <a:t>Describe las situaciones en las que se le han presentado diferente situaciones y explica el por qué de estas. 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6329" y="7797038"/>
            <a:ext cx="6465570" cy="48731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65" dirty="0">
                <a:latin typeface="Verdana"/>
                <a:cs typeface="Verdana"/>
              </a:rPr>
              <a:t>C</a:t>
            </a:r>
            <a:r>
              <a:rPr sz="1000" b="1" spc="-35" dirty="0">
                <a:latin typeface="Verdana"/>
                <a:cs typeface="Verdana"/>
              </a:rPr>
              <a:t>l</a:t>
            </a:r>
            <a:r>
              <a:rPr sz="1000" b="1" spc="-90" dirty="0">
                <a:latin typeface="Verdana"/>
                <a:cs typeface="Verdana"/>
              </a:rPr>
              <a:t>a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145" dirty="0">
                <a:latin typeface="Verdana"/>
                <a:cs typeface="Verdana"/>
              </a:rPr>
              <a:t>z</a:t>
            </a:r>
            <a:r>
              <a:rPr sz="1000" b="1" spc="-50" dirty="0">
                <a:latin typeface="Verdana"/>
                <a:cs typeface="Verdana"/>
              </a:rPr>
              <a:t>o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5" dirty="0" smtClean="0">
                <a:latin typeface="Verdana"/>
                <a:cs typeface="Verdana"/>
              </a:rPr>
              <a:t>:</a:t>
            </a:r>
            <a:endParaRPr lang="es-ES" sz="1000" b="1" spc="-125" dirty="0" smtClean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Se realizaron clases presenciales con todas las medidas de seguridad.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La alumna logra poner atención y realizar las actividades sin problemas</a:t>
            </a:r>
            <a:r>
              <a:rPr lang="es-ES" sz="1000" dirty="0" smtClean="0">
                <a:latin typeface="Verdana"/>
                <a:cs typeface="Verdana"/>
              </a:rPr>
              <a:t>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67400" y="1943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1º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4992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9211" y="228600"/>
            <a:ext cx="301980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5115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EVALUACIÓN</a:t>
            </a:r>
            <a:r>
              <a:rPr spc="20" dirty="0"/>
              <a:t> </a:t>
            </a:r>
            <a:r>
              <a:rPr spc="25" dirty="0"/>
              <a:t>CONTINUA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695744"/>
            <a:ext cx="2438400" cy="65787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27100" algn="l"/>
              </a:tabLst>
            </a:pPr>
            <a:r>
              <a:rPr sz="1400" spc="130" dirty="0" err="1" smtClean="0">
                <a:latin typeface="Trebuchet MS"/>
                <a:cs typeface="Trebuchet MS"/>
              </a:rPr>
              <a:t>A</a:t>
            </a:r>
            <a:r>
              <a:rPr sz="1400" spc="85" dirty="0" err="1" smtClean="0">
                <a:latin typeface="Trebuchet MS"/>
                <a:cs typeface="Trebuchet MS"/>
              </a:rPr>
              <a:t>l</a:t>
            </a:r>
            <a:r>
              <a:rPr sz="1400" spc="95" dirty="0" err="1" smtClean="0">
                <a:latin typeface="Trebuchet MS"/>
                <a:cs typeface="Trebuchet MS"/>
              </a:rPr>
              <a:t>u</a:t>
            </a:r>
            <a:r>
              <a:rPr lang="es-ES" sz="1400" spc="345" dirty="0" err="1" smtClean="0">
                <a:latin typeface="Trebuchet MS"/>
                <a:cs typeface="Trebuchet MS"/>
              </a:rPr>
              <a:t>mno</a:t>
            </a:r>
            <a:r>
              <a:rPr lang="es-ES" sz="1400" spc="345" dirty="0" smtClean="0">
                <a:latin typeface="Trebuchet MS"/>
                <a:cs typeface="Trebuchet MS"/>
              </a:rPr>
              <a:t>: Edwin San Juan Guerrero Espinosa.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8616" y="911188"/>
            <a:ext cx="386080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30" dirty="0">
                <a:latin typeface="Trebuchet MS"/>
                <a:cs typeface="Trebuchet MS"/>
              </a:rPr>
              <a:t>Fecha:</a:t>
            </a:r>
            <a:r>
              <a:rPr sz="1400" spc="50" dirty="0">
                <a:latin typeface="Trebuchet MS"/>
                <a:cs typeface="Trebuchet MS"/>
              </a:rPr>
              <a:t> </a:t>
            </a:r>
            <a:r>
              <a:rPr sz="1400" spc="125" dirty="0">
                <a:latin typeface="Trebuchet MS"/>
                <a:cs typeface="Trebuchet MS"/>
              </a:rPr>
              <a:t>semana</a:t>
            </a:r>
            <a:r>
              <a:rPr sz="1400" spc="45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del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lang="es-ES" sz="1400" spc="25" dirty="0" smtClean="0">
                <a:latin typeface="Trebuchet MS"/>
                <a:cs typeface="Trebuchet MS"/>
              </a:rPr>
              <a:t>06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100" dirty="0">
                <a:latin typeface="Trebuchet MS"/>
                <a:cs typeface="Trebuchet MS"/>
              </a:rPr>
              <a:t>al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lang="es-ES" sz="1400" spc="60" dirty="0" smtClean="0">
                <a:latin typeface="Trebuchet MS"/>
                <a:cs typeface="Trebuchet MS"/>
              </a:rPr>
              <a:t>10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de</a:t>
            </a:r>
            <a:r>
              <a:rPr sz="1400" spc="25" dirty="0">
                <a:latin typeface="Trebuchet MS"/>
                <a:cs typeface="Trebuchet MS"/>
              </a:rPr>
              <a:t> </a:t>
            </a:r>
            <a:r>
              <a:rPr lang="es-ES" sz="1400" spc="80" dirty="0" smtClean="0">
                <a:latin typeface="Trebuchet MS"/>
                <a:cs typeface="Trebuchet MS"/>
              </a:rPr>
              <a:t>septiembre</a:t>
            </a:r>
            <a:endParaRPr sz="1400" dirty="0">
              <a:latin typeface="Trebuchet MS"/>
              <a:cs typeface="Trebuchet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9979" y="1549400"/>
          <a:ext cx="6465570" cy="8196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0220"/>
                <a:gridCol w="3435350"/>
              </a:tblGrid>
              <a:tr h="149986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95" dirty="0" smtClean="0">
                          <a:latin typeface="Verdana"/>
                          <a:cs typeface="Verdana"/>
                        </a:rPr>
                        <a:t> Educación socioemocional.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5524">
                <a:tc>
                  <a:txBody>
                    <a:bodyPr/>
                    <a:lstStyle/>
                    <a:p>
                      <a:pPr marL="458470">
                        <a:lnSpc>
                          <a:spcPts val="1165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Autorregulación.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8960">
                        <a:lnSpc>
                          <a:spcPts val="1165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ni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Expresión de las emociones.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4871">
                <a:tc gridSpan="2">
                  <a:txBody>
                    <a:bodyPr/>
                    <a:lstStyle/>
                    <a:p>
                      <a:pPr marL="58419">
                        <a:lnSpc>
                          <a:spcPts val="1165"/>
                        </a:lnSpc>
                      </a:pP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0" dirty="0" err="1">
                          <a:latin typeface="Verdana"/>
                          <a:cs typeface="Verdana"/>
                        </a:rPr>
                        <a:t>esperado</a:t>
                      </a:r>
                      <a:r>
                        <a:rPr sz="1000" b="1" spc="-7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 Reconoce y nombra situaciones que le generen alegría, seguridad,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tristeza, miedo o enojo, y expresa lo que siente.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89979" y="2407285"/>
          <a:ext cx="6465570" cy="1058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65570"/>
              </a:tblGrid>
              <a:tr h="199136">
                <a:tc>
                  <a:txBody>
                    <a:bodyPr/>
                    <a:lstStyle/>
                    <a:p>
                      <a:pPr marL="59055">
                        <a:lnSpc>
                          <a:spcPts val="1120"/>
                        </a:lnSpc>
                        <a:spcBef>
                          <a:spcPts val="345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</a:tr>
              <a:tr h="212979">
                <a:tc>
                  <a:txBody>
                    <a:bodyPr/>
                    <a:lstStyle/>
                    <a:p>
                      <a:pPr marL="59055" marR="46990">
                        <a:lnSpc>
                          <a:spcPts val="1180"/>
                        </a:lnSpc>
                      </a:pPr>
                      <a:r>
                        <a:rPr sz="1000" b="1" spc="-75" dirty="0">
                          <a:latin typeface="Verdana"/>
                          <a:cs typeface="Verdana"/>
                        </a:rPr>
                        <a:t>Puede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mencionar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por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5" dirty="0" err="1">
                          <a:latin typeface="Verdana"/>
                          <a:cs typeface="Verdana"/>
                        </a:rPr>
                        <a:t>sí</a:t>
                      </a:r>
                      <a:r>
                        <a:rPr sz="10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 smtClean="0">
                          <a:latin typeface="Verdana"/>
                          <a:cs typeface="Verdana"/>
                        </a:rPr>
                        <a:t>sol</a:t>
                      </a:r>
                      <a:r>
                        <a:rPr lang="es-ES" sz="1000" b="1" spc="-90" dirty="0" smtClean="0">
                          <a:latin typeface="Verdana"/>
                          <a:cs typeface="Verdana"/>
                        </a:rPr>
                        <a:t>a</a:t>
                      </a:r>
                      <a:r>
                        <a:rPr lang="es-ES" sz="1000" b="1" spc="-90" baseline="0" dirty="0" smtClean="0">
                          <a:latin typeface="Verdana"/>
                          <a:cs typeface="Verdana"/>
                        </a:rPr>
                        <a:t> las emociones y el rol que tiene cada una dentro de nuestra vida diaria.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59055" marR="45085">
                        <a:lnSpc>
                          <a:spcPts val="1180"/>
                        </a:lnSpc>
                      </a:pP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Al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momento de regular sus emociones se puede observar que aún se encuentra en el proceso de conocer y controlar sus estados de ánimo.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314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Requiere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ayuda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0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adulto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60" dirty="0" smtClean="0">
                          <a:latin typeface="Verdana"/>
                          <a:cs typeface="Verdana"/>
                        </a:rPr>
                        <a:t>identificar</a:t>
                      </a:r>
                      <a:r>
                        <a:rPr lang="es-ES" sz="1000" b="1" spc="-60" baseline="0" dirty="0" smtClean="0">
                          <a:latin typeface="Verdana"/>
                          <a:cs typeface="Verdana"/>
                        </a:rPr>
                        <a:t> cada emoción y poder representarlas por medio de la escritura.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96329" y="3591052"/>
            <a:ext cx="6465570" cy="64325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7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es</a:t>
            </a:r>
            <a:r>
              <a:rPr sz="1000" b="1" spc="-70" dirty="0">
                <a:latin typeface="Verdana"/>
                <a:cs typeface="Verdana"/>
              </a:rPr>
              <a:t>cr</a:t>
            </a:r>
            <a:r>
              <a:rPr sz="1000" b="1" spc="-50" dirty="0">
                <a:latin typeface="Verdana"/>
                <a:cs typeface="Verdana"/>
              </a:rPr>
              <a:t>ibe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p</a:t>
            </a:r>
            <a:r>
              <a:rPr sz="1000" b="1" spc="-190" dirty="0">
                <a:latin typeface="Verdana"/>
                <a:cs typeface="Verdana"/>
              </a:rPr>
              <a:t>r</a:t>
            </a:r>
            <a:r>
              <a:rPr sz="1000" b="1" spc="-5" dirty="0">
                <a:latin typeface="Verdana"/>
                <a:cs typeface="Verdana"/>
              </a:rPr>
              <a:t>oc</a:t>
            </a:r>
            <a:r>
              <a:rPr sz="1000" b="1" dirty="0">
                <a:latin typeface="Verdana"/>
                <a:cs typeface="Verdana"/>
              </a:rPr>
              <a:t>e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0" dirty="0">
                <a:latin typeface="Verdana"/>
                <a:cs typeface="Verdana"/>
              </a:rPr>
              <a:t>l</a:t>
            </a:r>
            <a:r>
              <a:rPr sz="1000" b="1" spc="-105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0" dirty="0">
                <a:latin typeface="Verdana"/>
                <a:cs typeface="Verdana"/>
              </a:rPr>
              <a:t>u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0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Logra reconocer cada una de sus emociones, así como también el funcionamiento de las mismas.</a:t>
            </a: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Describe como es su estado de animo ante diferentes situaciones y logra comprender las emociones de los demás.</a:t>
            </a:r>
            <a:endParaRPr sz="1000" dirty="0">
              <a:latin typeface="Verdana"/>
              <a:cs typeface="Verdan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76374"/>
              </p:ext>
            </p:extLst>
          </p:nvPr>
        </p:nvGraphicFramePr>
        <p:xfrm>
          <a:off x="189979" y="4469510"/>
          <a:ext cx="6465570" cy="2183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1330"/>
                <a:gridCol w="3444240"/>
              </a:tblGrid>
              <a:tr h="149987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65" baseline="0" dirty="0" smtClean="0">
                          <a:latin typeface="Verdana"/>
                          <a:cs typeface="Verdana"/>
                        </a:rPr>
                        <a:t> Exploración y comprensión del mundo natural y social.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3436"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85" dirty="0">
                          <a:latin typeface="Verdana"/>
                          <a:cs typeface="Verdana"/>
                        </a:rPr>
                        <a:t>Organizador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curricular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spc="-13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 Mundo</a:t>
                      </a:r>
                      <a:r>
                        <a:rPr lang="es-ES" sz="1000" b="1" spc="-130" baseline="0" dirty="0" smtClean="0">
                          <a:latin typeface="Verdana"/>
                          <a:cs typeface="Verdana"/>
                        </a:rPr>
                        <a:t> natural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5" dirty="0" smtClean="0">
                          <a:latin typeface="Verdana"/>
                          <a:cs typeface="Verdana"/>
                        </a:rPr>
                        <a:t>2</a:t>
                      </a:r>
                      <a:r>
                        <a:rPr lang="es-ES" sz="1000" b="1" spc="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0" baseline="0" dirty="0" smtClean="0">
                          <a:latin typeface="Verdana"/>
                          <a:cs typeface="Verdana"/>
                        </a:rPr>
                        <a:t> Exploración de la naturaleza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6503">
                <a:tc gridSpan="2">
                  <a:txBody>
                    <a:bodyPr/>
                    <a:lstStyle/>
                    <a:p>
                      <a:pPr marL="58419" marR="0" indent="0" defTabSz="914400" eaLnBrk="1" fontAlgn="auto" latinLnBrk="0" hangingPunct="1">
                        <a:lnSpc>
                          <a:spcPts val="11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80" dirty="0" smtClean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lang="es-ES" sz="1000" b="1" spc="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esperado: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Obtiene, registra, representa y describe información para responder dudas y ampliar su conocimiento en relación con plantas, animales y otros elementos naturales.</a:t>
                      </a:r>
                      <a:endParaRPr lang="es-ES" sz="1000" dirty="0" smtClean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613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2697">
                <a:tc gridSpan="2"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5533">
                <a:tc gridSpan="2">
                  <a:txBody>
                    <a:bodyPr/>
                    <a:lstStyle/>
                    <a:p>
                      <a:pPr marL="59055" marR="48895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Logra representar la flora y fauna que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se encuentra dentro de su comunidad.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48260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Identifican los animales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y los sonidos que emiten cada uno de ellos.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0" indent="0" defTabSz="914400" eaLnBrk="1" fontAlgn="auto" latinLnBrk="0" hangingPunct="1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Describe las características de algunas plantas y animales que se encuentran en su entorno.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96329" y="6794500"/>
            <a:ext cx="6465570" cy="628377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70" dirty="0">
                <a:latin typeface="Verdana"/>
                <a:cs typeface="Verdana"/>
              </a:rPr>
              <a:t>c</a:t>
            </a:r>
            <a:r>
              <a:rPr sz="1000" b="1" spc="-65" dirty="0">
                <a:latin typeface="Verdana"/>
                <a:cs typeface="Verdana"/>
              </a:rPr>
              <a:t>r</a:t>
            </a:r>
            <a:r>
              <a:rPr sz="1000" b="1" spc="-70" dirty="0">
                <a:latin typeface="Verdana"/>
                <a:cs typeface="Verdana"/>
              </a:rPr>
              <a:t>ib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p</a:t>
            </a:r>
            <a:r>
              <a:rPr sz="1000" b="1" spc="-185" dirty="0">
                <a:latin typeface="Verdana"/>
                <a:cs typeface="Verdana"/>
              </a:rPr>
              <a:t>r</a:t>
            </a:r>
            <a:r>
              <a:rPr sz="1000" b="1" dirty="0">
                <a:latin typeface="Verdana"/>
                <a:cs typeface="Verdana"/>
              </a:rPr>
              <a:t>o</a:t>
            </a:r>
            <a:r>
              <a:rPr sz="1000" b="1" spc="5" dirty="0">
                <a:latin typeface="Verdana"/>
                <a:cs typeface="Verdana"/>
              </a:rPr>
              <a:t>c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5" dirty="0">
                <a:latin typeface="Verdana"/>
                <a:cs typeface="Verdana"/>
              </a:rPr>
              <a:t>l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25" dirty="0" err="1">
                <a:latin typeface="Verdana"/>
                <a:cs typeface="Verdana"/>
              </a:rPr>
              <a:t>a</a:t>
            </a:r>
            <a:r>
              <a:rPr sz="1000" b="1" spc="-70" dirty="0" err="1">
                <a:latin typeface="Verdana"/>
                <a:cs typeface="Verdana"/>
              </a:rPr>
              <a:t>l</a:t>
            </a:r>
            <a:r>
              <a:rPr sz="1000" b="1" spc="-155" dirty="0" err="1">
                <a:latin typeface="Verdana"/>
                <a:cs typeface="Verdana"/>
              </a:rPr>
              <a:t>u</a:t>
            </a:r>
            <a:r>
              <a:rPr sz="1000" b="1" spc="-130" dirty="0" err="1">
                <a:latin typeface="Verdana"/>
                <a:cs typeface="Verdana"/>
              </a:rPr>
              <a:t>m</a:t>
            </a:r>
            <a:r>
              <a:rPr sz="1000" b="1" spc="-120" dirty="0" err="1">
                <a:latin typeface="Verdana"/>
                <a:cs typeface="Verdana"/>
              </a:rPr>
              <a:t>n</a:t>
            </a:r>
            <a:r>
              <a:rPr sz="1000" b="1" spc="-40" dirty="0" err="1">
                <a:latin typeface="Verdana"/>
                <a:cs typeface="Verdana"/>
              </a:rPr>
              <a:t>o</a:t>
            </a:r>
            <a:r>
              <a:rPr sz="1000" b="1" spc="-125" dirty="0" smtClean="0">
                <a:latin typeface="Verdana"/>
                <a:cs typeface="Verdana"/>
              </a:rPr>
              <a:t>:</a:t>
            </a:r>
            <a:endParaRPr lang="es-ES" sz="1000" b="1" spc="-125" dirty="0" smtClean="0">
              <a:latin typeface="Verdana"/>
              <a:cs typeface="Verdana"/>
            </a:endParaRPr>
          </a:p>
          <a:p>
            <a:pPr marL="59055">
              <a:lnSpc>
                <a:spcPts val="1180"/>
              </a:lnSpc>
            </a:pPr>
            <a:r>
              <a:rPr lang="es-ES" sz="1000" dirty="0">
                <a:latin typeface="Verdana"/>
                <a:cs typeface="Verdana"/>
              </a:rPr>
              <a:t>El alumno logr</a:t>
            </a:r>
            <a:r>
              <a:rPr lang="es-ES" sz="1000" dirty="0">
                <a:latin typeface="Verdana"/>
                <a:cs typeface="Verdana"/>
              </a:rPr>
              <a:t>ó</a:t>
            </a:r>
            <a:r>
              <a:rPr lang="es-ES" sz="1000" dirty="0">
                <a:latin typeface="Verdana"/>
                <a:cs typeface="Verdana"/>
              </a:rPr>
              <a:t>  identificar sus emociones y las de los demás.</a:t>
            </a:r>
          </a:p>
          <a:p>
            <a:pPr marL="59055">
              <a:lnSpc>
                <a:spcPts val="1180"/>
              </a:lnSpc>
            </a:pPr>
            <a:r>
              <a:rPr lang="es-ES" sz="1000" dirty="0">
                <a:latin typeface="Verdana"/>
                <a:cs typeface="Verdana"/>
              </a:rPr>
              <a:t>Relaciona sus emociones con diferentes colores.</a:t>
            </a: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6329" y="7797038"/>
            <a:ext cx="6465570" cy="795089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65" dirty="0">
                <a:latin typeface="Verdana"/>
                <a:cs typeface="Verdana"/>
              </a:rPr>
              <a:t>C</a:t>
            </a:r>
            <a:r>
              <a:rPr sz="1000" b="1" spc="-35" dirty="0">
                <a:latin typeface="Verdana"/>
                <a:cs typeface="Verdana"/>
              </a:rPr>
              <a:t>l</a:t>
            </a:r>
            <a:r>
              <a:rPr sz="1000" b="1" spc="-90" dirty="0">
                <a:latin typeface="Verdana"/>
                <a:cs typeface="Verdana"/>
              </a:rPr>
              <a:t>a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145" dirty="0">
                <a:latin typeface="Verdana"/>
                <a:cs typeface="Verdana"/>
              </a:rPr>
              <a:t>z</a:t>
            </a:r>
            <a:r>
              <a:rPr sz="1000" b="1" spc="-50" dirty="0">
                <a:latin typeface="Verdana"/>
                <a:cs typeface="Verdana"/>
              </a:rPr>
              <a:t>o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5" dirty="0" smtClean="0">
                <a:latin typeface="Verdana"/>
                <a:cs typeface="Verdana"/>
              </a:rPr>
              <a:t>:</a:t>
            </a:r>
            <a:endParaRPr lang="es-ES" sz="1000" b="1" spc="-125" dirty="0" smtClean="0">
              <a:latin typeface="Verdana"/>
              <a:cs typeface="Verdana"/>
            </a:endParaRPr>
          </a:p>
          <a:p>
            <a:pPr marL="59055">
              <a:lnSpc>
                <a:spcPts val="1180"/>
              </a:lnSpc>
            </a:pP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Se realizaron clases presenciales con todas las medidas de seguridad.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 smtClean="0">
                <a:latin typeface="Verdana"/>
                <a:cs typeface="Verdana"/>
              </a:rPr>
              <a:t>Al alumno </a:t>
            </a:r>
            <a:r>
              <a:rPr lang="es-ES" sz="1000" dirty="0">
                <a:latin typeface="Verdana"/>
                <a:cs typeface="Verdana"/>
              </a:rPr>
              <a:t>logra poner atención y realizar las actividades sin </a:t>
            </a:r>
            <a:r>
              <a:rPr lang="es-ES" sz="1000" dirty="0" smtClean="0">
                <a:latin typeface="Verdana"/>
                <a:cs typeface="Verdana"/>
              </a:rPr>
              <a:t>problemas, aun le cuesta un poco integrarse con el grupo.</a:t>
            </a:r>
            <a:endParaRPr lang="es-ES" sz="1000" dirty="0">
              <a:latin typeface="Verdana"/>
              <a:cs typeface="Verdan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67400" y="1943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1º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2787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9211" y="228600"/>
            <a:ext cx="301980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5115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EVALUACIÓN</a:t>
            </a:r>
            <a:r>
              <a:rPr spc="20" dirty="0"/>
              <a:t> </a:t>
            </a:r>
            <a:r>
              <a:rPr spc="25" dirty="0"/>
              <a:t>CONTINUA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695744"/>
            <a:ext cx="2438400" cy="65787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27100" algn="l"/>
              </a:tabLst>
            </a:pPr>
            <a:r>
              <a:rPr sz="1400" spc="130" dirty="0" err="1" smtClean="0">
                <a:latin typeface="Trebuchet MS"/>
                <a:cs typeface="Trebuchet MS"/>
              </a:rPr>
              <a:t>A</a:t>
            </a:r>
            <a:r>
              <a:rPr sz="1400" spc="85" dirty="0" err="1" smtClean="0">
                <a:latin typeface="Trebuchet MS"/>
                <a:cs typeface="Trebuchet MS"/>
              </a:rPr>
              <a:t>l</a:t>
            </a:r>
            <a:r>
              <a:rPr sz="1400" spc="95" dirty="0" err="1" smtClean="0">
                <a:latin typeface="Trebuchet MS"/>
                <a:cs typeface="Trebuchet MS"/>
              </a:rPr>
              <a:t>u</a:t>
            </a:r>
            <a:r>
              <a:rPr lang="es-ES" sz="1400" spc="345" dirty="0" err="1" smtClean="0">
                <a:latin typeface="Trebuchet MS"/>
                <a:cs typeface="Trebuchet MS"/>
              </a:rPr>
              <a:t>mno</a:t>
            </a:r>
            <a:r>
              <a:rPr lang="es-ES" sz="1400" spc="345" dirty="0" smtClean="0">
                <a:latin typeface="Trebuchet MS"/>
                <a:cs typeface="Trebuchet MS"/>
              </a:rPr>
              <a:t>: Tadeo Francisco Hernández Ramírez.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8616" y="911188"/>
            <a:ext cx="386080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30" dirty="0">
                <a:latin typeface="Trebuchet MS"/>
                <a:cs typeface="Trebuchet MS"/>
              </a:rPr>
              <a:t>Fecha:</a:t>
            </a:r>
            <a:r>
              <a:rPr sz="1400" spc="50" dirty="0">
                <a:latin typeface="Trebuchet MS"/>
                <a:cs typeface="Trebuchet MS"/>
              </a:rPr>
              <a:t> </a:t>
            </a:r>
            <a:r>
              <a:rPr sz="1400" spc="125" dirty="0">
                <a:latin typeface="Trebuchet MS"/>
                <a:cs typeface="Trebuchet MS"/>
              </a:rPr>
              <a:t>semana</a:t>
            </a:r>
            <a:r>
              <a:rPr sz="1400" spc="45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del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lang="es-ES" sz="1400" spc="25" dirty="0" smtClean="0">
                <a:latin typeface="Trebuchet MS"/>
                <a:cs typeface="Trebuchet MS"/>
              </a:rPr>
              <a:t>06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100" dirty="0">
                <a:latin typeface="Trebuchet MS"/>
                <a:cs typeface="Trebuchet MS"/>
              </a:rPr>
              <a:t>al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lang="es-ES" sz="1400" spc="60" dirty="0" smtClean="0">
                <a:latin typeface="Trebuchet MS"/>
                <a:cs typeface="Trebuchet MS"/>
              </a:rPr>
              <a:t>10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de</a:t>
            </a:r>
            <a:r>
              <a:rPr sz="1400" spc="25" dirty="0">
                <a:latin typeface="Trebuchet MS"/>
                <a:cs typeface="Trebuchet MS"/>
              </a:rPr>
              <a:t> </a:t>
            </a:r>
            <a:r>
              <a:rPr lang="es-ES" sz="1400" spc="80" dirty="0" smtClean="0">
                <a:latin typeface="Trebuchet MS"/>
                <a:cs typeface="Trebuchet MS"/>
              </a:rPr>
              <a:t>septiembre</a:t>
            </a:r>
            <a:endParaRPr sz="1400" dirty="0">
              <a:latin typeface="Trebuchet MS"/>
              <a:cs typeface="Trebuchet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9979" y="1549400"/>
          <a:ext cx="6465570" cy="8196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0220"/>
                <a:gridCol w="3435350"/>
              </a:tblGrid>
              <a:tr h="149986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95" dirty="0" smtClean="0">
                          <a:latin typeface="Verdana"/>
                          <a:cs typeface="Verdana"/>
                        </a:rPr>
                        <a:t> Educación socioemocional.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5524">
                <a:tc>
                  <a:txBody>
                    <a:bodyPr/>
                    <a:lstStyle/>
                    <a:p>
                      <a:pPr marL="458470">
                        <a:lnSpc>
                          <a:spcPts val="1165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Autorregulación.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8960">
                        <a:lnSpc>
                          <a:spcPts val="1165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ni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Expresión de las emociones.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4871">
                <a:tc gridSpan="2">
                  <a:txBody>
                    <a:bodyPr/>
                    <a:lstStyle/>
                    <a:p>
                      <a:pPr marL="58419">
                        <a:lnSpc>
                          <a:spcPts val="1165"/>
                        </a:lnSpc>
                      </a:pP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0" dirty="0" err="1">
                          <a:latin typeface="Verdana"/>
                          <a:cs typeface="Verdana"/>
                        </a:rPr>
                        <a:t>esperado</a:t>
                      </a:r>
                      <a:r>
                        <a:rPr sz="1000" b="1" spc="-7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 Reconoce y nombra situaciones que le generen alegría, seguridad,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tristeza, miedo o enojo, y expresa lo que siente.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89979" y="2407285"/>
          <a:ext cx="6465570" cy="1058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65570"/>
              </a:tblGrid>
              <a:tr h="199136">
                <a:tc>
                  <a:txBody>
                    <a:bodyPr/>
                    <a:lstStyle/>
                    <a:p>
                      <a:pPr marL="59055">
                        <a:lnSpc>
                          <a:spcPts val="1120"/>
                        </a:lnSpc>
                        <a:spcBef>
                          <a:spcPts val="345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</a:tr>
              <a:tr h="212979">
                <a:tc>
                  <a:txBody>
                    <a:bodyPr/>
                    <a:lstStyle/>
                    <a:p>
                      <a:pPr marL="59055" marR="46990">
                        <a:lnSpc>
                          <a:spcPts val="1180"/>
                        </a:lnSpc>
                      </a:pPr>
                      <a:r>
                        <a:rPr sz="1000" b="1" spc="-75" dirty="0">
                          <a:latin typeface="Verdana"/>
                          <a:cs typeface="Verdana"/>
                        </a:rPr>
                        <a:t>Puede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mencionar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por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5" dirty="0" err="1">
                          <a:latin typeface="Verdana"/>
                          <a:cs typeface="Verdana"/>
                        </a:rPr>
                        <a:t>sí</a:t>
                      </a:r>
                      <a:r>
                        <a:rPr sz="10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 smtClean="0">
                          <a:latin typeface="Verdana"/>
                          <a:cs typeface="Verdana"/>
                        </a:rPr>
                        <a:t>sol</a:t>
                      </a:r>
                      <a:r>
                        <a:rPr lang="es-ES" sz="1000" b="1" spc="-90" dirty="0" smtClean="0">
                          <a:latin typeface="Verdana"/>
                          <a:cs typeface="Verdana"/>
                        </a:rPr>
                        <a:t>a</a:t>
                      </a:r>
                      <a:r>
                        <a:rPr lang="es-ES" sz="1000" b="1" spc="-90" baseline="0" dirty="0" smtClean="0">
                          <a:latin typeface="Verdana"/>
                          <a:cs typeface="Verdana"/>
                        </a:rPr>
                        <a:t> las emociones y el rol que tiene cada una dentro de nuestra vida diaria.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59055" marR="45085">
                        <a:lnSpc>
                          <a:spcPts val="1180"/>
                        </a:lnSpc>
                      </a:pP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Al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momento de regular sus emociones se puede observar que aún se encuentra en el proceso de conocer y controlar sus estados de ánimo.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314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Requiere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ayuda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0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adulto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60" dirty="0" smtClean="0">
                          <a:latin typeface="Verdana"/>
                          <a:cs typeface="Verdana"/>
                        </a:rPr>
                        <a:t>identificar</a:t>
                      </a:r>
                      <a:r>
                        <a:rPr lang="es-ES" sz="1000" b="1" spc="-60" baseline="0" dirty="0" smtClean="0">
                          <a:latin typeface="Verdana"/>
                          <a:cs typeface="Verdana"/>
                        </a:rPr>
                        <a:t> cada emoción y poder representarlas por medio de la escritura.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96329" y="3591052"/>
            <a:ext cx="6465570" cy="64325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7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es</a:t>
            </a:r>
            <a:r>
              <a:rPr sz="1000" b="1" spc="-70" dirty="0">
                <a:latin typeface="Verdana"/>
                <a:cs typeface="Verdana"/>
              </a:rPr>
              <a:t>cr</a:t>
            </a:r>
            <a:r>
              <a:rPr sz="1000" b="1" spc="-50" dirty="0">
                <a:latin typeface="Verdana"/>
                <a:cs typeface="Verdana"/>
              </a:rPr>
              <a:t>ibe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p</a:t>
            </a:r>
            <a:r>
              <a:rPr sz="1000" b="1" spc="-190" dirty="0">
                <a:latin typeface="Verdana"/>
                <a:cs typeface="Verdana"/>
              </a:rPr>
              <a:t>r</a:t>
            </a:r>
            <a:r>
              <a:rPr sz="1000" b="1" spc="-5" dirty="0">
                <a:latin typeface="Verdana"/>
                <a:cs typeface="Verdana"/>
              </a:rPr>
              <a:t>oc</a:t>
            </a:r>
            <a:r>
              <a:rPr sz="1000" b="1" dirty="0">
                <a:latin typeface="Verdana"/>
                <a:cs typeface="Verdana"/>
              </a:rPr>
              <a:t>e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0" dirty="0">
                <a:latin typeface="Verdana"/>
                <a:cs typeface="Verdana"/>
              </a:rPr>
              <a:t>l</a:t>
            </a:r>
            <a:r>
              <a:rPr sz="1000" b="1" spc="-105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0" dirty="0">
                <a:latin typeface="Verdana"/>
                <a:cs typeface="Verdana"/>
              </a:rPr>
              <a:t>u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0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Logra reconocer cada una de sus emociones, así como también el funcionamiento de las mismas.</a:t>
            </a: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Describe como es su estado de animo ante diferentes situaciones y logra comprender las emociones de los demás.</a:t>
            </a:r>
            <a:endParaRPr sz="1000" dirty="0">
              <a:latin typeface="Verdana"/>
              <a:cs typeface="Verdan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750567"/>
              </p:ext>
            </p:extLst>
          </p:nvPr>
        </p:nvGraphicFramePr>
        <p:xfrm>
          <a:off x="189979" y="4469510"/>
          <a:ext cx="6465570" cy="2183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1330"/>
                <a:gridCol w="3444240"/>
              </a:tblGrid>
              <a:tr h="149987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65" baseline="0" dirty="0" smtClean="0">
                          <a:latin typeface="Verdana"/>
                          <a:cs typeface="Verdana"/>
                        </a:rPr>
                        <a:t> Exploración y comprensión del mundo natural y social.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3436"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85" dirty="0">
                          <a:latin typeface="Verdana"/>
                          <a:cs typeface="Verdana"/>
                        </a:rPr>
                        <a:t>Organizador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curricular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spc="-13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130" baseline="0" dirty="0" smtClean="0">
                          <a:latin typeface="Verdana"/>
                          <a:cs typeface="Verdana"/>
                        </a:rPr>
                        <a:t> Mundo natural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baseline="0" dirty="0" smtClean="0">
                          <a:latin typeface="Verdana"/>
                          <a:cs typeface="Verdana"/>
                        </a:rPr>
                        <a:t> Exploración de la naturaleza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6503">
                <a:tc gridSpan="2">
                  <a:txBody>
                    <a:bodyPr/>
                    <a:lstStyle/>
                    <a:p>
                      <a:pPr marL="58419" marR="0" indent="0" defTabSz="914400" eaLnBrk="1" fontAlgn="auto" latinLnBrk="0" hangingPunct="1">
                        <a:lnSpc>
                          <a:spcPts val="11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80" dirty="0" smtClean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lang="es-ES" sz="1000" b="1" spc="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esperado: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Obtiene, registra, representa y describe información para responder dudas y ampliar su conocimiento en relación con plantas, animales y otros elementos naturales.</a:t>
                      </a:r>
                      <a:endParaRPr lang="es-ES" sz="1000" dirty="0" smtClean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613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2697">
                <a:tc gridSpan="2"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5533">
                <a:tc gridSpan="2">
                  <a:txBody>
                    <a:bodyPr/>
                    <a:lstStyle/>
                    <a:p>
                      <a:pPr marL="59055" marR="48895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Logra representar la flora y fauna que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se encuentra dentro de su comunidad.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48260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Identifican los animales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y los sonidos que emiten cada uno de ellos.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0" indent="0" defTabSz="914400" eaLnBrk="1" fontAlgn="auto" latinLnBrk="0" hangingPunct="1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Describe las características de algunas plantas y animales que se encuentran en su entorno.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96329" y="6794500"/>
            <a:ext cx="6465570" cy="818686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70" dirty="0">
                <a:latin typeface="Verdana"/>
                <a:cs typeface="Verdana"/>
              </a:rPr>
              <a:t>c</a:t>
            </a:r>
            <a:r>
              <a:rPr sz="1000" b="1" spc="-65" dirty="0">
                <a:latin typeface="Verdana"/>
                <a:cs typeface="Verdana"/>
              </a:rPr>
              <a:t>r</a:t>
            </a:r>
            <a:r>
              <a:rPr sz="1000" b="1" spc="-70" dirty="0">
                <a:latin typeface="Verdana"/>
                <a:cs typeface="Verdana"/>
              </a:rPr>
              <a:t>ib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p</a:t>
            </a:r>
            <a:r>
              <a:rPr sz="1000" b="1" spc="-185" dirty="0">
                <a:latin typeface="Verdana"/>
                <a:cs typeface="Verdana"/>
              </a:rPr>
              <a:t>r</a:t>
            </a:r>
            <a:r>
              <a:rPr sz="1000" b="1" dirty="0">
                <a:latin typeface="Verdana"/>
                <a:cs typeface="Verdana"/>
              </a:rPr>
              <a:t>o</a:t>
            </a:r>
            <a:r>
              <a:rPr sz="1000" b="1" spc="5" dirty="0">
                <a:latin typeface="Verdana"/>
                <a:cs typeface="Verdana"/>
              </a:rPr>
              <a:t>c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5" dirty="0">
                <a:latin typeface="Verdana"/>
                <a:cs typeface="Verdana"/>
              </a:rPr>
              <a:t>l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25" dirty="0" err="1">
                <a:latin typeface="Verdana"/>
                <a:cs typeface="Verdana"/>
              </a:rPr>
              <a:t>a</a:t>
            </a:r>
            <a:r>
              <a:rPr sz="1000" b="1" spc="-70" dirty="0" err="1">
                <a:latin typeface="Verdana"/>
                <a:cs typeface="Verdana"/>
              </a:rPr>
              <a:t>l</a:t>
            </a:r>
            <a:r>
              <a:rPr sz="1000" b="1" spc="-155" dirty="0" err="1">
                <a:latin typeface="Verdana"/>
                <a:cs typeface="Verdana"/>
              </a:rPr>
              <a:t>u</a:t>
            </a:r>
            <a:r>
              <a:rPr sz="1000" b="1" spc="-130" dirty="0" err="1">
                <a:latin typeface="Verdana"/>
                <a:cs typeface="Verdana"/>
              </a:rPr>
              <a:t>m</a:t>
            </a:r>
            <a:r>
              <a:rPr sz="1000" b="1" spc="-120" dirty="0" err="1">
                <a:latin typeface="Verdana"/>
                <a:cs typeface="Verdana"/>
              </a:rPr>
              <a:t>n</a:t>
            </a:r>
            <a:r>
              <a:rPr sz="1000" b="1" spc="-40" dirty="0" err="1">
                <a:latin typeface="Verdana"/>
                <a:cs typeface="Verdana"/>
              </a:rPr>
              <a:t>o</a:t>
            </a:r>
            <a:r>
              <a:rPr sz="1000" b="1" spc="-125" dirty="0" smtClean="0">
                <a:latin typeface="Verdana"/>
                <a:cs typeface="Verdana"/>
              </a:rPr>
              <a:t>:</a:t>
            </a:r>
            <a:endParaRPr lang="es-ES" sz="1000" b="1" spc="-125" dirty="0" smtClean="0">
              <a:latin typeface="Verdana"/>
              <a:cs typeface="Verdana"/>
            </a:endParaRPr>
          </a:p>
          <a:p>
            <a:pPr marL="59055" marR="44450">
              <a:lnSpc>
                <a:spcPct val="108000"/>
              </a:lnSpc>
            </a:pPr>
            <a:endParaRPr lang="es-ES" sz="1000" b="1" spc="-125" dirty="0">
              <a:latin typeface="Verdana"/>
              <a:cs typeface="Verdana"/>
            </a:endParaRPr>
          </a:p>
          <a:p>
            <a:pPr marL="59055" marR="44450">
              <a:lnSpc>
                <a:spcPct val="108000"/>
              </a:lnSpc>
            </a:pPr>
            <a:r>
              <a:rPr lang="es-ES" sz="1000" spc="-5" dirty="0" smtClean="0">
                <a:latin typeface="Verdana"/>
                <a:cs typeface="Verdana"/>
              </a:rPr>
              <a:t>Logra </a:t>
            </a:r>
            <a:r>
              <a:rPr lang="es-ES" sz="1000" spc="-20" dirty="0">
                <a:latin typeface="Verdana"/>
                <a:cs typeface="Verdana"/>
              </a:rPr>
              <a:t>identificar las diferentes plantas y animales que se encuentran dentro de su comunidad.</a:t>
            </a:r>
          </a:p>
          <a:p>
            <a:pPr marL="59055" marR="44450">
              <a:lnSpc>
                <a:spcPct val="108000"/>
              </a:lnSpc>
            </a:pPr>
            <a:r>
              <a:rPr lang="es-ES" sz="1000" spc="-20" dirty="0">
                <a:latin typeface="Verdana"/>
                <a:cs typeface="Verdana"/>
              </a:rPr>
              <a:t>Reconoce y describe diversas situaciones en las que ha tenido emociones fuertes</a:t>
            </a:r>
            <a:r>
              <a:rPr lang="es-ES" sz="1000" spc="-20" dirty="0" smtClean="0">
                <a:latin typeface="Verdana"/>
                <a:cs typeface="Verdana"/>
              </a:rPr>
              <a:t>.</a:t>
            </a:r>
            <a:endParaRPr lang="es-ES" sz="1000" dirty="0">
              <a:latin typeface="Verdana"/>
              <a:cs typeface="Verdana"/>
            </a:endParaRPr>
          </a:p>
          <a:p>
            <a:pPr marL="59055" marR="44450">
              <a:lnSpc>
                <a:spcPct val="108000"/>
              </a:lnSpc>
            </a:pPr>
            <a:endParaRPr lang="es-ES" sz="10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6329" y="7797038"/>
            <a:ext cx="6465570" cy="795089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65" dirty="0">
                <a:latin typeface="Verdana"/>
                <a:cs typeface="Verdana"/>
              </a:rPr>
              <a:t>C</a:t>
            </a:r>
            <a:r>
              <a:rPr sz="1000" b="1" spc="-35" dirty="0">
                <a:latin typeface="Verdana"/>
                <a:cs typeface="Verdana"/>
              </a:rPr>
              <a:t>l</a:t>
            </a:r>
            <a:r>
              <a:rPr sz="1000" b="1" spc="-90" dirty="0">
                <a:latin typeface="Verdana"/>
                <a:cs typeface="Verdana"/>
              </a:rPr>
              <a:t>a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145" dirty="0">
                <a:latin typeface="Verdana"/>
                <a:cs typeface="Verdana"/>
              </a:rPr>
              <a:t>z</a:t>
            </a:r>
            <a:r>
              <a:rPr sz="1000" b="1" spc="-50" dirty="0">
                <a:latin typeface="Verdana"/>
                <a:cs typeface="Verdana"/>
              </a:rPr>
              <a:t>o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5" dirty="0" smtClean="0">
                <a:latin typeface="Verdana"/>
                <a:cs typeface="Verdana"/>
              </a:rPr>
              <a:t>:</a:t>
            </a:r>
            <a:endParaRPr lang="es-ES" sz="1000" b="1" spc="-125" dirty="0" smtClean="0">
              <a:latin typeface="Verdana"/>
              <a:cs typeface="Verdana"/>
            </a:endParaRPr>
          </a:p>
          <a:p>
            <a:pPr marL="59055">
              <a:lnSpc>
                <a:spcPts val="1180"/>
              </a:lnSpc>
            </a:pP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Se realizaron clases presenciales con todas las medidas de seguridad.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 smtClean="0">
                <a:latin typeface="Verdana"/>
                <a:cs typeface="Verdana"/>
              </a:rPr>
              <a:t>El alumno logra poner atención, escucha y sigue indicaciones en todo momento.</a:t>
            </a:r>
            <a:br>
              <a:rPr lang="es-ES" sz="1000" dirty="0" smtClean="0">
                <a:latin typeface="Verdana"/>
                <a:cs typeface="Verdana"/>
              </a:rPr>
            </a:br>
            <a:r>
              <a:rPr lang="es-ES" sz="1000" dirty="0" smtClean="0">
                <a:latin typeface="Verdana"/>
                <a:cs typeface="Verdana"/>
              </a:rPr>
              <a:t>Realiza las actividades sin ningún problema y las entrega en tiempo y forma.</a:t>
            </a:r>
            <a:endParaRPr lang="es-ES" sz="1000" dirty="0">
              <a:latin typeface="Verdana"/>
              <a:cs typeface="Verdan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67400" y="1943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1º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258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9211" y="228600"/>
            <a:ext cx="301980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5115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EVALUACIÓN</a:t>
            </a:r>
            <a:r>
              <a:rPr spc="20" dirty="0"/>
              <a:t> </a:t>
            </a:r>
            <a:r>
              <a:rPr spc="25" dirty="0"/>
              <a:t>CONTINUA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803465"/>
            <a:ext cx="2438400" cy="4424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27100" algn="l"/>
              </a:tabLst>
            </a:pPr>
            <a:r>
              <a:rPr sz="1400" spc="130" dirty="0" err="1" smtClean="0">
                <a:latin typeface="Trebuchet MS"/>
                <a:cs typeface="Trebuchet MS"/>
              </a:rPr>
              <a:t>A</a:t>
            </a:r>
            <a:r>
              <a:rPr sz="1400" spc="85" dirty="0" err="1" smtClean="0">
                <a:latin typeface="Trebuchet MS"/>
                <a:cs typeface="Trebuchet MS"/>
              </a:rPr>
              <a:t>l</a:t>
            </a:r>
            <a:r>
              <a:rPr sz="1400" spc="95" dirty="0" err="1" smtClean="0">
                <a:latin typeface="Trebuchet MS"/>
                <a:cs typeface="Trebuchet MS"/>
              </a:rPr>
              <a:t>u</a:t>
            </a:r>
            <a:r>
              <a:rPr lang="es-ES" sz="1400" spc="345" dirty="0" err="1" smtClean="0">
                <a:latin typeface="Trebuchet MS"/>
                <a:cs typeface="Trebuchet MS"/>
              </a:rPr>
              <a:t>mno</a:t>
            </a:r>
            <a:r>
              <a:rPr lang="es-ES" sz="1400" spc="345" dirty="0" smtClean="0">
                <a:latin typeface="Trebuchet MS"/>
                <a:cs typeface="Trebuchet MS"/>
              </a:rPr>
              <a:t>: Ángel </a:t>
            </a:r>
            <a:r>
              <a:rPr lang="es-ES" sz="1400" spc="345" dirty="0" err="1" smtClean="0">
                <a:latin typeface="Trebuchet MS"/>
                <a:cs typeface="Trebuchet MS"/>
              </a:rPr>
              <a:t>Yahir</a:t>
            </a:r>
            <a:r>
              <a:rPr lang="es-ES" sz="1400" spc="345" dirty="0" smtClean="0">
                <a:latin typeface="Trebuchet MS"/>
                <a:cs typeface="Trebuchet MS"/>
              </a:rPr>
              <a:t> López Espinoza.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8616" y="911188"/>
            <a:ext cx="386080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30" dirty="0">
                <a:latin typeface="Trebuchet MS"/>
                <a:cs typeface="Trebuchet MS"/>
              </a:rPr>
              <a:t>Fecha:</a:t>
            </a:r>
            <a:r>
              <a:rPr sz="1400" spc="50" dirty="0">
                <a:latin typeface="Trebuchet MS"/>
                <a:cs typeface="Trebuchet MS"/>
              </a:rPr>
              <a:t> </a:t>
            </a:r>
            <a:r>
              <a:rPr sz="1400" spc="125" dirty="0">
                <a:latin typeface="Trebuchet MS"/>
                <a:cs typeface="Trebuchet MS"/>
              </a:rPr>
              <a:t>semana</a:t>
            </a:r>
            <a:r>
              <a:rPr sz="1400" spc="45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del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lang="es-ES" sz="1400" spc="25" dirty="0" smtClean="0">
                <a:latin typeface="Trebuchet MS"/>
                <a:cs typeface="Trebuchet MS"/>
              </a:rPr>
              <a:t>06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100" dirty="0">
                <a:latin typeface="Trebuchet MS"/>
                <a:cs typeface="Trebuchet MS"/>
              </a:rPr>
              <a:t>al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lang="es-ES" sz="1400" spc="60" dirty="0" smtClean="0">
                <a:latin typeface="Trebuchet MS"/>
                <a:cs typeface="Trebuchet MS"/>
              </a:rPr>
              <a:t>10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de</a:t>
            </a:r>
            <a:r>
              <a:rPr sz="1400" spc="25" dirty="0">
                <a:latin typeface="Trebuchet MS"/>
                <a:cs typeface="Trebuchet MS"/>
              </a:rPr>
              <a:t> </a:t>
            </a:r>
            <a:r>
              <a:rPr lang="es-ES" sz="1400" spc="80" dirty="0" smtClean="0">
                <a:latin typeface="Trebuchet MS"/>
                <a:cs typeface="Trebuchet MS"/>
              </a:rPr>
              <a:t>septiembre</a:t>
            </a:r>
            <a:endParaRPr sz="1400" dirty="0">
              <a:latin typeface="Trebuchet MS"/>
              <a:cs typeface="Trebuchet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9979" y="1549400"/>
          <a:ext cx="6465570" cy="8196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0220"/>
                <a:gridCol w="3435350"/>
              </a:tblGrid>
              <a:tr h="149986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95" dirty="0" smtClean="0">
                          <a:latin typeface="Verdana"/>
                          <a:cs typeface="Verdana"/>
                        </a:rPr>
                        <a:t> Educación socioemocional.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5524">
                <a:tc>
                  <a:txBody>
                    <a:bodyPr/>
                    <a:lstStyle/>
                    <a:p>
                      <a:pPr marL="458470">
                        <a:lnSpc>
                          <a:spcPts val="1165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Autorregulación.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8960">
                        <a:lnSpc>
                          <a:spcPts val="1165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ni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Expresión de las emociones.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4871">
                <a:tc gridSpan="2">
                  <a:txBody>
                    <a:bodyPr/>
                    <a:lstStyle/>
                    <a:p>
                      <a:pPr marL="58419">
                        <a:lnSpc>
                          <a:spcPts val="1165"/>
                        </a:lnSpc>
                      </a:pP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0" dirty="0" err="1">
                          <a:latin typeface="Verdana"/>
                          <a:cs typeface="Verdana"/>
                        </a:rPr>
                        <a:t>esperado</a:t>
                      </a:r>
                      <a:r>
                        <a:rPr sz="1000" b="1" spc="-7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 Reconoce y nombra situaciones que le generen alegría, seguridad,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tristeza, miedo o enojo, y expresa lo que siente.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89979" y="2407285"/>
          <a:ext cx="6465570" cy="1058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65570"/>
              </a:tblGrid>
              <a:tr h="199136">
                <a:tc>
                  <a:txBody>
                    <a:bodyPr/>
                    <a:lstStyle/>
                    <a:p>
                      <a:pPr marL="59055">
                        <a:lnSpc>
                          <a:spcPts val="1120"/>
                        </a:lnSpc>
                        <a:spcBef>
                          <a:spcPts val="345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</a:tr>
              <a:tr h="212979">
                <a:tc>
                  <a:txBody>
                    <a:bodyPr/>
                    <a:lstStyle/>
                    <a:p>
                      <a:pPr marL="59055" marR="46990">
                        <a:lnSpc>
                          <a:spcPts val="1180"/>
                        </a:lnSpc>
                      </a:pPr>
                      <a:r>
                        <a:rPr sz="1000" b="1" spc="-75" dirty="0">
                          <a:latin typeface="Verdana"/>
                          <a:cs typeface="Verdana"/>
                        </a:rPr>
                        <a:t>Puede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mencionar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por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5" dirty="0" err="1">
                          <a:latin typeface="Verdana"/>
                          <a:cs typeface="Verdana"/>
                        </a:rPr>
                        <a:t>sí</a:t>
                      </a:r>
                      <a:r>
                        <a:rPr sz="10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 smtClean="0">
                          <a:latin typeface="Verdana"/>
                          <a:cs typeface="Verdana"/>
                        </a:rPr>
                        <a:t>sol</a:t>
                      </a:r>
                      <a:r>
                        <a:rPr lang="es-ES" sz="1000" b="1" spc="-90" dirty="0" smtClean="0">
                          <a:latin typeface="Verdana"/>
                          <a:cs typeface="Verdana"/>
                        </a:rPr>
                        <a:t>a</a:t>
                      </a:r>
                      <a:r>
                        <a:rPr lang="es-ES" sz="1000" b="1" spc="-90" baseline="0" dirty="0" smtClean="0">
                          <a:latin typeface="Verdana"/>
                          <a:cs typeface="Verdana"/>
                        </a:rPr>
                        <a:t> las emociones y el rol que tiene cada una dentro de nuestra vida diaria.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59055" marR="45085">
                        <a:lnSpc>
                          <a:spcPts val="1180"/>
                        </a:lnSpc>
                      </a:pP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Al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momento de regular sus emociones se puede observar que aún se encuentra en el proceso de conocer y controlar sus estados de ánimo.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314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Requiere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ayuda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0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adulto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60" dirty="0" smtClean="0">
                          <a:latin typeface="Verdana"/>
                          <a:cs typeface="Verdana"/>
                        </a:rPr>
                        <a:t>identificar</a:t>
                      </a:r>
                      <a:r>
                        <a:rPr lang="es-ES" sz="1000" b="1" spc="-60" baseline="0" dirty="0" smtClean="0">
                          <a:latin typeface="Verdana"/>
                          <a:cs typeface="Verdana"/>
                        </a:rPr>
                        <a:t> cada emoción y poder representarlas por medio de la escritura.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96329" y="3591052"/>
            <a:ext cx="6465570" cy="64325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7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es</a:t>
            </a:r>
            <a:r>
              <a:rPr sz="1000" b="1" spc="-70" dirty="0">
                <a:latin typeface="Verdana"/>
                <a:cs typeface="Verdana"/>
              </a:rPr>
              <a:t>cr</a:t>
            </a:r>
            <a:r>
              <a:rPr sz="1000" b="1" spc="-50" dirty="0">
                <a:latin typeface="Verdana"/>
                <a:cs typeface="Verdana"/>
              </a:rPr>
              <a:t>ibe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p</a:t>
            </a:r>
            <a:r>
              <a:rPr sz="1000" b="1" spc="-190" dirty="0">
                <a:latin typeface="Verdana"/>
                <a:cs typeface="Verdana"/>
              </a:rPr>
              <a:t>r</a:t>
            </a:r>
            <a:r>
              <a:rPr sz="1000" b="1" spc="-5" dirty="0">
                <a:latin typeface="Verdana"/>
                <a:cs typeface="Verdana"/>
              </a:rPr>
              <a:t>oc</a:t>
            </a:r>
            <a:r>
              <a:rPr sz="1000" b="1" dirty="0">
                <a:latin typeface="Verdana"/>
                <a:cs typeface="Verdana"/>
              </a:rPr>
              <a:t>e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0" dirty="0">
                <a:latin typeface="Verdana"/>
                <a:cs typeface="Verdana"/>
              </a:rPr>
              <a:t>l</a:t>
            </a:r>
            <a:r>
              <a:rPr sz="1000" b="1" spc="-105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0" dirty="0">
                <a:latin typeface="Verdana"/>
                <a:cs typeface="Verdana"/>
              </a:rPr>
              <a:t>u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0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Logra reconocer cada una de sus emociones, así como también el funcionamiento de las mismas.</a:t>
            </a: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Describe como es su estado de animo ante diferentes situaciones y logra comprender las emociones de los demás.</a:t>
            </a:r>
            <a:endParaRPr sz="1000" dirty="0">
              <a:latin typeface="Verdana"/>
              <a:cs typeface="Verdan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986232"/>
              </p:ext>
            </p:extLst>
          </p:nvPr>
        </p:nvGraphicFramePr>
        <p:xfrm>
          <a:off x="189979" y="4469510"/>
          <a:ext cx="6465570" cy="2183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1330"/>
                <a:gridCol w="3444240"/>
              </a:tblGrid>
              <a:tr h="149987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65" baseline="0" dirty="0" smtClean="0">
                          <a:latin typeface="Verdana"/>
                          <a:cs typeface="Verdana"/>
                        </a:rPr>
                        <a:t> Exploración y comprensión del mundo natural y social.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3436"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85" dirty="0">
                          <a:latin typeface="Verdana"/>
                          <a:cs typeface="Verdana"/>
                        </a:rPr>
                        <a:t>Organizador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curricular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spc="-13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130" baseline="0" dirty="0" smtClean="0">
                          <a:latin typeface="Verdana"/>
                          <a:cs typeface="Verdana"/>
                        </a:rPr>
                        <a:t> Mundo natural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baseline="0" dirty="0" smtClean="0">
                          <a:latin typeface="Verdana"/>
                          <a:cs typeface="Verdana"/>
                        </a:rPr>
                        <a:t> Exploración de la naturaleza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6503">
                <a:tc gridSpan="2">
                  <a:txBody>
                    <a:bodyPr/>
                    <a:lstStyle/>
                    <a:p>
                      <a:pPr marL="58419" marR="0" indent="0" defTabSz="914400" eaLnBrk="1" fontAlgn="auto" latinLnBrk="0" hangingPunct="1">
                        <a:lnSpc>
                          <a:spcPts val="11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80" dirty="0" smtClean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lang="es-ES" sz="1000" b="1" spc="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esperado: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Obtiene, registra, representa y describe información para responder dudas y ampliar su conocimiento en relación con plantas, animales y otros elementos naturales.</a:t>
                      </a:r>
                      <a:endParaRPr lang="es-ES" sz="1000" dirty="0" smtClean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613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2697">
                <a:tc gridSpan="2"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5533">
                <a:tc gridSpan="2">
                  <a:txBody>
                    <a:bodyPr/>
                    <a:lstStyle/>
                    <a:p>
                      <a:pPr marL="59055" marR="48895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Logra representar la flora y fauna que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se encuentra dentro de su comunidad.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48260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Identifican los animales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y los sonidos que emiten cada uno de ellos.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0" indent="0" defTabSz="914400" eaLnBrk="1" fontAlgn="auto" latinLnBrk="0" hangingPunct="1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Describe las características de algunas plantas y animales que se encuentran en su entorno.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96329" y="6794500"/>
            <a:ext cx="6465570" cy="795089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70" dirty="0">
                <a:latin typeface="Verdana"/>
                <a:cs typeface="Verdana"/>
              </a:rPr>
              <a:t>c</a:t>
            </a:r>
            <a:r>
              <a:rPr sz="1000" b="1" spc="-65" dirty="0">
                <a:latin typeface="Verdana"/>
                <a:cs typeface="Verdana"/>
              </a:rPr>
              <a:t>r</a:t>
            </a:r>
            <a:r>
              <a:rPr sz="1000" b="1" spc="-70" dirty="0">
                <a:latin typeface="Verdana"/>
                <a:cs typeface="Verdana"/>
              </a:rPr>
              <a:t>ib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p</a:t>
            </a:r>
            <a:r>
              <a:rPr sz="1000" b="1" spc="-185" dirty="0">
                <a:latin typeface="Verdana"/>
                <a:cs typeface="Verdana"/>
              </a:rPr>
              <a:t>r</a:t>
            </a:r>
            <a:r>
              <a:rPr sz="1000" b="1" dirty="0">
                <a:latin typeface="Verdana"/>
                <a:cs typeface="Verdana"/>
              </a:rPr>
              <a:t>o</a:t>
            </a:r>
            <a:r>
              <a:rPr sz="1000" b="1" spc="5" dirty="0">
                <a:latin typeface="Verdana"/>
                <a:cs typeface="Verdana"/>
              </a:rPr>
              <a:t>c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5" dirty="0">
                <a:latin typeface="Verdana"/>
                <a:cs typeface="Verdana"/>
              </a:rPr>
              <a:t>l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25" dirty="0" err="1">
                <a:latin typeface="Verdana"/>
                <a:cs typeface="Verdana"/>
              </a:rPr>
              <a:t>a</a:t>
            </a:r>
            <a:r>
              <a:rPr sz="1000" b="1" spc="-70" dirty="0" err="1">
                <a:latin typeface="Verdana"/>
                <a:cs typeface="Verdana"/>
              </a:rPr>
              <a:t>l</a:t>
            </a:r>
            <a:r>
              <a:rPr sz="1000" b="1" spc="-155" dirty="0" err="1">
                <a:latin typeface="Verdana"/>
                <a:cs typeface="Verdana"/>
              </a:rPr>
              <a:t>u</a:t>
            </a:r>
            <a:r>
              <a:rPr sz="1000" b="1" spc="-130" dirty="0" err="1">
                <a:latin typeface="Verdana"/>
                <a:cs typeface="Verdana"/>
              </a:rPr>
              <a:t>m</a:t>
            </a:r>
            <a:r>
              <a:rPr sz="1000" b="1" spc="-120" dirty="0" err="1">
                <a:latin typeface="Verdana"/>
                <a:cs typeface="Verdana"/>
              </a:rPr>
              <a:t>n</a:t>
            </a:r>
            <a:r>
              <a:rPr sz="1000" b="1" spc="-40" dirty="0" err="1">
                <a:latin typeface="Verdana"/>
                <a:cs typeface="Verdana"/>
              </a:rPr>
              <a:t>o</a:t>
            </a:r>
            <a:r>
              <a:rPr sz="1000" b="1" spc="-125" dirty="0" smtClean="0">
                <a:latin typeface="Verdana"/>
                <a:cs typeface="Verdana"/>
              </a:rPr>
              <a:t>:</a:t>
            </a:r>
            <a:r>
              <a:rPr lang="es-ES" sz="1000" b="1" spc="-125" dirty="0" smtClean="0">
                <a:latin typeface="Verdana"/>
                <a:cs typeface="Verdana"/>
              </a:rPr>
              <a:t> 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Logra representar e identificar sus emociones y las de los demás.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Describe las situaciones en las que se le han presentado diferente situaciones y explica el por qué de estas. </a:t>
            </a:r>
            <a:endParaRPr lang="es-ES" sz="1000" b="1" spc="-125" dirty="0" smtClean="0">
              <a:latin typeface="Verdana"/>
              <a:cs typeface="Verdana"/>
            </a:endParaRPr>
          </a:p>
          <a:p>
            <a:pPr marL="59055">
              <a:lnSpc>
                <a:spcPts val="1180"/>
              </a:lnSpc>
            </a:pPr>
            <a:endParaRPr sz="10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6329" y="7797038"/>
            <a:ext cx="6465570" cy="961802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65" dirty="0">
                <a:latin typeface="Verdana"/>
                <a:cs typeface="Verdana"/>
              </a:rPr>
              <a:t>C</a:t>
            </a:r>
            <a:r>
              <a:rPr sz="1000" b="1" spc="-35" dirty="0">
                <a:latin typeface="Verdana"/>
                <a:cs typeface="Verdana"/>
              </a:rPr>
              <a:t>l</a:t>
            </a:r>
            <a:r>
              <a:rPr sz="1000" b="1" spc="-90" dirty="0">
                <a:latin typeface="Verdana"/>
                <a:cs typeface="Verdana"/>
              </a:rPr>
              <a:t>a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145" dirty="0">
                <a:latin typeface="Verdana"/>
                <a:cs typeface="Verdana"/>
              </a:rPr>
              <a:t>z</a:t>
            </a:r>
            <a:r>
              <a:rPr sz="1000" b="1" spc="-50" dirty="0">
                <a:latin typeface="Verdana"/>
                <a:cs typeface="Verdana"/>
              </a:rPr>
              <a:t>o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5" dirty="0" smtClean="0">
                <a:latin typeface="Verdana"/>
                <a:cs typeface="Verdana"/>
              </a:rPr>
              <a:t>:</a:t>
            </a:r>
            <a:endParaRPr lang="es-ES" sz="1000" b="1" spc="-125" dirty="0" smtClean="0">
              <a:latin typeface="Verdana"/>
              <a:cs typeface="Verdana"/>
            </a:endParaRPr>
          </a:p>
          <a:p>
            <a:pPr marL="59055">
              <a:lnSpc>
                <a:spcPts val="1180"/>
              </a:lnSpc>
            </a:pP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Se realizaron clases presenciales con todas las medidas de seguridad.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El alumno logra poner atención, escucha y sigue indicaciones en todo momento.</a:t>
            </a:r>
            <a:br>
              <a:rPr lang="es-ES" sz="1000" dirty="0">
                <a:latin typeface="Verdana"/>
                <a:cs typeface="Verdana"/>
              </a:rPr>
            </a:br>
            <a:r>
              <a:rPr lang="es-ES" sz="1000" dirty="0">
                <a:latin typeface="Verdana"/>
                <a:cs typeface="Verdana"/>
              </a:rPr>
              <a:t>Realiza las actividades sin ningún problema y las entrega en tiempo y forma.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 dirty="0">
              <a:latin typeface="Verdana"/>
              <a:cs typeface="Verdan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67400" y="1943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1º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51416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9211" y="228600"/>
            <a:ext cx="301980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5115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EVALUACIÓN</a:t>
            </a:r>
            <a:r>
              <a:rPr spc="20" dirty="0"/>
              <a:t> </a:t>
            </a:r>
            <a:r>
              <a:rPr spc="25" dirty="0"/>
              <a:t>CONTINUA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695744"/>
            <a:ext cx="2438400" cy="65787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27100" algn="l"/>
              </a:tabLst>
            </a:pPr>
            <a:r>
              <a:rPr sz="1400" spc="130" dirty="0" err="1" smtClean="0">
                <a:latin typeface="Trebuchet MS"/>
                <a:cs typeface="Trebuchet MS"/>
              </a:rPr>
              <a:t>A</a:t>
            </a:r>
            <a:r>
              <a:rPr sz="1400" spc="85" dirty="0" err="1" smtClean="0">
                <a:latin typeface="Trebuchet MS"/>
                <a:cs typeface="Trebuchet MS"/>
              </a:rPr>
              <a:t>l</a:t>
            </a:r>
            <a:r>
              <a:rPr sz="1400" spc="95" dirty="0" err="1" smtClean="0">
                <a:latin typeface="Trebuchet MS"/>
                <a:cs typeface="Trebuchet MS"/>
              </a:rPr>
              <a:t>u</a:t>
            </a:r>
            <a:r>
              <a:rPr lang="es-ES" sz="1400" spc="345" dirty="0" err="1" smtClean="0">
                <a:latin typeface="Trebuchet MS"/>
                <a:cs typeface="Trebuchet MS"/>
              </a:rPr>
              <a:t>mna</a:t>
            </a:r>
            <a:r>
              <a:rPr lang="es-ES" sz="1400" spc="345" dirty="0" smtClean="0">
                <a:latin typeface="Trebuchet MS"/>
                <a:cs typeface="Trebuchet MS"/>
              </a:rPr>
              <a:t>: Griselda Lizbeth Espinoza Flores.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8616" y="911188"/>
            <a:ext cx="386080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30" dirty="0">
                <a:latin typeface="Trebuchet MS"/>
                <a:cs typeface="Trebuchet MS"/>
              </a:rPr>
              <a:t>Fecha:</a:t>
            </a:r>
            <a:r>
              <a:rPr sz="1400" spc="50" dirty="0">
                <a:latin typeface="Trebuchet MS"/>
                <a:cs typeface="Trebuchet MS"/>
              </a:rPr>
              <a:t> </a:t>
            </a:r>
            <a:r>
              <a:rPr sz="1400" spc="125" dirty="0">
                <a:latin typeface="Trebuchet MS"/>
                <a:cs typeface="Trebuchet MS"/>
              </a:rPr>
              <a:t>semana</a:t>
            </a:r>
            <a:r>
              <a:rPr sz="1400" spc="45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del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lang="es-ES" sz="1400" spc="25" dirty="0" smtClean="0">
                <a:latin typeface="Trebuchet MS"/>
                <a:cs typeface="Trebuchet MS"/>
              </a:rPr>
              <a:t>06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100" dirty="0">
                <a:latin typeface="Trebuchet MS"/>
                <a:cs typeface="Trebuchet MS"/>
              </a:rPr>
              <a:t>al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lang="es-ES" sz="1400" spc="60" dirty="0" smtClean="0">
                <a:latin typeface="Trebuchet MS"/>
                <a:cs typeface="Trebuchet MS"/>
              </a:rPr>
              <a:t>10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de</a:t>
            </a:r>
            <a:r>
              <a:rPr sz="1400" spc="25" dirty="0">
                <a:latin typeface="Trebuchet MS"/>
                <a:cs typeface="Trebuchet MS"/>
              </a:rPr>
              <a:t> </a:t>
            </a:r>
            <a:r>
              <a:rPr lang="es-ES" sz="1400" spc="80" dirty="0" smtClean="0">
                <a:latin typeface="Trebuchet MS"/>
                <a:cs typeface="Trebuchet MS"/>
              </a:rPr>
              <a:t>septiembre</a:t>
            </a:r>
            <a:endParaRPr sz="1400" dirty="0">
              <a:latin typeface="Trebuchet MS"/>
              <a:cs typeface="Trebuchet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9979" y="1549400"/>
          <a:ext cx="6465570" cy="8196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0220"/>
                <a:gridCol w="3435350"/>
              </a:tblGrid>
              <a:tr h="149986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95" dirty="0" smtClean="0">
                          <a:latin typeface="Verdana"/>
                          <a:cs typeface="Verdana"/>
                        </a:rPr>
                        <a:t> Educación socioemocional.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5524">
                <a:tc>
                  <a:txBody>
                    <a:bodyPr/>
                    <a:lstStyle/>
                    <a:p>
                      <a:pPr marL="458470">
                        <a:lnSpc>
                          <a:spcPts val="1165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Autorregulación.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8960">
                        <a:lnSpc>
                          <a:spcPts val="1165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ni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Expresión de las emociones.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4871">
                <a:tc gridSpan="2">
                  <a:txBody>
                    <a:bodyPr/>
                    <a:lstStyle/>
                    <a:p>
                      <a:pPr marL="58419">
                        <a:lnSpc>
                          <a:spcPts val="1165"/>
                        </a:lnSpc>
                      </a:pP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0" dirty="0" err="1">
                          <a:latin typeface="Verdana"/>
                          <a:cs typeface="Verdana"/>
                        </a:rPr>
                        <a:t>esperado</a:t>
                      </a:r>
                      <a:r>
                        <a:rPr sz="1000" b="1" spc="-7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 Reconoce y nombra situaciones que le generen alegría, seguridad,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tristeza, miedo o enojo, y expresa lo que siente.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89979" y="2407285"/>
          <a:ext cx="6465570" cy="1058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65570"/>
              </a:tblGrid>
              <a:tr h="199136">
                <a:tc>
                  <a:txBody>
                    <a:bodyPr/>
                    <a:lstStyle/>
                    <a:p>
                      <a:pPr marL="59055">
                        <a:lnSpc>
                          <a:spcPts val="1120"/>
                        </a:lnSpc>
                        <a:spcBef>
                          <a:spcPts val="345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</a:tr>
              <a:tr h="212979">
                <a:tc>
                  <a:txBody>
                    <a:bodyPr/>
                    <a:lstStyle/>
                    <a:p>
                      <a:pPr marL="59055" marR="46990">
                        <a:lnSpc>
                          <a:spcPts val="1180"/>
                        </a:lnSpc>
                      </a:pPr>
                      <a:r>
                        <a:rPr sz="1000" b="1" spc="-75" dirty="0">
                          <a:latin typeface="Verdana"/>
                          <a:cs typeface="Verdana"/>
                        </a:rPr>
                        <a:t>Puede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mencionar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por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5" dirty="0" err="1">
                          <a:latin typeface="Verdana"/>
                          <a:cs typeface="Verdana"/>
                        </a:rPr>
                        <a:t>sí</a:t>
                      </a:r>
                      <a:r>
                        <a:rPr sz="10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 smtClean="0">
                          <a:latin typeface="Verdana"/>
                          <a:cs typeface="Verdana"/>
                        </a:rPr>
                        <a:t>sol</a:t>
                      </a:r>
                      <a:r>
                        <a:rPr lang="es-ES" sz="1000" b="1" spc="-90" dirty="0" smtClean="0">
                          <a:latin typeface="Verdana"/>
                          <a:cs typeface="Verdana"/>
                        </a:rPr>
                        <a:t>a</a:t>
                      </a:r>
                      <a:r>
                        <a:rPr lang="es-ES" sz="1000" b="1" spc="-90" baseline="0" dirty="0" smtClean="0">
                          <a:latin typeface="Verdana"/>
                          <a:cs typeface="Verdana"/>
                        </a:rPr>
                        <a:t> las emociones y el rol que tiene cada una dentro de nuestra vida diaria.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59055" marR="45085">
                        <a:lnSpc>
                          <a:spcPts val="1180"/>
                        </a:lnSpc>
                      </a:pP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Al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momento de regular sus emociones se puede observar que aún se encuentra en el proceso de conocer y controlar sus estados de ánimo.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314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Requiere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ayuda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0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adulto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60" dirty="0" smtClean="0">
                          <a:latin typeface="Verdana"/>
                          <a:cs typeface="Verdana"/>
                        </a:rPr>
                        <a:t>identificar</a:t>
                      </a:r>
                      <a:r>
                        <a:rPr lang="es-ES" sz="1000" b="1" spc="-60" baseline="0" dirty="0" smtClean="0">
                          <a:latin typeface="Verdana"/>
                          <a:cs typeface="Verdana"/>
                        </a:rPr>
                        <a:t> cada emoción y poder representarlas por medio de la escritura.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96329" y="3591052"/>
            <a:ext cx="6465570" cy="64325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7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es</a:t>
            </a:r>
            <a:r>
              <a:rPr sz="1000" b="1" spc="-70" dirty="0">
                <a:latin typeface="Verdana"/>
                <a:cs typeface="Verdana"/>
              </a:rPr>
              <a:t>cr</a:t>
            </a:r>
            <a:r>
              <a:rPr sz="1000" b="1" spc="-50" dirty="0">
                <a:latin typeface="Verdana"/>
                <a:cs typeface="Verdana"/>
              </a:rPr>
              <a:t>ibe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p</a:t>
            </a:r>
            <a:r>
              <a:rPr sz="1000" b="1" spc="-190" dirty="0">
                <a:latin typeface="Verdana"/>
                <a:cs typeface="Verdana"/>
              </a:rPr>
              <a:t>r</a:t>
            </a:r>
            <a:r>
              <a:rPr sz="1000" b="1" spc="-5" dirty="0">
                <a:latin typeface="Verdana"/>
                <a:cs typeface="Verdana"/>
              </a:rPr>
              <a:t>oc</a:t>
            </a:r>
            <a:r>
              <a:rPr sz="1000" b="1" dirty="0">
                <a:latin typeface="Verdana"/>
                <a:cs typeface="Verdana"/>
              </a:rPr>
              <a:t>e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0" dirty="0">
                <a:latin typeface="Verdana"/>
                <a:cs typeface="Verdana"/>
              </a:rPr>
              <a:t>l</a:t>
            </a:r>
            <a:r>
              <a:rPr sz="1000" b="1" spc="-105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0" dirty="0">
                <a:latin typeface="Verdana"/>
                <a:cs typeface="Verdana"/>
              </a:rPr>
              <a:t>u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0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Logra reconocer cada una de sus emociones, así como también el funcionamiento de las mismas.</a:t>
            </a: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Describe como es su estado de animo ante diferentes situaciones y logra comprender las emociones de los demás.</a:t>
            </a:r>
            <a:endParaRPr sz="1000" dirty="0">
              <a:latin typeface="Verdana"/>
              <a:cs typeface="Verdan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23114"/>
              </p:ext>
            </p:extLst>
          </p:nvPr>
        </p:nvGraphicFramePr>
        <p:xfrm>
          <a:off x="189979" y="4469510"/>
          <a:ext cx="6465570" cy="2183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1330"/>
                <a:gridCol w="3444240"/>
              </a:tblGrid>
              <a:tr h="149987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65" baseline="0" dirty="0" smtClean="0">
                          <a:latin typeface="Verdana"/>
                          <a:cs typeface="Verdana"/>
                        </a:rPr>
                        <a:t> Exploración y comprensión del mundo natural y social.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3436"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85" dirty="0">
                          <a:latin typeface="Verdana"/>
                          <a:cs typeface="Verdana"/>
                        </a:rPr>
                        <a:t>Organizador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curricular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spc="-13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 Mundo</a:t>
                      </a:r>
                      <a:r>
                        <a:rPr lang="es-ES" sz="1000" b="1" spc="-130" baseline="0" dirty="0" smtClean="0">
                          <a:latin typeface="Verdana"/>
                          <a:cs typeface="Verdana"/>
                        </a:rPr>
                        <a:t> natural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baseline="0" dirty="0" smtClean="0">
                          <a:latin typeface="Verdana"/>
                          <a:cs typeface="Verdana"/>
                        </a:rPr>
                        <a:t> Exploración de la naturaleza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6503">
                <a:tc gridSpan="2">
                  <a:txBody>
                    <a:bodyPr/>
                    <a:lstStyle/>
                    <a:p>
                      <a:pPr marL="58419" marR="0" indent="0" defTabSz="914400" eaLnBrk="1" fontAlgn="auto" latinLnBrk="0" hangingPunct="1">
                        <a:lnSpc>
                          <a:spcPts val="11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80" dirty="0" smtClean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lang="es-ES" sz="1000" b="1" spc="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esperado: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Obtiene, registra, representa y describe información para responder dudas y ampliar su conocimiento en relación con plantas, animales y otros elementos naturales.</a:t>
                      </a:r>
                      <a:endParaRPr lang="es-ES" sz="1000" dirty="0" smtClean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613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2697">
                <a:tc gridSpan="2"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5533">
                <a:tc gridSpan="2">
                  <a:txBody>
                    <a:bodyPr/>
                    <a:lstStyle/>
                    <a:p>
                      <a:pPr marL="59055" marR="48895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Logra representar la flora y fauna que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se encuentra dentro de su comunidad.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48260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Identifican los animales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y los sonidos que emiten cada uno de ellos.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  <a:p>
                      <a:pPr marL="59055" marR="48260">
                        <a:lnSpc>
                          <a:spcPts val="1180"/>
                        </a:lnSpc>
                      </a:pPr>
                      <a:endParaRPr sz="1000" b="1" spc="-65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0" indent="0" defTabSz="914400" eaLnBrk="1" fontAlgn="auto" latinLnBrk="0" hangingPunct="1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Describe las características de algunas plantas y animales que se encuentran en su entorno.</a:t>
                      </a:r>
                    </a:p>
                    <a:p>
                      <a:pPr marL="59055">
                        <a:lnSpc>
                          <a:spcPts val="1190"/>
                        </a:lnSpc>
                      </a:pP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96329" y="6794500"/>
            <a:ext cx="6465570" cy="80791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70" dirty="0">
                <a:latin typeface="Verdana"/>
                <a:cs typeface="Verdana"/>
              </a:rPr>
              <a:t>c</a:t>
            </a:r>
            <a:r>
              <a:rPr sz="1000" b="1" spc="-65" dirty="0">
                <a:latin typeface="Verdana"/>
                <a:cs typeface="Verdana"/>
              </a:rPr>
              <a:t>r</a:t>
            </a:r>
            <a:r>
              <a:rPr sz="1000" b="1" spc="-70" dirty="0">
                <a:latin typeface="Verdana"/>
                <a:cs typeface="Verdana"/>
              </a:rPr>
              <a:t>ib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p</a:t>
            </a:r>
            <a:r>
              <a:rPr sz="1000" b="1" spc="-185" dirty="0">
                <a:latin typeface="Verdana"/>
                <a:cs typeface="Verdana"/>
              </a:rPr>
              <a:t>r</a:t>
            </a:r>
            <a:r>
              <a:rPr sz="1000" b="1" dirty="0">
                <a:latin typeface="Verdana"/>
                <a:cs typeface="Verdana"/>
              </a:rPr>
              <a:t>o</a:t>
            </a:r>
            <a:r>
              <a:rPr sz="1000" b="1" spc="5" dirty="0">
                <a:latin typeface="Verdana"/>
                <a:cs typeface="Verdana"/>
              </a:rPr>
              <a:t>c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5" dirty="0">
                <a:latin typeface="Verdana"/>
                <a:cs typeface="Verdana"/>
              </a:rPr>
              <a:t>l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5" dirty="0">
                <a:latin typeface="Verdana"/>
                <a:cs typeface="Verdana"/>
              </a:rPr>
              <a:t>u</a:t>
            </a:r>
            <a:r>
              <a:rPr sz="1000" b="1" spc="-130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Logra representar e identificar sus emociones y las de los demás.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Describe las situaciones en las que se le han presentado diferente situaciones y explica el por qué de estas. </a:t>
            </a:r>
            <a:endParaRPr lang="es-ES"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lang="es-ES" sz="1000" b="1" spc="-125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6329" y="7797038"/>
            <a:ext cx="6465570" cy="948978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65" dirty="0">
                <a:latin typeface="Verdana"/>
                <a:cs typeface="Verdana"/>
              </a:rPr>
              <a:t>C</a:t>
            </a:r>
            <a:r>
              <a:rPr sz="1000" b="1" spc="-35" dirty="0">
                <a:latin typeface="Verdana"/>
                <a:cs typeface="Verdana"/>
              </a:rPr>
              <a:t>l</a:t>
            </a:r>
            <a:r>
              <a:rPr sz="1000" b="1" spc="-90" dirty="0">
                <a:latin typeface="Verdana"/>
                <a:cs typeface="Verdana"/>
              </a:rPr>
              <a:t>a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145" dirty="0">
                <a:latin typeface="Verdana"/>
                <a:cs typeface="Verdana"/>
              </a:rPr>
              <a:t>z</a:t>
            </a:r>
            <a:r>
              <a:rPr sz="1000" b="1" spc="-50" dirty="0">
                <a:latin typeface="Verdana"/>
                <a:cs typeface="Verdana"/>
              </a:rPr>
              <a:t>o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5" dirty="0" smtClean="0">
                <a:latin typeface="Verdana"/>
                <a:cs typeface="Verdana"/>
              </a:rPr>
              <a:t>:</a:t>
            </a:r>
            <a:endParaRPr lang="es-ES" sz="1000" b="1" spc="-125" dirty="0" smtClean="0">
              <a:latin typeface="Verdana"/>
              <a:cs typeface="Verdana"/>
            </a:endParaRPr>
          </a:p>
          <a:p>
            <a:pPr marL="59055">
              <a:lnSpc>
                <a:spcPts val="1180"/>
              </a:lnSpc>
            </a:pP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Se realizaron clases presenciales con todas las medidas de seguridad.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 smtClean="0">
                <a:latin typeface="Verdana"/>
                <a:cs typeface="Verdana"/>
              </a:rPr>
              <a:t>La alumna </a:t>
            </a:r>
            <a:r>
              <a:rPr lang="es-ES" sz="1000" dirty="0">
                <a:latin typeface="Verdana"/>
                <a:cs typeface="Verdana"/>
              </a:rPr>
              <a:t>logra poner atención, escucha y sigue indicaciones en todo </a:t>
            </a:r>
            <a:r>
              <a:rPr lang="es-ES" sz="1000" dirty="0" smtClean="0">
                <a:latin typeface="Verdana"/>
                <a:cs typeface="Verdana"/>
              </a:rPr>
              <a:t>momento, cuenta con saberes previos y participa en todo momento.</a:t>
            </a:r>
            <a:r>
              <a:rPr lang="es-ES" sz="1000" dirty="0">
                <a:latin typeface="Verdana"/>
                <a:cs typeface="Verdana"/>
              </a:rPr>
              <a:t/>
            </a:r>
            <a:br>
              <a:rPr lang="es-ES" sz="1000" dirty="0">
                <a:latin typeface="Verdana"/>
                <a:cs typeface="Verdana"/>
              </a:rPr>
            </a:br>
            <a:r>
              <a:rPr lang="es-ES" sz="1000" dirty="0">
                <a:latin typeface="Verdana"/>
                <a:cs typeface="Verdana"/>
              </a:rPr>
              <a:t>Realiza las actividades sin ningún problema y las entrega en tiempo y forma</a:t>
            </a:r>
            <a:r>
              <a:rPr lang="es-ES" sz="1000" dirty="0" smtClean="0">
                <a:latin typeface="Verdana"/>
                <a:cs typeface="Verdana"/>
              </a:rPr>
              <a:t>.</a:t>
            </a:r>
            <a:endParaRPr lang="es-ES" sz="1000" dirty="0">
              <a:latin typeface="Verdana"/>
              <a:cs typeface="Verdan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67400" y="1943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2</a:t>
            </a:r>
            <a:r>
              <a:rPr lang="es-ES" dirty="0" smtClean="0"/>
              <a:t>º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3712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9211" y="228600"/>
            <a:ext cx="301980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5115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EVALUACIÓN</a:t>
            </a:r>
            <a:r>
              <a:rPr spc="20" dirty="0"/>
              <a:t> </a:t>
            </a:r>
            <a:r>
              <a:rPr spc="25" dirty="0"/>
              <a:t>CONTINUA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695744"/>
            <a:ext cx="2438400" cy="65787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27100" algn="l"/>
              </a:tabLst>
            </a:pPr>
            <a:r>
              <a:rPr sz="1400" spc="130" dirty="0" err="1" smtClean="0">
                <a:latin typeface="Trebuchet MS"/>
                <a:cs typeface="Trebuchet MS"/>
              </a:rPr>
              <a:t>A</a:t>
            </a:r>
            <a:r>
              <a:rPr sz="1400" spc="85" dirty="0" err="1" smtClean="0">
                <a:latin typeface="Trebuchet MS"/>
                <a:cs typeface="Trebuchet MS"/>
              </a:rPr>
              <a:t>l</a:t>
            </a:r>
            <a:r>
              <a:rPr sz="1400" spc="95" dirty="0" err="1" smtClean="0">
                <a:latin typeface="Trebuchet MS"/>
                <a:cs typeface="Trebuchet MS"/>
              </a:rPr>
              <a:t>u</a:t>
            </a:r>
            <a:r>
              <a:rPr lang="es-ES" sz="1400" spc="345" dirty="0" err="1" smtClean="0">
                <a:latin typeface="Trebuchet MS"/>
                <a:cs typeface="Trebuchet MS"/>
              </a:rPr>
              <a:t>mna</a:t>
            </a:r>
            <a:r>
              <a:rPr lang="es-ES" sz="1400" spc="345" dirty="0" smtClean="0">
                <a:latin typeface="Trebuchet MS"/>
                <a:cs typeface="Trebuchet MS"/>
              </a:rPr>
              <a:t>: Martha </a:t>
            </a:r>
            <a:r>
              <a:rPr lang="es-ES" sz="1400" spc="345" dirty="0" err="1" smtClean="0">
                <a:latin typeface="Trebuchet MS"/>
                <a:cs typeface="Trebuchet MS"/>
              </a:rPr>
              <a:t>Isabella</a:t>
            </a:r>
            <a:r>
              <a:rPr lang="es-ES" sz="1400" spc="345" dirty="0" smtClean="0">
                <a:latin typeface="Trebuchet MS"/>
                <a:cs typeface="Trebuchet MS"/>
              </a:rPr>
              <a:t> González Sandoval.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8616" y="911188"/>
            <a:ext cx="386080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30" dirty="0">
                <a:latin typeface="Trebuchet MS"/>
                <a:cs typeface="Trebuchet MS"/>
              </a:rPr>
              <a:t>Fecha:</a:t>
            </a:r>
            <a:r>
              <a:rPr sz="1400" spc="50" dirty="0">
                <a:latin typeface="Trebuchet MS"/>
                <a:cs typeface="Trebuchet MS"/>
              </a:rPr>
              <a:t> </a:t>
            </a:r>
            <a:r>
              <a:rPr sz="1400" spc="125" dirty="0">
                <a:latin typeface="Trebuchet MS"/>
                <a:cs typeface="Trebuchet MS"/>
              </a:rPr>
              <a:t>semana</a:t>
            </a:r>
            <a:r>
              <a:rPr sz="1400" spc="45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del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lang="es-ES" sz="1400" spc="25" dirty="0" smtClean="0">
                <a:latin typeface="Trebuchet MS"/>
                <a:cs typeface="Trebuchet MS"/>
              </a:rPr>
              <a:t>06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100" dirty="0">
                <a:latin typeface="Trebuchet MS"/>
                <a:cs typeface="Trebuchet MS"/>
              </a:rPr>
              <a:t>al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lang="es-ES" sz="1400" spc="60" dirty="0" smtClean="0">
                <a:latin typeface="Trebuchet MS"/>
                <a:cs typeface="Trebuchet MS"/>
              </a:rPr>
              <a:t>10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de</a:t>
            </a:r>
            <a:r>
              <a:rPr sz="1400" spc="25" dirty="0">
                <a:latin typeface="Trebuchet MS"/>
                <a:cs typeface="Trebuchet MS"/>
              </a:rPr>
              <a:t> </a:t>
            </a:r>
            <a:r>
              <a:rPr lang="es-ES" sz="1400" spc="80" dirty="0" smtClean="0">
                <a:latin typeface="Trebuchet MS"/>
                <a:cs typeface="Trebuchet MS"/>
              </a:rPr>
              <a:t>septiembre</a:t>
            </a:r>
            <a:endParaRPr sz="1400" dirty="0">
              <a:latin typeface="Trebuchet MS"/>
              <a:cs typeface="Trebuchet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9979" y="1549400"/>
          <a:ext cx="6465570" cy="8196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0220"/>
                <a:gridCol w="3435350"/>
              </a:tblGrid>
              <a:tr h="149986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95" dirty="0" smtClean="0">
                          <a:latin typeface="Verdana"/>
                          <a:cs typeface="Verdana"/>
                        </a:rPr>
                        <a:t> Educación socioemocional.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5524">
                <a:tc>
                  <a:txBody>
                    <a:bodyPr/>
                    <a:lstStyle/>
                    <a:p>
                      <a:pPr marL="458470">
                        <a:lnSpc>
                          <a:spcPts val="1165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Autorregulación.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8960">
                        <a:lnSpc>
                          <a:spcPts val="1165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ni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Expresión de las emociones.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4871">
                <a:tc gridSpan="2">
                  <a:txBody>
                    <a:bodyPr/>
                    <a:lstStyle/>
                    <a:p>
                      <a:pPr marL="58419">
                        <a:lnSpc>
                          <a:spcPts val="1165"/>
                        </a:lnSpc>
                      </a:pP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0" dirty="0" err="1">
                          <a:latin typeface="Verdana"/>
                          <a:cs typeface="Verdana"/>
                        </a:rPr>
                        <a:t>esperado</a:t>
                      </a:r>
                      <a:r>
                        <a:rPr sz="1000" b="1" spc="-7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 Reconoce y nombra situaciones que le generen alegría, seguridad,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tristeza, miedo o enojo, y expresa lo que siente.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89979" y="2407285"/>
          <a:ext cx="6465570" cy="1058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65570"/>
              </a:tblGrid>
              <a:tr h="199136">
                <a:tc>
                  <a:txBody>
                    <a:bodyPr/>
                    <a:lstStyle/>
                    <a:p>
                      <a:pPr marL="59055">
                        <a:lnSpc>
                          <a:spcPts val="1120"/>
                        </a:lnSpc>
                        <a:spcBef>
                          <a:spcPts val="345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</a:tr>
              <a:tr h="212979">
                <a:tc>
                  <a:txBody>
                    <a:bodyPr/>
                    <a:lstStyle/>
                    <a:p>
                      <a:pPr marL="59055" marR="46990">
                        <a:lnSpc>
                          <a:spcPts val="1180"/>
                        </a:lnSpc>
                      </a:pPr>
                      <a:r>
                        <a:rPr sz="1000" b="1" spc="-75" dirty="0">
                          <a:latin typeface="Verdana"/>
                          <a:cs typeface="Verdana"/>
                        </a:rPr>
                        <a:t>Puede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mencionar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por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5" dirty="0" err="1">
                          <a:latin typeface="Verdana"/>
                          <a:cs typeface="Verdana"/>
                        </a:rPr>
                        <a:t>sí</a:t>
                      </a:r>
                      <a:r>
                        <a:rPr sz="10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 smtClean="0">
                          <a:latin typeface="Verdana"/>
                          <a:cs typeface="Verdana"/>
                        </a:rPr>
                        <a:t>sol</a:t>
                      </a:r>
                      <a:r>
                        <a:rPr lang="es-ES" sz="1000" b="1" spc="-90" dirty="0" smtClean="0">
                          <a:latin typeface="Verdana"/>
                          <a:cs typeface="Verdana"/>
                        </a:rPr>
                        <a:t>a</a:t>
                      </a:r>
                      <a:r>
                        <a:rPr lang="es-ES" sz="1000" b="1" spc="-90" baseline="0" dirty="0" smtClean="0">
                          <a:latin typeface="Verdana"/>
                          <a:cs typeface="Verdana"/>
                        </a:rPr>
                        <a:t> las emociones y el rol que tiene cada una dentro de nuestra vida diaria.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59055" marR="45085">
                        <a:lnSpc>
                          <a:spcPts val="1180"/>
                        </a:lnSpc>
                      </a:pP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Al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momento de regular sus emociones se puede observar que aún se encuentra en el proceso de conocer y controlar sus estados de ánimo.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314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Requiere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ayuda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0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adulto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60" dirty="0" smtClean="0">
                          <a:latin typeface="Verdana"/>
                          <a:cs typeface="Verdana"/>
                        </a:rPr>
                        <a:t>identificar</a:t>
                      </a:r>
                      <a:r>
                        <a:rPr lang="es-ES" sz="1000" b="1" spc="-60" baseline="0" dirty="0" smtClean="0">
                          <a:latin typeface="Verdana"/>
                          <a:cs typeface="Verdana"/>
                        </a:rPr>
                        <a:t> cada emoción y poder representarlas por medio de la escritura.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96329" y="3591052"/>
            <a:ext cx="6465570" cy="64325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7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es</a:t>
            </a:r>
            <a:r>
              <a:rPr sz="1000" b="1" spc="-70" dirty="0">
                <a:latin typeface="Verdana"/>
                <a:cs typeface="Verdana"/>
              </a:rPr>
              <a:t>cr</a:t>
            </a:r>
            <a:r>
              <a:rPr sz="1000" b="1" spc="-50" dirty="0">
                <a:latin typeface="Verdana"/>
                <a:cs typeface="Verdana"/>
              </a:rPr>
              <a:t>ibe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p</a:t>
            </a:r>
            <a:r>
              <a:rPr sz="1000" b="1" spc="-190" dirty="0">
                <a:latin typeface="Verdana"/>
                <a:cs typeface="Verdana"/>
              </a:rPr>
              <a:t>r</a:t>
            </a:r>
            <a:r>
              <a:rPr sz="1000" b="1" spc="-5" dirty="0">
                <a:latin typeface="Verdana"/>
                <a:cs typeface="Verdana"/>
              </a:rPr>
              <a:t>oc</a:t>
            </a:r>
            <a:r>
              <a:rPr sz="1000" b="1" dirty="0">
                <a:latin typeface="Verdana"/>
                <a:cs typeface="Verdana"/>
              </a:rPr>
              <a:t>e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0" dirty="0">
                <a:latin typeface="Verdana"/>
                <a:cs typeface="Verdana"/>
              </a:rPr>
              <a:t>l</a:t>
            </a:r>
            <a:r>
              <a:rPr sz="1000" b="1" spc="-105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0" dirty="0">
                <a:latin typeface="Verdana"/>
                <a:cs typeface="Verdana"/>
              </a:rPr>
              <a:t>u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0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Logra reconocer cada una de sus emociones, así como también el funcionamiento de las mismas.</a:t>
            </a: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Describe como es su estado de animo ante diferentes situaciones y logra comprender las emociones de los demás.</a:t>
            </a:r>
            <a:endParaRPr sz="1000" dirty="0">
              <a:latin typeface="Verdana"/>
              <a:cs typeface="Verdan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522541"/>
              </p:ext>
            </p:extLst>
          </p:nvPr>
        </p:nvGraphicFramePr>
        <p:xfrm>
          <a:off x="189979" y="4469510"/>
          <a:ext cx="6465570" cy="2183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1330"/>
                <a:gridCol w="3444240"/>
              </a:tblGrid>
              <a:tr h="149987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65" baseline="0" dirty="0" smtClean="0">
                          <a:latin typeface="Verdana"/>
                          <a:cs typeface="Verdana"/>
                        </a:rPr>
                        <a:t> Exploración y comprensión del mundo natural y social.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3436"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85" dirty="0">
                          <a:latin typeface="Verdana"/>
                          <a:cs typeface="Verdana"/>
                        </a:rPr>
                        <a:t>Organizador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curricular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spc="-13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 Mundo</a:t>
                      </a:r>
                      <a:r>
                        <a:rPr lang="es-ES" sz="1000" b="1" spc="-130" baseline="0" dirty="0" smtClean="0">
                          <a:latin typeface="Verdana"/>
                          <a:cs typeface="Verdana"/>
                        </a:rPr>
                        <a:t> natural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baseline="0" dirty="0" smtClean="0">
                          <a:latin typeface="Verdana"/>
                          <a:cs typeface="Verdana"/>
                        </a:rPr>
                        <a:t> Exploración de la naturaleza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6503">
                <a:tc gridSpan="2">
                  <a:txBody>
                    <a:bodyPr/>
                    <a:lstStyle/>
                    <a:p>
                      <a:pPr marL="58419" marR="0" indent="0" defTabSz="914400" eaLnBrk="1" fontAlgn="auto" latinLnBrk="0" hangingPunct="1">
                        <a:lnSpc>
                          <a:spcPts val="11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80" dirty="0" smtClean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lang="es-ES" sz="1000" b="1" spc="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esperado: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Obtiene, registra, representa y describe información para responder dudas y ampliar su conocimiento en relación con plantas, animales y otros elementos naturales.</a:t>
                      </a:r>
                      <a:endParaRPr lang="es-ES" sz="1000" dirty="0" smtClean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613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2697">
                <a:tc gridSpan="2"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5533">
                <a:tc gridSpan="2">
                  <a:txBody>
                    <a:bodyPr/>
                    <a:lstStyle/>
                    <a:p>
                      <a:pPr marL="59055" marR="48895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Logra representar la flora y fauna que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se encuentra dentro de su comunidad.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48260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Identifican los animales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y los sonidos que emiten cada uno de ellos.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0" indent="0" defTabSz="914400" eaLnBrk="1" fontAlgn="auto" latinLnBrk="0" hangingPunct="1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Describe las características de algunas plantas y animales que se encuentran en su entorno.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96329" y="6794500"/>
            <a:ext cx="6465570" cy="652999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70" dirty="0">
                <a:latin typeface="Verdana"/>
                <a:cs typeface="Verdana"/>
              </a:rPr>
              <a:t>c</a:t>
            </a:r>
            <a:r>
              <a:rPr sz="1000" b="1" spc="-65" dirty="0">
                <a:latin typeface="Verdana"/>
                <a:cs typeface="Verdana"/>
              </a:rPr>
              <a:t>r</a:t>
            </a:r>
            <a:r>
              <a:rPr sz="1000" b="1" spc="-70" dirty="0">
                <a:latin typeface="Verdana"/>
                <a:cs typeface="Verdana"/>
              </a:rPr>
              <a:t>ib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p</a:t>
            </a:r>
            <a:r>
              <a:rPr sz="1000" b="1" spc="-185" dirty="0">
                <a:latin typeface="Verdana"/>
                <a:cs typeface="Verdana"/>
              </a:rPr>
              <a:t>r</a:t>
            </a:r>
            <a:r>
              <a:rPr sz="1000" b="1" dirty="0">
                <a:latin typeface="Verdana"/>
                <a:cs typeface="Verdana"/>
              </a:rPr>
              <a:t>o</a:t>
            </a:r>
            <a:r>
              <a:rPr sz="1000" b="1" spc="5" dirty="0">
                <a:latin typeface="Verdana"/>
                <a:cs typeface="Verdana"/>
              </a:rPr>
              <a:t>c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5" dirty="0">
                <a:latin typeface="Verdana"/>
                <a:cs typeface="Verdana"/>
              </a:rPr>
              <a:t>l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5" dirty="0">
                <a:latin typeface="Verdana"/>
                <a:cs typeface="Verdana"/>
              </a:rPr>
              <a:t>u</a:t>
            </a:r>
            <a:r>
              <a:rPr sz="1000" b="1" spc="-130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 marL="59055" marR="44450">
              <a:lnSpc>
                <a:spcPct val="108000"/>
              </a:lnSpc>
            </a:pPr>
            <a:r>
              <a:rPr lang="es-ES" sz="1000" spc="-5" dirty="0">
                <a:latin typeface="Verdana"/>
                <a:cs typeface="Verdana"/>
              </a:rPr>
              <a:t>Logra </a:t>
            </a:r>
            <a:r>
              <a:rPr lang="es-ES" sz="1000" spc="-20" dirty="0">
                <a:latin typeface="Verdana"/>
                <a:cs typeface="Verdana"/>
              </a:rPr>
              <a:t>identificar las diferentes plantas y animales que se encuentran dentro de su comunidad.</a:t>
            </a:r>
          </a:p>
          <a:p>
            <a:pPr marL="59055" marR="44450">
              <a:lnSpc>
                <a:spcPct val="108000"/>
              </a:lnSpc>
            </a:pPr>
            <a:r>
              <a:rPr lang="es-ES" sz="1000" spc="-20" dirty="0">
                <a:latin typeface="Verdana"/>
                <a:cs typeface="Verdana"/>
              </a:rPr>
              <a:t>Reconoce y describe diversas situaciones en las que ha tenido emociones fuertes.</a:t>
            </a:r>
            <a:endParaRPr lang="es-ES"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6329" y="7797038"/>
            <a:ext cx="6465570" cy="111569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65" dirty="0">
                <a:latin typeface="Verdana"/>
                <a:cs typeface="Verdana"/>
              </a:rPr>
              <a:t>C</a:t>
            </a:r>
            <a:r>
              <a:rPr sz="1000" b="1" spc="-35" dirty="0">
                <a:latin typeface="Verdana"/>
                <a:cs typeface="Verdana"/>
              </a:rPr>
              <a:t>l</a:t>
            </a:r>
            <a:r>
              <a:rPr sz="1000" b="1" spc="-90" dirty="0">
                <a:latin typeface="Verdana"/>
                <a:cs typeface="Verdana"/>
              </a:rPr>
              <a:t>a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145" dirty="0">
                <a:latin typeface="Verdana"/>
                <a:cs typeface="Verdana"/>
              </a:rPr>
              <a:t>z</a:t>
            </a:r>
            <a:r>
              <a:rPr sz="1000" b="1" spc="-50" dirty="0">
                <a:latin typeface="Verdana"/>
                <a:cs typeface="Verdana"/>
              </a:rPr>
              <a:t>o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5" dirty="0" smtClean="0">
                <a:latin typeface="Verdana"/>
                <a:cs typeface="Verdana"/>
              </a:rPr>
              <a:t>:</a:t>
            </a:r>
            <a:endParaRPr lang="es-ES" sz="1000" b="1" spc="-125" dirty="0" smtClean="0">
              <a:latin typeface="Verdana"/>
              <a:cs typeface="Verdana"/>
            </a:endParaRPr>
          </a:p>
          <a:p>
            <a:pPr marL="59055">
              <a:lnSpc>
                <a:spcPts val="1180"/>
              </a:lnSpc>
            </a:pP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Se realizaron clases presenciales con todas las medidas de seguridad.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La alumna logra poner atención, escucha y sigue indicaciones en todo momento, cuenta con saberes previos y participa en todo momento.</a:t>
            </a:r>
            <a:br>
              <a:rPr lang="es-ES" sz="1000" dirty="0">
                <a:latin typeface="Verdana"/>
                <a:cs typeface="Verdana"/>
              </a:rPr>
            </a:br>
            <a:r>
              <a:rPr lang="es-ES" sz="1000" dirty="0">
                <a:latin typeface="Verdana"/>
                <a:cs typeface="Verdana"/>
              </a:rPr>
              <a:t>Realiza las actividades sin ningún problema y las entrega en tiempo y forma.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 dirty="0">
              <a:latin typeface="Verdana"/>
              <a:cs typeface="Verdan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67400" y="1943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2</a:t>
            </a:r>
            <a:r>
              <a:rPr lang="es-ES" dirty="0" smtClean="0"/>
              <a:t>º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8601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9211" y="228600"/>
            <a:ext cx="301980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5115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EVALUACIÓN</a:t>
            </a:r>
            <a:r>
              <a:rPr spc="20" dirty="0"/>
              <a:t> </a:t>
            </a:r>
            <a:r>
              <a:rPr spc="25" dirty="0"/>
              <a:t>CONTINUA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6329" y="803465"/>
            <a:ext cx="2627616" cy="4424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27100" algn="l"/>
              </a:tabLst>
            </a:pPr>
            <a:r>
              <a:rPr sz="1400" spc="130" dirty="0" err="1" smtClean="0">
                <a:latin typeface="Trebuchet MS"/>
                <a:cs typeface="Trebuchet MS"/>
              </a:rPr>
              <a:t>A</a:t>
            </a:r>
            <a:r>
              <a:rPr sz="1400" spc="85" dirty="0" err="1" smtClean="0">
                <a:latin typeface="Trebuchet MS"/>
                <a:cs typeface="Trebuchet MS"/>
              </a:rPr>
              <a:t>l</a:t>
            </a:r>
            <a:r>
              <a:rPr sz="1400" spc="95" dirty="0" err="1" smtClean="0">
                <a:latin typeface="Trebuchet MS"/>
                <a:cs typeface="Trebuchet MS"/>
              </a:rPr>
              <a:t>u</a:t>
            </a:r>
            <a:r>
              <a:rPr lang="es-ES" sz="1400" spc="345" dirty="0" err="1" smtClean="0">
                <a:latin typeface="Trebuchet MS"/>
                <a:cs typeface="Trebuchet MS"/>
              </a:rPr>
              <a:t>mna</a:t>
            </a:r>
            <a:r>
              <a:rPr lang="es-ES" sz="1400" spc="345" dirty="0" smtClean="0">
                <a:latin typeface="Trebuchet MS"/>
                <a:cs typeface="Trebuchet MS"/>
              </a:rPr>
              <a:t>: </a:t>
            </a:r>
            <a:r>
              <a:rPr lang="es-ES" sz="1400" spc="345" dirty="0" err="1" smtClean="0">
                <a:latin typeface="Trebuchet MS"/>
                <a:cs typeface="Trebuchet MS"/>
              </a:rPr>
              <a:t>Melany</a:t>
            </a:r>
            <a:r>
              <a:rPr lang="es-ES" sz="1400" spc="345" dirty="0" smtClean="0">
                <a:latin typeface="Trebuchet MS"/>
                <a:cs typeface="Trebuchet MS"/>
              </a:rPr>
              <a:t> </a:t>
            </a:r>
            <a:r>
              <a:rPr lang="es-ES" sz="1400" spc="345" dirty="0" err="1" smtClean="0">
                <a:latin typeface="Trebuchet MS"/>
                <a:cs typeface="Trebuchet MS"/>
              </a:rPr>
              <a:t>Briyit</a:t>
            </a:r>
            <a:r>
              <a:rPr lang="es-ES" sz="1400" spc="345" dirty="0" smtClean="0">
                <a:latin typeface="Trebuchet MS"/>
                <a:cs typeface="Trebuchet MS"/>
              </a:rPr>
              <a:t> López </a:t>
            </a:r>
            <a:r>
              <a:rPr lang="es-ES" sz="1400" spc="345" dirty="0" err="1" smtClean="0">
                <a:latin typeface="Trebuchet MS"/>
                <a:cs typeface="Trebuchet MS"/>
              </a:rPr>
              <a:t>Navejar</a:t>
            </a:r>
            <a:r>
              <a:rPr lang="es-ES" sz="1400" spc="345" dirty="0" smtClean="0">
                <a:latin typeface="Trebuchet MS"/>
                <a:cs typeface="Trebuchet MS"/>
              </a:rPr>
              <a:t>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8616" y="911188"/>
            <a:ext cx="386080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30" dirty="0">
                <a:latin typeface="Trebuchet MS"/>
                <a:cs typeface="Trebuchet MS"/>
              </a:rPr>
              <a:t>Fecha:</a:t>
            </a:r>
            <a:r>
              <a:rPr sz="1400" spc="50" dirty="0">
                <a:latin typeface="Trebuchet MS"/>
                <a:cs typeface="Trebuchet MS"/>
              </a:rPr>
              <a:t> </a:t>
            </a:r>
            <a:r>
              <a:rPr sz="1400" spc="125" dirty="0">
                <a:latin typeface="Trebuchet MS"/>
                <a:cs typeface="Trebuchet MS"/>
              </a:rPr>
              <a:t>semana</a:t>
            </a:r>
            <a:r>
              <a:rPr sz="1400" spc="45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del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lang="es-ES" sz="1400" spc="25" dirty="0" smtClean="0">
                <a:latin typeface="Trebuchet MS"/>
                <a:cs typeface="Trebuchet MS"/>
              </a:rPr>
              <a:t>06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100" dirty="0">
                <a:latin typeface="Trebuchet MS"/>
                <a:cs typeface="Trebuchet MS"/>
              </a:rPr>
              <a:t>al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lang="es-ES" sz="1400" spc="60" dirty="0" smtClean="0">
                <a:latin typeface="Trebuchet MS"/>
                <a:cs typeface="Trebuchet MS"/>
              </a:rPr>
              <a:t>10</a:t>
            </a:r>
            <a:r>
              <a:rPr sz="1400" spc="-10" dirty="0" smtClean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de</a:t>
            </a:r>
            <a:r>
              <a:rPr sz="1400" spc="25" dirty="0">
                <a:latin typeface="Trebuchet MS"/>
                <a:cs typeface="Trebuchet MS"/>
              </a:rPr>
              <a:t> </a:t>
            </a:r>
            <a:r>
              <a:rPr lang="es-ES" sz="1400" spc="80" dirty="0" smtClean="0">
                <a:latin typeface="Trebuchet MS"/>
                <a:cs typeface="Trebuchet MS"/>
              </a:rPr>
              <a:t>septiembre</a:t>
            </a:r>
            <a:endParaRPr sz="1400" dirty="0">
              <a:latin typeface="Trebuchet MS"/>
              <a:cs typeface="Trebuchet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9979" y="1549400"/>
          <a:ext cx="6465570" cy="8196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0220"/>
                <a:gridCol w="3435350"/>
              </a:tblGrid>
              <a:tr h="149986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95" dirty="0" smtClean="0">
                          <a:latin typeface="Verdana"/>
                          <a:cs typeface="Verdana"/>
                        </a:rPr>
                        <a:t> Educación socioemocional.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5524">
                <a:tc>
                  <a:txBody>
                    <a:bodyPr/>
                    <a:lstStyle/>
                    <a:p>
                      <a:pPr marL="458470">
                        <a:lnSpc>
                          <a:spcPts val="1165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Autorregulación.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8960">
                        <a:lnSpc>
                          <a:spcPts val="1165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ni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ul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 Expresión de las emociones.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4871">
                <a:tc gridSpan="2">
                  <a:txBody>
                    <a:bodyPr/>
                    <a:lstStyle/>
                    <a:p>
                      <a:pPr marL="58419">
                        <a:lnSpc>
                          <a:spcPts val="1165"/>
                        </a:lnSpc>
                      </a:pP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0" dirty="0" err="1">
                          <a:latin typeface="Verdana"/>
                          <a:cs typeface="Verdana"/>
                        </a:rPr>
                        <a:t>esperado</a:t>
                      </a:r>
                      <a:r>
                        <a:rPr sz="1000" b="1" spc="-7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 Reconoce y nombra situaciones que le generen alegría, seguridad,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tristeza, miedo o enojo, y expresa lo que siente.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89979" y="2407285"/>
          <a:ext cx="6465570" cy="1058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65570"/>
              </a:tblGrid>
              <a:tr h="199136">
                <a:tc>
                  <a:txBody>
                    <a:bodyPr/>
                    <a:lstStyle/>
                    <a:p>
                      <a:pPr marL="59055">
                        <a:lnSpc>
                          <a:spcPts val="1120"/>
                        </a:lnSpc>
                        <a:spcBef>
                          <a:spcPts val="345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</a:tr>
              <a:tr h="212979">
                <a:tc>
                  <a:txBody>
                    <a:bodyPr/>
                    <a:lstStyle/>
                    <a:p>
                      <a:pPr marL="59055" marR="46990">
                        <a:lnSpc>
                          <a:spcPts val="1180"/>
                        </a:lnSpc>
                      </a:pPr>
                      <a:r>
                        <a:rPr sz="1000" b="1" spc="-75" dirty="0">
                          <a:latin typeface="Verdana"/>
                          <a:cs typeface="Verdana"/>
                        </a:rPr>
                        <a:t>Puede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mencionar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por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5" dirty="0" err="1">
                          <a:latin typeface="Verdana"/>
                          <a:cs typeface="Verdana"/>
                        </a:rPr>
                        <a:t>sí</a:t>
                      </a:r>
                      <a:r>
                        <a:rPr sz="10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 smtClean="0">
                          <a:latin typeface="Verdana"/>
                          <a:cs typeface="Verdana"/>
                        </a:rPr>
                        <a:t>sol</a:t>
                      </a:r>
                      <a:r>
                        <a:rPr lang="es-ES" sz="1000" b="1" spc="-90" dirty="0" smtClean="0">
                          <a:latin typeface="Verdana"/>
                          <a:cs typeface="Verdana"/>
                        </a:rPr>
                        <a:t>a</a:t>
                      </a:r>
                      <a:r>
                        <a:rPr lang="es-ES" sz="1000" b="1" spc="-90" baseline="0" dirty="0" smtClean="0">
                          <a:latin typeface="Verdana"/>
                          <a:cs typeface="Verdana"/>
                        </a:rPr>
                        <a:t> las emociones y el rol que tiene cada una dentro de nuestra vida diaria.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59055" marR="45085">
                        <a:lnSpc>
                          <a:spcPts val="1180"/>
                        </a:lnSpc>
                      </a:pP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Al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momento de regular sus emociones se puede observar que aún se encuentra en el proceso de conocer y controlar sus estados de ánimo.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314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Requiere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ayuda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10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b="1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adulto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60" dirty="0" smtClean="0">
                          <a:latin typeface="Verdana"/>
                          <a:cs typeface="Verdana"/>
                        </a:rPr>
                        <a:t>identificar</a:t>
                      </a:r>
                      <a:r>
                        <a:rPr lang="es-ES" sz="1000" b="1" spc="-60" baseline="0" dirty="0" smtClean="0">
                          <a:latin typeface="Verdana"/>
                          <a:cs typeface="Verdana"/>
                        </a:rPr>
                        <a:t> cada emoción y poder representarlas por medio de la escritura. 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96329" y="3591052"/>
            <a:ext cx="6465570" cy="64325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7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es</a:t>
            </a:r>
            <a:r>
              <a:rPr sz="1000" b="1" spc="-70" dirty="0">
                <a:latin typeface="Verdana"/>
                <a:cs typeface="Verdana"/>
              </a:rPr>
              <a:t>cr</a:t>
            </a:r>
            <a:r>
              <a:rPr sz="1000" b="1" spc="-50" dirty="0">
                <a:latin typeface="Verdana"/>
                <a:cs typeface="Verdana"/>
              </a:rPr>
              <a:t>ibe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p</a:t>
            </a:r>
            <a:r>
              <a:rPr sz="1000" b="1" spc="-190" dirty="0">
                <a:latin typeface="Verdana"/>
                <a:cs typeface="Verdana"/>
              </a:rPr>
              <a:t>r</a:t>
            </a:r>
            <a:r>
              <a:rPr sz="1000" b="1" spc="-5" dirty="0">
                <a:latin typeface="Verdana"/>
                <a:cs typeface="Verdana"/>
              </a:rPr>
              <a:t>oc</a:t>
            </a:r>
            <a:r>
              <a:rPr sz="1000" b="1" dirty="0">
                <a:latin typeface="Verdana"/>
                <a:cs typeface="Verdana"/>
              </a:rPr>
              <a:t>e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5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0" dirty="0">
                <a:latin typeface="Verdana"/>
                <a:cs typeface="Verdana"/>
              </a:rPr>
              <a:t>l</a:t>
            </a:r>
            <a:r>
              <a:rPr sz="1000" b="1" spc="-105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0" dirty="0">
                <a:latin typeface="Verdana"/>
                <a:cs typeface="Verdana"/>
              </a:rPr>
              <a:t>u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0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Logra reconocer cada una de sus emociones, así como también el funcionamiento de las mismas.</a:t>
            </a:r>
          </a:p>
          <a:p>
            <a:pPr marL="59055" marR="47625">
              <a:lnSpc>
                <a:spcPct val="106000"/>
              </a:lnSpc>
              <a:spcBef>
                <a:spcPts val="25"/>
              </a:spcBef>
            </a:pPr>
            <a:r>
              <a:rPr lang="es-ES" sz="1000" spc="-35" dirty="0" smtClean="0">
                <a:latin typeface="Verdana"/>
                <a:cs typeface="Verdana"/>
              </a:rPr>
              <a:t>Describe como es su estado de animo ante diferentes situaciones y logra comprender las emociones de los demás.</a:t>
            </a:r>
            <a:endParaRPr sz="1000" dirty="0">
              <a:latin typeface="Verdana"/>
              <a:cs typeface="Verdan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214319"/>
              </p:ext>
            </p:extLst>
          </p:nvPr>
        </p:nvGraphicFramePr>
        <p:xfrm>
          <a:off x="189979" y="4469510"/>
          <a:ext cx="6465570" cy="2183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1330"/>
                <a:gridCol w="3444240"/>
              </a:tblGrid>
              <a:tr h="149987">
                <a:tc gridSpan="2">
                  <a:txBody>
                    <a:bodyPr/>
                    <a:lstStyle/>
                    <a:p>
                      <a:pPr marL="58419">
                        <a:lnSpc>
                          <a:spcPts val="1080"/>
                        </a:lnSpc>
                      </a:pPr>
                      <a:r>
                        <a:rPr sz="1000" b="1" spc="-35" dirty="0">
                          <a:latin typeface="Verdana"/>
                          <a:cs typeface="Verdana"/>
                        </a:rPr>
                        <a:t>Campo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00" dirty="0">
                          <a:latin typeface="Verdana"/>
                          <a:cs typeface="Verdana"/>
                        </a:rPr>
                        <a:t>formativo/área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5" dirty="0" err="1"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000" b="1" spc="-95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65" baseline="0" dirty="0" smtClean="0">
                          <a:latin typeface="Verdana"/>
                          <a:cs typeface="Verdana"/>
                        </a:rPr>
                        <a:t> Exploración y comprensión del mundo natural y social.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3436"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b="1" spc="-85" dirty="0">
                          <a:latin typeface="Verdana"/>
                          <a:cs typeface="Verdana"/>
                        </a:rPr>
                        <a:t>Organizador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curricular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3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000" b="1" spc="-130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 Mundo</a:t>
                      </a:r>
                      <a:r>
                        <a:rPr lang="es-ES" sz="1000" b="1" spc="-130" baseline="0" dirty="0" smtClean="0">
                          <a:latin typeface="Verdana"/>
                          <a:cs typeface="Verdana"/>
                        </a:rPr>
                        <a:t> natural</a:t>
                      </a:r>
                      <a:r>
                        <a:rPr lang="es-ES" sz="1000" b="1" spc="-130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1515">
                        <a:lnSpc>
                          <a:spcPts val="1170"/>
                        </a:lnSpc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2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000" b="1" dirty="0" smtClean="0">
                          <a:latin typeface="Verdana"/>
                          <a:cs typeface="Verdana"/>
                        </a:rPr>
                        <a:t>:</a:t>
                      </a:r>
                      <a:r>
                        <a:rPr lang="es-ES" sz="1000" b="1" baseline="0" dirty="0" smtClean="0">
                          <a:latin typeface="Verdana"/>
                          <a:cs typeface="Verdana"/>
                        </a:rPr>
                        <a:t> Exploración de la naturaleza</a:t>
                      </a:r>
                      <a:r>
                        <a:rPr lang="es-ES" sz="1000" b="1" dirty="0" smtClean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6503">
                <a:tc gridSpan="2">
                  <a:txBody>
                    <a:bodyPr/>
                    <a:lstStyle/>
                    <a:p>
                      <a:pPr marL="58419" marR="0" indent="0" defTabSz="914400" eaLnBrk="1" fontAlgn="auto" latinLnBrk="0" hangingPunct="1">
                        <a:lnSpc>
                          <a:spcPts val="11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80" dirty="0" smtClean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lang="es-ES" sz="1000" b="1" spc="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000" b="1" spc="-70" dirty="0" smtClean="0">
                          <a:latin typeface="Verdana"/>
                          <a:cs typeface="Verdana"/>
                        </a:rPr>
                        <a:t>esperado:</a:t>
                      </a:r>
                      <a:r>
                        <a:rPr lang="es-ES" sz="1000" b="1" spc="-70" baseline="0" dirty="0" smtClean="0">
                          <a:latin typeface="Verdana"/>
                          <a:cs typeface="Verdana"/>
                        </a:rPr>
                        <a:t> Obtiene, registra, representa y describe información para responder dudas y ampliar su conocimiento en relación con plantas, animales y otros elementos naturales.</a:t>
                      </a:r>
                      <a:endParaRPr lang="es-ES" sz="1000" dirty="0" smtClean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613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2697">
                <a:tc gridSpan="2"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b="1" spc="-90" dirty="0">
                          <a:latin typeface="Verdana"/>
                          <a:cs typeface="Verdana"/>
                        </a:rPr>
                        <a:t>Indicadores: </a:t>
                      </a:r>
                      <a:r>
                        <a:rPr sz="1000" b="1" spc="-114" dirty="0">
                          <a:latin typeface="Verdana"/>
                          <a:cs typeface="Verdana"/>
                        </a:rPr>
                        <a:t>(se</a:t>
                      </a:r>
                      <a:r>
                        <a:rPr sz="10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redactan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base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aprendizaje</a:t>
                      </a:r>
                      <a:r>
                        <a:rPr sz="10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80" dirty="0">
                          <a:latin typeface="Verdana"/>
                          <a:cs typeface="Verdana"/>
                        </a:rPr>
                        <a:t>esperado)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5533">
                <a:tc gridSpan="2">
                  <a:txBody>
                    <a:bodyPr/>
                    <a:lstStyle/>
                    <a:p>
                      <a:pPr marL="59055" marR="48895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Logra representar la flora y fauna que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se encuentra dentro de su comunidad.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48260" indent="0" defTabSz="914400" eaLnBrk="1" fontAlgn="auto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Identifican los animales</a:t>
                      </a:r>
                      <a:r>
                        <a:rPr lang="es-ES" sz="1000" b="1" spc="-6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y los sonidos que emiten cada uno de ellos.</a:t>
                      </a:r>
                      <a:endParaRPr lang="es-ES" sz="1000" b="1" spc="-65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  <a:p>
                      <a:pPr marL="59055" marR="48260">
                        <a:lnSpc>
                          <a:spcPts val="1180"/>
                        </a:lnSpc>
                      </a:pPr>
                      <a:endParaRPr sz="1000" b="1" spc="-65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800">
                <a:tc gridSpan="2">
                  <a:txBody>
                    <a:bodyPr/>
                    <a:lstStyle/>
                    <a:p>
                      <a:pPr marL="59055" marR="0" indent="0" defTabSz="914400" eaLnBrk="1" fontAlgn="auto" latinLnBrk="0" hangingPunct="1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spc="-6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Describe las características de algunas plantas y animales que se encuentran en su entorno.</a:t>
                      </a:r>
                    </a:p>
                    <a:p>
                      <a:pPr marL="59055">
                        <a:lnSpc>
                          <a:spcPts val="1190"/>
                        </a:lnSpc>
                      </a:pP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96329" y="6794500"/>
            <a:ext cx="6465570" cy="80791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-140" dirty="0">
                <a:latin typeface="Verdana"/>
                <a:cs typeface="Verdana"/>
              </a:rPr>
              <a:t>D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70" dirty="0">
                <a:latin typeface="Verdana"/>
                <a:cs typeface="Verdana"/>
              </a:rPr>
              <a:t>c</a:t>
            </a:r>
            <a:r>
              <a:rPr sz="1000" b="1" spc="-65" dirty="0">
                <a:latin typeface="Verdana"/>
                <a:cs typeface="Verdana"/>
              </a:rPr>
              <a:t>r</a:t>
            </a:r>
            <a:r>
              <a:rPr sz="1000" b="1" spc="-70" dirty="0">
                <a:latin typeface="Verdana"/>
                <a:cs typeface="Verdana"/>
              </a:rPr>
              <a:t>ib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75" dirty="0">
                <a:latin typeface="Verdana"/>
                <a:cs typeface="Verdana"/>
              </a:rPr>
              <a:t> </a:t>
            </a:r>
            <a:r>
              <a:rPr sz="1000" b="1" spc="-60" dirty="0">
                <a:latin typeface="Verdana"/>
                <a:cs typeface="Verdana"/>
              </a:rPr>
              <a:t>el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p</a:t>
            </a:r>
            <a:r>
              <a:rPr sz="1000" b="1" spc="-185" dirty="0">
                <a:latin typeface="Verdana"/>
                <a:cs typeface="Verdana"/>
              </a:rPr>
              <a:t>r</a:t>
            </a:r>
            <a:r>
              <a:rPr sz="1000" b="1" dirty="0">
                <a:latin typeface="Verdana"/>
                <a:cs typeface="Verdana"/>
              </a:rPr>
              <a:t>o</a:t>
            </a:r>
            <a:r>
              <a:rPr sz="1000" b="1" spc="5" dirty="0">
                <a:latin typeface="Verdana"/>
                <a:cs typeface="Verdana"/>
              </a:rPr>
              <a:t>c</a:t>
            </a:r>
            <a:r>
              <a:rPr sz="1000" b="1" spc="-95" dirty="0">
                <a:latin typeface="Verdana"/>
                <a:cs typeface="Verdana"/>
              </a:rPr>
              <a:t>e</a:t>
            </a:r>
            <a:r>
              <a:rPr sz="1000" b="1" spc="-90" dirty="0">
                <a:latin typeface="Verdana"/>
                <a:cs typeface="Verdana"/>
              </a:rPr>
              <a:t>s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30" dirty="0">
                <a:latin typeface="Verdana"/>
                <a:cs typeface="Verdana"/>
              </a:rPr>
              <a:t>d</a:t>
            </a:r>
            <a:r>
              <a:rPr sz="1000" b="1" spc="-85" dirty="0">
                <a:latin typeface="Verdana"/>
                <a:cs typeface="Verdana"/>
              </a:rPr>
              <a:t>e</a:t>
            </a:r>
            <a:r>
              <a:rPr sz="1000" b="1" spc="-45" dirty="0">
                <a:latin typeface="Verdana"/>
                <a:cs typeface="Verdana"/>
              </a:rPr>
              <a:t>l</a:t>
            </a:r>
            <a:r>
              <a:rPr sz="1000" b="1" spc="-100" dirty="0">
                <a:latin typeface="Verdana"/>
                <a:cs typeface="Verdana"/>
              </a:rPr>
              <a:t> </a:t>
            </a:r>
            <a:r>
              <a:rPr sz="1000" b="1" spc="-25" dirty="0">
                <a:latin typeface="Verdana"/>
                <a:cs typeface="Verdana"/>
              </a:rPr>
              <a:t>a</a:t>
            </a:r>
            <a:r>
              <a:rPr sz="1000" b="1" spc="-70" dirty="0">
                <a:latin typeface="Verdana"/>
                <a:cs typeface="Verdana"/>
              </a:rPr>
              <a:t>l</a:t>
            </a:r>
            <a:r>
              <a:rPr sz="1000" b="1" spc="-155" dirty="0">
                <a:latin typeface="Verdana"/>
                <a:cs typeface="Verdana"/>
              </a:rPr>
              <a:t>u</a:t>
            </a:r>
            <a:r>
              <a:rPr sz="1000" b="1" spc="-130" dirty="0">
                <a:latin typeface="Verdana"/>
                <a:cs typeface="Verdana"/>
              </a:rPr>
              <a:t>m</a:t>
            </a:r>
            <a:r>
              <a:rPr sz="1000" b="1" spc="-120" dirty="0">
                <a:latin typeface="Verdana"/>
                <a:cs typeface="Verdana"/>
              </a:rPr>
              <a:t>n</a:t>
            </a:r>
            <a:r>
              <a:rPr sz="1000" b="1" spc="-40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:</a:t>
            </a: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Logra representar e identificar sus emociones y las de los demás.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Describe las situaciones en las que se le han presentado diferente situaciones y explica el por qué de estas. 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6329" y="7797038"/>
            <a:ext cx="6465570" cy="111569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1180"/>
              </a:lnSpc>
            </a:pPr>
            <a:r>
              <a:rPr sz="1000" b="1" spc="65" dirty="0">
                <a:latin typeface="Verdana"/>
                <a:cs typeface="Verdana"/>
              </a:rPr>
              <a:t>C</a:t>
            </a:r>
            <a:r>
              <a:rPr sz="1000" b="1" spc="-35" dirty="0">
                <a:latin typeface="Verdana"/>
                <a:cs typeface="Verdana"/>
              </a:rPr>
              <a:t>l</a:t>
            </a:r>
            <a:r>
              <a:rPr sz="1000" b="1" spc="-90" dirty="0">
                <a:latin typeface="Verdana"/>
                <a:cs typeface="Verdana"/>
              </a:rPr>
              <a:t>a</a:t>
            </a:r>
            <a:r>
              <a:rPr sz="1000" b="1" spc="-165" dirty="0">
                <a:latin typeface="Verdana"/>
                <a:cs typeface="Verdana"/>
              </a:rPr>
              <a:t>s</a:t>
            </a:r>
            <a:r>
              <a:rPr sz="1000" b="1" spc="-20" dirty="0">
                <a:latin typeface="Verdana"/>
                <a:cs typeface="Verdana"/>
              </a:rPr>
              <a:t>e</a:t>
            </a:r>
            <a:r>
              <a:rPr sz="1000" b="1" spc="-80" dirty="0">
                <a:latin typeface="Verdana"/>
                <a:cs typeface="Verdana"/>
              </a:rPr>
              <a:t> </a:t>
            </a:r>
            <a:r>
              <a:rPr sz="1000" b="1" spc="-145" dirty="0">
                <a:latin typeface="Verdana"/>
                <a:cs typeface="Verdana"/>
              </a:rPr>
              <a:t>z</a:t>
            </a:r>
            <a:r>
              <a:rPr sz="1000" b="1" spc="-50" dirty="0">
                <a:latin typeface="Verdana"/>
                <a:cs typeface="Verdana"/>
              </a:rPr>
              <a:t>o</a:t>
            </a:r>
            <a:r>
              <a:rPr sz="1000" b="1" spc="-45" dirty="0">
                <a:latin typeface="Verdana"/>
                <a:cs typeface="Verdana"/>
              </a:rPr>
              <a:t>o</a:t>
            </a:r>
            <a:r>
              <a:rPr sz="1000" b="1" spc="-125" dirty="0">
                <a:latin typeface="Verdana"/>
                <a:cs typeface="Verdana"/>
              </a:rPr>
              <a:t>m</a:t>
            </a:r>
            <a:r>
              <a:rPr sz="1000" b="1" spc="-125" dirty="0" smtClean="0">
                <a:latin typeface="Verdana"/>
                <a:cs typeface="Verdana"/>
              </a:rPr>
              <a:t>:</a:t>
            </a:r>
            <a:endParaRPr lang="es-ES" sz="1000" b="1" spc="-125" dirty="0" smtClean="0">
              <a:latin typeface="Verdana"/>
              <a:cs typeface="Verdana"/>
            </a:endParaRPr>
          </a:p>
          <a:p>
            <a:pPr marL="59055">
              <a:lnSpc>
                <a:spcPts val="1180"/>
              </a:lnSpc>
            </a:pP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Se realizaron clases presenciales con todas las medidas de seguridad.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s-ES" sz="1000" dirty="0">
                <a:latin typeface="Verdana"/>
                <a:cs typeface="Verdana"/>
              </a:rPr>
              <a:t>La alumna logra poner atención, escucha y sigue indicaciones en todo momento, cuenta con saberes previos y participa en todo momento.</a:t>
            </a:r>
            <a:br>
              <a:rPr lang="es-ES" sz="1000" dirty="0">
                <a:latin typeface="Verdana"/>
                <a:cs typeface="Verdana"/>
              </a:rPr>
            </a:br>
            <a:r>
              <a:rPr lang="es-ES" sz="1000" dirty="0">
                <a:latin typeface="Verdana"/>
                <a:cs typeface="Verdana"/>
              </a:rPr>
              <a:t>Realiza las actividades sin ningún problema y las entrega en tiempo y forma.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 dirty="0">
              <a:latin typeface="Verdana"/>
              <a:cs typeface="Verdan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67400" y="1943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2</a:t>
            </a:r>
            <a:r>
              <a:rPr lang="es-ES" dirty="0" smtClean="0"/>
              <a:t>º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77128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4049</Words>
  <Application>Microsoft Office PowerPoint</Application>
  <PresentationFormat>Presentación en pantalla (4:3)</PresentationFormat>
  <Paragraphs>336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 MT</vt:lpstr>
      <vt:lpstr>Calibri</vt:lpstr>
      <vt:lpstr>Times New Roman</vt:lpstr>
      <vt:lpstr>Trebuchet MS</vt:lpstr>
      <vt:lpstr>Verdana</vt:lpstr>
      <vt:lpstr>Office Theme</vt:lpstr>
      <vt:lpstr>Cuaderno Evaluación  Continua</vt:lpstr>
      <vt:lpstr>EVALUACIÓN CONTINUA</vt:lpstr>
      <vt:lpstr>EVALUACIÓN CONTINUA</vt:lpstr>
      <vt:lpstr>EVALUACIÓN CONTINUA</vt:lpstr>
      <vt:lpstr>EVALUACIÓN CONTINUA</vt:lpstr>
      <vt:lpstr>EVALUACIÓN CONTINUA</vt:lpstr>
      <vt:lpstr>EVALUACIÓN CONTINUA</vt:lpstr>
      <vt:lpstr>EVALUACIÓN CONTINUA</vt:lpstr>
      <vt:lpstr>EVALUACIÓN CONTINUA</vt:lpstr>
      <vt:lpstr>EVALUACIÓN CONTINUA</vt:lpstr>
      <vt:lpstr>EVALUACIÓN CONTINUA</vt:lpstr>
      <vt:lpstr>EVALUACIÓN CONTINUA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IRLANDA MARGARET CASTILLO MARTINEZ</dc:creator>
  <cp:lastModifiedBy>Usuario de Windows</cp:lastModifiedBy>
  <cp:revision>18</cp:revision>
  <dcterms:created xsi:type="dcterms:W3CDTF">2021-09-04T10:31:16Z</dcterms:created>
  <dcterms:modified xsi:type="dcterms:W3CDTF">2021-09-11T04:17:31Z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2021-03-26T00:00:00Z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2021-09-04T00:00:00Z</vt:filetime>
  </property>
</Properties>
</file>