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8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5" r:id="rId36"/>
    <p:sldId id="291" r:id="rId37"/>
    <p:sldId id="296" r:id="rId38"/>
    <p:sldId id="292" r:id="rId39"/>
    <p:sldId id="300" r:id="rId40"/>
    <p:sldId id="293" r:id="rId41"/>
    <p:sldId id="301" r:id="rId42"/>
    <p:sldId id="294" r:id="rId43"/>
    <p:sldId id="302" r:id="rId44"/>
    <p:sldId id="303" r:id="rId45"/>
    <p:sldId id="306" r:id="rId46"/>
    <p:sldId id="304" r:id="rId47"/>
    <p:sldId id="307" r:id="rId48"/>
    <p:sldId id="305" r:id="rId49"/>
    <p:sldId id="312" r:id="rId50"/>
    <p:sldId id="308" r:id="rId51"/>
    <p:sldId id="316" r:id="rId52"/>
    <p:sldId id="309" r:id="rId53"/>
    <p:sldId id="317" r:id="rId54"/>
    <p:sldId id="310" r:id="rId55"/>
    <p:sldId id="318" r:id="rId56"/>
    <p:sldId id="311" r:id="rId57"/>
    <p:sldId id="319" r:id="rId58"/>
    <p:sldId id="313" r:id="rId59"/>
    <p:sldId id="320" r:id="rId60"/>
    <p:sldId id="314" r:id="rId61"/>
    <p:sldId id="321" r:id="rId62"/>
    <p:sldId id="315" r:id="rId63"/>
    <p:sldId id="322" r:id="rId6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068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77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76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62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18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657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0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49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204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42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07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BD2E-750A-4AD5-ABB8-DA461E7B3E52}" type="datetimeFigureOut">
              <a:rPr lang="es-MX" smtClean="0"/>
              <a:t>10/09/2021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289C-7F5F-4726-B974-387863DC9E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781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690EFE4-D422-40D5-852E-9F8F5A43C18A}"/>
              </a:ext>
            </a:extLst>
          </p:cNvPr>
          <p:cNvGrpSpPr/>
          <p:nvPr/>
        </p:nvGrpSpPr>
        <p:grpSpPr>
          <a:xfrm>
            <a:off x="-296007" y="-281355"/>
            <a:ext cx="7277099" cy="9601817"/>
            <a:chOff x="-292855" y="-158262"/>
            <a:chExt cx="7150855" cy="9302261"/>
          </a:xfrm>
        </p:grpSpPr>
        <p:pic>
          <p:nvPicPr>
            <p:cNvPr id="5" name="Picture 2" descr="Ver las imágenes de origen">
              <a:extLst>
                <a:ext uri="{FF2B5EF4-FFF2-40B4-BE49-F238E27FC236}">
                  <a16:creationId xmlns:a16="http://schemas.microsoft.com/office/drawing/2014/main" id="{078789D7-926A-4974-9250-FBE78A26B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75" b="94875" l="10000" r="91000">
                          <a14:foregroundMark x1="15375" y1="6125" x2="41375" y2="9625"/>
                          <a14:foregroundMark x1="41375" y1="9625" x2="75250" y2="7375"/>
                          <a14:foregroundMark x1="75250" y1="7375" x2="86625" y2="8250"/>
                          <a14:foregroundMark x1="91000" y1="8000" x2="90750" y2="86375"/>
                          <a14:foregroundMark x1="88000" y1="92625" x2="22000" y2="91500"/>
                          <a14:foregroundMark x1="22000" y1="91500" x2="17125" y2="94875"/>
                          <a14:foregroundMark x1="87750" y1="4125" x2="15875" y2="3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3" r="5641"/>
            <a:stretch/>
          </p:blipFill>
          <p:spPr bwMode="auto">
            <a:xfrm>
              <a:off x="0" y="-158262"/>
              <a:ext cx="6858000" cy="930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FFFC16E-EE49-4734-A88C-D20D83973FC2}"/>
                </a:ext>
              </a:extLst>
            </p:cNvPr>
            <p:cNvSpPr txBox="1"/>
            <p:nvPr/>
          </p:nvSpPr>
          <p:spPr>
            <a:xfrm>
              <a:off x="-292855" y="1880978"/>
              <a:ext cx="7150855" cy="241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5200" dirty="0">
                  <a:solidFill>
                    <a:srgbClr val="FF0000"/>
                  </a:solidFill>
                  <a:latin typeface="Showcard Gothic" panose="04020904020102020604" pitchFamily="82" charset="0"/>
                </a:rPr>
                <a:t>C</a:t>
              </a:r>
              <a:r>
                <a:rPr lang="es-MX" sz="5200" dirty="0">
                  <a:solidFill>
                    <a:srgbClr val="FFC000"/>
                  </a:solidFill>
                  <a:latin typeface="Showcard Gothic" panose="04020904020102020604" pitchFamily="82" charset="0"/>
                </a:rPr>
                <a:t>u</a:t>
              </a:r>
              <a:r>
                <a:rPr lang="es-MX" sz="5200" dirty="0">
                  <a:solidFill>
                    <a:srgbClr val="FFFF00"/>
                  </a:solidFill>
                  <a:latin typeface="Showcard Gothic" panose="04020904020102020604" pitchFamily="82" charset="0"/>
                </a:rPr>
                <a:t>a</a:t>
              </a:r>
              <a:r>
                <a:rPr lang="es-MX" sz="5200" dirty="0">
                  <a:solidFill>
                    <a:srgbClr val="92D050"/>
                  </a:solidFill>
                  <a:latin typeface="Showcard Gothic" panose="04020904020102020604" pitchFamily="82" charset="0"/>
                </a:rPr>
                <a:t>d</a:t>
              </a:r>
              <a:r>
                <a:rPr lang="es-MX" sz="5200" dirty="0">
                  <a:solidFill>
                    <a:srgbClr val="00B050"/>
                  </a:solidFill>
                  <a:latin typeface="Showcard Gothic" panose="04020904020102020604" pitchFamily="82" charset="0"/>
                </a:rPr>
                <a:t>e</a:t>
              </a:r>
              <a:r>
                <a:rPr lang="es-MX" sz="5200" dirty="0">
                  <a:solidFill>
                    <a:srgbClr val="00B0F0"/>
                  </a:solidFill>
                  <a:latin typeface="Showcard Gothic" panose="04020904020102020604" pitchFamily="82" charset="0"/>
                </a:rPr>
                <a:t>r</a:t>
              </a:r>
              <a:r>
                <a:rPr lang="es-MX" sz="5200" dirty="0">
                  <a:solidFill>
                    <a:srgbClr val="7030A0"/>
                  </a:solidFill>
                  <a:latin typeface="Showcard Gothic" panose="04020904020102020604" pitchFamily="82" charset="0"/>
                </a:rPr>
                <a:t>n</a:t>
              </a:r>
              <a:r>
                <a:rPr lang="es-MX" sz="5200" dirty="0">
                  <a:solidFill>
                    <a:srgbClr val="CE108A"/>
                  </a:solidFill>
                  <a:latin typeface="Showcard Gothic" panose="04020904020102020604" pitchFamily="82" charset="0"/>
                </a:rPr>
                <a:t>o</a:t>
              </a:r>
              <a:r>
                <a:rPr lang="es-MX" sz="5200" dirty="0">
                  <a:latin typeface="Showcard Gothic" panose="04020904020102020604" pitchFamily="82" charset="0"/>
                </a:rPr>
                <a:t> </a:t>
              </a:r>
              <a:r>
                <a:rPr lang="es-MX" sz="5200" dirty="0">
                  <a:solidFill>
                    <a:srgbClr val="FF0000"/>
                  </a:solidFill>
                  <a:latin typeface="Showcard Gothic" panose="04020904020102020604" pitchFamily="82" charset="0"/>
                </a:rPr>
                <a:t>d</a:t>
              </a:r>
              <a:r>
                <a:rPr lang="es-MX" sz="5200" dirty="0">
                  <a:solidFill>
                    <a:srgbClr val="FFC000"/>
                  </a:solidFill>
                  <a:latin typeface="Showcard Gothic" panose="04020904020102020604" pitchFamily="82" charset="0"/>
                </a:rPr>
                <a:t>e</a:t>
              </a:r>
              <a:r>
                <a:rPr lang="es-MX" sz="5200" dirty="0">
                  <a:latin typeface="Showcard Gothic" panose="04020904020102020604" pitchFamily="82" charset="0"/>
                </a:rPr>
                <a:t> </a:t>
              </a:r>
              <a:r>
                <a:rPr lang="es-MX" sz="5200" dirty="0">
                  <a:solidFill>
                    <a:srgbClr val="92D050"/>
                  </a:solidFill>
                  <a:latin typeface="Showcard Gothic" panose="04020904020102020604" pitchFamily="82" charset="0"/>
                </a:rPr>
                <a:t>e</a:t>
              </a:r>
              <a:r>
                <a:rPr lang="es-MX" sz="5200" dirty="0">
                  <a:solidFill>
                    <a:srgbClr val="00B050"/>
                  </a:solidFill>
                  <a:latin typeface="Showcard Gothic" panose="04020904020102020604" pitchFamily="82" charset="0"/>
                </a:rPr>
                <a:t>v</a:t>
              </a:r>
              <a:r>
                <a:rPr lang="es-MX" sz="5200" dirty="0">
                  <a:solidFill>
                    <a:srgbClr val="00B0F0"/>
                  </a:solidFill>
                  <a:latin typeface="Showcard Gothic" panose="04020904020102020604" pitchFamily="82" charset="0"/>
                </a:rPr>
                <a:t>a</a:t>
              </a:r>
              <a:r>
                <a:rPr lang="es-MX" sz="5200" dirty="0">
                  <a:solidFill>
                    <a:srgbClr val="7030A0"/>
                  </a:solidFill>
                  <a:latin typeface="Showcard Gothic" panose="04020904020102020604" pitchFamily="82" charset="0"/>
                </a:rPr>
                <a:t>l</a:t>
              </a:r>
              <a:r>
                <a:rPr lang="es-MX" sz="5200" dirty="0">
                  <a:solidFill>
                    <a:srgbClr val="CE108A"/>
                  </a:solidFill>
                  <a:latin typeface="Showcard Gothic" panose="04020904020102020604" pitchFamily="82" charset="0"/>
                </a:rPr>
                <a:t>u</a:t>
              </a:r>
              <a:r>
                <a:rPr lang="es-MX" sz="5200" dirty="0">
                  <a:solidFill>
                    <a:srgbClr val="FF0000"/>
                  </a:solidFill>
                  <a:latin typeface="Showcard Gothic" panose="04020904020102020604" pitchFamily="82" charset="0"/>
                </a:rPr>
                <a:t>a</a:t>
              </a:r>
              <a:r>
                <a:rPr lang="es-MX" sz="5200" dirty="0">
                  <a:solidFill>
                    <a:srgbClr val="FFC000"/>
                  </a:solidFill>
                  <a:latin typeface="Showcard Gothic" panose="04020904020102020604" pitchFamily="82" charset="0"/>
                </a:rPr>
                <a:t>c</a:t>
              </a:r>
              <a:r>
                <a:rPr lang="es-MX" sz="5200" dirty="0">
                  <a:solidFill>
                    <a:srgbClr val="FFFF00"/>
                  </a:solidFill>
                  <a:latin typeface="Showcard Gothic" panose="04020904020102020604" pitchFamily="82" charset="0"/>
                </a:rPr>
                <a:t>i</a:t>
              </a:r>
              <a:r>
                <a:rPr lang="es-MX" sz="5200" dirty="0">
                  <a:solidFill>
                    <a:srgbClr val="92D050"/>
                  </a:solidFill>
                  <a:latin typeface="Showcard Gothic" panose="04020904020102020604" pitchFamily="82" charset="0"/>
                </a:rPr>
                <a:t>ó</a:t>
              </a:r>
              <a:r>
                <a:rPr lang="es-MX" sz="5200" dirty="0">
                  <a:solidFill>
                    <a:srgbClr val="00B050"/>
                  </a:solidFill>
                  <a:latin typeface="Showcard Gothic" panose="04020904020102020604" pitchFamily="82" charset="0"/>
                </a:rPr>
                <a:t>n</a:t>
              </a:r>
              <a:r>
                <a:rPr lang="es-MX" sz="5200" dirty="0">
                  <a:latin typeface="Showcard Gothic" panose="04020904020102020604" pitchFamily="82" charset="0"/>
                </a:rPr>
                <a:t> </a:t>
              </a:r>
              <a:r>
                <a:rPr lang="es-MX" sz="5200" dirty="0">
                  <a:solidFill>
                    <a:srgbClr val="00B0F0"/>
                  </a:solidFill>
                  <a:latin typeface="Showcard Gothic" panose="04020904020102020604" pitchFamily="82" charset="0"/>
                </a:rPr>
                <a:t>c</a:t>
              </a:r>
              <a:r>
                <a:rPr lang="es-MX" sz="5200" dirty="0">
                  <a:solidFill>
                    <a:srgbClr val="7030A0"/>
                  </a:solidFill>
                  <a:latin typeface="Showcard Gothic" panose="04020904020102020604" pitchFamily="82" charset="0"/>
                </a:rPr>
                <a:t>o</a:t>
              </a:r>
              <a:r>
                <a:rPr lang="es-MX" sz="5200" dirty="0">
                  <a:solidFill>
                    <a:srgbClr val="CE108A"/>
                  </a:solidFill>
                  <a:latin typeface="Showcard Gothic" panose="04020904020102020604" pitchFamily="82" charset="0"/>
                </a:rPr>
                <a:t>n</a:t>
              </a:r>
              <a:r>
                <a:rPr lang="es-MX" sz="5200" dirty="0">
                  <a:solidFill>
                    <a:srgbClr val="FF0000"/>
                  </a:solidFill>
                  <a:latin typeface="Showcard Gothic" panose="04020904020102020604" pitchFamily="82" charset="0"/>
                </a:rPr>
                <a:t>t</a:t>
              </a:r>
              <a:r>
                <a:rPr lang="es-MX" sz="5200" dirty="0">
                  <a:solidFill>
                    <a:srgbClr val="FFC000"/>
                  </a:solidFill>
                  <a:latin typeface="Showcard Gothic" panose="04020904020102020604" pitchFamily="82" charset="0"/>
                </a:rPr>
                <a:t>i</a:t>
              </a:r>
              <a:r>
                <a:rPr lang="es-MX" sz="5200" dirty="0">
                  <a:solidFill>
                    <a:srgbClr val="FFFF00"/>
                  </a:solidFill>
                  <a:latin typeface="Showcard Gothic" panose="04020904020102020604" pitchFamily="82" charset="0"/>
                </a:rPr>
                <a:t>n</a:t>
              </a:r>
              <a:r>
                <a:rPr lang="es-MX" sz="5200" dirty="0">
                  <a:solidFill>
                    <a:srgbClr val="92D050"/>
                  </a:solidFill>
                  <a:latin typeface="Showcard Gothic" panose="04020904020102020604" pitchFamily="82" charset="0"/>
                </a:rPr>
                <a:t>u</a:t>
              </a:r>
              <a:r>
                <a:rPr lang="es-MX" sz="5200" dirty="0">
                  <a:solidFill>
                    <a:srgbClr val="00B0F0"/>
                  </a:solidFill>
                  <a:latin typeface="Showcard Gothic" panose="04020904020102020604" pitchFamily="82" charset="0"/>
                </a:rPr>
                <a:t>a</a:t>
              </a:r>
              <a:r>
                <a:rPr lang="es-MX" sz="5200" dirty="0">
                  <a:latin typeface="Showcard Gothic" panose="04020904020102020604" pitchFamily="82" charset="0"/>
                </a:rPr>
                <a:t> 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C50F248F-8B65-4481-96BF-36EF61266E13}"/>
                </a:ext>
              </a:extLst>
            </p:cNvPr>
            <p:cNvSpPr txBox="1"/>
            <p:nvPr/>
          </p:nvSpPr>
          <p:spPr>
            <a:xfrm>
              <a:off x="34574" y="4296192"/>
              <a:ext cx="6363548" cy="1282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000" dirty="0">
                  <a:latin typeface="Rockwell" panose="02060603020205020403" pitchFamily="18" charset="0"/>
                </a:rPr>
                <a:t>Jardín de Niños José Clemente Orozco 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098F5C-8A3A-405B-B3E3-A0533D94ECEC}"/>
                </a:ext>
              </a:extLst>
            </p:cNvPr>
            <p:cNvSpPr txBox="1"/>
            <p:nvPr/>
          </p:nvSpPr>
          <p:spPr>
            <a:xfrm>
              <a:off x="2148846" y="7459236"/>
              <a:ext cx="2831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dirty="0">
                  <a:solidFill>
                    <a:srgbClr val="002060"/>
                  </a:solidFill>
                  <a:latin typeface="Forte" panose="03060902040502070203" pitchFamily="66" charset="0"/>
                </a:rPr>
                <a:t>2° y 3° 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4FDB3EF-A040-46B1-A724-2DABEE8CCE3E}"/>
                </a:ext>
              </a:extLst>
            </p:cNvPr>
            <p:cNvSpPr txBox="1"/>
            <p:nvPr/>
          </p:nvSpPr>
          <p:spPr>
            <a:xfrm>
              <a:off x="1007949" y="6602000"/>
              <a:ext cx="51667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 Demi" panose="020E0802020502020306" pitchFamily="34" charset="0"/>
                </a:rPr>
                <a:t>Maestra Practicante: Sofia Mali Siller Valdés.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86AA300-CA13-4175-8CFC-D48378F74E25}"/>
                </a:ext>
              </a:extLst>
            </p:cNvPr>
            <p:cNvSpPr txBox="1"/>
            <p:nvPr/>
          </p:nvSpPr>
          <p:spPr>
            <a:xfrm>
              <a:off x="844328" y="5744764"/>
              <a:ext cx="53979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dirty="0">
                  <a:latin typeface="Berlin Sans FB Demi" panose="020E0802020502020306" pitchFamily="34" charset="0"/>
                </a:rPr>
                <a:t>Maestra titular: Martha Biridiana Mata Valdés.  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7E1D0DAA-59AC-4922-A143-A71A666D08A4}"/>
                </a:ext>
              </a:extLst>
            </p:cNvPr>
            <p:cNvSpPr txBox="1"/>
            <p:nvPr/>
          </p:nvSpPr>
          <p:spPr>
            <a:xfrm>
              <a:off x="776731" y="8281155"/>
              <a:ext cx="5397934" cy="357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latin typeface="Rockwell" panose="02060603020205020403" pitchFamily="18" charset="0"/>
                </a:rPr>
                <a:t>Semana del 06 al 10 de septiembre del 2021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02830FD-3116-4B15-83B3-28041680D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071" b="78929" l="12308" r="21154">
                          <a14:foregroundMark x1="22933" y1="79269" x2="23077" y2="80357"/>
                          <a14:foregroundMark x1="18077" y1="42500" x2="21594" y2="69126"/>
                          <a14:foregroundMark x1="23077" y1="80357" x2="14615" y2="78929"/>
                          <a14:foregroundMark x1="14615" y1="78929" x2="15769" y2="78214"/>
                          <a14:foregroundMark x1="14231" y1="42500" x2="15769" y2="44643"/>
                          <a14:foregroundMark x1="17692" y1="47857" x2="15000" y2="61786"/>
                          <a14:foregroundMark x1="15000" y1="61786" x2="16154" y2="76786"/>
                          <a14:foregroundMark x1="13846" y1="44286" x2="18462" y2="41071"/>
                          <a14:foregroundMark x1="18462" y1="41071" x2="21154" y2="41786"/>
                          <a14:backgroundMark x1="22308" y1="68929" x2="23846" y2="73571"/>
                          <a14:backgroundMark x1="23846" y1="73571" x2="23077" y2="79286"/>
                          <a14:backgroundMark x1="23077" y1="79286" x2="22789" y2="76347"/>
                          <a14:backgroundMark x1="22308" y1="71429" x2="22692" y2="73571"/>
                        </a14:backgroundRemoval>
                      </a14:imgEffect>
                    </a14:imgLayer>
                  </a14:imgProps>
                </a:ext>
              </a:extLst>
            </a:blip>
            <a:srcRect l="11890" t="39924" r="77230" b="18508"/>
            <a:stretch/>
          </p:blipFill>
          <p:spPr>
            <a:xfrm>
              <a:off x="53797" y="5268509"/>
              <a:ext cx="900355" cy="3704533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EA222273-5038-43BC-8A70-A45C98B47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714" b="80000" l="50769" r="62308">
                          <a14:foregroundMark x1="55000" y1="80000" x2="53846" y2="79286"/>
                          <a14:foregroundMark x1="62308" y1="74286" x2="62308" y2="74286"/>
                          <a14:foregroundMark x1="59231" y1="80000" x2="59231" y2="80000"/>
                          <a14:backgroundMark x1="56538" y1="80000" x2="58077" y2="80357"/>
                          <a14:backgroundMark x1="55769" y1="80357" x2="55769" y2="80357"/>
                          <a14:backgroundMark x1="59615" y1="80714" x2="59615" y2="80714"/>
                          <a14:backgroundMark x1="62692" y1="74643" x2="62692" y2="74643"/>
                        </a14:backgroundRemoval>
                      </a14:imgEffect>
                    </a14:imgLayer>
                  </a14:imgProps>
                </a:ext>
              </a:extLst>
            </a:blip>
            <a:srcRect l="49404" t="69857" r="36136" b="19363"/>
            <a:stretch/>
          </p:blipFill>
          <p:spPr>
            <a:xfrm>
              <a:off x="4928628" y="165019"/>
              <a:ext cx="1338740" cy="1074763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A5A4BE0-A7BE-464C-8CC3-8E5EECB2A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10" b="99398" l="2614" r="95682">
                          <a14:foregroundMark x1="50795" y1="10361" x2="40000" y2="5181"/>
                          <a14:foregroundMark x1="71818" y1="6265" x2="60227" y2="12530"/>
                          <a14:foregroundMark x1="60227" y1="12530" x2="60227" y2="12530"/>
                          <a14:foregroundMark x1="58977" y1="2410" x2="58523" y2="10120"/>
                          <a14:foregroundMark x1="58523" y1="10120" x2="57159" y2="11446"/>
                          <a14:foregroundMark x1="94091" y1="63373" x2="92045" y2="57590"/>
                          <a14:foregroundMark x1="78182" y1="48916" x2="37727" y2="54337"/>
                          <a14:foregroundMark x1="37727" y1="54337" x2="37727" y2="54337"/>
                          <a14:foregroundMark x1="7159" y1="57590" x2="10000" y2="71687"/>
                          <a14:foregroundMark x1="10000" y1="71687" x2="15000" y2="80000"/>
                          <a14:foregroundMark x1="15000" y1="80000" x2="22841" y2="83976"/>
                          <a14:foregroundMark x1="22841" y1="83976" x2="42045" y2="87470"/>
                          <a14:foregroundMark x1="42045" y1="87470" x2="93977" y2="81928"/>
                          <a14:foregroundMark x1="93977" y1="81928" x2="94318" y2="81566"/>
                          <a14:foregroundMark x1="16705" y1="68795" x2="24205" y2="69036"/>
                          <a14:foregroundMark x1="24205" y1="69036" x2="40568" y2="76386"/>
                          <a14:foregroundMark x1="95682" y1="77470" x2="66591" y2="81325"/>
                          <a14:foregroundMark x1="66591" y1="81325" x2="58182" y2="86747"/>
                          <a14:foregroundMark x1="58182" y1="86747" x2="58182" y2="86747"/>
                          <a14:foregroundMark x1="3068" y1="70964" x2="9205" y2="82892"/>
                          <a14:foregroundMark x1="9205" y1="82892" x2="11591" y2="84819"/>
                          <a14:foregroundMark x1="21250" y1="48916" x2="71591" y2="52169"/>
                          <a14:foregroundMark x1="96136" y1="82892" x2="34773" y2="93614"/>
                          <a14:foregroundMark x1="34773" y1="93614" x2="30000" y2="91084"/>
                          <a14:foregroundMark x1="46136" y1="96988" x2="39432" y2="99518"/>
                          <a14:foregroundMark x1="39432" y1="99518" x2="39432" y2="99157"/>
                          <a14:foregroundMark x1="1591" y1="82651" x2="7841" y2="87229"/>
                          <a14:foregroundMark x1="7841" y1="87229" x2="8182" y2="87831"/>
                          <a14:foregroundMark x1="5114" y1="55663" x2="4091" y2="58193"/>
                          <a14:foregroundMark x1="2614" y1="70120" x2="3864" y2="7228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8599" y="229999"/>
              <a:ext cx="1920246" cy="1811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456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1107096" y="199613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latin typeface="Kristen ITC" panose="03050502040202030202" pitchFamily="66" charset="0"/>
              </a:rPr>
              <a:t>Daniela Sofia García Arriaga 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86622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describir como son los personajes, y pinta lugares que se imagina al escuchar la fabula.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07232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6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59595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cuales medidas de sanidad debemos de poner en practica por la pandemia y las respeta.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530501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 importancia de las reglas en la clase y las menciona y la importancia de ellas.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62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</a:t>
            </a:r>
            <a:r>
              <a:rPr lang="es-MX" sz="1800" dirty="0">
                <a:latin typeface="Kristen ITC" panose="03050502040202030202" pitchFamily="66" charset="0"/>
              </a:rPr>
              <a:t> Hanna Elizabeth Hernández Sánchez 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48912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p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uede pitar lugares que imagina a través de la escucha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18472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475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64104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cuales medidas de sanidad son correctas y cuales no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84733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98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latin typeface="Kristen ITC" panose="03050502040202030202" pitchFamily="66" charset="0"/>
              </a:rPr>
              <a:t>Reyna Arizbet Martínez Lucio 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27890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participa en como son los personajes y responde a los cuestionamientos, pinta lugares que imagina a través de la escucha de la fabula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87270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puede mencionar características de diferentes objetos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670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03655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cuales medidas de sanidad son correctas y cuales no, las respeta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40676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los lugares donde hay reglas y cuales hay en esos lugares, participa en cuales son las reglas de la clase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62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 err="1">
                <a:latin typeface="Kristen ITC" panose="03050502040202030202" pitchFamily="66" charset="0"/>
              </a:rPr>
              <a:t>Aleisha</a:t>
            </a:r>
            <a:r>
              <a:rPr lang="es-MX" sz="1800" dirty="0">
                <a:latin typeface="Kristen ITC" panose="03050502040202030202" pitchFamily="66" charset="0"/>
              </a:rPr>
              <a:t> Renata Mireles Ovalle 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391344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decir algunas características de personajes y pinta lugares que imagina al escuchar la fabula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70592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223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77712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los lugares donde hay reglas y cuales son, participa en reconocer y decir las reglas de la clase virtual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81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 err="1">
                <a:latin typeface="Kristen ITC" panose="03050502040202030202" pitchFamily="66" charset="0"/>
              </a:rPr>
              <a:t>Matteo</a:t>
            </a:r>
            <a:r>
              <a:rPr lang="es-MX" sz="1800" dirty="0">
                <a:latin typeface="Kristen ITC" panose="03050502040202030202" pitchFamily="66" charset="0"/>
              </a:rPr>
              <a:t> Gabriel Moguel Ledesma 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40441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pinta personajes y lugares que imagina al escuchar la fabula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68781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puede mencionar algunas características de diferentes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76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138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cuales medidas de sanidad son correctas y cuales no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11677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cuales reglas hay en diferentes lugares y propone reglas para nuestra clase virtual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90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1476373" y="184519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600" dirty="0">
                <a:effectLst/>
                <a:latin typeface="Kristen ITC" panose="03050502040202030202" pitchFamily="66" charset="0"/>
                <a:ea typeface="Calibri"/>
                <a:cs typeface="Arial" panose="020B0604020202020204" pitchFamily="34" charset="0"/>
              </a:rPr>
              <a:t>Adaline Campos Ruiz</a:t>
            </a:r>
            <a:r>
              <a:rPr lang="es-MX" sz="1600" b="1" dirty="0">
                <a:latin typeface="Kristen ITC" panose="03050502040202030202" pitchFamily="66" charset="0"/>
                <a:cs typeface="Arial" panose="020B0604020202020204" pitchFamily="34" charset="0"/>
              </a:rPr>
              <a:t> 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554"/>
              </p:ext>
            </p:extLst>
          </p:nvPr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97332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Logra escuchar atentamente, describe personajes y lugares de la fabula escuchada.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44596"/>
              </p:ext>
            </p:extLst>
          </p:nvPr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44710"/>
              </p:ext>
            </p:extLst>
          </p:nvPr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31106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logra decir algunas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27625"/>
              </p:ext>
            </p:extLst>
          </p:nvPr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7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386309" y="197014"/>
            <a:ext cx="608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latin typeface="Kristen ITC" panose="03050502040202030202" pitchFamily="66" charset="0"/>
              </a:rPr>
              <a:t>Regina </a:t>
            </a:r>
            <a:r>
              <a:rPr lang="es-MX" sz="1800" dirty="0" err="1">
                <a:latin typeface="Kristen ITC" panose="03050502040202030202" pitchFamily="66" charset="0"/>
              </a:rPr>
              <a:t>Merydee</a:t>
            </a:r>
            <a:r>
              <a:rPr lang="es-MX" sz="1800" dirty="0">
                <a:latin typeface="Kristen ITC" panose="03050502040202030202" pitchFamily="66" charset="0"/>
              </a:rPr>
              <a:t> </a:t>
            </a:r>
            <a:r>
              <a:rPr lang="es-MX" sz="1800" dirty="0" err="1">
                <a:latin typeface="Kristen ITC" panose="03050502040202030202" pitchFamily="66" charset="0"/>
              </a:rPr>
              <a:t>Sangabriel</a:t>
            </a:r>
            <a:r>
              <a:rPr lang="es-MX" sz="1800" dirty="0">
                <a:latin typeface="Kristen ITC" panose="03050502040202030202" pitchFamily="66" charset="0"/>
              </a:rPr>
              <a:t> Armendáriz 2° 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734121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se comunica poco en el grupo de WhatsApp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pues su mamá esta en una situación con COVID y estamos esperando a que se recupere.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311797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El alumno no ha presentado evidencias, no se ha conectado a clases virtuales y  se comunica poco en el grupo de WhatsApp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pues su mamá esta en una situación con COVID y estamos esperando a que se recupere.</a:t>
                      </a:r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820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8084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 se comunica poco en el grupo de WhatsApp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pues su mamá esta en una situación con COVID y estamos esperando a que se recupere.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461154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 se comunica poco en el grupo de WhatsApp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pues su mamá esta en una situación con COVID y estamos esperando a que se recupere.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703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latin typeface="Kristen ITC" panose="03050502040202030202" pitchFamily="66" charset="0"/>
              </a:rPr>
              <a:t>Patrick </a:t>
            </a:r>
            <a:r>
              <a:rPr lang="es-MX" sz="1800" dirty="0" err="1">
                <a:latin typeface="Kristen ITC" panose="03050502040202030202" pitchFamily="66" charset="0"/>
              </a:rPr>
              <a:t>Yhave</a:t>
            </a:r>
            <a:r>
              <a:rPr lang="es-MX" sz="1800" dirty="0">
                <a:latin typeface="Kristen ITC" panose="03050502040202030202" pitchFamily="66" charset="0"/>
              </a:rPr>
              <a:t> Vallejo Aldaco  2°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48241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decir algunas características de personajes, y puede pintar lugares que imagina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68025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32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58520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  reconoce acciones de autocuidado y las medidas de sanidad buenas y malas </a:t>
                      </a:r>
                      <a:endParaRPr lang="es-MX" b="1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157219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los lugares y las reglas de esos lugares, menciona algunas reglas de la clase virtual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973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latin typeface="Kristen ITC" panose="03050502040202030202" pitchFamily="66" charset="0"/>
              </a:rPr>
              <a:t>Iker Alexander Aguillón Gutiérrez 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159841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883672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741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45471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medidas de seguridad adecuadas y cuales están mal, las respeta y las realiza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06693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38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latin typeface="Kristen ITC" panose="03050502040202030202" pitchFamily="66" charset="0"/>
              </a:rPr>
              <a:t>Elías Orlando Ampudia Velazco 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74399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mencionar algunas características de personajes y de los lugares que escucha de la fabula. </a:t>
                      </a:r>
                    </a:p>
                    <a:p>
                      <a:r>
                        <a:rPr lang="es-MX" b="0" dirty="0">
                          <a:latin typeface="Kristen ITC" panose="03050502040202030202" pitchFamily="66" charset="0"/>
                        </a:rPr>
                        <a:t>Puede pintar el lugar imaginándolo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621974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menciona algunas características de diferentes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265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70867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conoce las medidas de sanidad correctas y las aplica en la vida cotidiana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02803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reglas que hay en distintos lugares, y las que debemos de tener en la clase virtual 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231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dirty="0">
                <a:latin typeface="Kristen ITC" panose="03050502040202030202" pitchFamily="66" charset="0"/>
              </a:rPr>
              <a:t>Abraham Abdala Arreola Martínez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49416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mencionar pocas características de personajes y de lugares </a:t>
                      </a:r>
                    </a:p>
                    <a:p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204896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104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92329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medidas de sanidad que debemos de implementar durante la pandemia y las pone en acción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70589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lugares donde hay reglas y participa mencionando 1 regla de la clase virtual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43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394873"/>
              </p:ext>
            </p:extLst>
          </p:nvPr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852650"/>
              </p:ext>
            </p:extLst>
          </p:nvPr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975395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acciones de autocuidado durante esta pandemia, y las pone en practica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02834"/>
              </p:ext>
            </p:extLst>
          </p:nvPr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26270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lugares donde hay reglas y cuales son en cada lugar, conoce las reglas que hay en nuestra clase virtual y las dice.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35591"/>
              </p:ext>
            </p:extLst>
          </p:nvPr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53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dirty="0">
                <a:latin typeface="Kristen ITC" panose="03050502040202030202" pitchFamily="66" charset="0"/>
              </a:rPr>
              <a:t>Daniel Alejandro Coronado Martínez 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97809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52409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80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6242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09456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707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dirty="0">
                <a:latin typeface="Kristen ITC" panose="03050502040202030202" pitchFamily="66" charset="0"/>
              </a:rPr>
              <a:t>Camila Dueñez Martínez 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615205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mencionar pocas características de los personajes y puede pintar lugares que imagina al escuchar fabulas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07428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841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592344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medidas de sanidad y las respeta así como también las lleva a cabo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22998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reglas que hay en diferentes lugares y participa mencionando algunas de nuestra clase virtual así como la importancia que hay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147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dirty="0">
                <a:latin typeface="Kristen ITC" panose="03050502040202030202" pitchFamily="66" charset="0"/>
              </a:rPr>
              <a:t>Caleb García Rivera 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13402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no se comunica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91570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El alumno no ha presentado evidencias, no se ha conectado a clases virtuales y no se comunica en el grupo de WhatsApp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887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924963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no se comunica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82554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no se comunica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847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Jade Azeneth Gutiérrez Rivera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64876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y   se conecto a clases virtuales el día martes y se comunica poco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59535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El alumno no ha presentado evidencias,  y se comunica poco en el grupo de WhatsApp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167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42869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y se comunica poco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82731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se conecto el día jueves a clases virtuales y se comunica poco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336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ES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Brianna Valentina Hernández Guevara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54954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El alumno se conecto a clase el día martes y participo poco pero si realizo el trabajo en clase.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27345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089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31934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normas de sanidad correctas, y respeta las medidas.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11589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El alumno se conecto a clase el día martes y participo poco pero si realizo el trabajo en clase.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45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1107096" y="199613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latin typeface="Kristen ITC" panose="03050502040202030202" pitchFamily="66" charset="0"/>
              </a:rPr>
              <a:t>Iker Alejandro Cedillo Malacara 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79487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00959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455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Aitana Ibarra Casas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66840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pintar lugares que imagina al escuchar una fabula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57660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200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3885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medidas de sanidad adecuadas, las respeta y las lleva a cabo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65911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reglas que hay dentro de la casa, en la clase en línea y menciona algunas </a:t>
                      </a:r>
                      <a:r>
                        <a:rPr lang="es-MX" b="0" dirty="0" err="1">
                          <a:latin typeface="Kristen ITC" panose="03050502040202030202" pitchFamily="66" charset="0"/>
                        </a:rPr>
                        <a:t>asi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 como la importancia de seguir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9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Ana Valeria Juárez Flores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7551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: puede pintar lugares que imagina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08092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3124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45063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medidas de sanidad buenas y malas, las pone en practica y las respeta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98206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lugares en donde hay reglas, menciona algunas reglas que debe de haber en la clase virtual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184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Kamila Adriana Lanas Alcalá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71191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mencionar pocas características de los personajes y pinta lugares que se imagina al escuchar la fabula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04523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puede mencionar características de algunos objetos con poca ayuda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660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0580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acciones de autocuidado en estos tiempos de pandemia y las lleva a cabo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31581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reglas que hay en distintos lugares y las de la clase virtual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987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ES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Daniela López Alvares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738228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pintar lugares que imagina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31319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puede mencionar algunas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9432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509931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conoce las medidas de sanidad que se deben de llevar a cabo durante la pandemia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174784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reglas que hay en diferentes lugares y las que debe de haber en la clase virtual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258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ES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Logan Ezequiel Malacara Zamora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74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no se comunica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974992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El alumno no ha presentado evidencias, no se ha conectado a clases virtuales y no se comunica en el grupo de WhatsApp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9986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29083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no se comunica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216064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no se comunica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81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47354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611755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855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 err="1">
                <a:effectLst/>
                <a:latin typeface="Kristen ITC" panose="03050502040202030202" pitchFamily="66" charset="0"/>
                <a:ea typeface="Calibri"/>
                <a:cs typeface="Times New Roman"/>
              </a:rPr>
              <a:t>Skarleth</a:t>
            </a:r>
            <a:r>
              <a:rPr lang="es-MX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 Abigail Mendoza García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01584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pintar lugares que imagina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949696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001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17077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conoce las medidas de sanidad que se deben de poner en practica para cuidarnos durante la pandemia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63717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conoce algunas reglas de la clase en línea y la importancia de ellas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1083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ES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Kevin Alejandro Ramírez Armendáriz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33194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pintar personajes y lugares que imagina al escuchar la fabula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80517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61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83386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medidas de sanidad correctas y que son necesarias para el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247748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8667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ES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Víctor Hugo Robledo Valdes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34967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escucha atentamente la fabula, menciona pocas características de los personajes y pinta el lugar que imagino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92622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puede mencionar características de distintos objetos con poca ayuda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325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55742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conoce cuales medidas de sanidad son correctas para el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73077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reglas que hay en diferentes lugares y las que debe de haber en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51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Atalia Itzayana Sandoval Medina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20132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mencionar características de personajes y pinta lugares que imagina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72728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6846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83331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conoce las medidas de sanidad que debemos de llevar a acabo para el autocuidado en tiempos de pandemia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87977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conoce las reglas que hay en distintos lugares y cuales debemos de respetar para la clase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2342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ES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Marjorie Valeria Trujillo Cruz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36802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no se comunica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677059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El alumno no ha presentado evidencias, no se ha conectado a clases virtuales y no se comunica en el grupo de WhatsApp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0084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36268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no se comunica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054820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El alumno no ha presentado evidencias, no se ha conectado a clases virtuales y no se comunica en el grupo de WhatsApp 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29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dirty="0">
                <a:latin typeface="Kristen ITC" panose="03050502040202030202" pitchFamily="66" charset="0"/>
              </a:rPr>
              <a:t>Noe Mateo Espinoza Mendoza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634094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pintar lugares que imagina a través de que escucha fabulas.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66068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1384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ES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Axel Damián Vázquez Cepeda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20453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18218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6163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25705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64948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6973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553546" y="232184"/>
            <a:ext cx="575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ES" sz="1800" dirty="0">
                <a:effectLst/>
                <a:latin typeface="Kristen ITC" panose="03050502040202030202" pitchFamily="66" charset="0"/>
                <a:ea typeface="Calibri"/>
                <a:cs typeface="Times New Roman"/>
              </a:rPr>
              <a:t>Vanessa Naomi Villegas Villanueva</a:t>
            </a:r>
            <a:endParaRPr lang="es-MX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08801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describir personajes y lugares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47030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9994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56516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: conoce las medidas de sanidad correctas y cuales no para el autocuidado en tiempo de pandemia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180977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los lugares donde hay reglas y menciona reglas para la clase en línea y porque son importantes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03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99370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cuales acciones  de higiene debemos de tomar para la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70966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las reglas que hay en la clase virtual, y en cuales lugares hay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8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E065FB-66D9-40FF-B8E2-C549DD1BDCC0}"/>
              </a:ext>
            </a:extLst>
          </p:cNvPr>
          <p:cNvSpPr txBox="1"/>
          <p:nvPr/>
        </p:nvSpPr>
        <p:spPr>
          <a:xfrm>
            <a:off x="1107096" y="199613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Kristen ITC" panose="03050502040202030202" pitchFamily="66" charset="0"/>
              </a:rPr>
              <a:t>Alumno: </a:t>
            </a:r>
            <a:r>
              <a:rPr lang="es-MX" dirty="0">
                <a:latin typeface="Kristen ITC" panose="03050502040202030202" pitchFamily="66" charset="0"/>
              </a:rPr>
              <a:t>Daniel Alejandro Galván Arriaga </a:t>
            </a:r>
            <a:endParaRPr lang="es-MX" b="1" dirty="0"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F1BECC72-364F-4C97-846E-0C5B104A795E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289549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Menciona características de objetos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8B885BC-5CAA-4FDC-B1A8-A50C90E66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78317"/>
              </p:ext>
            </p:extLst>
          </p:nvPr>
        </p:nvGraphicFramePr>
        <p:xfrm>
          <a:off x="219075" y="3692433"/>
          <a:ext cx="6419849" cy="111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11458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puede pintar lugares que se imagina de la fabula escuchada y los personajes.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93B2BD64-6EF2-4918-908B-E62929F65F8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672871"/>
          <a:ext cx="6419850" cy="12468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Literatura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Producción, interpretación e intercambio de narraciones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MX" sz="1050" kern="120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Describe personajes y lugares que imaginan</a:t>
                      </a: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Kristen ITC" pitchFamily="66" charset="0"/>
                          <a:ea typeface="+mn-ea"/>
                          <a:cs typeface="+mn-cs"/>
                        </a:rPr>
                        <a:t> al escuchar cuentos, fabulas, leyendas y otros relatos literarios.</a:t>
                      </a:r>
                      <a:endParaRPr lang="es-ES" sz="10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11" name="Tabla 7">
            <a:extLst>
              <a:ext uri="{FF2B5EF4-FFF2-40B4-BE49-F238E27FC236}">
                <a16:creationId xmlns:a16="http://schemas.microsoft.com/office/drawing/2014/main" id="{04355BB5-5A59-4633-8A8F-ABC31D06E62D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2051477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personajes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Describe lugares de fabulas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12" name="Tabla 9">
            <a:extLst>
              <a:ext uri="{FF2B5EF4-FFF2-40B4-BE49-F238E27FC236}">
                <a16:creationId xmlns:a16="http://schemas.microsoft.com/office/drawing/2014/main" id="{4C2FF6A7-DEF0-4F1C-B788-B2DAB41A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98440"/>
              </p:ext>
            </p:extLst>
          </p:nvPr>
        </p:nvGraphicFramePr>
        <p:xfrm>
          <a:off x="219075" y="7952070"/>
          <a:ext cx="6419849" cy="969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969311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: no subió evidencia para poder observar el aprendizaje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13" name="Tabla 6">
            <a:extLst>
              <a:ext uri="{FF2B5EF4-FFF2-40B4-BE49-F238E27FC236}">
                <a16:creationId xmlns:a16="http://schemas.microsoft.com/office/drawing/2014/main" id="{9ED070A6-1A8F-47EB-933D-872B2D20E510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4937881"/>
          <a:ext cx="6419850" cy="120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88784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Lenguaje y comunicación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88784"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Oralidad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Descripción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43139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200" dirty="0">
                          <a:latin typeface="Kristen ITC" pitchFamily="66" charset="0"/>
                        </a:rPr>
                        <a:t>Menciona características de objetos y personas </a:t>
                      </a:r>
                      <a:endParaRPr lang="es-ES" sz="110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28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>
            <a:extLst>
              <a:ext uri="{FF2B5EF4-FFF2-40B4-BE49-F238E27FC236}">
                <a16:creationId xmlns:a16="http://schemas.microsoft.com/office/drawing/2014/main" id="{3EB1C493-96D2-433F-B16A-5FAD57676B53}"/>
              </a:ext>
            </a:extLst>
          </p:cNvPr>
          <p:cNvGraphicFramePr>
            <a:graphicFrameLocks noGrp="1"/>
          </p:cNvGraphicFramePr>
          <p:nvPr/>
        </p:nvGraphicFramePr>
        <p:xfrm>
          <a:off x="219073" y="356116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Autonomía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iniciativa personal</a:t>
                      </a:r>
                      <a:endParaRPr lang="es-ES" sz="1100" b="0" dirty="0">
                        <a:latin typeface="Kristen ITC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b="0" i="0" u="none" strike="noStrike" kern="1200" baseline="0" dirty="0">
                          <a:solidFill>
                            <a:schemeClr val="tx1"/>
                          </a:solidFill>
                          <a:latin typeface="Kristen ITC" pitchFamily="66" charset="0"/>
                          <a:ea typeface="+mn-ea"/>
                          <a:cs typeface="+mn-cs"/>
                        </a:rPr>
                        <a:t>Realiza por si mismo acciones de cuidado personal, se hace cargo de sus pertenencias y respeta a los demás.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F43B984B-B4C3-4CFB-9B30-90F5584F710E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1708766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Indicadores: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acciones de autocuidado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Se hace cargo de las acciones de autocuidado en tiempos de pandemia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Respeta las medidas de sanidad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4" name="Tabla 9">
            <a:extLst>
              <a:ext uri="{FF2B5EF4-FFF2-40B4-BE49-F238E27FC236}">
                <a16:creationId xmlns:a16="http://schemas.microsoft.com/office/drawing/2014/main" id="{F874DE72-FEC4-4C2A-8157-DA9E6C7F4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24358"/>
              </p:ext>
            </p:extLst>
          </p:nvPr>
        </p:nvGraphicFramePr>
        <p:xfrm>
          <a:off x="219073" y="3369376"/>
          <a:ext cx="6419849" cy="1027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027023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b="0" dirty="0">
                          <a:latin typeface="Kristen ITC" panose="03050502040202030202" pitchFamily="66" charset="0"/>
                        </a:rPr>
                        <a:t>reconoce cuales medidas de sanidad hay que poner en practica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B8E705AF-9BC2-446E-A6D4-EB3E94A96CC2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5918234"/>
          <a:ext cx="641985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50">
                  <a:extLst>
                    <a:ext uri="{9D8B030D-6E8A-4147-A177-3AD203B41FA5}">
                      <a16:colId xmlns:a16="http://schemas.microsoft.com/office/drawing/2014/main" val="3576902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Indicadores: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2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que son las reglas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22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Reconoce la importancia de las normas de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16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Propone acuerdos para la clase en línea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572926"/>
                  </a:ext>
                </a:extLst>
              </a:tr>
            </a:tbl>
          </a:graphicData>
        </a:graphic>
      </p:graphicFrame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9DF5E5E0-D405-4239-B9D4-B8C03582F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34482"/>
              </p:ext>
            </p:extLst>
          </p:nvPr>
        </p:nvGraphicFramePr>
        <p:xfrm>
          <a:off x="219072" y="7578844"/>
          <a:ext cx="6419849" cy="1292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9849">
                  <a:extLst>
                    <a:ext uri="{9D8B030D-6E8A-4147-A177-3AD203B41FA5}">
                      <a16:colId xmlns:a16="http://schemas.microsoft.com/office/drawing/2014/main" val="4045075595"/>
                    </a:ext>
                  </a:extLst>
                </a:gridCol>
              </a:tblGrid>
              <a:tr h="1292704">
                <a:tc>
                  <a:txBody>
                    <a:bodyPr/>
                    <a:lstStyle/>
                    <a:p>
                      <a:r>
                        <a:rPr lang="es-MX" b="1" dirty="0">
                          <a:latin typeface="Kristen ITC" panose="03050502040202030202" pitchFamily="66" charset="0"/>
                        </a:rPr>
                        <a:t>Describe el proceso del alumno: </a:t>
                      </a:r>
                      <a:r>
                        <a:rPr lang="es-MX" dirty="0">
                          <a:latin typeface="Kristen ITC" panose="03050502040202030202" pitchFamily="66" charset="0"/>
                        </a:rPr>
                        <a:t>no subió evidencia para poder observar el aprendizaje</a:t>
                      </a:r>
                      <a:endParaRPr lang="es-MX" b="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56810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E8AFBE20-3713-4A8B-A1EA-886E5465EDDB}"/>
              </a:ext>
            </a:extLst>
          </p:cNvPr>
          <p:cNvGraphicFramePr>
            <a:graphicFrameLocks noGrp="1"/>
          </p:cNvGraphicFramePr>
          <p:nvPr/>
        </p:nvGraphicFramePr>
        <p:xfrm>
          <a:off x="219072" y="4587824"/>
          <a:ext cx="6419850" cy="115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08596995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829754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MX" dirty="0">
                          <a:latin typeface="Kristen ITC" panose="03050502040202030202" pitchFamily="66" charset="0"/>
                        </a:rPr>
                        <a:t>Campo formativo / área de desarrollo: Educación socioemocional</a:t>
                      </a:r>
                    </a:p>
                  </a:txBody>
                  <a:tcPr>
                    <a:solidFill>
                      <a:srgbClr val="EAA4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1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1:</a:t>
                      </a:r>
                      <a:r>
                        <a:rPr lang="es-MX" sz="1100" b="0" dirty="0">
                          <a:latin typeface="Kristen ITC" panose="03050502040202030202" pitchFamily="66" charset="0"/>
                        </a:rPr>
                        <a:t> Colaboración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>
                          <a:latin typeface="Kristen ITC" panose="03050502040202030202" pitchFamily="66" charset="0"/>
                        </a:rPr>
                        <a:t>Organizador curricular 2:  </a:t>
                      </a:r>
                      <a:r>
                        <a:rPr lang="es-ES" sz="1100" dirty="0">
                          <a:latin typeface="Kristen ITC" pitchFamily="66" charset="0"/>
                        </a:rPr>
                        <a:t>Inclusión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0024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>
                          <a:latin typeface="Kristen ITC" panose="03050502040202030202" pitchFamily="66" charset="0"/>
                        </a:rPr>
                        <a:t>Aprendizaje esperado: </a:t>
                      </a:r>
                      <a:r>
                        <a:rPr lang="es-ES" sz="1050" dirty="0">
                          <a:latin typeface="Kristen ITC" pitchFamily="66" charset="0"/>
                        </a:rPr>
                        <a:t>Propone acuerdos</a:t>
                      </a:r>
                      <a:r>
                        <a:rPr lang="es-ES" sz="1050" baseline="0" dirty="0">
                          <a:latin typeface="Kristen ITC" pitchFamily="66" charset="0"/>
                        </a:rPr>
                        <a:t> para la convivencia, el juego o le trabajo, explica su utilidad y actúa con apego a ellos </a:t>
                      </a:r>
                      <a:endParaRPr lang="es-ES" sz="1050" dirty="0">
                        <a:latin typeface="Kristen ITC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053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9763</Words>
  <Application>Microsoft Office PowerPoint</Application>
  <PresentationFormat>Carta (216 x 279 mm)</PresentationFormat>
  <Paragraphs>1061</Paragraphs>
  <Slides>63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72" baseType="lpstr">
      <vt:lpstr>Arial</vt:lpstr>
      <vt:lpstr>Berlin Sans FB Demi</vt:lpstr>
      <vt:lpstr>Calibri</vt:lpstr>
      <vt:lpstr>Calibri Light</vt:lpstr>
      <vt:lpstr>Forte</vt:lpstr>
      <vt:lpstr>Kristen ITC</vt:lpstr>
      <vt:lpstr>Rockwell</vt:lpstr>
      <vt:lpstr>Showcard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2021-09-10T03:18:58Z</dcterms:created>
  <dcterms:modified xsi:type="dcterms:W3CDTF">2021-09-11T06:34:39Z</dcterms:modified>
</cp:coreProperties>
</file>