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3F8C9-1B05-4C4E-838E-D808B0D9EFDD}" v="5" dt="2021-09-09T20:08:44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2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3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8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0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1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9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6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8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14399" y="120559"/>
            <a:ext cx="11277601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1 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pensamiento cuantitativo, su enseñanza y aprendizaje en el plan y programas de estudio de educación preescolar.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de la unidad de aprendizaje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Conoce y analiza los conceptos y contenidos del programa de estudios de la educación básica de matemáticas; crea actividades contextualizadas y pertinentes para asegurar el logro de aprendizaje de sus alumnos, la coherencia y la continuidad entre distintos grados y niveles educativos.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de la unidad de aprendizaje: 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esta unidad de aprendizaje, los estudiantes de las escuelas Normales conocerán y analizarán los contenidos del programa de estudios de la educación preescolar de Matemáticas en función de los aprendizajes, de su coherencia, continuidad y gradualidad de los niveles educativos, por medio de los productos y evidencias realizadas, a fin de que sepa manejarlos y aplicarlos en su desarrollo profesional.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Propósitos: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Descripción de los organizadores curriculares (estructura curricular, ejes temáticos y temas)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Aprendizajes esperados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Orientacion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didácticas y sugerencias de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evualuacion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Dosificación de los aprendizajes en el eje temático “Número, Algebra y Variación” relativo al tema de números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Alumnas: </a:t>
            </a:r>
          </a:p>
          <a:p>
            <a:pPr algn="ctr">
              <a:lnSpc>
                <a:spcPct val="150000"/>
              </a:lnSpc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Naela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Yamileth Alvarado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Hernandez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Wendoline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Baena García </a:t>
            </a:r>
          </a:p>
          <a:p>
            <a:pPr algn="ctr">
              <a:lnSpc>
                <a:spcPct val="150000"/>
              </a:lnSpc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Lezly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Zayetsy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Cortes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Cortes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Regina De la Garza Sánchez</a:t>
            </a: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Regina Estefanía Duran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Aviles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496" y="120559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3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F503F2D-B8D5-479D-9DC0-039DB3FB86E6}"/>
              </a:ext>
            </a:extLst>
          </p:cNvPr>
          <p:cNvGraphicFramePr>
            <a:graphicFrameLocks noGrp="1"/>
          </p:cNvGraphicFramePr>
          <p:nvPr/>
        </p:nvGraphicFramePr>
        <p:xfrm>
          <a:off x="204707" y="102349"/>
          <a:ext cx="11893894" cy="656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1507">
                  <a:extLst>
                    <a:ext uri="{9D8B030D-6E8A-4147-A177-3AD203B41FA5}">
                      <a16:colId xmlns:a16="http://schemas.microsoft.com/office/drawing/2014/main" val="244894434"/>
                    </a:ext>
                  </a:extLst>
                </a:gridCol>
                <a:gridCol w="224852">
                  <a:extLst>
                    <a:ext uri="{9D8B030D-6E8A-4147-A177-3AD203B41FA5}">
                      <a16:colId xmlns:a16="http://schemas.microsoft.com/office/drawing/2014/main" val="3425302732"/>
                    </a:ext>
                  </a:extLst>
                </a:gridCol>
                <a:gridCol w="774491">
                  <a:extLst>
                    <a:ext uri="{9D8B030D-6E8A-4147-A177-3AD203B41FA5}">
                      <a16:colId xmlns:a16="http://schemas.microsoft.com/office/drawing/2014/main" val="1235271585"/>
                    </a:ext>
                  </a:extLst>
                </a:gridCol>
                <a:gridCol w="3207718">
                  <a:extLst>
                    <a:ext uri="{9D8B030D-6E8A-4147-A177-3AD203B41FA5}">
                      <a16:colId xmlns:a16="http://schemas.microsoft.com/office/drawing/2014/main" val="3805198149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4168463609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2645810852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2216097111"/>
                    </a:ext>
                  </a:extLst>
                </a:gridCol>
              </a:tblGrid>
              <a:tr h="562131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Eje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Tema</a:t>
                      </a:r>
                      <a:endParaRPr lang="es-ES_tradnl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Aprendizajes Esperados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Nivel de Profundidad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¿Qué deben saber?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¿Qué deben saber hacer?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502527835"/>
                  </a:ext>
                </a:extLst>
              </a:tr>
              <a:tr h="687049">
                <a:tc rowSpan="4" gridSpan="2">
                  <a:txBody>
                    <a:bodyPr/>
                    <a:lstStyle/>
                    <a:p>
                      <a:pPr marL="71755" marR="71755" algn="ctr"/>
                      <a:r>
                        <a:rPr lang="es-MX" sz="1400" dirty="0">
                          <a:effectLst/>
                        </a:rPr>
                        <a:t>NÚMERO,</a:t>
                      </a:r>
                      <a:endParaRPr lang="es-MX" sz="1400"/>
                    </a:p>
                    <a:p>
                      <a:pPr marL="71755" marR="71755" lvl="0" algn="ctr">
                        <a:buNone/>
                      </a:pPr>
                      <a:r>
                        <a:rPr lang="es-MX" sz="1400" dirty="0">
                          <a:effectLst/>
                        </a:rPr>
                        <a:t> ÁLGEBRA Y VARIACIÓN</a:t>
                      </a:r>
                    </a:p>
                  </a:txBody>
                  <a:tcPr marL="50800" marR="50800" marT="50800" marB="50800" vert="vert270"/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1755" marR="71755" algn="ctr"/>
                      <a:r>
                        <a:rPr lang="es-MX" dirty="0">
                          <a:effectLst/>
                        </a:rPr>
                        <a:t>NÚMERO</a:t>
                      </a:r>
                      <a:endParaRPr lang="es-MX" dirty="0"/>
                    </a:p>
                  </a:txBody>
                  <a:tcPr marL="50800" marR="50800" marT="50800" marB="50800" vert="vert27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Cuenta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no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mayores</a:t>
                      </a:r>
                      <a:endParaRPr lang="es-MX" sz="16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a 20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93030357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Comunica de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manera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oral</a:t>
                      </a:r>
                      <a:endParaRPr lang="es-MX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y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escrita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los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primeros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10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números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diversas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situaciones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de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diferentes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maneras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incluida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convencional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783051165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Compara,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iguala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clasifica</a:t>
                      </a:r>
                      <a:endParaRPr lang="es-MX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con base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la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cantidad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05020132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Relaciona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número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</a:t>
                      </a:r>
                      <a:endParaRPr lang="es-MX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 una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colección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con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sucesión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numérica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escrita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del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1 al 30.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811179113"/>
                  </a:ext>
                </a:extLst>
              </a:tr>
              <a:tr h="919372">
                <a:tc gridSpan="2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Identifica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algunas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relaciones</a:t>
                      </a:r>
                      <a:endParaRPr lang="es-MX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equivalencia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entre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monedas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$1, $2, $5 y $10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situaciones</a:t>
                      </a:r>
                      <a:endParaRPr lang="en-US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compra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venta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40957686"/>
                  </a:ext>
                </a:extLst>
              </a:tr>
              <a:tr h="919372">
                <a:tc gridSpan="2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Resuelve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problemas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a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través</a:t>
                      </a:r>
                      <a:endParaRPr lang="es-MX" sz="1600" dirty="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del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conteo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con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acciones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sobre</a:t>
                      </a:r>
                      <a:endParaRPr lang="en-US" sz="1600" dirty="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las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629418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18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361</Words>
  <Application>Microsoft Office PowerPoint</Application>
  <PresentationFormat>Panorámica</PresentationFormat>
  <Paragraphs>51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Regina Durán</cp:lastModifiedBy>
  <cp:revision>4</cp:revision>
  <dcterms:created xsi:type="dcterms:W3CDTF">2021-09-09T18:43:48Z</dcterms:created>
  <dcterms:modified xsi:type="dcterms:W3CDTF">2021-09-09T20:10:59Z</dcterms:modified>
</cp:coreProperties>
</file>