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256" r:id="rId2"/>
    <p:sldId id="311" r:id="rId3"/>
    <p:sldId id="312" r:id="rId4"/>
    <p:sldId id="274" r:id="rId5"/>
    <p:sldId id="257" r:id="rId6"/>
    <p:sldId id="265" r:id="rId7"/>
    <p:sldId id="314" r:id="rId8"/>
    <p:sldId id="316"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Delius" panose="020B0604020202020204" charset="0"/>
      <p:regular r:id="rId15"/>
    </p:embeddedFont>
    <p:embeddedFont>
      <p:font typeface="Nuni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00"/>
    <a:srgbClr val="FFCCFF"/>
    <a:srgbClr val="FFCCCC"/>
    <a:srgbClr val="FF99FF"/>
    <a:srgbClr val="846648"/>
    <a:srgbClr val="99CCFF"/>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BF03B8D-63BB-47B4-8432-DD3047CDBAAF}">
  <a:tblStyle styleId="{1BF03B8D-63BB-47B4-8432-DD3047CDBA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0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52578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08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10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3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8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8" r:id="rId5"/>
    <p:sldLayoutId id="2147483665" r:id="rId6"/>
    <p:sldLayoutId id="214748367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cielo.conicyt.cl/img/revistas/perseduc/v58n1/0718-9729-perseduc-58-01-115-gf1.jpg"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s://scielo.conicyt.cl/img/revistas/perseduc/v58n1/0718-9729-perseduc-58-01-115-gf3.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scielo.conicyt.cl/img/revistas/perseduc/v58n1/0718-9729-perseduc-58-01-115-gf7.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6" name="Google Shape;826;p32"/>
          <p:cNvGrpSpPr/>
          <p:nvPr/>
        </p:nvGrpSpPr>
        <p:grpSpPr>
          <a:xfrm>
            <a:off x="1787768" y="-284702"/>
            <a:ext cx="5121496" cy="6409323"/>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2" name="Google Shape;842;p32"/>
          <p:cNvSpPr/>
          <p:nvPr/>
        </p:nvSpPr>
        <p:spPr>
          <a:xfrm>
            <a:off x="2694652" y="-20272"/>
            <a:ext cx="3516578" cy="650426"/>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algn="ctr"/>
            <a:r>
              <a:rPr lang="es-ES" b="1" dirty="0">
                <a:latin typeface="Times New Roman" panose="02020603050405020304" pitchFamily="18" charset="0"/>
                <a:cs typeface="Times New Roman" panose="02020603050405020304" pitchFamily="18" charset="0"/>
              </a:rPr>
              <a:t>ESCUELA NORMAL DE EDUCACÓN PREESCOLAR</a:t>
            </a:r>
            <a:endParaRPr lang="es-ES" dirty="0">
              <a:latin typeface="Times New Roman" panose="02020603050405020304" pitchFamily="18" charset="0"/>
              <a:cs typeface="Times New Roman" panose="02020603050405020304" pitchFamily="18" charset="0"/>
            </a:endParaRPr>
          </a:p>
        </p:txBody>
      </p:sp>
      <p:grpSp>
        <p:nvGrpSpPr>
          <p:cNvPr id="844" name="Google Shape;844;p32"/>
          <p:cNvGrpSpPr/>
          <p:nvPr/>
        </p:nvGrpSpPr>
        <p:grpSpPr>
          <a:xfrm>
            <a:off x="6956025" y="144337"/>
            <a:ext cx="1771661" cy="1916811"/>
            <a:chOff x="2005600" y="1271425"/>
            <a:chExt cx="1165950" cy="1261475"/>
          </a:xfrm>
        </p:grpSpPr>
        <p:sp>
          <p:nvSpPr>
            <p:cNvPr id="845" name="Google Shape;845;p32"/>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2" name="Imagen 71" descr="ESCUELA NORMAL DE EDUCACIÓN PREESCOLAR DE COAHUILA INVITA A EXAMEN DE  ADMISIÓN | InterSIP Noticias"/>
          <p:cNvPicPr/>
          <p:nvPr/>
        </p:nvPicPr>
        <p:blipFill>
          <a:blip r:embed="rId3">
            <a:extLst>
              <a:ext uri="{28A0092B-C50C-407E-A947-70E740481C1C}">
                <a14:useLocalDpi xmlns:a14="http://schemas.microsoft.com/office/drawing/2010/main" val="0"/>
              </a:ext>
            </a:extLst>
          </a:blip>
          <a:srcRect/>
          <a:stretch>
            <a:fillRect/>
          </a:stretch>
        </p:blipFill>
        <p:spPr bwMode="auto">
          <a:xfrm rot="21405223">
            <a:off x="7137051" y="426136"/>
            <a:ext cx="1410056" cy="1405688"/>
          </a:xfrm>
          <a:prstGeom prst="rect">
            <a:avLst/>
          </a:prstGeom>
          <a:noFill/>
          <a:ln>
            <a:noFill/>
          </a:ln>
        </p:spPr>
      </p:pic>
      <p:sp>
        <p:nvSpPr>
          <p:cNvPr id="3" name="Rectángulo 2"/>
          <p:cNvSpPr/>
          <p:nvPr/>
        </p:nvSpPr>
        <p:spPr>
          <a:xfrm>
            <a:off x="2372059" y="678833"/>
            <a:ext cx="4349942" cy="3983655"/>
          </a:xfrm>
          <a:prstGeom prst="rect">
            <a:avLst/>
          </a:prstGeom>
        </p:spPr>
        <p:txBody>
          <a:bodyPr wrap="square">
            <a:spAutoFit/>
          </a:bodyPr>
          <a:lstStyle/>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Ciclo escolar </a:t>
            </a:r>
            <a:r>
              <a:rPr lang="es-ES" sz="1200" dirty="0" smtClean="0">
                <a:latin typeface="Times New Roman" panose="02020603050405020304" pitchFamily="18" charset="0"/>
                <a:ea typeface="Calibri" panose="020F0502020204030204" pitchFamily="34" charset="0"/>
                <a:cs typeface="Times New Roman" panose="02020603050405020304" pitchFamily="18" charset="0"/>
              </a:rPr>
              <a:t>2021-2022</a:t>
            </a:r>
          </a:p>
          <a:p>
            <a:pPr algn="ct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Curso</a:t>
            </a:r>
            <a:endParaRPr lang="es-ES" sz="12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Primer semestre sección “D”</a:t>
            </a:r>
            <a:r>
              <a:rPr lang="es-ES" sz="1200" dirty="0">
                <a:latin typeface="Times New Roman" panose="02020603050405020304" pitchFamily="18" charset="0"/>
                <a:ea typeface="Calibri" panose="020F0502020204030204" pitchFamily="34" charset="0"/>
                <a:cs typeface="Times New Roman" panose="02020603050405020304" pitchFamily="18" charset="0"/>
              </a:rPr>
              <a:t> </a:t>
            </a:r>
            <a:endParaRPr lang="es-ES"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EL SUJETO Y SU FORMACION PROFESIONAL </a:t>
            </a:r>
          </a:p>
          <a:p>
            <a:pPr algn="ctr">
              <a:lnSpc>
                <a:spcPct val="107000"/>
              </a:lnSpc>
              <a:spcAft>
                <a:spcPts val="800"/>
              </a:spcAft>
            </a:pPr>
            <a:r>
              <a:rPr lang="es-ES" sz="1200" b="1" dirty="0" smtClean="0">
                <a:latin typeface="Times New Roman" panose="02020603050405020304" pitchFamily="18" charset="0"/>
                <a:cs typeface="Times New Roman" panose="02020603050405020304" pitchFamily="18" charset="0"/>
              </a:rPr>
              <a:t>Mapa conceptual “Una </a:t>
            </a:r>
            <a:r>
              <a:rPr lang="es-ES" sz="1200" b="1" dirty="0">
                <a:latin typeface="Times New Roman" panose="02020603050405020304" pitchFamily="18" charset="0"/>
                <a:cs typeface="Times New Roman" panose="02020603050405020304" pitchFamily="18" charset="0"/>
              </a:rPr>
              <a:t>triangulación </a:t>
            </a:r>
            <a:r>
              <a:rPr lang="es-ES" sz="1200" b="1" dirty="0" smtClean="0">
                <a:latin typeface="Times New Roman" panose="02020603050405020304" pitchFamily="18" charset="0"/>
                <a:cs typeface="Times New Roman" panose="02020603050405020304" pitchFamily="18" charset="0"/>
              </a:rPr>
              <a:t>secuencial”</a:t>
            </a:r>
          </a:p>
          <a:p>
            <a:pPr algn="ctr">
              <a:lnSpc>
                <a:spcPct val="107000"/>
              </a:lnSpc>
              <a:spcAft>
                <a:spcPts val="800"/>
              </a:spcAft>
            </a:pPr>
            <a:r>
              <a:rPr lang="es-ES" sz="1200" dirty="0" smtClean="0">
                <a:latin typeface="Times New Roman" panose="02020603050405020304" pitchFamily="18" charset="0"/>
                <a:cs typeface="Times New Roman" panose="02020603050405020304" pitchFamily="18" charset="0"/>
              </a:rPr>
              <a:t>Competencias del curso:</a:t>
            </a:r>
          </a:p>
          <a:p>
            <a:pPr marL="171450" indent="-171450" algn="ctr">
              <a:lnSpc>
                <a:spcPct val="107000"/>
              </a:lnSpc>
              <a:spcAft>
                <a:spcPts val="800"/>
              </a:spcAft>
              <a:buFont typeface="Wingdings" panose="05000000000000000000" pitchFamily="2" charset="2"/>
              <a:buChar char="Ø"/>
            </a:pPr>
            <a:r>
              <a:rPr lang="es-ES" sz="1100" i="1" dirty="0">
                <a:latin typeface="Times New Roman" panose="02020603050405020304" pitchFamily="18" charset="0"/>
                <a:cs typeface="Times New Roman" panose="02020603050405020304" pitchFamily="18" charset="0"/>
              </a:rPr>
              <a:t>Utiliza los recursos metodológicos y técnicos de la investigación para explicar comprender situaciones educativas y mejorar su docencia</a:t>
            </a:r>
            <a:r>
              <a:rPr lang="es-ES" sz="1100" i="1" dirty="0" smtClean="0">
                <a:latin typeface="Times New Roman" panose="02020603050405020304" pitchFamily="18" charset="0"/>
                <a:cs typeface="Times New Roman" panose="02020603050405020304" pitchFamily="18" charset="0"/>
              </a:rPr>
              <a:t>.</a:t>
            </a:r>
          </a:p>
          <a:p>
            <a:pPr marL="171450" indent="-171450" algn="ctr">
              <a:lnSpc>
                <a:spcPct val="107000"/>
              </a:lnSpc>
              <a:spcAft>
                <a:spcPts val="800"/>
              </a:spcAft>
              <a:buFont typeface="Wingdings" panose="05000000000000000000" pitchFamily="2" charset="2"/>
              <a:buChar char="Ø"/>
            </a:pPr>
            <a:r>
              <a:rPr lang="es-ES" sz="1100" i="1" dirty="0" smtClean="0">
                <a:latin typeface="Times New Roman" panose="02020603050405020304" pitchFamily="18" charset="0"/>
                <a:cs typeface="Times New Roman" panose="02020603050405020304" pitchFamily="18" charset="0"/>
              </a:rPr>
              <a:t> </a:t>
            </a:r>
            <a:r>
              <a:rPr lang="es-ES" sz="1100" i="1" dirty="0">
                <a:latin typeface="Times New Roman" panose="02020603050405020304" pitchFamily="18" charset="0"/>
                <a:cs typeface="Times New Roman" panose="02020603050405020304" pitchFamily="18" charset="0"/>
              </a:rPr>
              <a:t>➢ Orienta su actuación profesional con el sentido étnico- valorar y asume los diversos principios y reglas que aseguran una mejor convivencia institucional y social, en beneficio de los alumnos y de la comunidad escolar</a:t>
            </a:r>
            <a:r>
              <a:rPr lang="es-ES" sz="1100" i="1" dirty="0" smtClean="0">
                <a:latin typeface="Times New Roman" panose="02020603050405020304" pitchFamily="18" charset="0"/>
                <a:cs typeface="Times New Roman" panose="02020603050405020304" pitchFamily="18" charset="0"/>
              </a:rPr>
              <a:t>.</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Alumna: ESTRELLA </a:t>
            </a:r>
            <a:r>
              <a:rPr lang="es-ES" sz="1200" dirty="0">
                <a:latin typeface="Times New Roman" panose="02020603050405020304" pitchFamily="18" charset="0"/>
                <a:ea typeface="Calibri" panose="020F0502020204030204" pitchFamily="34" charset="0"/>
                <a:cs typeface="Times New Roman" panose="02020603050405020304" pitchFamily="18" charset="0"/>
              </a:rPr>
              <a:t>JANETH S</a:t>
            </a:r>
            <a:r>
              <a:rPr lang="es-ES" sz="12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Á</a:t>
            </a:r>
            <a:r>
              <a:rPr lang="es-ES" sz="1200" dirty="0">
                <a:latin typeface="Times New Roman" panose="02020603050405020304" pitchFamily="18" charset="0"/>
                <a:ea typeface="Calibri" panose="020F0502020204030204" pitchFamily="34" charset="0"/>
                <a:cs typeface="Times New Roman" panose="02020603050405020304" pitchFamily="18" charset="0"/>
              </a:rPr>
              <a:t>NCHEZ </a:t>
            </a:r>
            <a:r>
              <a:rPr lang="es-ES" sz="1200" dirty="0" smtClean="0">
                <a:latin typeface="Times New Roman" panose="02020603050405020304" pitchFamily="18" charset="0"/>
                <a:ea typeface="Calibri" panose="020F0502020204030204" pitchFamily="34" charset="0"/>
                <a:cs typeface="Times New Roman" panose="02020603050405020304" pitchFamily="18" charset="0"/>
              </a:rPr>
              <a:t>MONCADA</a:t>
            </a:r>
            <a:r>
              <a:rPr lang="es-ES" sz="12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Docente: GRACIANO </a:t>
            </a:r>
            <a:r>
              <a:rPr lang="es-ES" sz="1200" dirty="0">
                <a:latin typeface="Times New Roman" panose="02020603050405020304" pitchFamily="18" charset="0"/>
                <a:ea typeface="Calibri" panose="020F0502020204030204" pitchFamily="34" charset="0"/>
                <a:cs typeface="Times New Roman" panose="02020603050405020304" pitchFamily="18" charset="0"/>
              </a:rPr>
              <a:t>MONTOYA HOYOS</a:t>
            </a:r>
          </a:p>
          <a:p>
            <a:pPr algn="r">
              <a:lnSpc>
                <a:spcPct val="107000"/>
              </a:lnSpc>
              <a:spcAft>
                <a:spcPts val="800"/>
              </a:spcAft>
            </a:pPr>
            <a:r>
              <a:rPr lang="es-ES" sz="1200" dirty="0" smtClean="0">
                <a:latin typeface="Times New Roman" panose="02020603050405020304" pitchFamily="18" charset="0"/>
                <a:ea typeface="Calibri" panose="020F0502020204030204" pitchFamily="34" charset="0"/>
                <a:cs typeface="Times New Roman" panose="02020603050405020304" pitchFamily="18" charset="0"/>
              </a:rPr>
              <a:t>12 de </a:t>
            </a:r>
            <a:r>
              <a:rPr lang="es-ES" sz="1200" dirty="0">
                <a:latin typeface="Times New Roman" panose="02020603050405020304" pitchFamily="18" charset="0"/>
                <a:ea typeface="Calibri" panose="020F0502020204030204" pitchFamily="34" charset="0"/>
                <a:cs typeface="Times New Roman" panose="02020603050405020304" pitchFamily="18" charset="0"/>
              </a:rPr>
              <a:t>Agosto del 2021</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3111593" y="1651184"/>
            <a:ext cx="2381387" cy="1795908"/>
          </a:xfrm>
          <a:prstGeom prst="ellipse">
            <a:avLst/>
          </a:prstGeom>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ES" sz="1100" b="1" dirty="0">
                <a:solidFill>
                  <a:srgbClr val="000000"/>
                </a:solidFill>
                <a:latin typeface="Times New Roman" panose="02020603050405020304" pitchFamily="18" charset="0"/>
                <a:cs typeface="Times New Roman" panose="02020603050405020304" pitchFamily="18" charset="0"/>
              </a:rPr>
              <a:t>Investigar la identidad profesional del profesorado: </a:t>
            </a:r>
          </a:p>
          <a:p>
            <a:pPr algn="ctr"/>
            <a:r>
              <a:rPr lang="es-ES" sz="1100" b="1" dirty="0">
                <a:solidFill>
                  <a:srgbClr val="000000"/>
                </a:solidFill>
                <a:latin typeface="Times New Roman" panose="02020603050405020304" pitchFamily="18" charset="0"/>
                <a:cs typeface="Times New Roman" panose="02020603050405020304" pitchFamily="18" charset="0"/>
              </a:rPr>
              <a:t>Una triangulación secuencial</a:t>
            </a:r>
          </a:p>
          <a:p>
            <a:pPr algn="ctr"/>
            <a:r>
              <a:rPr lang="es-ES" sz="1100" b="1" dirty="0">
                <a:solidFill>
                  <a:srgbClr val="000000"/>
                </a:solidFill>
                <a:latin typeface="Times New Roman" panose="02020603050405020304" pitchFamily="18" charset="0"/>
                <a:cs typeface="Times New Roman" panose="02020603050405020304" pitchFamily="18" charset="0"/>
              </a:rPr>
              <a:t>Antonio Bolívar </a:t>
            </a:r>
            <a:r>
              <a:rPr lang="es-ES" sz="1100" b="1" dirty="0" err="1" smtClean="0">
                <a:solidFill>
                  <a:srgbClr val="000000"/>
                </a:solidFill>
                <a:latin typeface="Times New Roman" panose="02020603050405020304" pitchFamily="18" charset="0"/>
                <a:cs typeface="Times New Roman" panose="02020603050405020304" pitchFamily="18" charset="0"/>
              </a:rPr>
              <a:t>Botía</a:t>
            </a:r>
            <a:r>
              <a:rPr lang="es-ES" sz="1100" b="1" dirty="0" smtClean="0">
                <a:solidFill>
                  <a:srgbClr val="000000"/>
                </a:solidFill>
                <a:latin typeface="Times New Roman" panose="02020603050405020304" pitchFamily="18" charset="0"/>
                <a:cs typeface="Times New Roman" panose="02020603050405020304" pitchFamily="18" charset="0"/>
              </a:rPr>
              <a:t>, </a:t>
            </a:r>
            <a:endParaRPr lang="es-ES" sz="1100" b="1" dirty="0">
              <a:solidFill>
                <a:srgbClr val="000000"/>
              </a:solidFill>
              <a:latin typeface="Times New Roman" panose="02020603050405020304" pitchFamily="18" charset="0"/>
              <a:cs typeface="Times New Roman" panose="02020603050405020304" pitchFamily="18" charset="0"/>
            </a:endParaRPr>
          </a:p>
          <a:p>
            <a:pPr algn="ctr"/>
            <a:r>
              <a:rPr lang="es-ES" sz="1100" b="1" dirty="0">
                <a:solidFill>
                  <a:srgbClr val="000000"/>
                </a:solidFill>
                <a:latin typeface="Times New Roman" panose="02020603050405020304" pitchFamily="18" charset="0"/>
                <a:cs typeface="Times New Roman" panose="02020603050405020304" pitchFamily="18" charset="0"/>
              </a:rPr>
              <a:t>Manuel Fernández Cruz</a:t>
            </a:r>
          </a:p>
          <a:p>
            <a:pPr algn="ctr"/>
            <a:r>
              <a:rPr lang="es-ES" sz="1100" b="1" dirty="0">
                <a:solidFill>
                  <a:srgbClr val="000000"/>
                </a:solidFill>
                <a:latin typeface="Times New Roman" panose="02020603050405020304" pitchFamily="18" charset="0"/>
                <a:cs typeface="Times New Roman" panose="02020603050405020304" pitchFamily="18" charset="0"/>
              </a:rPr>
              <a:t>&amp; </a:t>
            </a:r>
          </a:p>
          <a:p>
            <a:pPr algn="ctr"/>
            <a:r>
              <a:rPr lang="es-ES" sz="1100" b="1" dirty="0">
                <a:solidFill>
                  <a:srgbClr val="000000"/>
                </a:solidFill>
                <a:latin typeface="Times New Roman" panose="02020603050405020304" pitchFamily="18" charset="0"/>
                <a:cs typeface="Times New Roman" panose="02020603050405020304" pitchFamily="18" charset="0"/>
              </a:rPr>
              <a:t>Enriqueta Molina Ruiz</a:t>
            </a:r>
          </a:p>
        </p:txBody>
      </p:sp>
      <p:cxnSp>
        <p:nvCxnSpPr>
          <p:cNvPr id="7" name="Conector angular 6"/>
          <p:cNvCxnSpPr/>
          <p:nvPr/>
        </p:nvCxnSpPr>
        <p:spPr>
          <a:xfrm rot="16200000" flipV="1">
            <a:off x="2620690" y="1709580"/>
            <a:ext cx="592058" cy="475266"/>
          </a:xfrm>
          <a:prstGeom prst="bentConnector3">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Proceso alternativo 8"/>
          <p:cNvSpPr/>
          <p:nvPr/>
        </p:nvSpPr>
        <p:spPr>
          <a:xfrm>
            <a:off x="5925487" y="124991"/>
            <a:ext cx="3091856" cy="2868190"/>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s-ES" sz="1050" b="1" dirty="0" smtClean="0">
                <a:solidFill>
                  <a:srgbClr val="000000"/>
                </a:solidFill>
                <a:latin typeface="Times New Roman" panose="02020603050405020304" pitchFamily="18" charset="0"/>
                <a:cs typeface="Times New Roman" panose="02020603050405020304" pitchFamily="18" charset="0"/>
              </a:rPr>
              <a:t>Objetivos                                                          3</a:t>
            </a:r>
            <a:endParaRPr lang="es-ES" sz="1050" dirty="0">
              <a:solidFill>
                <a:srgbClr val="000000"/>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s-ES" sz="1050" dirty="0">
                <a:solidFill>
                  <a:srgbClr val="000000"/>
                </a:solidFill>
                <a:latin typeface="Times New Roman" panose="02020603050405020304" pitchFamily="18" charset="0"/>
                <a:cs typeface="Times New Roman" panose="02020603050405020304" pitchFamily="18" charset="0"/>
              </a:rPr>
              <a:t>Analizarla crisis de identidad profesional, ampliar la revisión de la literatura y comprender el mundo de la vida.</a:t>
            </a:r>
          </a:p>
          <a:p>
            <a:pPr marL="171450" indent="-171450">
              <a:buFont typeface="Arial" panose="020B0604020202020204" pitchFamily="34" charset="0"/>
              <a:buChar char="•"/>
            </a:pPr>
            <a:r>
              <a:rPr lang="es-ES" sz="1050" dirty="0">
                <a:solidFill>
                  <a:srgbClr val="000000"/>
                </a:solidFill>
                <a:latin typeface="Times New Roman" panose="02020603050405020304" pitchFamily="18" charset="0"/>
                <a:cs typeface="Times New Roman" panose="02020603050405020304" pitchFamily="18" charset="0"/>
              </a:rPr>
              <a:t>Hacer una fenomenología de los procesos en el cambio educativo, nos centraremos en cambiar sus funciones sin alterar las condiciones del trabajo. </a:t>
            </a:r>
          </a:p>
          <a:p>
            <a:pPr marL="171450" indent="-171450">
              <a:buFont typeface="Arial" panose="020B0604020202020204" pitchFamily="34" charset="0"/>
              <a:buChar char="•"/>
            </a:pPr>
            <a:r>
              <a:rPr lang="es-ES" sz="1050" dirty="0">
                <a:solidFill>
                  <a:srgbClr val="000000"/>
                </a:solidFill>
                <a:latin typeface="Times New Roman" panose="02020603050405020304" pitchFamily="18" charset="0"/>
                <a:cs typeface="Times New Roman" panose="02020603050405020304" pitchFamily="18" charset="0"/>
              </a:rPr>
              <a:t>Tomar los discursos para hacer salir la identidad profesional, así cuando cada uno cuente con su narrativa individual (entrevista) y se comenten aparecerán los grupos de discusión.</a:t>
            </a:r>
          </a:p>
          <a:p>
            <a:pPr marL="171450" indent="-171450">
              <a:buFont typeface="Arial" panose="020B0604020202020204" pitchFamily="34" charset="0"/>
              <a:buChar char="•"/>
            </a:pPr>
            <a:r>
              <a:rPr lang="es-ES" sz="1050" dirty="0">
                <a:solidFill>
                  <a:srgbClr val="000000"/>
                </a:solidFill>
                <a:latin typeface="Times New Roman" panose="02020603050405020304" pitchFamily="18" charset="0"/>
                <a:cs typeface="Times New Roman" panose="02020603050405020304" pitchFamily="18" charset="0"/>
              </a:rPr>
              <a:t>Analizar las dinámicas literarias, así como las funciones categoriales por la metodología cualitativa y la investigación bibliográfica y para esto se debe comprender los procesos de construcción en el </a:t>
            </a:r>
            <a:r>
              <a:rPr lang="es-ES" sz="1050" dirty="0" smtClean="0">
                <a:solidFill>
                  <a:srgbClr val="000000"/>
                </a:solidFill>
                <a:latin typeface="Times New Roman" panose="02020603050405020304" pitchFamily="18" charset="0"/>
                <a:cs typeface="Times New Roman" panose="02020603050405020304" pitchFamily="18" charset="0"/>
              </a:rPr>
              <a:t>texto. </a:t>
            </a:r>
            <a:endParaRPr lang="es-ES" sz="1050" dirty="0">
              <a:solidFill>
                <a:srgbClr val="000000"/>
              </a:solidFill>
              <a:latin typeface="Times New Roman" panose="02020603050405020304" pitchFamily="18" charset="0"/>
              <a:cs typeface="Times New Roman" panose="02020603050405020304" pitchFamily="18" charset="0"/>
            </a:endParaRPr>
          </a:p>
        </p:txBody>
      </p:sp>
      <p:cxnSp>
        <p:nvCxnSpPr>
          <p:cNvPr id="11" name="Conector angular 10"/>
          <p:cNvCxnSpPr/>
          <p:nvPr/>
        </p:nvCxnSpPr>
        <p:spPr>
          <a:xfrm flipV="1">
            <a:off x="4999510" y="1295948"/>
            <a:ext cx="861861" cy="526277"/>
          </a:xfrm>
          <a:prstGeom prst="bentConnector3">
            <a:avLst>
              <a:gd name="adj1" fmla="val 50000"/>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4024324" y="3611553"/>
            <a:ext cx="4993019" cy="1413538"/>
          </a:xfrm>
          <a:prstGeom prst="rect">
            <a:avLst/>
          </a:prstGeom>
          <a:solidFill>
            <a:schemeClr val="accent3">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s-ES" sz="1050" b="1" dirty="0">
                <a:solidFill>
                  <a:srgbClr val="000000"/>
                </a:solidFill>
                <a:latin typeface="Times New Roman" panose="02020603050405020304" pitchFamily="18" charset="0"/>
                <a:cs typeface="Times New Roman" panose="02020603050405020304" pitchFamily="18" charset="0"/>
              </a:rPr>
              <a:t>Diseño de la investigación: triangulación </a:t>
            </a:r>
            <a:r>
              <a:rPr lang="es-ES" sz="1050" b="1" dirty="0" smtClean="0">
                <a:solidFill>
                  <a:srgbClr val="000000"/>
                </a:solidFill>
                <a:latin typeface="Times New Roman" panose="02020603050405020304" pitchFamily="18" charset="0"/>
                <a:cs typeface="Times New Roman" panose="02020603050405020304" pitchFamily="18" charset="0"/>
              </a:rPr>
              <a:t>secuencial                                                      4</a:t>
            </a:r>
            <a:endParaRPr lang="es-ES" sz="1050" dirty="0">
              <a:solidFill>
                <a:srgbClr val="000000"/>
              </a:solidFill>
              <a:latin typeface="Times New Roman" panose="02020603050405020304" pitchFamily="18" charset="0"/>
              <a:cs typeface="Times New Roman" panose="02020603050405020304" pitchFamily="18" charset="0"/>
            </a:endParaRPr>
          </a:p>
          <a:p>
            <a:r>
              <a:rPr lang="es-ES" sz="1050" dirty="0">
                <a:solidFill>
                  <a:srgbClr val="000000"/>
                </a:solidFill>
                <a:latin typeface="Times New Roman" panose="02020603050405020304" pitchFamily="18" charset="0"/>
                <a:cs typeface="Times New Roman" panose="02020603050405020304" pitchFamily="18" charset="0"/>
              </a:rPr>
              <a:t>Al realizarse la investigación de </a:t>
            </a:r>
            <a:r>
              <a:rPr lang="es-ES" sz="1050" dirty="0" err="1">
                <a:solidFill>
                  <a:srgbClr val="000000"/>
                </a:solidFill>
                <a:latin typeface="Times New Roman" panose="02020603050405020304" pitchFamily="18" charset="0"/>
                <a:cs typeface="Times New Roman" panose="02020603050405020304" pitchFamily="18" charset="0"/>
              </a:rPr>
              <a:t>Douwe</a:t>
            </a:r>
            <a:r>
              <a:rPr lang="es-ES" sz="1050" dirty="0">
                <a:solidFill>
                  <a:srgbClr val="000000"/>
                </a:solidFill>
                <a:latin typeface="Times New Roman" panose="02020603050405020304" pitchFamily="18" charset="0"/>
                <a:cs typeface="Times New Roman" panose="02020603050405020304" pitchFamily="18" charset="0"/>
              </a:rPr>
              <a:t> </a:t>
            </a:r>
            <a:r>
              <a:rPr lang="es-ES" sz="1050" dirty="0" err="1">
                <a:solidFill>
                  <a:srgbClr val="000000"/>
                </a:solidFill>
                <a:latin typeface="Times New Roman" panose="02020603050405020304" pitchFamily="18" charset="0"/>
                <a:cs typeface="Times New Roman" panose="02020603050405020304" pitchFamily="18" charset="0"/>
              </a:rPr>
              <a:t>Beijal</a:t>
            </a:r>
            <a:r>
              <a:rPr lang="es-ES" sz="1050" dirty="0">
                <a:solidFill>
                  <a:srgbClr val="000000"/>
                </a:solidFill>
                <a:latin typeface="Times New Roman" panose="02020603050405020304" pitchFamily="18" charset="0"/>
                <a:cs typeface="Times New Roman" panose="02020603050405020304" pitchFamily="18" charset="0"/>
              </a:rPr>
              <a:t> se comprobó que predomina la metodología cualitativa de entrevistas. La metodología cuantitativa que contribuye a dibujar un mapa o clasificar un ciclo de vida o grupo profesional. El diseño de nuestra investigación se ha realizado gracias a la metodología del objeto de estudios de un biográfico narrativa y siendo la identidad profesional recreada con significados sentidos e intenciones propias. La </a:t>
            </a:r>
            <a:r>
              <a:rPr lang="es-ES" sz="1050" dirty="0" smtClean="0">
                <a:solidFill>
                  <a:srgbClr val="000000"/>
                </a:solidFill>
                <a:latin typeface="Times New Roman" panose="02020603050405020304" pitchFamily="18" charset="0"/>
                <a:cs typeface="Times New Roman" panose="02020603050405020304" pitchFamily="18" charset="0"/>
              </a:rPr>
              <a:t>triangulación </a:t>
            </a:r>
            <a:r>
              <a:rPr lang="es-ES" sz="1050" dirty="0">
                <a:solidFill>
                  <a:srgbClr val="000000"/>
                </a:solidFill>
                <a:latin typeface="Times New Roman" panose="02020603050405020304" pitchFamily="18" charset="0"/>
                <a:cs typeface="Times New Roman" panose="02020603050405020304" pitchFamily="18" charset="0"/>
              </a:rPr>
              <a:t>viene siendo una </a:t>
            </a:r>
            <a:r>
              <a:rPr lang="es-ES" sz="1050" dirty="0" smtClean="0">
                <a:solidFill>
                  <a:srgbClr val="000000"/>
                </a:solidFill>
                <a:latin typeface="Times New Roman" panose="02020603050405020304" pitchFamily="18" charset="0"/>
                <a:cs typeface="Times New Roman" panose="02020603050405020304" pitchFamily="18" charset="0"/>
              </a:rPr>
              <a:t>metodología </a:t>
            </a:r>
            <a:r>
              <a:rPr lang="es-ES" sz="1050" dirty="0">
                <a:solidFill>
                  <a:srgbClr val="000000"/>
                </a:solidFill>
                <a:latin typeface="Times New Roman" panose="02020603050405020304" pitchFamily="18" charset="0"/>
                <a:cs typeface="Times New Roman" panose="02020603050405020304" pitchFamily="18" charset="0"/>
              </a:rPr>
              <a:t>para obtenerlos resultados de la </a:t>
            </a:r>
            <a:r>
              <a:rPr lang="es-ES" sz="1050" dirty="0" smtClean="0">
                <a:solidFill>
                  <a:srgbClr val="000000"/>
                </a:solidFill>
                <a:latin typeface="Times New Roman" panose="02020603050405020304" pitchFamily="18" charset="0"/>
                <a:cs typeface="Times New Roman" panose="02020603050405020304" pitchFamily="18" charset="0"/>
              </a:rPr>
              <a:t>investigación </a:t>
            </a:r>
            <a:r>
              <a:rPr lang="es-ES" sz="1050" dirty="0">
                <a:solidFill>
                  <a:srgbClr val="000000"/>
                </a:solidFill>
                <a:latin typeface="Times New Roman" panose="02020603050405020304" pitchFamily="18" charset="0"/>
                <a:cs typeface="Times New Roman" panose="02020603050405020304" pitchFamily="18" charset="0"/>
              </a:rPr>
              <a:t>y contribuyan al conocimiento de la </a:t>
            </a:r>
            <a:r>
              <a:rPr lang="es-ES" sz="1050" dirty="0" smtClean="0">
                <a:solidFill>
                  <a:srgbClr val="000000"/>
                </a:solidFill>
                <a:latin typeface="Times New Roman" panose="02020603050405020304" pitchFamily="18" charset="0"/>
                <a:cs typeface="Times New Roman" panose="02020603050405020304" pitchFamily="18" charset="0"/>
              </a:rPr>
              <a:t>realidad. </a:t>
            </a:r>
            <a:endParaRPr lang="es-ES" sz="1050" dirty="0">
              <a:solidFill>
                <a:srgbClr val="000000"/>
              </a:solidFill>
              <a:latin typeface="Times New Roman" panose="02020603050405020304" pitchFamily="18" charset="0"/>
              <a:cs typeface="Times New Roman" panose="02020603050405020304" pitchFamily="18" charset="0"/>
            </a:endParaRPr>
          </a:p>
        </p:txBody>
      </p:sp>
      <p:cxnSp>
        <p:nvCxnSpPr>
          <p:cNvPr id="18" name="Conector angular 17"/>
          <p:cNvCxnSpPr/>
          <p:nvPr/>
        </p:nvCxnSpPr>
        <p:spPr>
          <a:xfrm rot="16200000" flipH="1">
            <a:off x="5236377" y="3009630"/>
            <a:ext cx="835458" cy="368389"/>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ortar rectángulo de esquina sencilla 21"/>
          <p:cNvSpPr/>
          <p:nvPr/>
        </p:nvSpPr>
        <p:spPr>
          <a:xfrm>
            <a:off x="381549" y="269717"/>
            <a:ext cx="3335258" cy="1299237"/>
          </a:xfrm>
          <a:prstGeom prst="snip1Rect">
            <a:avLst/>
          </a:prstGeom>
          <a:solidFill>
            <a:srgbClr val="FFCCCC"/>
          </a:solidFill>
        </p:spPr>
        <p:style>
          <a:lnRef idx="1">
            <a:schemeClr val="accent4"/>
          </a:lnRef>
          <a:fillRef idx="2">
            <a:schemeClr val="accent4"/>
          </a:fillRef>
          <a:effectRef idx="1">
            <a:schemeClr val="accent4"/>
          </a:effectRef>
          <a:fontRef idx="minor">
            <a:schemeClr val="dk1"/>
          </a:fontRef>
        </p:style>
        <p:txBody>
          <a:bodyPr rtlCol="0" anchor="ctr"/>
          <a:lstStyle/>
          <a:p>
            <a:r>
              <a:rPr lang="es-ES" sz="1050" b="1" dirty="0">
                <a:latin typeface="Times New Roman" panose="02020603050405020304" pitchFamily="18" charset="0"/>
                <a:cs typeface="Times New Roman" panose="02020603050405020304" pitchFamily="18" charset="0"/>
              </a:rPr>
              <a:t>Introducción </a:t>
            </a:r>
            <a:r>
              <a:rPr lang="es-ES" sz="1050" b="1" dirty="0" smtClean="0">
                <a:latin typeface="Times New Roman" panose="02020603050405020304" pitchFamily="18" charset="0"/>
                <a:cs typeface="Times New Roman" panose="02020603050405020304" pitchFamily="18" charset="0"/>
              </a:rPr>
              <a:t>                                                                  1</a:t>
            </a:r>
            <a:endParaRPr lang="es-ES" sz="1050" dirty="0">
              <a:latin typeface="Times New Roman" panose="02020603050405020304" pitchFamily="18" charset="0"/>
              <a:cs typeface="Times New Roman" panose="02020603050405020304" pitchFamily="18" charset="0"/>
            </a:endParaRPr>
          </a:p>
          <a:p>
            <a:r>
              <a:rPr lang="es-ES" sz="1050" dirty="0">
                <a:latin typeface="Times New Roman" panose="02020603050405020304" pitchFamily="18" charset="0"/>
                <a:cs typeface="Times New Roman" panose="02020603050405020304" pitchFamily="18" charset="0"/>
              </a:rPr>
              <a:t>En esta investigación (</a:t>
            </a:r>
            <a:r>
              <a:rPr lang="es-ES" sz="1050" dirty="0" err="1">
                <a:latin typeface="Times New Roman" panose="02020603050405020304" pitchFamily="18" charset="0"/>
                <a:cs typeface="Times New Roman" panose="02020603050405020304" pitchFamily="18" charset="0"/>
              </a:rPr>
              <a:t>Bolivar</a:t>
            </a:r>
            <a:r>
              <a:rPr lang="es-ES" sz="1050" dirty="0">
                <a:latin typeface="Times New Roman" panose="02020603050405020304" pitchFamily="18" charset="0"/>
                <a:cs typeface="Times New Roman" panose="02020603050405020304" pitchFamily="18" charset="0"/>
              </a:rPr>
              <a:t> 2003) se divide en 3 categorías: el cómo se forma la identidad profesional, la identificación de sus características y estudios en los relatos o narraciones. Se ha pretendido diagnosticar las situaciones, comprender las causas, describir y proponer mejoras o salidas para el futuro. </a:t>
            </a:r>
          </a:p>
        </p:txBody>
      </p:sp>
      <p:sp>
        <p:nvSpPr>
          <p:cNvPr id="24" name="Rectángulo redondeado 23"/>
          <p:cNvSpPr/>
          <p:nvPr/>
        </p:nvSpPr>
        <p:spPr>
          <a:xfrm>
            <a:off x="611793" y="2355075"/>
            <a:ext cx="1878138" cy="23945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S" sz="1050" b="1" dirty="0">
                <a:solidFill>
                  <a:srgbClr val="000000"/>
                </a:solidFill>
                <a:latin typeface="Times New Roman" panose="02020603050405020304" pitchFamily="18" charset="0"/>
                <a:cs typeface="Times New Roman" panose="02020603050405020304" pitchFamily="18" charset="0"/>
              </a:rPr>
              <a:t>Conceptualizar la </a:t>
            </a:r>
            <a:r>
              <a:rPr lang="es-ES" sz="1050" b="1" dirty="0" smtClean="0">
                <a:solidFill>
                  <a:srgbClr val="000000"/>
                </a:solidFill>
                <a:latin typeface="Times New Roman" panose="02020603050405020304" pitchFamily="18" charset="0"/>
                <a:cs typeface="Times New Roman" panose="02020603050405020304" pitchFamily="18" charset="0"/>
              </a:rPr>
              <a:t>          2     identidad profesional       </a:t>
            </a:r>
            <a:endParaRPr lang="es-ES" sz="1050" dirty="0">
              <a:solidFill>
                <a:srgbClr val="000000"/>
              </a:solidFill>
              <a:latin typeface="Times New Roman" panose="02020603050405020304" pitchFamily="18" charset="0"/>
              <a:cs typeface="Times New Roman" panose="02020603050405020304" pitchFamily="18" charset="0"/>
            </a:endParaRPr>
          </a:p>
          <a:p>
            <a:r>
              <a:rPr lang="es-ES" sz="1050" dirty="0">
                <a:solidFill>
                  <a:srgbClr val="000000"/>
                </a:solidFill>
                <a:latin typeface="Times New Roman" panose="02020603050405020304" pitchFamily="18" charset="0"/>
                <a:cs typeface="Times New Roman" panose="02020603050405020304" pitchFamily="18" charset="0"/>
              </a:rPr>
              <a:t>Se sitúa entre la “identidad social” y “profesional”. La identidad  profesional es la experiencia personal como el papel en una sociedad, se define como una </a:t>
            </a:r>
            <a:r>
              <a:rPr lang="es-ES" sz="1050" dirty="0" smtClean="0">
                <a:solidFill>
                  <a:srgbClr val="000000"/>
                </a:solidFill>
                <a:latin typeface="Times New Roman" panose="02020603050405020304" pitchFamily="18" charset="0"/>
                <a:cs typeface="Times New Roman" panose="02020603050405020304" pitchFamily="18" charset="0"/>
              </a:rPr>
              <a:t>construcción </a:t>
            </a:r>
            <a:r>
              <a:rPr lang="es-ES" sz="1050" dirty="0">
                <a:solidFill>
                  <a:srgbClr val="000000"/>
                </a:solidFill>
                <a:latin typeface="Times New Roman" panose="02020603050405020304" pitchFamily="18" charset="0"/>
                <a:cs typeface="Times New Roman" panose="02020603050405020304" pitchFamily="18" charset="0"/>
              </a:rPr>
              <a:t>compuesta por </a:t>
            </a:r>
            <a:r>
              <a:rPr lang="es-ES" sz="1050" dirty="0" smtClean="0">
                <a:solidFill>
                  <a:srgbClr val="000000"/>
                </a:solidFill>
                <a:latin typeface="Times New Roman" panose="02020603050405020304" pitchFamily="18" charset="0"/>
                <a:cs typeface="Times New Roman" panose="02020603050405020304" pitchFamily="18" charset="0"/>
              </a:rPr>
              <a:t>adhesión </a:t>
            </a:r>
            <a:r>
              <a:rPr lang="es-ES" sz="1050" dirty="0">
                <a:solidFill>
                  <a:srgbClr val="000000"/>
                </a:solidFill>
                <a:latin typeface="Times New Roman" panose="02020603050405020304" pitchFamily="18" charset="0"/>
                <a:cs typeface="Times New Roman" panose="02020603050405020304" pitchFamily="18" charset="0"/>
              </a:rPr>
              <a:t>y a procesos racionales.  La identidad profesional docente abarca la </a:t>
            </a:r>
            <a:r>
              <a:rPr lang="es-ES" sz="1050" dirty="0" smtClean="0">
                <a:solidFill>
                  <a:srgbClr val="000000"/>
                </a:solidFill>
                <a:latin typeface="Times New Roman" panose="02020603050405020304" pitchFamily="18" charset="0"/>
                <a:cs typeface="Times New Roman" panose="02020603050405020304" pitchFamily="18" charset="0"/>
              </a:rPr>
              <a:t>relación </a:t>
            </a:r>
            <a:r>
              <a:rPr lang="es-ES" sz="1050" dirty="0">
                <a:solidFill>
                  <a:srgbClr val="000000"/>
                </a:solidFill>
                <a:latin typeface="Times New Roman" panose="02020603050405020304" pitchFamily="18" charset="0"/>
                <a:cs typeface="Times New Roman" panose="02020603050405020304" pitchFamily="18" charset="0"/>
              </a:rPr>
              <a:t>del individuo con otros grupos </a:t>
            </a:r>
            <a:r>
              <a:rPr lang="es-ES" sz="1050" dirty="0" smtClean="0">
                <a:solidFill>
                  <a:srgbClr val="000000"/>
                </a:solidFill>
                <a:latin typeface="Times New Roman" panose="02020603050405020304" pitchFamily="18" charset="0"/>
                <a:cs typeface="Times New Roman" panose="02020603050405020304" pitchFamily="18" charset="0"/>
              </a:rPr>
              <a:t>sociales. </a:t>
            </a:r>
            <a:endParaRPr lang="es-ES" sz="1050" dirty="0">
              <a:solidFill>
                <a:srgbClr val="000000"/>
              </a:solidFill>
              <a:latin typeface="Times New Roman" panose="02020603050405020304" pitchFamily="18" charset="0"/>
              <a:cs typeface="Times New Roman" panose="02020603050405020304" pitchFamily="18" charset="0"/>
            </a:endParaRPr>
          </a:p>
        </p:txBody>
      </p:sp>
      <p:cxnSp>
        <p:nvCxnSpPr>
          <p:cNvPr id="26" name="Conector angular 25"/>
          <p:cNvCxnSpPr/>
          <p:nvPr/>
        </p:nvCxnSpPr>
        <p:spPr>
          <a:xfrm flipV="1">
            <a:off x="2489931" y="3223428"/>
            <a:ext cx="911947" cy="559166"/>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88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El cerebro consume la mitad de la energía de los niños - IntelD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445" y="768150"/>
            <a:ext cx="3651542" cy="2053992"/>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61813" y="282872"/>
            <a:ext cx="2980023" cy="312474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solidFill>
                  <a:srgbClr val="000000"/>
                </a:solidFill>
                <a:latin typeface="Times New Roman" panose="02020603050405020304" pitchFamily="18" charset="0"/>
                <a:cs typeface="Times New Roman" panose="02020603050405020304" pitchFamily="18" charset="0"/>
              </a:rPr>
              <a:t>Metodología de la </a:t>
            </a:r>
            <a:r>
              <a:rPr lang="es-ES" sz="1050" b="1" dirty="0" smtClean="0">
                <a:solidFill>
                  <a:srgbClr val="000000"/>
                </a:solidFill>
                <a:latin typeface="Times New Roman" panose="02020603050405020304" pitchFamily="18" charset="0"/>
                <a:cs typeface="Times New Roman" panose="02020603050405020304" pitchFamily="18" charset="0"/>
              </a:rPr>
              <a:t>investigación                           5</a:t>
            </a:r>
            <a:endParaRPr lang="es-ES" sz="1050" dirty="0">
              <a:solidFill>
                <a:srgbClr val="000000"/>
              </a:solidFill>
              <a:latin typeface="Times New Roman" panose="02020603050405020304" pitchFamily="18" charset="0"/>
              <a:cs typeface="Times New Roman" panose="02020603050405020304" pitchFamily="18" charset="0"/>
            </a:endParaRPr>
          </a:p>
          <a:p>
            <a:r>
              <a:rPr lang="es-ES" sz="1050" dirty="0">
                <a:solidFill>
                  <a:srgbClr val="000000"/>
                </a:solidFill>
                <a:latin typeface="Times New Roman" panose="02020603050405020304" pitchFamily="18" charset="0"/>
                <a:cs typeface="Times New Roman" panose="02020603050405020304" pitchFamily="18" charset="0"/>
              </a:rPr>
              <a:t>Entrevistas biográficas:</a:t>
            </a:r>
          </a:p>
          <a:p>
            <a:r>
              <a:rPr lang="es-ES" sz="1050" dirty="0">
                <a:solidFill>
                  <a:srgbClr val="000000"/>
                </a:solidFill>
                <a:latin typeface="Times New Roman" panose="02020603050405020304" pitchFamily="18" charset="0"/>
                <a:cs typeface="Times New Roman" panose="02020603050405020304" pitchFamily="18" charset="0"/>
              </a:rPr>
              <a:t>Es un medio que nos ayuda a delinear la identidad profesional. Su finalidad es recopilar la historia y vivencias profesionales en un lenguaje que permita leer la realidad y construir la identidad del relato.</a:t>
            </a:r>
            <a:br>
              <a:rPr lang="es-ES" sz="1050" dirty="0">
                <a:solidFill>
                  <a:srgbClr val="000000"/>
                </a:solidFill>
                <a:latin typeface="Times New Roman" panose="02020603050405020304" pitchFamily="18" charset="0"/>
                <a:cs typeface="Times New Roman" panose="02020603050405020304" pitchFamily="18" charset="0"/>
              </a:rPr>
            </a:br>
            <a:r>
              <a:rPr lang="es-ES" sz="1050" dirty="0">
                <a:solidFill>
                  <a:srgbClr val="000000"/>
                </a:solidFill>
                <a:latin typeface="Times New Roman" panose="02020603050405020304" pitchFamily="18" charset="0"/>
                <a:cs typeface="Times New Roman" panose="02020603050405020304" pitchFamily="18" charset="0"/>
              </a:rPr>
              <a:t>Análisis transversal:</a:t>
            </a:r>
          </a:p>
          <a:p>
            <a:r>
              <a:rPr lang="es-ES" sz="1050" dirty="0">
                <a:solidFill>
                  <a:srgbClr val="000000"/>
                </a:solidFill>
                <a:latin typeface="Times New Roman" panose="02020603050405020304" pitchFamily="18" charset="0"/>
                <a:cs typeface="Times New Roman" panose="02020603050405020304" pitchFamily="18" charset="0"/>
              </a:rPr>
              <a:t>Se realizó una </a:t>
            </a:r>
            <a:r>
              <a:rPr lang="es-ES" sz="1050" dirty="0" smtClean="0">
                <a:solidFill>
                  <a:srgbClr val="000000"/>
                </a:solidFill>
                <a:latin typeface="Times New Roman" panose="02020603050405020304" pitchFamily="18" charset="0"/>
                <a:cs typeface="Times New Roman" panose="02020603050405020304" pitchFamily="18" charset="0"/>
              </a:rPr>
              <a:t>Guía </a:t>
            </a:r>
            <a:r>
              <a:rPr lang="es-ES" sz="1050" dirty="0">
                <a:solidFill>
                  <a:srgbClr val="000000"/>
                </a:solidFill>
                <a:latin typeface="Times New Roman" panose="02020603050405020304" pitchFamily="18" charset="0"/>
                <a:cs typeface="Times New Roman" panose="02020603050405020304" pitchFamily="18" charset="0"/>
              </a:rPr>
              <a:t>de protocolo, habla de la triangulación secuencial cuando los datos son esenciales para planear o llevar a cabo el siguiente.  Se habla de algoritmo de triangulación, a través de secuencia de vértices que se puede localizar el objetivo. </a:t>
            </a:r>
          </a:p>
          <a:p>
            <a:r>
              <a:rPr lang="es-ES" sz="1050" dirty="0">
                <a:solidFill>
                  <a:srgbClr val="000000"/>
                </a:solidFill>
                <a:latin typeface="Times New Roman" panose="02020603050405020304" pitchFamily="18" charset="0"/>
                <a:cs typeface="Times New Roman" panose="02020603050405020304" pitchFamily="18" charset="0"/>
              </a:rPr>
              <a:t>Grupos de discusión:</a:t>
            </a:r>
          </a:p>
          <a:p>
            <a:r>
              <a:rPr lang="es-ES" sz="1050" dirty="0">
                <a:solidFill>
                  <a:srgbClr val="000000"/>
                </a:solidFill>
                <a:latin typeface="Times New Roman" panose="02020603050405020304" pitchFamily="18" charset="0"/>
                <a:cs typeface="Times New Roman" panose="02020603050405020304" pitchFamily="18" charset="0"/>
              </a:rPr>
              <a:t>Es una técnica de investigación que sirve para recopilar datos mediante la interacción del grupo sobre ideas determinadas por el investigador.  </a:t>
            </a:r>
          </a:p>
        </p:txBody>
      </p:sp>
      <p:sp>
        <p:nvSpPr>
          <p:cNvPr id="5" name="Proceso alternativo 4"/>
          <p:cNvSpPr/>
          <p:nvPr/>
        </p:nvSpPr>
        <p:spPr>
          <a:xfrm>
            <a:off x="3611548" y="3407620"/>
            <a:ext cx="4012836" cy="136983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solidFill>
                  <a:srgbClr val="000000"/>
                </a:solidFill>
                <a:latin typeface="Times New Roman" panose="02020603050405020304" pitchFamily="18" charset="0"/>
                <a:cs typeface="Times New Roman" panose="02020603050405020304" pitchFamily="18" charset="0"/>
              </a:rPr>
              <a:t>Síntesis de </a:t>
            </a:r>
            <a:r>
              <a:rPr lang="es-ES" sz="1050" b="1" dirty="0" smtClean="0">
                <a:solidFill>
                  <a:srgbClr val="000000"/>
                </a:solidFill>
                <a:latin typeface="Times New Roman" panose="02020603050405020304" pitchFamily="18" charset="0"/>
                <a:cs typeface="Times New Roman" panose="02020603050405020304" pitchFamily="18" charset="0"/>
              </a:rPr>
              <a:t>resultados                                                                       6</a:t>
            </a:r>
            <a:endParaRPr lang="es-ES" sz="1050" dirty="0">
              <a:solidFill>
                <a:srgbClr val="000000"/>
              </a:solidFill>
              <a:latin typeface="Times New Roman" panose="02020603050405020304" pitchFamily="18" charset="0"/>
              <a:cs typeface="Times New Roman" panose="02020603050405020304" pitchFamily="18" charset="0"/>
            </a:endParaRPr>
          </a:p>
          <a:p>
            <a:r>
              <a:rPr lang="es-ES" sz="1050" dirty="0">
                <a:solidFill>
                  <a:srgbClr val="000000"/>
                </a:solidFill>
                <a:latin typeface="Times New Roman" panose="02020603050405020304" pitchFamily="18" charset="0"/>
                <a:cs typeface="Times New Roman" panose="02020603050405020304" pitchFamily="18" charset="0"/>
              </a:rPr>
              <a:t>El diseño del trabajo empírico recoge datos sobre el terreno.  El diseño ha sido triple: </a:t>
            </a:r>
          </a:p>
          <a:p>
            <a:r>
              <a:rPr lang="es-ES" sz="1050" dirty="0">
                <a:solidFill>
                  <a:srgbClr val="000000"/>
                </a:solidFill>
                <a:latin typeface="Times New Roman" panose="02020603050405020304" pitchFamily="18" charset="0"/>
                <a:cs typeface="Times New Roman" panose="02020603050405020304" pitchFamily="18" charset="0"/>
              </a:rPr>
              <a:t>Las entrevistas bibliográficas, análisis descriptivo del proceso y dimensiones destacables. </a:t>
            </a:r>
          </a:p>
          <a:p>
            <a:r>
              <a:rPr lang="es-ES" sz="1050" dirty="0">
                <a:solidFill>
                  <a:srgbClr val="000000"/>
                </a:solidFill>
                <a:latin typeface="Times New Roman" panose="02020603050405020304" pitchFamily="18" charset="0"/>
                <a:cs typeface="Times New Roman" panose="02020603050405020304" pitchFamily="18" charset="0"/>
              </a:rPr>
              <a:t> Para sobrevivir, es necesario el desarrollo de nuevas identidades personales. Un profesor  es uno de los grupos de discusión </a:t>
            </a:r>
          </a:p>
        </p:txBody>
      </p:sp>
      <p:sp>
        <p:nvSpPr>
          <p:cNvPr id="8" name="Rectángulo 7"/>
          <p:cNvSpPr/>
          <p:nvPr/>
        </p:nvSpPr>
        <p:spPr>
          <a:xfrm>
            <a:off x="6190290" y="286402"/>
            <a:ext cx="2552425" cy="2269554"/>
          </a:xfrm>
          <a:prstGeom prst="rect">
            <a:avLst/>
          </a:prstGeom>
          <a:solidFill>
            <a:srgbClr val="CCE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smtClean="0">
                <a:solidFill>
                  <a:srgbClr val="000000"/>
                </a:solidFill>
                <a:latin typeface="Times New Roman" panose="02020603050405020304" pitchFamily="18" charset="0"/>
                <a:cs typeface="Times New Roman" panose="02020603050405020304" pitchFamily="18" charset="0"/>
              </a:rPr>
              <a:t>Conclusiones                                              7</a:t>
            </a:r>
            <a:endParaRPr lang="es-ES" sz="1050" dirty="0">
              <a:solidFill>
                <a:srgbClr val="000000"/>
              </a:solidFill>
              <a:latin typeface="Times New Roman" panose="02020603050405020304" pitchFamily="18" charset="0"/>
              <a:cs typeface="Times New Roman" panose="02020603050405020304" pitchFamily="18" charset="0"/>
            </a:endParaRPr>
          </a:p>
          <a:p>
            <a:r>
              <a:rPr lang="es-ES" sz="1050" dirty="0">
                <a:solidFill>
                  <a:srgbClr val="000000"/>
                </a:solidFill>
                <a:latin typeface="Times New Roman" panose="02020603050405020304" pitchFamily="18" charset="0"/>
                <a:cs typeface="Times New Roman" panose="02020603050405020304" pitchFamily="18" charset="0"/>
              </a:rPr>
              <a:t>Las conclusiones extraídas en el propio análisis, son con la finalidad de ver la crisis de identidad profesional en sus diversas manifestaciones.</a:t>
            </a:r>
          </a:p>
          <a:p>
            <a:pPr lvl="0"/>
            <a:r>
              <a:rPr lang="es-ES" sz="1050" dirty="0">
                <a:solidFill>
                  <a:srgbClr val="000000"/>
                </a:solidFill>
                <a:latin typeface="Times New Roman" panose="02020603050405020304" pitchFamily="18" charset="0"/>
                <a:cs typeface="Times New Roman" panose="02020603050405020304" pitchFamily="18" charset="0"/>
              </a:rPr>
              <a:t>El discurso por los docentes que manifiesta como el modelo </a:t>
            </a:r>
            <a:r>
              <a:rPr lang="es-ES" sz="1050" dirty="0" smtClean="0">
                <a:solidFill>
                  <a:srgbClr val="000000"/>
                </a:solidFill>
                <a:latin typeface="Times New Roman" panose="02020603050405020304" pitchFamily="18" charset="0"/>
                <a:cs typeface="Times New Roman" panose="02020603050405020304" pitchFamily="18" charset="0"/>
              </a:rPr>
              <a:t>alternativa.</a:t>
            </a:r>
            <a:endParaRPr lang="es-ES" sz="1050" dirty="0">
              <a:solidFill>
                <a:srgbClr val="000000"/>
              </a:solidFill>
              <a:latin typeface="Times New Roman" panose="02020603050405020304" pitchFamily="18" charset="0"/>
              <a:cs typeface="Times New Roman" panose="02020603050405020304" pitchFamily="18" charset="0"/>
            </a:endParaRPr>
          </a:p>
          <a:p>
            <a:pPr lvl="0"/>
            <a:r>
              <a:rPr lang="es-ES" sz="1050" dirty="0">
                <a:solidFill>
                  <a:srgbClr val="000000"/>
                </a:solidFill>
                <a:latin typeface="Times New Roman" panose="02020603050405020304" pitchFamily="18" charset="0"/>
                <a:cs typeface="Times New Roman" panose="02020603050405020304" pitchFamily="18" charset="0"/>
              </a:rPr>
              <a:t> La restauración de la escuela propia de identidad personal.</a:t>
            </a:r>
          </a:p>
          <a:p>
            <a:r>
              <a:rPr lang="es-ES" sz="1050" dirty="0">
                <a:solidFill>
                  <a:srgbClr val="000000"/>
                </a:solidFill>
                <a:latin typeface="Times New Roman" panose="02020603050405020304" pitchFamily="18" charset="0"/>
                <a:cs typeface="Times New Roman" panose="02020603050405020304" pitchFamily="18" charset="0"/>
              </a:rPr>
              <a:t>La triangulación de narrativas de vida,  se ha mostrado como una estrategia relevante para comprender las "geografías emocionales"</a:t>
            </a:r>
          </a:p>
          <a:p>
            <a:r>
              <a:rPr lang="es-ES" dirty="0"/>
              <a:t> </a:t>
            </a:r>
          </a:p>
        </p:txBody>
      </p:sp>
      <p:cxnSp>
        <p:nvCxnSpPr>
          <p:cNvPr id="10" name="Conector angular 9"/>
          <p:cNvCxnSpPr/>
          <p:nvPr/>
        </p:nvCxnSpPr>
        <p:spPr>
          <a:xfrm>
            <a:off x="3341836" y="2822142"/>
            <a:ext cx="684155" cy="532851"/>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p:nvPr/>
        </p:nvCxnSpPr>
        <p:spPr>
          <a:xfrm rot="5400000" flipH="1" flipV="1">
            <a:off x="5979782" y="2677416"/>
            <a:ext cx="769675" cy="690734"/>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79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588031" cy="5975582"/>
            <a:chOff x="7567300" y="1541100"/>
            <a:chExt cx="3167100" cy="3386750"/>
          </a:xfrm>
        </p:grpSpPr>
        <p:sp>
          <p:nvSpPr>
            <p:cNvPr id="1223" name="Google Shape;1223;p50"/>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50"/>
          <p:cNvSpPr txBox="1">
            <a:spLocks noGrp="1"/>
          </p:cNvSpPr>
          <p:nvPr>
            <p:ph type="title" idx="2"/>
          </p:nvPr>
        </p:nvSpPr>
        <p:spPr>
          <a:xfrm>
            <a:off x="5584250" y="935588"/>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02</a:t>
            </a:r>
            <a:endParaRPr>
              <a:solidFill>
                <a:schemeClr val="lt1"/>
              </a:solidFill>
            </a:endParaRPr>
          </a:p>
        </p:txBody>
      </p:sp>
      <p:grpSp>
        <p:nvGrpSpPr>
          <p:cNvPr id="1247" name="Google Shape;1247;p50"/>
          <p:cNvGrpSpPr/>
          <p:nvPr/>
        </p:nvGrpSpPr>
        <p:grpSpPr>
          <a:xfrm>
            <a:off x="29189" y="974315"/>
            <a:ext cx="3506891" cy="2529873"/>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20402276">
            <a:off x="861489" y="106681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2" name="Google Shape;1252;p50"/>
          <p:cNvGrpSpPr/>
          <p:nvPr/>
        </p:nvGrpSpPr>
        <p:grpSpPr>
          <a:xfrm>
            <a:off x="1646075" y="3210978"/>
            <a:ext cx="2018085" cy="2146811"/>
            <a:chOff x="2202650" y="2939175"/>
            <a:chExt cx="1146900" cy="1220125"/>
          </a:xfrm>
        </p:grpSpPr>
        <p:sp>
          <p:nvSpPr>
            <p:cNvPr id="125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rot="20814914">
            <a:off x="422875" y="1904426"/>
            <a:ext cx="2584729" cy="523220"/>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ESCUELA NORMAL DE EDUCACÓN PREESCOLAR</a:t>
            </a:r>
            <a:endParaRPr lang="es-ES" dirty="0">
              <a:latin typeface="Times New Roman" panose="02020603050405020304" pitchFamily="18" charset="0"/>
              <a:cs typeface="Times New Roman" panose="02020603050405020304" pitchFamily="18" charset="0"/>
            </a:endParaRPr>
          </a:p>
        </p:txBody>
      </p:sp>
      <p:pic>
        <p:nvPicPr>
          <p:cNvPr id="43" name="Imagen 42" descr="ESCUELA NORMAL DE EDUCACIÓN PREESCOLAR DE COAHUILA INVITA A EXAMEN DE  ADMISIÓN | InterSIP Noticias"/>
          <p:cNvPicPr/>
          <p:nvPr/>
        </p:nvPicPr>
        <p:blipFill>
          <a:blip r:embed="rId3">
            <a:extLst>
              <a:ext uri="{28A0092B-C50C-407E-A947-70E740481C1C}">
                <a14:useLocalDpi xmlns:a14="http://schemas.microsoft.com/office/drawing/2010/main" val="0"/>
              </a:ext>
            </a:extLst>
          </a:blip>
          <a:srcRect/>
          <a:stretch>
            <a:fillRect/>
          </a:stretch>
        </p:blipFill>
        <p:spPr bwMode="auto">
          <a:xfrm rot="273497">
            <a:off x="1933098" y="3611375"/>
            <a:ext cx="1488761" cy="1475299"/>
          </a:xfrm>
          <a:prstGeom prst="rect">
            <a:avLst/>
          </a:prstGeom>
          <a:noFill/>
          <a:ln>
            <a:noFill/>
          </a:ln>
        </p:spPr>
      </p:pic>
      <p:sp>
        <p:nvSpPr>
          <p:cNvPr id="46" name="Rectángulo 45"/>
          <p:cNvSpPr/>
          <p:nvPr/>
        </p:nvSpPr>
        <p:spPr>
          <a:xfrm>
            <a:off x="3764994" y="218694"/>
            <a:ext cx="4572000" cy="4806700"/>
          </a:xfrm>
          <a:prstGeom prst="rect">
            <a:avLst/>
          </a:prstGeom>
        </p:spPr>
        <p:txBody>
          <a:bodyPr>
            <a:spAutoFit/>
          </a:bodyPr>
          <a:lstStyle/>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Ciclo escolar 2021-2022</a:t>
            </a:r>
          </a:p>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Curso</a:t>
            </a:r>
          </a:p>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Primer semestre sección “D” </a:t>
            </a:r>
          </a:p>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EL SUJETO Y SU FORMACION PROFESIONAL </a:t>
            </a:r>
          </a:p>
          <a:p>
            <a:pPr algn="ctr">
              <a:lnSpc>
                <a:spcPct val="107000"/>
              </a:lnSpc>
              <a:spcAft>
                <a:spcPts val="800"/>
              </a:spcAft>
            </a:pPr>
            <a:r>
              <a:rPr lang="es-ES" b="1" i="1" dirty="0" smtClean="0">
                <a:latin typeface="Times New Roman" panose="02020603050405020304" pitchFamily="18" charset="0"/>
                <a:cs typeface="Times New Roman" panose="02020603050405020304" pitchFamily="18" charset="0"/>
              </a:rPr>
              <a:t>Mapa conceptual “La </a:t>
            </a:r>
            <a:r>
              <a:rPr lang="es-ES" b="1" i="1" dirty="0">
                <a:latin typeface="Times New Roman" panose="02020603050405020304" pitchFamily="18" charset="0"/>
                <a:cs typeface="Times New Roman" panose="02020603050405020304" pitchFamily="18" charset="0"/>
              </a:rPr>
              <a:t>investigación biográfica y narrativa en </a:t>
            </a:r>
            <a:r>
              <a:rPr lang="es-ES" b="1" i="1" dirty="0" smtClean="0">
                <a:latin typeface="Times New Roman" panose="02020603050405020304" pitchFamily="18" charset="0"/>
                <a:cs typeface="Times New Roman" panose="02020603050405020304" pitchFamily="18" charset="0"/>
              </a:rPr>
              <a:t>Iberoamérica”</a:t>
            </a:r>
          </a:p>
          <a:p>
            <a:pPr algn="ctr">
              <a:lnSpc>
                <a:spcPct val="107000"/>
              </a:lnSpc>
              <a:spcAft>
                <a:spcPts val="800"/>
              </a:spcAft>
            </a:pPr>
            <a:r>
              <a:rPr lang="es-ES" dirty="0" smtClean="0">
                <a:latin typeface="Times New Roman" panose="02020603050405020304" pitchFamily="18" charset="0"/>
                <a:cs typeface="Times New Roman" panose="02020603050405020304" pitchFamily="18" charset="0"/>
              </a:rPr>
              <a:t>Competencias del curso:</a:t>
            </a:r>
          </a:p>
          <a:p>
            <a:pPr marL="171450" indent="-171450" algn="ctr">
              <a:lnSpc>
                <a:spcPct val="107000"/>
              </a:lnSpc>
              <a:spcAft>
                <a:spcPts val="800"/>
              </a:spcAft>
              <a:buFont typeface="Wingdings" panose="05000000000000000000" pitchFamily="2" charset="2"/>
              <a:buChar char="Ø"/>
            </a:pPr>
            <a:r>
              <a:rPr lang="es-ES" sz="1200" i="1" dirty="0" smtClean="0">
                <a:latin typeface="Times New Roman" panose="02020603050405020304" pitchFamily="18" charset="0"/>
                <a:cs typeface="Times New Roman" panose="02020603050405020304" pitchFamily="18" charset="0"/>
              </a:rPr>
              <a:t>Utiliza </a:t>
            </a:r>
            <a:r>
              <a:rPr lang="es-ES" sz="1200" i="1" dirty="0">
                <a:latin typeface="Times New Roman" panose="02020603050405020304" pitchFamily="18" charset="0"/>
                <a:cs typeface="Times New Roman" panose="02020603050405020304" pitchFamily="18" charset="0"/>
              </a:rPr>
              <a:t>los recursos metodológicos y técnicos de la investigación para explicar comprender situaciones educativas y mejorar su docencia.</a:t>
            </a:r>
          </a:p>
          <a:p>
            <a:pPr algn="ctr">
              <a:lnSpc>
                <a:spcPct val="107000"/>
              </a:lnSpc>
              <a:spcAft>
                <a:spcPts val="800"/>
              </a:spcAft>
            </a:pPr>
            <a:r>
              <a:rPr lang="es-ES" sz="1200" i="1" dirty="0">
                <a:latin typeface="Times New Roman" panose="02020603050405020304" pitchFamily="18" charset="0"/>
                <a:cs typeface="Times New Roman" panose="02020603050405020304" pitchFamily="18" charset="0"/>
              </a:rPr>
              <a:t> ➢ Orienta su actuación profesional con el sentido étnico- valorar y asume los diversos principios y reglas que aseguran una mejor convivencia institucional y social, en beneficio de los alumnos y de la comunidad escolar.</a:t>
            </a:r>
            <a:r>
              <a:rPr lang="es-ES" sz="12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Alumna: </a:t>
            </a:r>
            <a:r>
              <a:rPr lang="es-ES" sz="1200" dirty="0">
                <a:latin typeface="Times New Roman" panose="02020603050405020304" pitchFamily="18" charset="0"/>
                <a:ea typeface="Calibri" panose="020F0502020204030204" pitchFamily="34" charset="0"/>
                <a:cs typeface="Times New Roman" panose="02020603050405020304" pitchFamily="18" charset="0"/>
              </a:rPr>
              <a:t>ESTRELLA JANETH S</a:t>
            </a:r>
            <a:r>
              <a:rPr lang="es-ES" sz="12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Á</a:t>
            </a:r>
            <a:r>
              <a:rPr lang="es-ES" sz="1200" dirty="0">
                <a:latin typeface="Times New Roman" panose="02020603050405020304" pitchFamily="18" charset="0"/>
                <a:ea typeface="Calibri" panose="020F0502020204030204" pitchFamily="34" charset="0"/>
                <a:cs typeface="Times New Roman" panose="02020603050405020304" pitchFamily="18" charset="0"/>
              </a:rPr>
              <a:t>NCHEZ MONCADA</a:t>
            </a:r>
            <a:r>
              <a:rPr lang="es-ES"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Docente: </a:t>
            </a:r>
            <a:r>
              <a:rPr lang="es-ES" sz="1200" dirty="0">
                <a:latin typeface="Times New Roman" panose="02020603050405020304" pitchFamily="18" charset="0"/>
                <a:ea typeface="Calibri" panose="020F0502020204030204" pitchFamily="34" charset="0"/>
                <a:cs typeface="Times New Roman" panose="02020603050405020304" pitchFamily="18" charset="0"/>
              </a:rPr>
              <a:t>GRACIANO MONTOYA HOYOS</a:t>
            </a:r>
          </a:p>
          <a:p>
            <a:pPr algn="r">
              <a:lnSpc>
                <a:spcPct val="107000"/>
              </a:lnSpc>
              <a:spcAft>
                <a:spcPts val="800"/>
              </a:spcAft>
            </a:pPr>
            <a:r>
              <a:rPr lang="es-ES" dirty="0">
                <a:latin typeface="Times New Roman" panose="02020603050405020304" pitchFamily="18" charset="0"/>
                <a:ea typeface="Calibri" panose="020F0502020204030204" pitchFamily="34" charset="0"/>
                <a:cs typeface="Times New Roman" panose="02020603050405020304" pitchFamily="18" charset="0"/>
              </a:rPr>
              <a:t>12 de Agosto del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7" name="Proceso 6"/>
          <p:cNvSpPr/>
          <p:nvPr/>
        </p:nvSpPr>
        <p:spPr>
          <a:xfrm>
            <a:off x="3144484" y="5756"/>
            <a:ext cx="2782670" cy="1124087"/>
          </a:xfrm>
          <a:prstGeom prst="flowChartProcess">
            <a:avLst/>
          </a:prstGeom>
          <a:solidFill>
            <a:schemeClr val="accent5">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Times New Roman" panose="02020603050405020304" pitchFamily="18" charset="0"/>
                <a:cs typeface="Times New Roman" panose="02020603050405020304" pitchFamily="18" charset="0"/>
              </a:rPr>
              <a:t>La investigación biográfica y narrativa en Iberoamérica: Campos de desarrollo y estado actual Antonio Bolívar &amp; Jesús Domingo</a:t>
            </a:r>
          </a:p>
        </p:txBody>
      </p:sp>
      <p:sp>
        <p:nvSpPr>
          <p:cNvPr id="9" name="Proceso alternativo 8"/>
          <p:cNvSpPr/>
          <p:nvPr/>
        </p:nvSpPr>
        <p:spPr>
          <a:xfrm>
            <a:off x="85519" y="1129843"/>
            <a:ext cx="2144564" cy="1716967"/>
          </a:xfrm>
          <a:prstGeom prst="flowChartAlternateProcess">
            <a:avLst/>
          </a:prstGeom>
          <a:solidFill>
            <a:schemeClr val="bg2">
              <a:lumMod val="75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latin typeface="Times New Roman" panose="02020603050405020304" pitchFamily="18" charset="0"/>
                <a:cs typeface="Times New Roman" panose="02020603050405020304" pitchFamily="18" charset="0"/>
              </a:rPr>
              <a:t>Introducción</a:t>
            </a:r>
            <a:endParaRPr lang="es-ES" sz="1050" dirty="0">
              <a:latin typeface="Times New Roman" panose="02020603050405020304" pitchFamily="18" charset="0"/>
              <a:cs typeface="Times New Roman" panose="02020603050405020304" pitchFamily="18" charset="0"/>
            </a:endParaRPr>
          </a:p>
          <a:p>
            <a:r>
              <a:rPr lang="es-ES" sz="1050" dirty="0">
                <a:latin typeface="Times New Roman" panose="02020603050405020304" pitchFamily="18" charset="0"/>
                <a:cs typeface="Times New Roman" panose="02020603050405020304" pitchFamily="18" charset="0"/>
              </a:rPr>
              <a:t>El objetivo de este artículo es la investigación biográfica y narrativa investigación narrativa es una parte de la cualitativa convencional, aun cuando hay posiciones que la entienden como un enfoque específico y propio</a:t>
            </a:r>
          </a:p>
        </p:txBody>
      </p:sp>
      <p:sp>
        <p:nvSpPr>
          <p:cNvPr id="10" name="Proceso 9"/>
          <p:cNvSpPr/>
          <p:nvPr/>
        </p:nvSpPr>
        <p:spPr>
          <a:xfrm>
            <a:off x="0" y="3359105"/>
            <a:ext cx="3236581" cy="1730947"/>
          </a:xfrm>
          <a:prstGeom prst="flowChartProcess">
            <a:avLst/>
          </a:prstGeom>
          <a:solidFill>
            <a:schemeClr val="accent4">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solidFill>
                  <a:schemeClr val="bg1"/>
                </a:solidFill>
                <a:latin typeface="Times New Roman" panose="02020603050405020304" pitchFamily="18" charset="0"/>
                <a:cs typeface="Times New Roman" panose="02020603050405020304" pitchFamily="18" charset="0"/>
              </a:rPr>
              <a:t>La investigación biográfico-narrativa</a:t>
            </a:r>
            <a:endParaRPr lang="es-ES" sz="1050" dirty="0">
              <a:solidFill>
                <a:schemeClr val="bg1"/>
              </a:solidFill>
              <a:latin typeface="Times New Roman" panose="02020603050405020304" pitchFamily="18" charset="0"/>
              <a:cs typeface="Times New Roman" panose="02020603050405020304" pitchFamily="18" charset="0"/>
            </a:endParaRPr>
          </a:p>
          <a:p>
            <a:r>
              <a:rPr lang="es-ES" sz="1050" dirty="0">
                <a:solidFill>
                  <a:schemeClr val="bg1"/>
                </a:solidFill>
                <a:latin typeface="Times New Roman" panose="02020603050405020304" pitchFamily="18" charset="0"/>
                <a:cs typeface="Times New Roman" panose="02020603050405020304" pitchFamily="18" charset="0"/>
              </a:rPr>
              <a:t>Los nuevos géneros biográficos y narrativos se representan en la experiencia de la vida social, se ha constituido en una perspectiva específica de investigación que reclama su propia credibilidad. Se ha constituido en una investigación que reclama su propia credibilidad.</a:t>
            </a:r>
          </a:p>
          <a:p>
            <a:r>
              <a:rPr lang="es-ES" sz="1050" dirty="0">
                <a:solidFill>
                  <a:schemeClr val="bg1"/>
                </a:solidFill>
                <a:latin typeface="Times New Roman" panose="02020603050405020304" pitchFamily="18" charset="0"/>
                <a:cs typeface="Times New Roman" panose="02020603050405020304" pitchFamily="18" charset="0"/>
              </a:rPr>
              <a:t>Michael FOUCAULT (1999), Norman DENZIN (1991) han advertido de que los métodos biográficos narrativos, son dispositivos de saber y poder.</a:t>
            </a:r>
          </a:p>
        </p:txBody>
      </p:sp>
      <p:cxnSp>
        <p:nvCxnSpPr>
          <p:cNvPr id="3" name="Conector angular 2"/>
          <p:cNvCxnSpPr/>
          <p:nvPr/>
        </p:nvCxnSpPr>
        <p:spPr>
          <a:xfrm rot="10800000" flipV="1">
            <a:off x="2230084" y="1184115"/>
            <a:ext cx="914401" cy="473646"/>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ector angular 4"/>
          <p:cNvCxnSpPr>
            <a:endCxn id="10" idx="0"/>
          </p:cNvCxnSpPr>
          <p:nvPr/>
        </p:nvCxnSpPr>
        <p:spPr>
          <a:xfrm rot="5400000">
            <a:off x="1477267" y="2987836"/>
            <a:ext cx="512294" cy="230245"/>
          </a:xfrm>
          <a:prstGeom prst="bentConnector3">
            <a:avLst>
              <a:gd name="adj1" fmla="val 50000"/>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3670760" y="2084124"/>
            <a:ext cx="1973526" cy="3011272"/>
          </a:xfrm>
          <a:prstGeom prst="rect">
            <a:avLst/>
          </a:prstGeom>
          <a:solidFill>
            <a:srgbClr val="FF99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latin typeface="Times New Roman" panose="02020603050405020304" pitchFamily="18" charset="0"/>
                <a:cs typeface="Times New Roman" panose="02020603050405020304" pitchFamily="18" charset="0"/>
              </a:rPr>
              <a:t>Delimitación del campo objeto de revisión</a:t>
            </a:r>
            <a:endParaRPr lang="es-ES" sz="1050" dirty="0">
              <a:latin typeface="Times New Roman" panose="02020603050405020304" pitchFamily="18" charset="0"/>
              <a:cs typeface="Times New Roman" panose="02020603050405020304" pitchFamily="18" charset="0"/>
            </a:endParaRPr>
          </a:p>
          <a:p>
            <a:r>
              <a:rPr lang="es-ES" sz="1050" dirty="0">
                <a:latin typeface="Times New Roman" panose="02020603050405020304" pitchFamily="18" charset="0"/>
                <a:cs typeface="Times New Roman" panose="02020603050405020304" pitchFamily="18" charset="0"/>
              </a:rPr>
              <a:t>La investigación que se ocupa de los tipos de fuentes que aportan información de tipo personal y que sirven para documentar una vida, un acontecimiento o una situación social, se hace el lado personal y de la vida, de la experiencia y  del conocimiento.</a:t>
            </a:r>
          </a:p>
          <a:p>
            <a:r>
              <a:rPr lang="es-ES" sz="1050" dirty="0">
                <a:latin typeface="Times New Roman" panose="02020603050405020304" pitchFamily="18" charset="0"/>
                <a:cs typeface="Times New Roman" panose="02020603050405020304" pitchFamily="18" charset="0"/>
              </a:rPr>
              <a:t>La advertencia de CONNELLY y CLANDININ (1995, p.12), se diferencia  entre el fenómeno que se investiga y que tiene un formato biográfico-narrativo, el método de investigación </a:t>
            </a:r>
            <a:r>
              <a:rPr lang="es-ES" sz="1050" dirty="0" smtClean="0">
                <a:latin typeface="Times New Roman" panose="02020603050405020304" pitchFamily="18" charset="0"/>
                <a:cs typeface="Times New Roman" panose="02020603050405020304" pitchFamily="18" charset="0"/>
              </a:rPr>
              <a:t>utilizado</a:t>
            </a:r>
            <a:endParaRPr lang="es-ES" sz="1050" dirty="0">
              <a:latin typeface="Times New Roman" panose="02020603050405020304" pitchFamily="18" charset="0"/>
              <a:cs typeface="Times New Roman" panose="02020603050405020304" pitchFamily="18" charset="0"/>
            </a:endParaRPr>
          </a:p>
        </p:txBody>
      </p:sp>
      <p:cxnSp>
        <p:nvCxnSpPr>
          <p:cNvPr id="15" name="Conector angular 14"/>
          <p:cNvCxnSpPr/>
          <p:nvPr/>
        </p:nvCxnSpPr>
        <p:spPr>
          <a:xfrm flipV="1">
            <a:off x="3177378" y="2966864"/>
            <a:ext cx="460490" cy="392240"/>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Elipse 17"/>
          <p:cNvSpPr/>
          <p:nvPr/>
        </p:nvSpPr>
        <p:spPr>
          <a:xfrm>
            <a:off x="5677178" y="2539269"/>
            <a:ext cx="3466823" cy="2604231"/>
          </a:xfrm>
          <a:prstGeom prst="ellipse">
            <a:avLst/>
          </a:prstGeom>
          <a:solidFill>
            <a:schemeClr val="accent1">
              <a:lumMod val="1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latin typeface="Times New Roman" panose="02020603050405020304" pitchFamily="18" charset="0"/>
                <a:cs typeface="Times New Roman" panose="02020603050405020304" pitchFamily="18" charset="0"/>
              </a:rPr>
              <a:t>Epílogo o cierre</a:t>
            </a:r>
            <a:endParaRPr lang="es-ES" sz="1050" dirty="0">
              <a:latin typeface="Times New Roman" panose="02020603050405020304" pitchFamily="18" charset="0"/>
              <a:cs typeface="Times New Roman" panose="02020603050405020304" pitchFamily="18" charset="0"/>
            </a:endParaRPr>
          </a:p>
          <a:p>
            <a:r>
              <a:rPr lang="es-ES" sz="1050" dirty="0">
                <a:latin typeface="Times New Roman" panose="02020603050405020304" pitchFamily="18" charset="0"/>
                <a:cs typeface="Times New Roman" panose="02020603050405020304" pitchFamily="18" charset="0"/>
              </a:rPr>
              <a:t>Este enfoque de investigación se muestra epistemológicamente como una forma legítima de construir conocimiento en una perspectiva propia. Nos reconocemos en unas bases desde las que afrontar nuestras dudas y certezas a la hora de orientar y abordar futuros trabajos de investigación La investigación </a:t>
            </a:r>
            <a:r>
              <a:rPr lang="es-ES" sz="1050" dirty="0" err="1">
                <a:latin typeface="Times New Roman" panose="02020603050405020304" pitchFamily="18" charset="0"/>
                <a:cs typeface="Times New Roman" panose="02020603050405020304" pitchFamily="18" charset="0"/>
              </a:rPr>
              <a:t>biográficonarrativa</a:t>
            </a:r>
            <a:r>
              <a:rPr lang="es-ES" sz="1050" dirty="0">
                <a:latin typeface="Times New Roman" panose="02020603050405020304" pitchFamily="18" charset="0"/>
                <a:cs typeface="Times New Roman" panose="02020603050405020304" pitchFamily="18" charset="0"/>
              </a:rPr>
              <a:t>, dentro del escenario geográfico y cultural se ha destacado con la investigación cualitativa y a otros escenarios.</a:t>
            </a:r>
          </a:p>
        </p:txBody>
      </p:sp>
      <p:sp>
        <p:nvSpPr>
          <p:cNvPr id="20" name="Proceso 19"/>
          <p:cNvSpPr/>
          <p:nvPr/>
        </p:nvSpPr>
        <p:spPr>
          <a:xfrm>
            <a:off x="6328437" y="203931"/>
            <a:ext cx="2532691" cy="2223505"/>
          </a:xfrm>
          <a:prstGeom prst="flowChartProcess">
            <a:avLst/>
          </a:prstGeom>
          <a:solidFill>
            <a:srgbClr val="33993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050" b="1" dirty="0">
                <a:solidFill>
                  <a:schemeClr val="bg1"/>
                </a:solidFill>
                <a:latin typeface="Times New Roman" panose="02020603050405020304" pitchFamily="18" charset="0"/>
                <a:cs typeface="Times New Roman" panose="02020603050405020304" pitchFamily="18" charset="0"/>
              </a:rPr>
              <a:t>Origen y desarrollo de la metodología biográfico-narrativa</a:t>
            </a:r>
            <a:endParaRPr lang="es-ES" sz="1050" dirty="0">
              <a:solidFill>
                <a:schemeClr val="bg1"/>
              </a:solidFill>
              <a:latin typeface="Times New Roman" panose="02020603050405020304" pitchFamily="18" charset="0"/>
              <a:cs typeface="Times New Roman" panose="02020603050405020304" pitchFamily="18" charset="0"/>
            </a:endParaRPr>
          </a:p>
          <a:p>
            <a:r>
              <a:rPr lang="es-ES" sz="1050" dirty="0">
                <a:solidFill>
                  <a:schemeClr val="bg1"/>
                </a:solidFill>
                <a:latin typeface="Times New Roman" panose="02020603050405020304" pitchFamily="18" charset="0"/>
                <a:cs typeface="Times New Roman" panose="02020603050405020304" pitchFamily="18" charset="0"/>
              </a:rPr>
              <a:t>Tiene raíces históricas y focos geográficos, temáticos y epistemológicos tan diversos, tiene todo un basamento más allá de la moda o de la concreción en un determinado lugar geográfico. Principales momentos y focos de atención,</a:t>
            </a:r>
          </a:p>
          <a:p>
            <a:r>
              <a:rPr lang="es-ES" sz="1050" dirty="0">
                <a:solidFill>
                  <a:schemeClr val="bg1"/>
                </a:solidFill>
                <a:latin typeface="Times New Roman" panose="02020603050405020304" pitchFamily="18" charset="0"/>
                <a:cs typeface="Times New Roman" panose="02020603050405020304" pitchFamily="18" charset="0"/>
              </a:rPr>
              <a:t> Países en los que se desarrolla: México y Argentina</a:t>
            </a:r>
          </a:p>
          <a:p>
            <a:r>
              <a:rPr lang="es-ES" sz="1050" dirty="0">
                <a:solidFill>
                  <a:schemeClr val="bg1"/>
                </a:solidFill>
                <a:latin typeface="Times New Roman" panose="02020603050405020304" pitchFamily="18" charset="0"/>
                <a:cs typeface="Times New Roman" panose="02020603050405020304" pitchFamily="18" charset="0"/>
              </a:rPr>
              <a:t>Desarrollo metodológico dentro del enfoque biográfico-narrativo</a:t>
            </a:r>
          </a:p>
        </p:txBody>
      </p:sp>
      <p:cxnSp>
        <p:nvCxnSpPr>
          <p:cNvPr id="22" name="Conector angular 21"/>
          <p:cNvCxnSpPr/>
          <p:nvPr/>
        </p:nvCxnSpPr>
        <p:spPr>
          <a:xfrm flipV="1">
            <a:off x="5295626" y="1414360"/>
            <a:ext cx="967027" cy="669764"/>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p:cNvCxnSpPr/>
          <p:nvPr/>
        </p:nvCxnSpPr>
        <p:spPr>
          <a:xfrm rot="5400000">
            <a:off x="8486159" y="2493220"/>
            <a:ext cx="296029" cy="269715"/>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41"/>
          <p:cNvSpPr/>
          <p:nvPr/>
        </p:nvSpPr>
        <p:spPr>
          <a:xfrm rot="424266">
            <a:off x="5158144" y="1130788"/>
            <a:ext cx="3480069" cy="34728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rot="424266">
            <a:off x="5099769" y="1057847"/>
            <a:ext cx="3480069" cy="3472813"/>
          </a:xfrm>
          <a:prstGeom prst="rect">
            <a:avLst/>
          </a:prstGeom>
          <a:solidFill>
            <a:schemeClr val="lt1"/>
          </a:solidFill>
          <a:ln>
            <a:noFill/>
          </a:ln>
        </p:spPr>
        <p:txBody>
          <a:bodyPr spcFirstLastPara="1" wrap="square" lIns="91425" tIns="91425" rIns="91425" bIns="91425" anchor="ctr" anchorCtr="0">
            <a:noAutofit/>
          </a:bodyPr>
          <a:lstStyle/>
          <a:p>
            <a:pPr algn="ctr"/>
            <a:endParaRPr lang="es-ES" dirty="0">
              <a:latin typeface="Times New Roman" panose="02020603050405020304" pitchFamily="18" charset="0"/>
              <a:cs typeface="Times New Roman" panose="02020603050405020304" pitchFamily="18" charset="0"/>
            </a:endParaRPr>
          </a:p>
        </p:txBody>
      </p:sp>
      <p:sp>
        <p:nvSpPr>
          <p:cNvPr id="1009" name="Google Shape;1009;p41"/>
          <p:cNvSpPr/>
          <p:nvPr/>
        </p:nvSpPr>
        <p:spPr>
          <a:xfrm rot="-179577">
            <a:off x="815517" y="709633"/>
            <a:ext cx="3980185" cy="1834323"/>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5836426" y="606975"/>
            <a:ext cx="445195" cy="921559"/>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uadroTexto 2"/>
          <p:cNvSpPr txBox="1"/>
          <p:nvPr/>
        </p:nvSpPr>
        <p:spPr>
          <a:xfrm rot="453223">
            <a:off x="5402416" y="1788383"/>
            <a:ext cx="2874773" cy="523220"/>
          </a:xfrm>
          <a:prstGeom prst="rect">
            <a:avLst/>
          </a:prstGeom>
          <a:noFill/>
        </p:spPr>
        <p:txBody>
          <a:bodyPr wrap="square" rtlCol="0">
            <a:spAutoFit/>
          </a:bodyPr>
          <a:lstStyle/>
          <a:p>
            <a:pPr algn="ctr"/>
            <a:r>
              <a:rPr lang="es-ES" b="1" dirty="0">
                <a:latin typeface="Times New Roman" panose="02020603050405020304" pitchFamily="18" charset="0"/>
                <a:cs typeface="Times New Roman" panose="02020603050405020304" pitchFamily="18" charset="0"/>
              </a:rPr>
              <a:t>ESCUELA NORMAL DE EDUCACÓN PREESCOLAR</a:t>
            </a:r>
            <a:endParaRPr lang="es-ES" dirty="0">
              <a:latin typeface="Times New Roman" panose="02020603050405020304" pitchFamily="18" charset="0"/>
              <a:cs typeface="Times New Roman" panose="02020603050405020304" pitchFamily="18" charset="0"/>
            </a:endParaRPr>
          </a:p>
        </p:txBody>
      </p:sp>
      <p:pic>
        <p:nvPicPr>
          <p:cNvPr id="11" name="Imagen 10" descr="ESCUELA NORMAL DE EDUCACIÓN PREESCOLAR DE COAHUILA INVITA A EXAMEN DE  ADMISIÓN | InterSIP Noticias"/>
          <p:cNvPicPr/>
          <p:nvPr/>
        </p:nvPicPr>
        <p:blipFill>
          <a:blip r:embed="rId3">
            <a:extLst>
              <a:ext uri="{28A0092B-C50C-407E-A947-70E740481C1C}">
                <a14:useLocalDpi xmlns:a14="http://schemas.microsoft.com/office/drawing/2010/main" val="0"/>
              </a:ext>
            </a:extLst>
          </a:blip>
          <a:srcRect/>
          <a:stretch>
            <a:fillRect/>
          </a:stretch>
        </p:blipFill>
        <p:spPr bwMode="auto">
          <a:xfrm rot="626444">
            <a:off x="5900968" y="2478170"/>
            <a:ext cx="1628609" cy="1623527"/>
          </a:xfrm>
          <a:prstGeom prst="rect">
            <a:avLst/>
          </a:prstGeom>
          <a:noFill/>
          <a:ln>
            <a:noFill/>
          </a:ln>
        </p:spPr>
      </p:pic>
      <p:sp>
        <p:nvSpPr>
          <p:cNvPr id="12" name="Rectángulo 11"/>
          <p:cNvSpPr/>
          <p:nvPr/>
        </p:nvSpPr>
        <p:spPr>
          <a:xfrm rot="21346555">
            <a:off x="729865" y="688426"/>
            <a:ext cx="4294827" cy="4567597"/>
          </a:xfrm>
          <a:prstGeom prst="rect">
            <a:avLst/>
          </a:prstGeom>
        </p:spPr>
        <p:txBody>
          <a:bodyPr wrap="square">
            <a:spAutoFit/>
          </a:bodyPr>
          <a:lstStyle/>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Ciclo escolar 2021-2022</a:t>
            </a:r>
          </a:p>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Curso</a:t>
            </a:r>
          </a:p>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Primer semestre sección “D” </a:t>
            </a:r>
          </a:p>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EL SUJETO Y SU FORMACION PROFESIONAL </a:t>
            </a:r>
          </a:p>
          <a:p>
            <a:pPr algn="ctr">
              <a:lnSpc>
                <a:spcPct val="107000"/>
              </a:lnSpc>
              <a:spcAft>
                <a:spcPts val="800"/>
              </a:spcAft>
            </a:pPr>
            <a:r>
              <a:rPr lang="es-ES" sz="1200" b="1" i="1" dirty="0" smtClean="0">
                <a:latin typeface="Times New Roman" panose="02020603050405020304" pitchFamily="18" charset="0"/>
                <a:cs typeface="Times New Roman" panose="02020603050405020304" pitchFamily="18" charset="0"/>
              </a:rPr>
              <a:t>Mapa conceptual “Identidad profesional </a:t>
            </a:r>
            <a:r>
              <a:rPr lang="es-ES" sz="1200" b="1" i="1" dirty="0">
                <a:latin typeface="Times New Roman" panose="02020603050405020304" pitchFamily="18" charset="0"/>
                <a:cs typeface="Times New Roman" panose="02020603050405020304" pitchFamily="18" charset="0"/>
              </a:rPr>
              <a:t>docente, </a:t>
            </a:r>
            <a:r>
              <a:rPr lang="es-ES" sz="1200" b="1" i="1" dirty="0" smtClean="0">
                <a:latin typeface="Times New Roman" panose="02020603050405020304" pitchFamily="18" charset="0"/>
                <a:cs typeface="Times New Roman" panose="02020603050405020304" pitchFamily="18" charset="0"/>
              </a:rPr>
              <a:t>reflexión</a:t>
            </a:r>
          </a:p>
          <a:p>
            <a:pPr algn="ctr">
              <a:lnSpc>
                <a:spcPct val="107000"/>
              </a:lnSpc>
              <a:spcAft>
                <a:spcPts val="800"/>
              </a:spcAft>
            </a:pPr>
            <a:r>
              <a:rPr lang="es-ES" sz="1200" b="1" i="1" dirty="0" smtClean="0">
                <a:latin typeface="Times New Roman" panose="02020603050405020304" pitchFamily="18" charset="0"/>
                <a:cs typeface="Times New Roman" panose="02020603050405020304" pitchFamily="18" charset="0"/>
              </a:rPr>
              <a:t> </a:t>
            </a:r>
            <a:r>
              <a:rPr lang="es-ES" sz="1200" b="1" i="1" dirty="0">
                <a:latin typeface="Times New Roman" panose="02020603050405020304" pitchFamily="18" charset="0"/>
                <a:cs typeface="Times New Roman" panose="02020603050405020304" pitchFamily="18" charset="0"/>
              </a:rPr>
              <a:t>y práctica pedagógica:</a:t>
            </a:r>
            <a:r>
              <a:rPr lang="es-ES" sz="1200" b="1" i="1" dirty="0" smtClean="0">
                <a:latin typeface="Times New Roman" panose="02020603050405020304" pitchFamily="18" charset="0"/>
                <a:cs typeface="Times New Roman" panose="02020603050405020304" pitchFamily="18" charset="0"/>
              </a:rPr>
              <a:t>”</a:t>
            </a:r>
          </a:p>
          <a:p>
            <a:pPr algn="ctr">
              <a:lnSpc>
                <a:spcPct val="107000"/>
              </a:lnSpc>
              <a:spcAft>
                <a:spcPts val="800"/>
              </a:spcAft>
            </a:pPr>
            <a:r>
              <a:rPr lang="es-ES" sz="1200" dirty="0" smtClean="0">
                <a:latin typeface="Times New Roman" panose="02020603050405020304" pitchFamily="18" charset="0"/>
                <a:cs typeface="Times New Roman" panose="02020603050405020304" pitchFamily="18" charset="0"/>
              </a:rPr>
              <a:t>Competencias del curso:</a:t>
            </a:r>
          </a:p>
          <a:p>
            <a:pPr marL="171450" indent="-171450" algn="ctr">
              <a:lnSpc>
                <a:spcPct val="107000"/>
              </a:lnSpc>
              <a:spcAft>
                <a:spcPts val="800"/>
              </a:spcAft>
              <a:buFont typeface="Wingdings" panose="05000000000000000000" pitchFamily="2" charset="2"/>
              <a:buChar char="Ø"/>
            </a:pPr>
            <a:r>
              <a:rPr lang="es-ES" sz="1100" i="1" dirty="0" smtClean="0">
                <a:latin typeface="Times New Roman" panose="02020603050405020304" pitchFamily="18" charset="0"/>
                <a:cs typeface="Times New Roman" panose="02020603050405020304" pitchFamily="18" charset="0"/>
              </a:rPr>
              <a:t>Utiliza </a:t>
            </a:r>
            <a:r>
              <a:rPr lang="es-ES" sz="1100" i="1" dirty="0">
                <a:latin typeface="Times New Roman" panose="02020603050405020304" pitchFamily="18" charset="0"/>
                <a:cs typeface="Times New Roman" panose="02020603050405020304" pitchFamily="18" charset="0"/>
              </a:rPr>
              <a:t>los recursos metodológicos y técnicos de la investigación para explicar comprender situaciones educativas y mejorar su docencia.</a:t>
            </a:r>
          </a:p>
          <a:p>
            <a:pPr algn="ctr">
              <a:lnSpc>
                <a:spcPct val="107000"/>
              </a:lnSpc>
              <a:spcAft>
                <a:spcPts val="800"/>
              </a:spcAft>
            </a:pPr>
            <a:r>
              <a:rPr lang="es-ES" sz="1100" i="1" dirty="0">
                <a:latin typeface="Times New Roman" panose="02020603050405020304" pitchFamily="18" charset="0"/>
                <a:cs typeface="Times New Roman" panose="02020603050405020304" pitchFamily="18" charset="0"/>
              </a:rPr>
              <a:t> ➢ Orienta su actuación profesional con el sentido étnico- valorar y asume los diversos principios y reglas que aseguran una mejor convivencia institucional y social, en beneficio de los alumnos y de la comunidad escolar.</a:t>
            </a:r>
            <a:r>
              <a:rPr lang="es-ES" sz="11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endParaRPr lang="es-ES" sz="1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Alumna: </a:t>
            </a:r>
            <a:r>
              <a:rPr lang="es-ES" sz="1100" dirty="0">
                <a:latin typeface="Times New Roman" panose="02020603050405020304" pitchFamily="18" charset="0"/>
                <a:ea typeface="Calibri" panose="020F0502020204030204" pitchFamily="34" charset="0"/>
                <a:cs typeface="Times New Roman" panose="02020603050405020304" pitchFamily="18" charset="0"/>
              </a:rPr>
              <a:t>ESTRELLA JANETH S</a:t>
            </a:r>
            <a:r>
              <a:rPr lang="es-ES" sz="11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Á</a:t>
            </a:r>
            <a:r>
              <a:rPr lang="es-ES" sz="1100" dirty="0">
                <a:latin typeface="Times New Roman" panose="02020603050405020304" pitchFamily="18" charset="0"/>
                <a:ea typeface="Calibri" panose="020F0502020204030204" pitchFamily="34" charset="0"/>
                <a:cs typeface="Times New Roman" panose="02020603050405020304" pitchFamily="18" charset="0"/>
              </a:rPr>
              <a:t>NCHEZ MONCADA</a:t>
            </a:r>
            <a:r>
              <a:rPr lang="es-ES" sz="12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Docente: </a:t>
            </a:r>
            <a:r>
              <a:rPr lang="es-ES" sz="1100" dirty="0">
                <a:latin typeface="Times New Roman" panose="02020603050405020304" pitchFamily="18" charset="0"/>
                <a:ea typeface="Calibri" panose="020F0502020204030204" pitchFamily="34" charset="0"/>
                <a:cs typeface="Times New Roman" panose="02020603050405020304" pitchFamily="18" charset="0"/>
              </a:rPr>
              <a:t>GRACIANO MONTOYA HOYOS</a:t>
            </a:r>
          </a:p>
          <a:p>
            <a:pPr algn="r">
              <a:lnSpc>
                <a:spcPct val="107000"/>
              </a:lnSpc>
              <a:spcAft>
                <a:spcPts val="800"/>
              </a:spcAft>
            </a:pPr>
            <a:r>
              <a:rPr lang="es-ES" sz="1200" dirty="0">
                <a:latin typeface="Times New Roman" panose="02020603050405020304" pitchFamily="18" charset="0"/>
                <a:ea typeface="Calibri" panose="020F0502020204030204" pitchFamily="34" charset="0"/>
                <a:cs typeface="Times New Roman" panose="02020603050405020304" pitchFamily="18" charset="0"/>
              </a:rPr>
              <a:t>12 de Agosto del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918;p66"/>
          <p:cNvGrpSpPr/>
          <p:nvPr/>
        </p:nvGrpSpPr>
        <p:grpSpPr>
          <a:xfrm>
            <a:off x="290391" y="1691084"/>
            <a:ext cx="3108417" cy="3310402"/>
            <a:chOff x="5448300" y="1526500"/>
            <a:chExt cx="1154925" cy="1154650"/>
          </a:xfrm>
        </p:grpSpPr>
        <p:sp>
          <p:nvSpPr>
            <p:cNvPr id="6" name="Google Shape;1919;p6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20;p6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21;p6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1908;p66"/>
          <p:cNvGrpSpPr/>
          <p:nvPr/>
        </p:nvGrpSpPr>
        <p:grpSpPr>
          <a:xfrm>
            <a:off x="6002905" y="76757"/>
            <a:ext cx="2707098" cy="2815086"/>
            <a:chOff x="705725" y="2072700"/>
            <a:chExt cx="1190350" cy="1286200"/>
          </a:xfrm>
        </p:grpSpPr>
        <p:sp>
          <p:nvSpPr>
            <p:cNvPr id="10" name="Google Shape;1909;p66"/>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10;p66"/>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11;p66"/>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12;p66"/>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22;p66"/>
          <p:cNvGrpSpPr/>
          <p:nvPr/>
        </p:nvGrpSpPr>
        <p:grpSpPr>
          <a:xfrm>
            <a:off x="290391" y="49382"/>
            <a:ext cx="2968931" cy="1556854"/>
            <a:chOff x="2005600" y="1271425"/>
            <a:chExt cx="1165950" cy="1261475"/>
          </a:xfrm>
        </p:grpSpPr>
        <p:sp>
          <p:nvSpPr>
            <p:cNvPr id="20" name="Google Shape;1923;p66"/>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24;p66"/>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25;p66"/>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26;p66"/>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1599;p60"/>
          <p:cNvGrpSpPr/>
          <p:nvPr/>
        </p:nvGrpSpPr>
        <p:grpSpPr>
          <a:xfrm rot="-161471">
            <a:off x="6244671" y="2944139"/>
            <a:ext cx="2349536" cy="1946110"/>
            <a:chOff x="5448300" y="1526500"/>
            <a:chExt cx="1154925" cy="1154650"/>
          </a:xfrm>
          <a:solidFill>
            <a:srgbClr val="FFCCCC"/>
          </a:solidFill>
        </p:grpSpPr>
        <p:sp>
          <p:nvSpPr>
            <p:cNvPr id="25" name="Google Shape;1600;p60"/>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01;p60"/>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02;p60"/>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uadroTexto 2"/>
          <p:cNvSpPr txBox="1"/>
          <p:nvPr/>
        </p:nvSpPr>
        <p:spPr>
          <a:xfrm rot="203401">
            <a:off x="721111" y="1799571"/>
            <a:ext cx="2088442" cy="2354491"/>
          </a:xfrm>
          <a:prstGeom prst="rect">
            <a:avLst/>
          </a:prstGeom>
          <a:noFill/>
        </p:spPr>
        <p:txBody>
          <a:bodyPr wrap="square" rtlCol="0">
            <a:spAutoFit/>
          </a:bodyPr>
          <a:lstStyle/>
          <a:p>
            <a:r>
              <a:rPr lang="es-MX" sz="1050" b="1" dirty="0" smtClean="0">
                <a:latin typeface="Times New Roman" panose="02020603050405020304" pitchFamily="18" charset="0"/>
                <a:cs typeface="Times New Roman" panose="02020603050405020304" pitchFamily="18" charset="0"/>
              </a:rPr>
              <a:t>2 Práctica </a:t>
            </a:r>
            <a:r>
              <a:rPr lang="es-MX" sz="1050" b="1" dirty="0">
                <a:latin typeface="Times New Roman" panose="02020603050405020304" pitchFamily="18" charset="0"/>
                <a:cs typeface="Times New Roman" panose="02020603050405020304" pitchFamily="18" charset="0"/>
              </a:rPr>
              <a:t>pedagógica: relaciones </a:t>
            </a:r>
            <a:r>
              <a:rPr lang="es-MX" sz="1050" b="1" dirty="0" smtClean="0">
                <a:latin typeface="Times New Roman" panose="02020603050405020304" pitchFamily="18" charset="0"/>
                <a:cs typeface="Times New Roman" panose="02020603050405020304" pitchFamily="18" charset="0"/>
              </a:rPr>
              <a:t>e  </a:t>
            </a:r>
            <a:r>
              <a:rPr lang="es-MX" sz="1050" b="1" dirty="0">
                <a:latin typeface="Times New Roman" panose="02020603050405020304" pitchFamily="18" charset="0"/>
                <a:cs typeface="Times New Roman" panose="02020603050405020304" pitchFamily="18" charset="0"/>
              </a:rPr>
              <a:t>interacciones que le dan complejidad</a:t>
            </a:r>
            <a:endParaRPr lang="es-US" sz="1050" dirty="0">
              <a:latin typeface="Times New Roman" panose="02020603050405020304" pitchFamily="18" charset="0"/>
              <a:cs typeface="Times New Roman" panose="02020603050405020304" pitchFamily="18" charset="0"/>
            </a:endParaRPr>
          </a:p>
          <a:p>
            <a:r>
              <a:rPr lang="es-MX" sz="1050" dirty="0">
                <a:latin typeface="Times New Roman" panose="02020603050405020304" pitchFamily="18" charset="0"/>
                <a:cs typeface="Times New Roman" panose="02020603050405020304" pitchFamily="18" charset="0"/>
              </a:rPr>
              <a:t>La práctica pedagógica genera reflexiones en cada uno de los tres actores y en la asociación </a:t>
            </a:r>
            <a:r>
              <a:rPr lang="es-MX" sz="1050" dirty="0" smtClean="0">
                <a:latin typeface="Times New Roman" panose="02020603050405020304" pitchFamily="18" charset="0"/>
                <a:cs typeface="Times New Roman" panose="02020603050405020304" pitchFamily="18" charset="0"/>
              </a:rPr>
              <a:t>tríadica </a:t>
            </a:r>
            <a:r>
              <a:rPr lang="es-MX" sz="1050" dirty="0">
                <a:latin typeface="Times New Roman" panose="02020603050405020304" pitchFamily="18" charset="0"/>
                <a:cs typeface="Times New Roman" panose="02020603050405020304" pitchFamily="18" charset="0"/>
              </a:rPr>
              <a:t>(PF-PT-PG</a:t>
            </a:r>
            <a:r>
              <a:rPr lang="es-MX" sz="1050" dirty="0" smtClean="0">
                <a:latin typeface="Times New Roman" panose="02020603050405020304" pitchFamily="18" charset="0"/>
                <a:cs typeface="Times New Roman" panose="02020603050405020304" pitchFamily="18" charset="0"/>
              </a:rPr>
              <a:t>)</a:t>
            </a:r>
          </a:p>
          <a:p>
            <a:r>
              <a:rPr lang="es-MX" sz="1050" b="1" dirty="0">
                <a:latin typeface="Times New Roman" panose="02020603050405020304" pitchFamily="18" charset="0"/>
                <a:cs typeface="Times New Roman" panose="02020603050405020304" pitchFamily="18" charset="0"/>
              </a:rPr>
              <a:t>2.1. La reflexión</a:t>
            </a:r>
            <a:r>
              <a:rPr lang="es-MX" sz="1050" b="1" dirty="0" smtClean="0">
                <a:latin typeface="Times New Roman" panose="02020603050405020304" pitchFamily="18" charset="0"/>
                <a:cs typeface="Times New Roman" panose="02020603050405020304" pitchFamily="18" charset="0"/>
              </a:rPr>
              <a:t>:</a:t>
            </a:r>
          </a:p>
          <a:p>
            <a:r>
              <a:rPr lang="es-MX" sz="1050" dirty="0">
                <a:latin typeface="Times New Roman" panose="02020603050405020304" pitchFamily="18" charset="0"/>
                <a:cs typeface="Times New Roman" panose="02020603050405020304" pitchFamily="18" charset="0"/>
              </a:rPr>
              <a:t>permite pensar la formación de </a:t>
            </a:r>
            <a:r>
              <a:rPr lang="es-MX" sz="1050" dirty="0" smtClean="0">
                <a:latin typeface="Times New Roman" panose="02020603050405020304" pitchFamily="18" charset="0"/>
                <a:cs typeface="Times New Roman" panose="02020603050405020304" pitchFamily="18" charset="0"/>
              </a:rPr>
              <a:t>profesores dando lugar a los </a:t>
            </a:r>
            <a:r>
              <a:rPr lang="es-MX" sz="1050" dirty="0">
                <a:latin typeface="Times New Roman" panose="02020603050405020304" pitchFamily="18" charset="0"/>
                <a:cs typeface="Times New Roman" panose="02020603050405020304" pitchFamily="18" charset="0"/>
              </a:rPr>
              <a:t>valores, actitudes y emociones del profesor, el desarrollo de su identidad </a:t>
            </a:r>
            <a:r>
              <a:rPr lang="es-MX" sz="1050" dirty="0" smtClean="0">
                <a:latin typeface="Times New Roman" panose="02020603050405020304" pitchFamily="18" charset="0"/>
                <a:cs typeface="Times New Roman" panose="02020603050405020304" pitchFamily="18" charset="0"/>
              </a:rPr>
              <a:t>profesional etc…</a:t>
            </a:r>
            <a:endParaRPr lang="es-US" sz="1050" dirty="0">
              <a:latin typeface="Times New Roman" panose="02020603050405020304" pitchFamily="18" charset="0"/>
              <a:cs typeface="Times New Roman" panose="02020603050405020304" pitchFamily="18" charset="0"/>
            </a:endParaRPr>
          </a:p>
          <a:p>
            <a:endParaRPr lang="es-US" sz="1050" dirty="0">
              <a:latin typeface="Times New Roman" panose="02020603050405020304" pitchFamily="18" charset="0"/>
              <a:cs typeface="Times New Roman" panose="02020603050405020304" pitchFamily="18" charset="0"/>
            </a:endParaRPr>
          </a:p>
        </p:txBody>
      </p:sp>
      <p:pic>
        <p:nvPicPr>
          <p:cNvPr id="28" name="Imagen 27">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rot="221280">
            <a:off x="757277" y="4063491"/>
            <a:ext cx="1977785" cy="771525"/>
          </a:xfrm>
          <a:prstGeom prst="rect">
            <a:avLst/>
          </a:prstGeom>
          <a:noFill/>
          <a:ln>
            <a:noFill/>
          </a:ln>
        </p:spPr>
      </p:pic>
      <p:sp>
        <p:nvSpPr>
          <p:cNvPr id="4" name="CuadroTexto 3"/>
          <p:cNvSpPr txBox="1"/>
          <p:nvPr/>
        </p:nvSpPr>
        <p:spPr>
          <a:xfrm rot="21329417">
            <a:off x="499260" y="477582"/>
            <a:ext cx="2631057" cy="900246"/>
          </a:xfrm>
          <a:prstGeom prst="rect">
            <a:avLst/>
          </a:prstGeom>
          <a:noFill/>
        </p:spPr>
        <p:txBody>
          <a:bodyPr wrap="square" rtlCol="0">
            <a:spAutoFit/>
          </a:bodyPr>
          <a:lstStyle/>
          <a:p>
            <a:r>
              <a:rPr lang="es-MX" sz="1050" b="1" dirty="0" smtClean="0">
                <a:latin typeface="Times New Roman" panose="02020603050405020304" pitchFamily="18" charset="0"/>
                <a:cs typeface="Times New Roman" panose="02020603050405020304" pitchFamily="18" charset="0"/>
              </a:rPr>
              <a:t> 1                 Introducción                             </a:t>
            </a:r>
            <a:endParaRPr lang="es-US" sz="1050" dirty="0">
              <a:latin typeface="Times New Roman" panose="02020603050405020304" pitchFamily="18" charset="0"/>
              <a:cs typeface="Times New Roman" panose="02020603050405020304" pitchFamily="18" charset="0"/>
            </a:endParaRPr>
          </a:p>
          <a:p>
            <a:r>
              <a:rPr lang="es-MX" sz="1050" dirty="0">
                <a:latin typeface="Times New Roman" panose="02020603050405020304" pitchFamily="18" charset="0"/>
                <a:cs typeface="Times New Roman" panose="02020603050405020304" pitchFamily="18" charset="0"/>
              </a:rPr>
              <a:t>El objetivo de este artículo es plantear una teoría para la construcción de la identidad profesional docente basadas en reflexivos de identificación durante la practica pedagógica </a:t>
            </a:r>
            <a:endParaRPr lang="es-US" sz="1050" dirty="0">
              <a:latin typeface="Times New Roman" panose="02020603050405020304" pitchFamily="18" charset="0"/>
              <a:cs typeface="Times New Roman" panose="02020603050405020304" pitchFamily="18" charset="0"/>
            </a:endParaRPr>
          </a:p>
        </p:txBody>
      </p:sp>
      <p:sp>
        <p:nvSpPr>
          <p:cNvPr id="29" name="Rectángulo 28"/>
          <p:cNvSpPr/>
          <p:nvPr/>
        </p:nvSpPr>
        <p:spPr>
          <a:xfrm>
            <a:off x="3837570" y="1913597"/>
            <a:ext cx="1924914" cy="1200539"/>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2">
                    <a:lumMod val="10000"/>
                  </a:schemeClr>
                </a:solidFill>
                <a:latin typeface="Times New Roman" panose="02020603050405020304" pitchFamily="18" charset="0"/>
                <a:cs typeface="Times New Roman" panose="02020603050405020304" pitchFamily="18" charset="0"/>
              </a:rPr>
              <a:t>Identidad profesional docente, reflexión y práctica pedagógica: Consideraciones claves para la formación de profesores</a:t>
            </a:r>
            <a:endParaRPr lang="es-US" sz="1100" dirty="0">
              <a:solidFill>
                <a:schemeClr val="tx2">
                  <a:lumMod val="10000"/>
                </a:schemeClr>
              </a:solidFill>
              <a:latin typeface="Times New Roman" panose="02020603050405020304" pitchFamily="18" charset="0"/>
              <a:cs typeface="Times New Roman" panose="02020603050405020304" pitchFamily="18" charset="0"/>
            </a:endParaRPr>
          </a:p>
        </p:txBody>
      </p:sp>
      <p:cxnSp>
        <p:nvCxnSpPr>
          <p:cNvPr id="31" name="Conector angular 30"/>
          <p:cNvCxnSpPr/>
          <p:nvPr/>
        </p:nvCxnSpPr>
        <p:spPr>
          <a:xfrm rot="10800000">
            <a:off x="3178640" y="1121435"/>
            <a:ext cx="806764" cy="792163"/>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p:cNvCxnSpPr/>
          <p:nvPr/>
        </p:nvCxnSpPr>
        <p:spPr>
          <a:xfrm rot="10800000" flipV="1">
            <a:off x="3358360" y="3114136"/>
            <a:ext cx="627045" cy="490464"/>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p:cNvCxnSpPr>
            <a:stCxn id="29" idx="2"/>
          </p:cNvCxnSpPr>
          <p:nvPr/>
        </p:nvCxnSpPr>
        <p:spPr>
          <a:xfrm rot="16200000" flipH="1">
            <a:off x="5213450" y="2700712"/>
            <a:ext cx="657078" cy="1483925"/>
          </a:xfrm>
          <a:prstGeom prst="bentConnector2">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r 37"/>
          <p:cNvCxnSpPr/>
          <p:nvPr/>
        </p:nvCxnSpPr>
        <p:spPr>
          <a:xfrm flipV="1">
            <a:off x="5296619" y="1121435"/>
            <a:ext cx="852540" cy="792162"/>
          </a:xfrm>
          <a:prstGeom prst="bentConnector3">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CuadroTexto 38"/>
          <p:cNvSpPr txBox="1"/>
          <p:nvPr/>
        </p:nvSpPr>
        <p:spPr>
          <a:xfrm rot="21248470">
            <a:off x="6293876" y="456933"/>
            <a:ext cx="1974751" cy="1223412"/>
          </a:xfrm>
          <a:prstGeom prst="rect">
            <a:avLst/>
          </a:prstGeom>
          <a:noFill/>
        </p:spPr>
        <p:txBody>
          <a:bodyPr wrap="square" rtlCol="0">
            <a:spAutoFit/>
          </a:bodyPr>
          <a:lstStyle/>
          <a:p>
            <a:r>
              <a:rPr lang="es-MX" sz="1050" b="1" dirty="0">
                <a:latin typeface="Times New Roman" panose="02020603050405020304" pitchFamily="18" charset="0"/>
                <a:cs typeface="Times New Roman" panose="02020603050405020304" pitchFamily="18" charset="0"/>
              </a:rPr>
              <a:t>2.2. Relación de la identidad profesional docente con la práctica pedagógica y los procesos reflexivos</a:t>
            </a:r>
            <a:endParaRPr lang="es-US" sz="1050" dirty="0">
              <a:latin typeface="Times New Roman" panose="02020603050405020304" pitchFamily="18" charset="0"/>
              <a:cs typeface="Times New Roman" panose="02020603050405020304" pitchFamily="18" charset="0"/>
            </a:endParaRPr>
          </a:p>
          <a:p>
            <a:r>
              <a:rPr lang="es-MX" sz="1050" dirty="0">
                <a:latin typeface="Times New Roman" panose="02020603050405020304" pitchFamily="18" charset="0"/>
                <a:cs typeface="Times New Roman" panose="02020603050405020304" pitchFamily="18" charset="0"/>
              </a:rPr>
              <a:t>Las prácticas pedagógicas de formación </a:t>
            </a:r>
            <a:r>
              <a:rPr lang="es-MX" sz="1050" dirty="0" smtClean="0">
                <a:latin typeface="Times New Roman" panose="02020603050405020304" pitchFamily="18" charset="0"/>
                <a:cs typeface="Times New Roman" panose="02020603050405020304" pitchFamily="18" charset="0"/>
              </a:rPr>
              <a:t>permiten </a:t>
            </a:r>
            <a:r>
              <a:rPr lang="es-MX" sz="1050" dirty="0">
                <a:latin typeface="Times New Roman" panose="02020603050405020304" pitchFamily="18" charset="0"/>
                <a:cs typeface="Times New Roman" panose="02020603050405020304" pitchFamily="18" charset="0"/>
              </a:rPr>
              <a:t>desarrollar la identidad profesional docente</a:t>
            </a:r>
            <a:endParaRPr lang="es-US" sz="1050" dirty="0">
              <a:latin typeface="Times New Roman" panose="02020603050405020304" pitchFamily="18" charset="0"/>
              <a:cs typeface="Times New Roman" panose="02020603050405020304" pitchFamily="18" charset="0"/>
            </a:endParaRPr>
          </a:p>
        </p:txBody>
      </p:sp>
      <p:pic>
        <p:nvPicPr>
          <p:cNvPr id="40" name="Imagen 39">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rot="21368934">
            <a:off x="6794575" y="1623597"/>
            <a:ext cx="1279713" cy="1035892"/>
          </a:xfrm>
          <a:prstGeom prst="rect">
            <a:avLst/>
          </a:prstGeom>
          <a:noFill/>
          <a:ln>
            <a:noFill/>
          </a:ln>
        </p:spPr>
      </p:pic>
      <p:sp>
        <p:nvSpPr>
          <p:cNvPr id="41" name="CuadroTexto 40"/>
          <p:cNvSpPr txBox="1"/>
          <p:nvPr/>
        </p:nvSpPr>
        <p:spPr>
          <a:xfrm>
            <a:off x="6472019" y="3131743"/>
            <a:ext cx="1842573" cy="1869743"/>
          </a:xfrm>
          <a:prstGeom prst="rect">
            <a:avLst/>
          </a:prstGeom>
          <a:noFill/>
        </p:spPr>
        <p:txBody>
          <a:bodyPr wrap="square" rtlCol="0">
            <a:spAutoFit/>
          </a:bodyPr>
          <a:lstStyle/>
          <a:p>
            <a:r>
              <a:rPr lang="es-MX" sz="1050" b="1" dirty="0" smtClean="0">
                <a:latin typeface="Times New Roman" panose="02020603050405020304" pitchFamily="18" charset="0"/>
                <a:cs typeface="Times New Roman" panose="02020603050405020304" pitchFamily="18" charset="0"/>
              </a:rPr>
              <a:t>2.3. Un modelo para comprender la construcción de la identidad profesional docente</a:t>
            </a:r>
          </a:p>
          <a:p>
            <a:r>
              <a:rPr lang="es-MX" sz="1050" dirty="0">
                <a:latin typeface="Times New Roman" panose="02020603050405020304" pitchFamily="18" charset="0"/>
                <a:cs typeface="Times New Roman" panose="02020603050405020304" pitchFamily="18" charset="0"/>
              </a:rPr>
              <a:t>Contradicciones que producen malestar, tensión y dudas que el profesor presenta en la identificación y la </a:t>
            </a:r>
            <a:r>
              <a:rPr lang="es-MX" sz="1050" dirty="0" err="1">
                <a:latin typeface="Times New Roman" panose="02020603050405020304" pitchFamily="18" charset="0"/>
                <a:cs typeface="Times New Roman" panose="02020603050405020304" pitchFamily="18" charset="0"/>
              </a:rPr>
              <a:t>identización</a:t>
            </a:r>
            <a:endParaRPr lang="es-US" sz="1050" dirty="0">
              <a:latin typeface="Times New Roman" panose="02020603050405020304" pitchFamily="18" charset="0"/>
              <a:cs typeface="Times New Roman" panose="02020603050405020304" pitchFamily="18" charset="0"/>
            </a:endParaRPr>
          </a:p>
          <a:p>
            <a:endParaRPr lang="es-MX" sz="1050" b="1" dirty="0" smtClean="0">
              <a:latin typeface="Times New Roman" panose="02020603050405020304" pitchFamily="18" charset="0"/>
              <a:cs typeface="Times New Roman" panose="02020603050405020304" pitchFamily="18" charset="0"/>
            </a:endParaRPr>
          </a:p>
          <a:p>
            <a:endParaRPr lang="es-US"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07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908;p66"/>
          <p:cNvGrpSpPr/>
          <p:nvPr/>
        </p:nvGrpSpPr>
        <p:grpSpPr>
          <a:xfrm>
            <a:off x="2683444" y="181156"/>
            <a:ext cx="3631092" cy="4623758"/>
            <a:chOff x="383456" y="1262126"/>
            <a:chExt cx="2879278" cy="3748816"/>
          </a:xfrm>
        </p:grpSpPr>
        <p:sp>
          <p:nvSpPr>
            <p:cNvPr id="3" name="Google Shape;1909;p66"/>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910;p66"/>
            <p:cNvSpPr/>
            <p:nvPr/>
          </p:nvSpPr>
          <p:spPr>
            <a:xfrm>
              <a:off x="383456" y="1811339"/>
              <a:ext cx="2879278" cy="3199603"/>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911;p66"/>
            <p:cNvSpPr/>
            <p:nvPr/>
          </p:nvSpPr>
          <p:spPr>
            <a:xfrm>
              <a:off x="1425565" y="1469014"/>
              <a:ext cx="372702" cy="494741"/>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12;p66"/>
            <p:cNvSpPr/>
            <p:nvPr/>
          </p:nvSpPr>
          <p:spPr>
            <a:xfrm>
              <a:off x="573186" y="1262126"/>
              <a:ext cx="359404" cy="771288"/>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CuadroTexto 12"/>
          <p:cNvSpPr txBox="1"/>
          <p:nvPr/>
        </p:nvSpPr>
        <p:spPr>
          <a:xfrm rot="21279054">
            <a:off x="3161895" y="1228838"/>
            <a:ext cx="2674189" cy="1869743"/>
          </a:xfrm>
          <a:prstGeom prst="rect">
            <a:avLst/>
          </a:prstGeom>
          <a:noFill/>
        </p:spPr>
        <p:txBody>
          <a:bodyPr wrap="square" rtlCol="0">
            <a:spAutoFit/>
          </a:bodyPr>
          <a:lstStyle/>
          <a:p>
            <a:r>
              <a:rPr lang="es-MX" sz="1050" b="1" cap="all" dirty="0">
                <a:latin typeface="Times New Roman" panose="02020603050405020304" pitchFamily="18" charset="0"/>
                <a:cs typeface="Times New Roman" panose="02020603050405020304" pitchFamily="18" charset="0"/>
              </a:rPr>
              <a:t>3. CONCLUSIONES: ORIENTACIONES PARA LOS PROGRAMAS DE FORMACIÓN DE </a:t>
            </a:r>
            <a:r>
              <a:rPr lang="es-MX" sz="1050" b="1" cap="all" dirty="0" smtClean="0">
                <a:latin typeface="Times New Roman" panose="02020603050405020304" pitchFamily="18" charset="0"/>
                <a:cs typeface="Times New Roman" panose="02020603050405020304" pitchFamily="18" charset="0"/>
              </a:rPr>
              <a:t>PROFESORES</a:t>
            </a:r>
          </a:p>
          <a:p>
            <a:r>
              <a:rPr lang="es-MX" sz="1050" dirty="0">
                <a:latin typeface="Times New Roman" panose="02020603050405020304" pitchFamily="18" charset="0"/>
                <a:cs typeface="Times New Roman" panose="02020603050405020304" pitchFamily="18" charset="0"/>
              </a:rPr>
              <a:t>Los resultados de esta investigación relevaron que para los profesores en formación mostraron el avance en los niveles de práctica. Permiten establecer relaciones directas, en formación se caracteriza para ser una identidad en </a:t>
            </a:r>
            <a:r>
              <a:rPr lang="es-MX" sz="1050" dirty="0" smtClean="0">
                <a:latin typeface="Times New Roman" panose="02020603050405020304" pitchFamily="18" charset="0"/>
                <a:cs typeface="Times New Roman" panose="02020603050405020304" pitchFamily="18" charset="0"/>
              </a:rPr>
              <a:t>transición. </a:t>
            </a:r>
            <a:endParaRPr lang="es-US" sz="1050" dirty="0">
              <a:latin typeface="Times New Roman" panose="02020603050405020304" pitchFamily="18" charset="0"/>
              <a:cs typeface="Times New Roman" panose="02020603050405020304" pitchFamily="18" charset="0"/>
            </a:endParaRPr>
          </a:p>
          <a:p>
            <a:endParaRPr lang="es-MX" sz="1050" b="1" cap="all" dirty="0" smtClean="0">
              <a:latin typeface="Times New Roman" panose="02020603050405020304" pitchFamily="18" charset="0"/>
              <a:cs typeface="Times New Roman" panose="02020603050405020304" pitchFamily="18" charset="0"/>
            </a:endParaRPr>
          </a:p>
          <a:p>
            <a:endParaRPr lang="es-US" sz="1050" dirty="0">
              <a:latin typeface="Times New Roman" panose="02020603050405020304" pitchFamily="18" charset="0"/>
              <a:cs typeface="Times New Roman" panose="02020603050405020304" pitchFamily="18" charset="0"/>
            </a:endParaRPr>
          </a:p>
        </p:txBody>
      </p:sp>
      <p:pic>
        <p:nvPicPr>
          <p:cNvPr id="14" name="Imagen 13">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rot="21322984">
            <a:off x="3818140" y="2730835"/>
            <a:ext cx="1725327" cy="1941861"/>
          </a:xfrm>
          <a:prstGeom prst="rect">
            <a:avLst/>
          </a:prstGeom>
          <a:noFill/>
          <a:ln>
            <a:noFill/>
          </a:ln>
        </p:spPr>
      </p:pic>
    </p:spTree>
    <p:extLst>
      <p:ext uri="{BB962C8B-B14F-4D97-AF65-F5344CB8AC3E}">
        <p14:creationId xmlns:p14="http://schemas.microsoft.com/office/powerpoint/2010/main" val="2416929077"/>
      </p:ext>
    </p:extLst>
  </p:cSld>
  <p:clrMapOvr>
    <a:masterClrMapping/>
  </p:clrMapOvr>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1109</Words>
  <Application>Microsoft Office PowerPoint</Application>
  <PresentationFormat>Presentación en pantalla (16:9)</PresentationFormat>
  <Paragraphs>100</Paragraphs>
  <Slides>8</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Calibri</vt:lpstr>
      <vt:lpstr>Delius</vt:lpstr>
      <vt:lpstr>Times New Roman</vt:lpstr>
      <vt:lpstr>Wingdings</vt:lpstr>
      <vt:lpstr>Arial</vt:lpstr>
      <vt:lpstr>Roboto Condensed Light</vt:lpstr>
      <vt:lpstr>Nunito</vt:lpstr>
      <vt:lpstr>Teacher Binder by Slidesgo</vt:lpstr>
      <vt:lpstr>Presentación de PowerPoint</vt:lpstr>
      <vt:lpstr>Presentación de PowerPoint</vt:lpstr>
      <vt:lpstr>Presentación de PowerPoint</vt:lpstr>
      <vt:lpstr>02</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sistemas</dc:creator>
  <cp:lastModifiedBy>Usuario de Windows</cp:lastModifiedBy>
  <cp:revision>30</cp:revision>
  <dcterms:modified xsi:type="dcterms:W3CDTF">2021-09-13T03:46:15Z</dcterms:modified>
</cp:coreProperties>
</file>