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CC"/>
    <a:srgbClr val="FF7C80"/>
    <a:srgbClr val="FF6699"/>
    <a:srgbClr val="CC3399"/>
    <a:srgbClr val="FF33CC"/>
    <a:srgbClr val="FF3399"/>
    <a:srgbClr val="D60093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31503-983A-4049-93B1-D71460F0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CFB81-0B5E-4B91-BE0F-2D0175CF3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EFC94-6F29-4274-BAB3-946ABB4A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6052A-8CD1-4C20-B246-2963392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4AC90A-63DD-4AD9-94A7-630F7631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9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A8243-0A14-454A-A0DA-13390BE0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EFC7BC-25D0-4D80-AC65-7112F05D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9F09C-E05D-4472-974C-7FFCEBF5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72444-A370-4241-B34F-7E1DE6BB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C18CA-B299-42E4-A23C-7BEDF9B9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ABB36A-B2DD-447B-ABD1-817120706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814C5-5797-4FB9-AD2C-290515BC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E76D94-0037-4FBA-A6D4-4B5A6975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15231-B8DE-404F-9FCE-30FA58C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C56FD8-2D9C-43B8-BD73-E50D4CA0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5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5E45-B297-42D3-938B-6021D2E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91A92-4205-4763-9CE1-E93B0B0C8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64AF-D783-4017-954A-6B966F02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9323-8C3E-41F3-A449-1B1A02A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B3A0F-BEA5-496B-89D3-4B2D9FDD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7AC81-4EA5-4B24-878A-CAE59024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613FA-DD9F-49AB-AFB0-2C853482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228548-738C-467A-8BE4-77A5FFDC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FF0E9-A0C0-4885-B5D3-FC7C9B2F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E58F5-DE6D-4DF2-9200-5DE2BAD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0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E338-67D5-4056-AB24-64CB62C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FBB75-05C8-416B-920F-5E29EF93F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1D6E9F-B243-4D8F-83EB-AEDD7998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18D81-FFEB-4385-9915-17A08FA4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BB4B6-094F-4369-9C9B-A82D9375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776B8-6490-4581-8249-A48C3768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9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3D79A-F696-4E7D-8F0B-48F45DF6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B5095-5EB2-44EF-9C33-F59DB5A7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21BFDF-6F92-450A-B711-1732DE1F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5BE8BF-9093-4CEC-8F06-61B2B75F9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944E2-0008-48B1-A7F3-E770523F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49A1BB-C696-43D8-B3D0-272033E0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DCD9AE-641A-4797-9178-7E5A7FAA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1BD1E5-66C6-4FAB-B4CF-DBB7C72B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13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9A8C-3853-4955-8943-0B0F11E9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F8A545-DCC1-4007-A48B-E3F33871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DA16C-7DE7-44E1-84FF-8899A00D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A9946-F66C-4737-90D0-66BDD50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4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414D56-77F3-4E4B-AC09-221F687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8F8FAD-BDFA-4425-B4FE-C7A4AADE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B8A44F-AD4A-4BE1-B559-9804CA47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8047E-083D-49DE-87FC-0F0C4532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7C858-6499-46F8-9449-81D33693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6013A-4A5B-407F-9113-0207846F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FA2FCC-971F-4D15-8C12-321186C0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83F40-7215-48D5-97E6-E3F6D9A5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60E7F-94AC-4A8D-8258-76205B40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7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A79C2-1A99-4414-AA74-4D3DA790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D0A50D-2780-486D-80B3-95A581EAE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D6541B-54B2-4203-8A23-C4E93FF56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833680-62D1-4594-B863-CD8B5A32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9A1EED-7667-4E0F-9208-81823AE3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4230A-80D0-46F6-8641-CC36C7AB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4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9150F0-4295-4B61-B866-95D3ED06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50EDC-BCD2-4FEE-A844-CCD764A6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5C7B0-4A1F-42E5-B4A7-5832D6B12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15B-39E1-4E6B-954F-EAC9B82F9C24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FEB90-7D3A-49C7-BD4A-02ECAC3E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2A6F1-C3D1-43C7-A7E9-D6FE8A8B2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A5E-58EC-45C8-8316-915D7F672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32096-922E-4DCE-9550-7EA09A15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86" b="12590"/>
          <a:stretch/>
        </p:blipFill>
        <p:spPr>
          <a:xfrm>
            <a:off x="8593542" y="4023700"/>
            <a:ext cx="3243616" cy="24724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BAB8B1-1D0F-4D46-9A9A-854B6E99C0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57" y="333710"/>
            <a:ext cx="1916481" cy="188461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674822-D51D-414D-82CC-9CE679DCD32A}"/>
              </a:ext>
            </a:extLst>
          </p:cNvPr>
          <p:cNvSpPr txBox="1"/>
          <p:nvPr/>
        </p:nvSpPr>
        <p:spPr>
          <a:xfrm>
            <a:off x="782174" y="2664849"/>
            <a:ext cx="11054984" cy="235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889" indent="-252889" algn="ctr">
              <a:lnSpc>
                <a:spcPct val="107000"/>
              </a:lnSpc>
              <a:spcAft>
                <a:spcPts val="450"/>
              </a:spcAft>
            </a:pPr>
            <a:r>
              <a:rPr lang="es-MX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LECTURA ENTREVISTA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Herramientas para la observación y análisis  de la practica educativa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Profesora. Eduarda Maldonado Martínez </a:t>
            </a: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Monserrath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Valdez Ríos, Herrera Ibarra Claudia Fernanda, Britania Scarlett Segovia Lucio, Daniela Martínez Carrillo, Tamara </a:t>
            </a:r>
            <a:r>
              <a:rPr lang="es-MX" sz="157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Gpe</a:t>
            </a: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Sansores Robles 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1|D</a:t>
            </a:r>
            <a:endParaRPr lang="es-MX" sz="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MX" sz="15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2021-2022</a:t>
            </a:r>
            <a:endParaRPr lang="es-MX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7378D9-7994-4936-B75D-5EB43F69F793}"/>
              </a:ext>
            </a:extLst>
          </p:cNvPr>
          <p:cNvSpPr txBox="1"/>
          <p:nvPr/>
        </p:nvSpPr>
        <p:spPr>
          <a:xfrm>
            <a:off x="3987420" y="2135064"/>
            <a:ext cx="4217159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s-MX" sz="1600" dirty="0">
                <a:latin typeface="Freehand521 BT" panose="030808020303070803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MX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o 1">
            <a:extLst>
              <a:ext uri="{FF2B5EF4-FFF2-40B4-BE49-F238E27FC236}">
                <a16:creationId xmlns:a16="http://schemas.microsoft.com/office/drawing/2014/main" id="{18D93037-B705-4989-999A-AD00F68A1920}"/>
              </a:ext>
            </a:extLst>
          </p:cNvPr>
          <p:cNvSpPr/>
          <p:nvPr/>
        </p:nvSpPr>
        <p:spPr>
          <a:xfrm>
            <a:off x="354842" y="104510"/>
            <a:ext cx="11709779" cy="6609843"/>
          </a:xfrm>
          <a:prstGeom prst="frame">
            <a:avLst>
              <a:gd name="adj1" fmla="val 19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7B839D-4B3A-482D-A3A8-D7805536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5" y="1787282"/>
            <a:ext cx="3759140" cy="2950925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73054F53-3CDF-45D2-8D1F-7B6B501D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27" y="5492450"/>
            <a:ext cx="2021413" cy="1323335"/>
          </a:xfrm>
          <a:prstGeom prst="rect">
            <a:avLst/>
          </a:prstGeom>
        </p:spPr>
      </p:pic>
      <p:pic>
        <p:nvPicPr>
          <p:cNvPr id="1055" name="Imagen 1054">
            <a:extLst>
              <a:ext uri="{FF2B5EF4-FFF2-40B4-BE49-F238E27FC236}">
                <a16:creationId xmlns:a16="http://schemas.microsoft.com/office/drawing/2014/main" id="{75BC4572-02BC-480A-8C7A-6F04AD9E5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930" y="3682995"/>
            <a:ext cx="2138281" cy="1582328"/>
          </a:xfrm>
          <a:prstGeom prst="rect">
            <a:avLst/>
          </a:prstGeom>
        </p:spPr>
      </p:pic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B4098543-252D-4F73-8B46-1FAED4A44139}"/>
              </a:ext>
            </a:extLst>
          </p:cNvPr>
          <p:cNvCxnSpPr>
            <a:cxnSpLocks/>
            <a:endCxn id="1037" idx="3"/>
          </p:cNvCxnSpPr>
          <p:nvPr/>
        </p:nvCxnSpPr>
        <p:spPr>
          <a:xfrm flipV="1">
            <a:off x="10079468" y="4732190"/>
            <a:ext cx="303009" cy="7047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Imagen 1041">
            <a:extLst>
              <a:ext uri="{FF2B5EF4-FFF2-40B4-BE49-F238E27FC236}">
                <a16:creationId xmlns:a16="http://schemas.microsoft.com/office/drawing/2014/main" id="{D45E754E-0B42-4D90-9E38-0AF1BD8EA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528" y="5054174"/>
            <a:ext cx="1355078" cy="1694654"/>
          </a:xfrm>
          <a:prstGeom prst="rect">
            <a:avLst/>
          </a:prstGeom>
        </p:spPr>
      </p:pic>
      <p:pic>
        <p:nvPicPr>
          <p:cNvPr id="1035" name="Imagen 1034">
            <a:extLst>
              <a:ext uri="{FF2B5EF4-FFF2-40B4-BE49-F238E27FC236}">
                <a16:creationId xmlns:a16="http://schemas.microsoft.com/office/drawing/2014/main" id="{9ABDECAF-2B7E-4090-AA11-587A8F1C1E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26" t="15391" r="49329" b="14662"/>
          <a:stretch/>
        </p:blipFill>
        <p:spPr>
          <a:xfrm>
            <a:off x="8138955" y="2356474"/>
            <a:ext cx="1476067" cy="1272389"/>
          </a:xfrm>
          <a:prstGeom prst="rect">
            <a:avLst/>
          </a:prstGeom>
        </p:spPr>
      </p:pic>
      <p:pic>
        <p:nvPicPr>
          <p:cNvPr id="1028" name="Imagen 1027">
            <a:extLst>
              <a:ext uri="{FF2B5EF4-FFF2-40B4-BE49-F238E27FC236}">
                <a16:creationId xmlns:a16="http://schemas.microsoft.com/office/drawing/2014/main" id="{F2D42372-9428-466A-9084-E4D085640F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464" t="10741" r="11614" b="15975"/>
          <a:stretch/>
        </p:blipFill>
        <p:spPr>
          <a:xfrm>
            <a:off x="6840035" y="1476774"/>
            <a:ext cx="1745517" cy="1019430"/>
          </a:xfrm>
          <a:prstGeom prst="rect">
            <a:avLst/>
          </a:prstGeom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F8868867-174B-413E-8ED8-34A35FD79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074" y="801748"/>
            <a:ext cx="2520670" cy="1254734"/>
          </a:xfrm>
          <a:prstGeom prst="rect">
            <a:avLst/>
          </a:prstGeom>
        </p:spPr>
      </p:pic>
      <p:pic>
        <p:nvPicPr>
          <p:cNvPr id="1025" name="Imagen 1024">
            <a:extLst>
              <a:ext uri="{FF2B5EF4-FFF2-40B4-BE49-F238E27FC236}">
                <a16:creationId xmlns:a16="http://schemas.microsoft.com/office/drawing/2014/main" id="{4F7A5F7F-799B-4CF6-8FEA-7EE932D3AB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453" t="10647" r="30496" b="13893"/>
          <a:stretch/>
        </p:blipFill>
        <p:spPr>
          <a:xfrm>
            <a:off x="8604244" y="908624"/>
            <a:ext cx="1021892" cy="1375737"/>
          </a:xfrm>
          <a:prstGeom prst="rect">
            <a:avLst/>
          </a:prstGeom>
        </p:spPr>
      </p:pic>
      <p:pic>
        <p:nvPicPr>
          <p:cNvPr id="1024" name="Imagen 1023">
            <a:extLst>
              <a:ext uri="{FF2B5EF4-FFF2-40B4-BE49-F238E27FC236}">
                <a16:creationId xmlns:a16="http://schemas.microsoft.com/office/drawing/2014/main" id="{99818AD9-DA88-4C33-A930-976D0229F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6401" y="67441"/>
            <a:ext cx="1762554" cy="990741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B87E62F-8D35-46F9-B0DA-920396FB8E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0725" y="71148"/>
            <a:ext cx="1328262" cy="958199"/>
          </a:xfrm>
          <a:prstGeom prst="roundRect">
            <a:avLst>
              <a:gd name="adj" fmla="val 25706"/>
            </a:avLst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3F86EF4-E6E1-434D-9169-ECDE95FFED43}"/>
              </a:ext>
            </a:extLst>
          </p:cNvPr>
          <p:cNvCxnSpPr>
            <a:cxnSpLocks/>
          </p:cNvCxnSpPr>
          <p:nvPr/>
        </p:nvCxnSpPr>
        <p:spPr>
          <a:xfrm flipV="1">
            <a:off x="6777615" y="582749"/>
            <a:ext cx="1839724" cy="12085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8180C-8C16-432A-81CF-F692A6E32D6B}"/>
              </a:ext>
            </a:extLst>
          </p:cNvPr>
          <p:cNvGrpSpPr/>
          <p:nvPr/>
        </p:nvGrpSpPr>
        <p:grpSpPr>
          <a:xfrm>
            <a:off x="3944204" y="1661467"/>
            <a:ext cx="3493839" cy="3161791"/>
            <a:chOff x="3352800" y="771525"/>
            <a:chExt cx="5486400" cy="531495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C31A2A2-27AD-470E-A471-0E07A4995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2800" y="771525"/>
              <a:ext cx="5486400" cy="5314950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2B04FCA-0D88-4DE3-B6C7-BC6ED08FDEF7}"/>
                </a:ext>
              </a:extLst>
            </p:cNvPr>
            <p:cNvSpPr/>
            <p:nvPr/>
          </p:nvSpPr>
          <p:spPr>
            <a:xfrm>
              <a:off x="5247248" y="900333"/>
              <a:ext cx="2640603" cy="9566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¿Como elaborar un guion de entrevista?</a:t>
              </a:r>
            </a:p>
          </p:txBody>
        </p:sp>
      </p:grpSp>
      <p:pic>
        <p:nvPicPr>
          <p:cNvPr id="1026" name="Picture 2" descr="Bienvenidos!!!: Guión de Entrevista y Guía de Observación">
            <a:extLst>
              <a:ext uri="{FF2B5EF4-FFF2-40B4-BE49-F238E27FC236}">
                <a16:creationId xmlns:a16="http://schemas.microsoft.com/office/drawing/2014/main" id="{D39ADB04-A200-4DEB-B984-4E39F7BD0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2" b="216"/>
          <a:stretch/>
        </p:blipFill>
        <p:spPr bwMode="auto">
          <a:xfrm>
            <a:off x="1911088" y="191205"/>
            <a:ext cx="1545240" cy="1089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4AEC79C-651F-4F17-B767-1720864D2903}"/>
              </a:ext>
            </a:extLst>
          </p:cNvPr>
          <p:cNvSpPr/>
          <p:nvPr/>
        </p:nvSpPr>
        <p:spPr>
          <a:xfrm>
            <a:off x="137780" y="397454"/>
            <a:ext cx="1973216" cy="15670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El mundo de la vida se considera que el tema de la entrevista cualitativa es la vida de la persona entrevistada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A95CF49-21AF-4887-AEBA-3AEAA2F280D0}"/>
              </a:ext>
            </a:extLst>
          </p:cNvPr>
          <p:cNvSpPr/>
          <p:nvPr/>
        </p:nvSpPr>
        <p:spPr>
          <a:xfrm>
            <a:off x="3298211" y="58805"/>
            <a:ext cx="3015267" cy="8274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descubrir el significado de los temas centrales del mundo entrevistado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F71527B-A5AA-4904-93EE-386BCE8E0E22}"/>
              </a:ext>
            </a:extLst>
          </p:cNvPr>
          <p:cNvSpPr/>
          <p:nvPr/>
        </p:nvSpPr>
        <p:spPr>
          <a:xfrm>
            <a:off x="8186411" y="42215"/>
            <a:ext cx="2568778" cy="827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descripciones ricas de los diversos factores de la vida de las personas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965612-2D72-495F-B7D8-1DED8312A730}"/>
              </a:ext>
            </a:extLst>
          </p:cNvPr>
          <p:cNvSpPr/>
          <p:nvPr/>
        </p:nvSpPr>
        <p:spPr>
          <a:xfrm>
            <a:off x="9945601" y="775498"/>
            <a:ext cx="2180005" cy="9382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persiguen descripciones especificas y no opiniones generales 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C264908-B3C1-42E7-835E-D2C3E86228CB}"/>
              </a:ext>
            </a:extLst>
          </p:cNvPr>
          <p:cNvSpPr/>
          <p:nvPr/>
        </p:nvSpPr>
        <p:spPr>
          <a:xfrm>
            <a:off x="9438186" y="1769899"/>
            <a:ext cx="2634006" cy="1110812"/>
          </a:xfrm>
          <a:prstGeom prst="ellips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Focalización: se centra en determinados temas, no esta estructuradamente con preguntas estandarizadas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0012C9B-8C04-48AB-89C5-14865A2FE268}"/>
              </a:ext>
            </a:extLst>
          </p:cNvPr>
          <p:cNvCxnSpPr>
            <a:cxnSpLocks/>
            <a:stCxn id="18" idx="5"/>
            <a:endCxn id="5" idx="1"/>
          </p:cNvCxnSpPr>
          <p:nvPr/>
        </p:nvCxnSpPr>
        <p:spPr>
          <a:xfrm>
            <a:off x="1822025" y="1735033"/>
            <a:ext cx="3328598" cy="28759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EC4BD7C7-5D9D-4791-820E-FC9E78F22E50}"/>
              </a:ext>
            </a:extLst>
          </p:cNvPr>
          <p:cNvCxnSpPr>
            <a:cxnSpLocks/>
          </p:cNvCxnSpPr>
          <p:nvPr/>
        </p:nvCxnSpPr>
        <p:spPr>
          <a:xfrm>
            <a:off x="4723220" y="855898"/>
            <a:ext cx="290186" cy="88363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918F671-CE9C-4F7C-80F0-ADA1301D5BD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5691124" y="1128059"/>
            <a:ext cx="167093" cy="53340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6B3EC22-C907-4F3B-A3EC-745DE735EEA6}"/>
              </a:ext>
            </a:extLst>
          </p:cNvPr>
          <p:cNvSpPr/>
          <p:nvPr/>
        </p:nvSpPr>
        <p:spPr>
          <a:xfrm>
            <a:off x="5712976" y="582749"/>
            <a:ext cx="2829264" cy="902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entrevista busca obtener un conocimiento cualitativo por medio de lo expresado en el lenguaje común 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5FB3E287-9580-495F-A05D-59B146AC7AA1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776381" y="2313968"/>
            <a:ext cx="2661805" cy="1133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ángulo 1028">
            <a:extLst>
              <a:ext uri="{FF2B5EF4-FFF2-40B4-BE49-F238E27FC236}">
                <a16:creationId xmlns:a16="http://schemas.microsoft.com/office/drawing/2014/main" id="{05B89486-0840-46E4-B970-9F63B8A9B4AA}"/>
              </a:ext>
            </a:extLst>
          </p:cNvPr>
          <p:cNvSpPr/>
          <p:nvPr/>
        </p:nvSpPr>
        <p:spPr>
          <a:xfrm>
            <a:off x="9511744" y="2989894"/>
            <a:ext cx="2634006" cy="66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preguntas en la entrevista: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0BCB085-1D33-48C1-BC5B-1320AAFA9D61}"/>
              </a:ext>
            </a:extLst>
          </p:cNvPr>
          <p:cNvSpPr/>
          <p:nvPr/>
        </p:nvSpPr>
        <p:spPr>
          <a:xfrm>
            <a:off x="-3916" y="63632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Tipos de entrevista: </a:t>
            </a:r>
          </a:p>
        </p:txBody>
      </p:sp>
      <p:sp>
        <p:nvSpPr>
          <p:cNvPr id="1037" name="Elipse 1036">
            <a:extLst>
              <a:ext uri="{FF2B5EF4-FFF2-40B4-BE49-F238E27FC236}">
                <a16:creationId xmlns:a16="http://schemas.microsoft.com/office/drawing/2014/main" id="{A434DC63-2B85-40B5-85FE-270643344971}"/>
              </a:ext>
            </a:extLst>
          </p:cNvPr>
          <p:cNvSpPr/>
          <p:nvPr/>
        </p:nvSpPr>
        <p:spPr>
          <a:xfrm>
            <a:off x="10058786" y="3790127"/>
            <a:ext cx="2210300" cy="11036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Cada pregunta debe ser relevante, desde la dimensión temática como la dinámica  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F9D2542D-026F-4DEA-9946-901F4126B006}"/>
              </a:ext>
            </a:extLst>
          </p:cNvPr>
          <p:cNvCxnSpPr>
            <a:cxnSpLocks/>
          </p:cNvCxnSpPr>
          <p:nvPr/>
        </p:nvCxnSpPr>
        <p:spPr>
          <a:xfrm>
            <a:off x="6736041" y="2369646"/>
            <a:ext cx="2775703" cy="12702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5C4A1AB5-14F7-461B-9CE6-D7054A319FAD}"/>
              </a:ext>
            </a:extLst>
          </p:cNvPr>
          <p:cNvCxnSpPr>
            <a:cxnSpLocks/>
            <a:stCxn id="1037" idx="1"/>
          </p:cNvCxnSpPr>
          <p:nvPr/>
        </p:nvCxnSpPr>
        <p:spPr>
          <a:xfrm flipH="1" flipV="1">
            <a:off x="9438186" y="3584080"/>
            <a:ext cx="944291" cy="36768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>
            <a:extLst>
              <a:ext uri="{FF2B5EF4-FFF2-40B4-BE49-F238E27FC236}">
                <a16:creationId xmlns:a16="http://schemas.microsoft.com/office/drawing/2014/main" id="{7DF3E395-CE38-4776-AE4A-37AFFD2875D3}"/>
              </a:ext>
            </a:extLst>
          </p:cNvPr>
          <p:cNvSpPr/>
          <p:nvPr/>
        </p:nvSpPr>
        <p:spPr>
          <a:xfrm>
            <a:off x="9388408" y="5350394"/>
            <a:ext cx="1543616" cy="14364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La dimensión temática se refiere a la pregunta en relación al tema de investigación </a:t>
            </a: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4EBAA081-9BB6-4A80-82BD-7B8A2D2F6491}"/>
              </a:ext>
            </a:extLst>
          </p:cNvPr>
          <p:cNvSpPr/>
          <p:nvPr/>
        </p:nvSpPr>
        <p:spPr>
          <a:xfrm>
            <a:off x="7228192" y="5199417"/>
            <a:ext cx="2037331" cy="14381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Se considera mas adecuado las preguntas abiertas, que proporcionan la narrativa.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CDDC60EB-4FD1-4188-BEF1-D9A23E6369FF}"/>
              </a:ext>
            </a:extLst>
          </p:cNvPr>
          <p:cNvCxnSpPr>
            <a:cxnSpLocks/>
            <a:endCxn id="104" idx="5"/>
          </p:cNvCxnSpPr>
          <p:nvPr/>
        </p:nvCxnSpPr>
        <p:spPr>
          <a:xfrm flipH="1" flipV="1">
            <a:off x="8967163" y="6426960"/>
            <a:ext cx="592142" cy="10644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DB258753-9C4B-4D87-A480-20430C97486F}"/>
              </a:ext>
            </a:extLst>
          </p:cNvPr>
          <p:cNvSpPr/>
          <p:nvPr/>
        </p:nvSpPr>
        <p:spPr>
          <a:xfrm>
            <a:off x="4471961" y="5051577"/>
            <a:ext cx="2759978" cy="57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Como elaborar un guion de entrevista: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19CAC25D-B2DB-4E31-9F98-16498C0FEF96}"/>
              </a:ext>
            </a:extLst>
          </p:cNvPr>
          <p:cNvCxnSpPr>
            <a:cxnSpLocks/>
          </p:cNvCxnSpPr>
          <p:nvPr/>
        </p:nvCxnSpPr>
        <p:spPr>
          <a:xfrm>
            <a:off x="3624262" y="2403028"/>
            <a:ext cx="229160" cy="277419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8F46F327-E780-4087-92F7-83ACC77F9546}"/>
              </a:ext>
            </a:extLst>
          </p:cNvPr>
          <p:cNvCxnSpPr>
            <a:cxnSpLocks/>
          </p:cNvCxnSpPr>
          <p:nvPr/>
        </p:nvCxnSpPr>
        <p:spPr>
          <a:xfrm flipH="1">
            <a:off x="3624263" y="2217546"/>
            <a:ext cx="1389143" cy="2008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3D4CA9EF-FBB4-451D-85D3-6194B3952B77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3903787" y="5184882"/>
            <a:ext cx="568174" cy="15540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9B1DE7CB-A476-4CE0-98AE-9EC8CDCCB99F}"/>
              </a:ext>
            </a:extLst>
          </p:cNvPr>
          <p:cNvSpPr/>
          <p:nvPr/>
        </p:nvSpPr>
        <p:spPr>
          <a:xfrm>
            <a:off x="4658795" y="5770524"/>
            <a:ext cx="2449031" cy="1099149"/>
          </a:xfrm>
          <a:prstGeom prst="ellips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entrevistas para una investigación cualitativa requiere de una planeación adecuada. </a:t>
            </a:r>
            <a:endParaRPr lang="es-MX" sz="1000" dirty="0"/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9D70F66A-348C-4E38-A513-89C8BE434EA5}"/>
              </a:ext>
            </a:extLst>
          </p:cNvPr>
          <p:cNvCxnSpPr>
            <a:cxnSpLocks/>
          </p:cNvCxnSpPr>
          <p:nvPr/>
        </p:nvCxnSpPr>
        <p:spPr>
          <a:xfrm flipH="1" flipV="1">
            <a:off x="4652530" y="5643926"/>
            <a:ext cx="392215" cy="2739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ipse 130">
            <a:extLst>
              <a:ext uri="{FF2B5EF4-FFF2-40B4-BE49-F238E27FC236}">
                <a16:creationId xmlns:a16="http://schemas.microsoft.com/office/drawing/2014/main" id="{AAFC3865-6FE8-4976-B8AA-D503E345AF14}"/>
              </a:ext>
            </a:extLst>
          </p:cNvPr>
          <p:cNvSpPr/>
          <p:nvPr/>
        </p:nvSpPr>
        <p:spPr>
          <a:xfrm>
            <a:off x="2565394" y="6040322"/>
            <a:ext cx="1632437" cy="307443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Diseño.</a:t>
            </a:r>
            <a:endParaRPr lang="es-MX" sz="800" dirty="0"/>
          </a:p>
        </p:txBody>
      </p:sp>
      <p:sp>
        <p:nvSpPr>
          <p:cNvPr id="132" name="Elipse 131">
            <a:extLst>
              <a:ext uri="{FF2B5EF4-FFF2-40B4-BE49-F238E27FC236}">
                <a16:creationId xmlns:a16="http://schemas.microsoft.com/office/drawing/2014/main" id="{2DCEFA8B-A9CD-4398-AC18-A90258CB71F9}"/>
              </a:ext>
            </a:extLst>
          </p:cNvPr>
          <p:cNvSpPr/>
          <p:nvPr/>
        </p:nvSpPr>
        <p:spPr>
          <a:xfrm>
            <a:off x="2449673" y="6389386"/>
            <a:ext cx="2223099" cy="45126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del tema.</a:t>
            </a:r>
            <a:endParaRPr lang="es-MX" sz="800" dirty="0"/>
          </a:p>
        </p:txBody>
      </p:sp>
      <p:sp>
        <p:nvSpPr>
          <p:cNvPr id="133" name="Elipse 132">
            <a:extLst>
              <a:ext uri="{FF2B5EF4-FFF2-40B4-BE49-F238E27FC236}">
                <a16:creationId xmlns:a16="http://schemas.microsoft.com/office/drawing/2014/main" id="{484B758D-F004-4C7C-AEF7-682056C17A29}"/>
              </a:ext>
            </a:extLst>
          </p:cNvPr>
          <p:cNvSpPr/>
          <p:nvPr/>
        </p:nvSpPr>
        <p:spPr>
          <a:xfrm>
            <a:off x="2739079" y="5712068"/>
            <a:ext cx="1525400" cy="307443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Entrevista.</a:t>
            </a:r>
            <a:endParaRPr lang="es-MX" sz="800" dirty="0"/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BA4F5ED1-F67D-453D-B553-582EDD152ABE}"/>
              </a:ext>
            </a:extLst>
          </p:cNvPr>
          <p:cNvSpPr/>
          <p:nvPr/>
        </p:nvSpPr>
        <p:spPr>
          <a:xfrm>
            <a:off x="2202996" y="5253023"/>
            <a:ext cx="1941242" cy="39090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Transcripción.</a:t>
            </a:r>
            <a:endParaRPr lang="es-MX" sz="800" dirty="0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34512C7B-725F-4B8C-85E2-058343E0CAD1}"/>
              </a:ext>
            </a:extLst>
          </p:cNvPr>
          <p:cNvSpPr/>
          <p:nvPr/>
        </p:nvSpPr>
        <p:spPr>
          <a:xfrm>
            <a:off x="1803960" y="4248901"/>
            <a:ext cx="1870744" cy="47356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del informe.</a:t>
            </a:r>
            <a:endParaRPr lang="es-MX" sz="800" dirty="0"/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35C0253B-5B0D-4020-B8C7-8E3A4B27DE1C}"/>
              </a:ext>
            </a:extLst>
          </p:cNvPr>
          <p:cNvSpPr/>
          <p:nvPr/>
        </p:nvSpPr>
        <p:spPr>
          <a:xfrm>
            <a:off x="1807684" y="4764082"/>
            <a:ext cx="1973216" cy="405038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Verificación.</a:t>
            </a:r>
            <a:endParaRPr lang="es-MX" sz="800" dirty="0"/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8D31816A-519C-456D-AF5B-1DAF1C62ED78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9833033" y="1244600"/>
            <a:ext cx="112568" cy="6892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n 104">
            <a:extLst>
              <a:ext uri="{FF2B5EF4-FFF2-40B4-BE49-F238E27FC236}">
                <a16:creationId xmlns:a16="http://schemas.microsoft.com/office/drawing/2014/main" id="{44CD1FCE-6956-4B28-9F75-0DC944AC554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880" t="9946" r="7645" b="10136"/>
          <a:stretch/>
        </p:blipFill>
        <p:spPr>
          <a:xfrm>
            <a:off x="28267" y="5151126"/>
            <a:ext cx="2153744" cy="1663022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5D5A9669-2252-456B-8E66-CB20647D06AC}"/>
              </a:ext>
            </a:extLst>
          </p:cNvPr>
          <p:cNvSpPr/>
          <p:nvPr/>
        </p:nvSpPr>
        <p:spPr>
          <a:xfrm>
            <a:off x="1277734" y="2075279"/>
            <a:ext cx="2314642" cy="284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es entrevista?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12FDA7C-590A-430B-B2AA-115E43E1443F}"/>
              </a:ext>
            </a:extLst>
          </p:cNvPr>
          <p:cNvCxnSpPr>
            <a:cxnSpLocks/>
          </p:cNvCxnSpPr>
          <p:nvPr/>
        </p:nvCxnSpPr>
        <p:spPr>
          <a:xfrm flipH="1">
            <a:off x="3569908" y="2149226"/>
            <a:ext cx="1474837" cy="12666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ED7B6C7-29C4-4556-867C-80738997CAAD}"/>
              </a:ext>
            </a:extLst>
          </p:cNvPr>
          <p:cNvSpPr/>
          <p:nvPr/>
        </p:nvSpPr>
        <p:spPr>
          <a:xfrm>
            <a:off x="137780" y="2435609"/>
            <a:ext cx="2192844" cy="19796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conversación estructurada que cuenta con un propósito. En la investigación cualitativa busca entender el mundo desde el punto de vista del entrevistado.</a:t>
            </a:r>
            <a:endParaRPr lang="es-MX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50B44C4-65E0-4BC4-8E7E-365488B8BFF7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2268305" y="2359812"/>
            <a:ext cx="166750" cy="80139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76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262</Words>
  <Application>Microsoft Office PowerPoint</Application>
  <PresentationFormat>Panorámica</PresentationFormat>
  <Paragraphs>29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Freehand521 BT</vt:lpstr>
      <vt:lpstr>Times New Roman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05PJN0713D VALRI INSTITUTO BILINGUE</dc:creator>
  <cp:lastModifiedBy>05PJN0713D VALRI INSTITUTO BILINGUE</cp:lastModifiedBy>
  <cp:revision>33</cp:revision>
  <dcterms:created xsi:type="dcterms:W3CDTF">2021-09-13T21:42:21Z</dcterms:created>
  <dcterms:modified xsi:type="dcterms:W3CDTF">2021-09-14T17:03:02Z</dcterms:modified>
</cp:coreProperties>
</file>