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7"/>
  </p:notesMasterIdLst>
  <p:sldIdLst>
    <p:sldId id="256" r:id="rId2"/>
    <p:sldId id="272" r:id="rId3"/>
    <p:sldId id="259" r:id="rId4"/>
    <p:sldId id="299" r:id="rId5"/>
    <p:sldId id="300" r:id="rId6"/>
  </p:sldIdLst>
  <p:sldSz cx="9144000" cy="5143500" type="screen16x9"/>
  <p:notesSz cx="6858000" cy="9144000"/>
  <p:embeddedFontLst>
    <p:embeddedFont>
      <p:font typeface="Caveat Brush" panose="020B0604020202020204" charset="0"/>
      <p:regular r:id="rId8"/>
    </p:embeddedFont>
    <p:embeddedFont>
      <p:font typeface="DK Lemon Yellow Sun" panose="02000000000000000000" pitchFamily="50" charset="0"/>
      <p:regular r:id="rId9"/>
    </p:embeddedFont>
    <p:embeddedFont>
      <p:font typeface="Poppins" panose="000005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BB50D8-8D48-4EE9-96F4-2AD082C94664}">
  <a:tblStyle styleId="{DFBB50D8-8D48-4EE9-96F4-2AD082C9466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09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gdd6bb563a4_1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" name="Google Shape;983;gdd6bb563a4_1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dd6bb563a4_1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Google Shape;681;gdd6bb563a4_1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gdd6bb563a4_1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" name="Google Shape;983;gdd6bb563a4_1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95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671725" y="1097600"/>
            <a:ext cx="5800500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71776" y="3630000"/>
            <a:ext cx="58005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558529" y="-401037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" name="Google Shape;13;p2"/>
          <p:cNvSpPr/>
          <p:nvPr/>
        </p:nvSpPr>
        <p:spPr>
          <a:xfrm>
            <a:off x="-765775" y="-121425"/>
            <a:ext cx="1823569" cy="5563502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" name="Google Shape;14;p2"/>
          <p:cNvGrpSpPr/>
          <p:nvPr/>
        </p:nvGrpSpPr>
        <p:grpSpPr>
          <a:xfrm>
            <a:off x="7067155" y="340867"/>
            <a:ext cx="2727134" cy="1273696"/>
            <a:chOff x="1438325" y="603625"/>
            <a:chExt cx="1613975" cy="753800"/>
          </a:xfrm>
        </p:grpSpPr>
        <p:sp>
          <p:nvSpPr>
            <p:cNvPr id="15" name="Google Shape;15;p2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600981" y="1424566"/>
            <a:ext cx="694759" cy="3842220"/>
            <a:chOff x="5379800" y="2555600"/>
            <a:chExt cx="236425" cy="1307500"/>
          </a:xfrm>
        </p:grpSpPr>
        <p:sp>
          <p:nvSpPr>
            <p:cNvPr id="22" name="Google Shape;22;p2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7878380" y="1196751"/>
            <a:ext cx="763375" cy="4116611"/>
            <a:chOff x="5133900" y="2478075"/>
            <a:chExt cx="259775" cy="1400875"/>
          </a:xfrm>
        </p:grpSpPr>
        <p:sp>
          <p:nvSpPr>
            <p:cNvPr id="31" name="Google Shape;31;p2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1" name="Google Shape;41;p2"/>
          <p:cNvGrpSpPr/>
          <p:nvPr/>
        </p:nvGrpSpPr>
        <p:grpSpPr>
          <a:xfrm>
            <a:off x="678314" y="690187"/>
            <a:ext cx="1161195" cy="734388"/>
            <a:chOff x="5161625" y="732525"/>
            <a:chExt cx="456050" cy="288425"/>
          </a:xfrm>
        </p:grpSpPr>
        <p:sp>
          <p:nvSpPr>
            <p:cNvPr id="42" name="Google Shape;42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1" name="Google Shape;51;p2"/>
          <p:cNvSpPr/>
          <p:nvPr/>
        </p:nvSpPr>
        <p:spPr>
          <a:xfrm>
            <a:off x="780488" y="4328110"/>
            <a:ext cx="1201152" cy="89594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2" name="Google Shape;52;p2"/>
          <p:cNvGrpSpPr/>
          <p:nvPr/>
        </p:nvGrpSpPr>
        <p:grpSpPr>
          <a:xfrm rot="5400000">
            <a:off x="-569884" y="3259886"/>
            <a:ext cx="1732599" cy="946480"/>
            <a:chOff x="6928067" y="2555588"/>
            <a:chExt cx="1830919" cy="1000190"/>
          </a:xfrm>
        </p:grpSpPr>
        <p:sp>
          <p:nvSpPr>
            <p:cNvPr id="53" name="Google Shape;53;p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54" name="Google Shape;54;p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64" name="Google Shape;64;p2"/>
          <p:cNvSpPr/>
          <p:nvPr/>
        </p:nvSpPr>
        <p:spPr>
          <a:xfrm rot="9900051">
            <a:off x="3394329" y="-361541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65;p2"/>
          <p:cNvSpPr/>
          <p:nvPr/>
        </p:nvSpPr>
        <p:spPr>
          <a:xfrm rot="5400000">
            <a:off x="4927603" y="3979301"/>
            <a:ext cx="746297" cy="1909296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6" name="Google Shape;66;p2"/>
          <p:cNvGrpSpPr/>
          <p:nvPr/>
        </p:nvGrpSpPr>
        <p:grpSpPr>
          <a:xfrm rot="8416454">
            <a:off x="5582023" y="4677212"/>
            <a:ext cx="1161186" cy="734383"/>
            <a:chOff x="5161625" y="732525"/>
            <a:chExt cx="456050" cy="288425"/>
          </a:xfrm>
        </p:grpSpPr>
        <p:sp>
          <p:nvSpPr>
            <p:cNvPr id="67" name="Google Shape;67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2014225" y="2659250"/>
            <a:ext cx="5115600" cy="12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8" name="Google Shape;78;p3"/>
          <p:cNvSpPr txBox="1">
            <a:spLocks noGrp="1"/>
          </p:cNvSpPr>
          <p:nvPr>
            <p:ph type="subTitle" idx="1"/>
          </p:nvPr>
        </p:nvSpPr>
        <p:spPr>
          <a:xfrm>
            <a:off x="2014225" y="3763800"/>
            <a:ext cx="5115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9" name="Google Shape;79;p3"/>
          <p:cNvSpPr txBox="1">
            <a:spLocks noGrp="1"/>
          </p:cNvSpPr>
          <p:nvPr>
            <p:ph type="title" idx="2" hasCustomPrompt="1"/>
          </p:nvPr>
        </p:nvSpPr>
        <p:spPr>
          <a:xfrm>
            <a:off x="3104875" y="1228574"/>
            <a:ext cx="2934300" cy="13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0" name="Google Shape;80;p3"/>
          <p:cNvSpPr/>
          <p:nvPr/>
        </p:nvSpPr>
        <p:spPr>
          <a:xfrm>
            <a:off x="-203787" y="142349"/>
            <a:ext cx="1320613" cy="1476518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1" name="Google Shape;81;p3"/>
          <p:cNvGrpSpPr/>
          <p:nvPr/>
        </p:nvGrpSpPr>
        <p:grpSpPr>
          <a:xfrm rot="5400000">
            <a:off x="-367056" y="3890590"/>
            <a:ext cx="2235831" cy="1044780"/>
            <a:chOff x="2431350" y="1519275"/>
            <a:chExt cx="925925" cy="432675"/>
          </a:xfrm>
        </p:grpSpPr>
        <p:sp>
          <p:nvSpPr>
            <p:cNvPr id="82" name="Google Shape;82;p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8" name="Google Shape;88;p3"/>
          <p:cNvGrpSpPr/>
          <p:nvPr/>
        </p:nvGrpSpPr>
        <p:grpSpPr>
          <a:xfrm rot="3600121" flipH="1">
            <a:off x="-227094" y="711710"/>
            <a:ext cx="1732521" cy="946438"/>
            <a:chOff x="6928067" y="2555588"/>
            <a:chExt cx="1830919" cy="1000190"/>
          </a:xfrm>
        </p:grpSpPr>
        <p:sp>
          <p:nvSpPr>
            <p:cNvPr id="89" name="Google Shape;89;p3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0" name="Google Shape;90;p3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91" name="Google Shape;91;p3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100" name="Google Shape;100;p3"/>
          <p:cNvSpPr/>
          <p:nvPr/>
        </p:nvSpPr>
        <p:spPr>
          <a:xfrm>
            <a:off x="7975800" y="-317325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3"/>
          <p:cNvSpPr/>
          <p:nvPr/>
        </p:nvSpPr>
        <p:spPr>
          <a:xfrm rot="-9900051" flipH="1">
            <a:off x="7815004" y="1825997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1216400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2"/>
          </p:nvPr>
        </p:nvSpPr>
        <p:spPr>
          <a:xfrm>
            <a:off x="4777104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title" idx="3"/>
          </p:nvPr>
        </p:nvSpPr>
        <p:spPr>
          <a:xfrm>
            <a:off x="1216400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title" idx="4"/>
          </p:nvPr>
        </p:nvSpPr>
        <p:spPr>
          <a:xfrm>
            <a:off x="4777113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5" name="Google Shape;125;p5"/>
          <p:cNvSpPr/>
          <p:nvPr/>
        </p:nvSpPr>
        <p:spPr>
          <a:xfrm>
            <a:off x="-514300" y="-267800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6" name="Google Shape;126;p5"/>
          <p:cNvGrpSpPr/>
          <p:nvPr/>
        </p:nvGrpSpPr>
        <p:grpSpPr>
          <a:xfrm rot="-5400000">
            <a:off x="7606857" y="198228"/>
            <a:ext cx="1842313" cy="860893"/>
            <a:chOff x="2431350" y="1519275"/>
            <a:chExt cx="925925" cy="432675"/>
          </a:xfrm>
        </p:grpSpPr>
        <p:sp>
          <p:nvSpPr>
            <p:cNvPr id="127" name="Google Shape;127;p5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33" name="Google Shape;133;p5"/>
          <p:cNvGrpSpPr/>
          <p:nvPr/>
        </p:nvGrpSpPr>
        <p:grpSpPr>
          <a:xfrm>
            <a:off x="490310" y="2387944"/>
            <a:ext cx="519497" cy="2872970"/>
            <a:chOff x="5379800" y="2555600"/>
            <a:chExt cx="236425" cy="1307500"/>
          </a:xfrm>
        </p:grpSpPr>
        <p:sp>
          <p:nvSpPr>
            <p:cNvPr id="134" name="Google Shape;134;p5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42" name="Google Shape;142;p5"/>
          <p:cNvGrpSpPr/>
          <p:nvPr/>
        </p:nvGrpSpPr>
        <p:grpSpPr>
          <a:xfrm>
            <a:off x="-50006" y="2217598"/>
            <a:ext cx="570804" cy="3078143"/>
            <a:chOff x="5133900" y="2478075"/>
            <a:chExt cx="259775" cy="1400875"/>
          </a:xfrm>
        </p:grpSpPr>
        <p:sp>
          <p:nvSpPr>
            <p:cNvPr id="143" name="Google Shape;143;p5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53" name="Google Shape;153;p5"/>
          <p:cNvGrpSpPr/>
          <p:nvPr/>
        </p:nvGrpSpPr>
        <p:grpSpPr>
          <a:xfrm>
            <a:off x="7762965" y="4358025"/>
            <a:ext cx="1161195" cy="734388"/>
            <a:chOff x="5161625" y="732525"/>
            <a:chExt cx="456050" cy="288425"/>
          </a:xfrm>
        </p:grpSpPr>
        <p:sp>
          <p:nvSpPr>
            <p:cNvPr id="154" name="Google Shape;154;p5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6"/>
          <p:cNvSpPr/>
          <p:nvPr/>
        </p:nvSpPr>
        <p:spPr>
          <a:xfrm rot="-5400000">
            <a:off x="-635421" y="4232724"/>
            <a:ext cx="1320906" cy="1476955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66" name="Google Shape;166;p6"/>
          <p:cNvGrpSpPr/>
          <p:nvPr/>
        </p:nvGrpSpPr>
        <p:grpSpPr>
          <a:xfrm>
            <a:off x="61840" y="4604000"/>
            <a:ext cx="1161195" cy="734388"/>
            <a:chOff x="5161625" y="732525"/>
            <a:chExt cx="456050" cy="288425"/>
          </a:xfrm>
        </p:grpSpPr>
        <p:sp>
          <p:nvSpPr>
            <p:cNvPr id="167" name="Google Shape;167;p6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168;p6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169;p6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170;p6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171;p6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172;p6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174;p6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175;p6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76" name="Google Shape;176;p6"/>
          <p:cNvSpPr/>
          <p:nvPr/>
        </p:nvSpPr>
        <p:spPr>
          <a:xfrm>
            <a:off x="7743454" y="-478687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77" name="Google Shape;177;p6"/>
          <p:cNvGrpSpPr/>
          <p:nvPr/>
        </p:nvGrpSpPr>
        <p:grpSpPr>
          <a:xfrm rot="-5400000">
            <a:off x="8214540" y="458650"/>
            <a:ext cx="1161195" cy="734388"/>
            <a:chOff x="5161625" y="732525"/>
            <a:chExt cx="456050" cy="288425"/>
          </a:xfrm>
        </p:grpSpPr>
        <p:sp>
          <p:nvSpPr>
            <p:cNvPr id="178" name="Google Shape;178;p6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179;p6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180;p6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181;p6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182;p6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183;p6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184;p6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185;p6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_1"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" name="Google Shape;555;p22"/>
          <p:cNvGrpSpPr/>
          <p:nvPr/>
        </p:nvGrpSpPr>
        <p:grpSpPr>
          <a:xfrm rot="-5400000">
            <a:off x="3542852" y="-704438"/>
            <a:ext cx="1362411" cy="2352602"/>
            <a:chOff x="428525" y="2080425"/>
            <a:chExt cx="639900" cy="1104975"/>
          </a:xfrm>
        </p:grpSpPr>
        <p:sp>
          <p:nvSpPr>
            <p:cNvPr id="556" name="Google Shape;556;p22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7" name="Google Shape;557;p22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9" name="Google Shape;559;p22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0" name="Google Shape;560;p22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1" name="Google Shape;561;p22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2" name="Google Shape;562;p22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4" name="Google Shape;564;p22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5" name="Google Shape;565;p22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6" name="Google Shape;566;p22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67" name="Google Shape;567;p22"/>
          <p:cNvGrpSpPr/>
          <p:nvPr/>
        </p:nvGrpSpPr>
        <p:grpSpPr>
          <a:xfrm rot="8707354" flipH="1">
            <a:off x="3324195" y="201003"/>
            <a:ext cx="1732547" cy="946452"/>
            <a:chOff x="6928067" y="2555588"/>
            <a:chExt cx="1830919" cy="1000190"/>
          </a:xfrm>
        </p:grpSpPr>
        <p:sp>
          <p:nvSpPr>
            <p:cNvPr id="568" name="Google Shape;568;p2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569" name="Google Shape;569;p2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70" name="Google Shape;570;p2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1" name="Google Shape;571;p2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2" name="Google Shape;572;p2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3" name="Google Shape;573;p2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4" name="Google Shape;574;p2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5" name="Google Shape;575;p2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6" name="Google Shape;576;p2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7" name="Google Shape;577;p2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8" name="Google Shape;578;p2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579" name="Google Shape;579;p22"/>
          <p:cNvSpPr/>
          <p:nvPr/>
        </p:nvSpPr>
        <p:spPr>
          <a:xfrm>
            <a:off x="3179" y="4393688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0" name="Google Shape;580;p22"/>
          <p:cNvSpPr/>
          <p:nvPr/>
        </p:nvSpPr>
        <p:spPr>
          <a:xfrm rot="6641666">
            <a:off x="-160064" y="42801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1" name="Google Shape;581;p22"/>
          <p:cNvSpPr/>
          <p:nvPr/>
        </p:nvSpPr>
        <p:spPr>
          <a:xfrm rot="5400000" flipH="1">
            <a:off x="7825645" y="3391586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2" name="Google Shape;582;p22"/>
          <p:cNvSpPr/>
          <p:nvPr/>
        </p:nvSpPr>
        <p:spPr>
          <a:xfrm rot="-9000008" flipH="1">
            <a:off x="7822248" y="3263593"/>
            <a:ext cx="1528607" cy="1384058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83" name="Google Shape;583;p22"/>
          <p:cNvGrpSpPr/>
          <p:nvPr/>
        </p:nvGrpSpPr>
        <p:grpSpPr>
          <a:xfrm>
            <a:off x="1331839" y="4281987"/>
            <a:ext cx="1161195" cy="734388"/>
            <a:chOff x="5161625" y="732525"/>
            <a:chExt cx="456050" cy="288425"/>
          </a:xfrm>
        </p:grpSpPr>
        <p:sp>
          <p:nvSpPr>
            <p:cNvPr id="584" name="Google Shape;58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5" name="Google Shape;58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6" name="Google Shape;58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7" name="Google Shape;58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8" name="Google Shape;58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9" name="Google Shape;58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0" name="Google Shape;59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1" name="Google Shape;59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2" name="Google Shape;59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93" name="Google Shape;593;p22"/>
          <p:cNvGrpSpPr/>
          <p:nvPr/>
        </p:nvGrpSpPr>
        <p:grpSpPr>
          <a:xfrm rot="5400000">
            <a:off x="7850126" y="2679112"/>
            <a:ext cx="1161195" cy="734388"/>
            <a:chOff x="5161625" y="732525"/>
            <a:chExt cx="456050" cy="288425"/>
          </a:xfrm>
        </p:grpSpPr>
        <p:sp>
          <p:nvSpPr>
            <p:cNvPr id="594" name="Google Shape;59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6" name="Google Shape;59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7" name="Google Shape;59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8" name="Google Shape;59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9" name="Google Shape;59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0" name="Google Shape;60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1" name="Google Shape;60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2" name="Google Shape;60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_1_1"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Google Shape;604;p23"/>
          <p:cNvGrpSpPr/>
          <p:nvPr/>
        </p:nvGrpSpPr>
        <p:grpSpPr>
          <a:xfrm>
            <a:off x="7583829" y="2419228"/>
            <a:ext cx="1842313" cy="860893"/>
            <a:chOff x="2431350" y="1519275"/>
            <a:chExt cx="925925" cy="432675"/>
          </a:xfrm>
        </p:grpSpPr>
        <p:sp>
          <p:nvSpPr>
            <p:cNvPr id="605" name="Google Shape;605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11" name="Google Shape;611;p23"/>
          <p:cNvGrpSpPr/>
          <p:nvPr/>
        </p:nvGrpSpPr>
        <p:grpSpPr>
          <a:xfrm>
            <a:off x="8393397" y="2311894"/>
            <a:ext cx="519497" cy="2872970"/>
            <a:chOff x="5379800" y="2555600"/>
            <a:chExt cx="236425" cy="1307500"/>
          </a:xfrm>
        </p:grpSpPr>
        <p:sp>
          <p:nvSpPr>
            <p:cNvPr id="612" name="Google Shape;612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20" name="Google Shape;620;p23"/>
          <p:cNvGrpSpPr/>
          <p:nvPr/>
        </p:nvGrpSpPr>
        <p:grpSpPr>
          <a:xfrm>
            <a:off x="7853081" y="2141548"/>
            <a:ext cx="570804" cy="3078143"/>
            <a:chOff x="5133900" y="2478075"/>
            <a:chExt cx="259775" cy="1400875"/>
          </a:xfrm>
        </p:grpSpPr>
        <p:sp>
          <p:nvSpPr>
            <p:cNvPr id="621" name="Google Shape;621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631" name="Google Shape;631;p23"/>
          <p:cNvSpPr/>
          <p:nvPr/>
        </p:nvSpPr>
        <p:spPr>
          <a:xfrm>
            <a:off x="-514300" y="-267800"/>
            <a:ext cx="2304211" cy="5814015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2" name="Google Shape;632;p23"/>
          <p:cNvSpPr/>
          <p:nvPr/>
        </p:nvSpPr>
        <p:spPr>
          <a:xfrm rot="-6299968">
            <a:off x="1076464" y="-132387"/>
            <a:ext cx="1201178" cy="895966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33" name="Google Shape;633;p23"/>
          <p:cNvGrpSpPr/>
          <p:nvPr/>
        </p:nvGrpSpPr>
        <p:grpSpPr>
          <a:xfrm rot="5400000">
            <a:off x="1224989" y="3450037"/>
            <a:ext cx="1161195" cy="734388"/>
            <a:chOff x="5161625" y="732525"/>
            <a:chExt cx="456050" cy="288425"/>
          </a:xfrm>
        </p:grpSpPr>
        <p:sp>
          <p:nvSpPr>
            <p:cNvPr id="634" name="Google Shape;63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5" name="Google Shape;63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6" name="Google Shape;63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7" name="Google Shape;63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8" name="Google Shape;63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9" name="Google Shape;63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0" name="Google Shape;64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1" name="Google Shape;64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2" name="Google Shape;64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8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6"/>
          <p:cNvSpPr txBox="1">
            <a:spLocks noGrp="1"/>
          </p:cNvSpPr>
          <p:nvPr>
            <p:ph type="ctrTitle"/>
          </p:nvPr>
        </p:nvSpPr>
        <p:spPr>
          <a:xfrm>
            <a:off x="1229292" y="1121501"/>
            <a:ext cx="6685416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6500" dirty="0"/>
              <a:t>Investigación Cualitativa – Lectura </a:t>
            </a:r>
            <a:endParaRPr sz="6500" dirty="0"/>
          </a:p>
        </p:txBody>
      </p:sp>
      <p:sp>
        <p:nvSpPr>
          <p:cNvPr id="652" name="Google Shape;652;p26"/>
          <p:cNvSpPr txBox="1">
            <a:spLocks noGrp="1"/>
          </p:cNvSpPr>
          <p:nvPr>
            <p:ph type="subTitle" idx="1"/>
          </p:nvPr>
        </p:nvSpPr>
        <p:spPr>
          <a:xfrm>
            <a:off x="1671776" y="3630000"/>
            <a:ext cx="5800500" cy="6532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latin typeface="DK Lemon Yellow Sun" panose="02000000000000000000" pitchFamily="50" charset="0"/>
              </a:rPr>
              <a:t>Escuela Normal de Educación Preescolar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</p:txBody>
      </p:sp>
      <p:cxnSp>
        <p:nvCxnSpPr>
          <p:cNvPr id="653" name="Google Shape;653;p26"/>
          <p:cNvCxnSpPr/>
          <p:nvPr/>
        </p:nvCxnSpPr>
        <p:spPr>
          <a:xfrm>
            <a:off x="2731075" y="3489500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7" name="Google Shape;987;p42"/>
          <p:cNvGraphicFramePr/>
          <p:nvPr>
            <p:extLst>
              <p:ext uri="{D42A27DB-BD31-4B8C-83A1-F6EECF244321}">
                <p14:modId xmlns:p14="http://schemas.microsoft.com/office/powerpoint/2010/main" val="289270801"/>
              </p:ext>
            </p:extLst>
          </p:nvPr>
        </p:nvGraphicFramePr>
        <p:xfrm>
          <a:off x="1374817" y="224397"/>
          <a:ext cx="6394365" cy="4694706"/>
        </p:xfrm>
        <a:graphic>
          <a:graphicData uri="http://schemas.openxmlformats.org/drawingml/2006/table">
            <a:tbl>
              <a:tblPr>
                <a:noFill/>
                <a:tableStyleId>{DFBB50D8-8D48-4EE9-96F4-2AD082C94664}</a:tableStyleId>
              </a:tblPr>
              <a:tblGrid>
                <a:gridCol w="2788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26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B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ufford Junker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2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O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bservador completo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Esta función se da en casos en que los participantes no ven ni notan al observador.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2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O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bservador como participante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  <a:sym typeface="Poppins"/>
                        </a:rPr>
                        <a:t>S</a:t>
                      </a:r>
                      <a:r>
                        <a:rPr lang="en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  <a:sym typeface="Poppins"/>
                        </a:rPr>
                        <a:t>e refiere al investigador que cumple la funcion de observador durante periodos cortos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2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P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articipante como observador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ea typeface="Poppins"/>
                          <a:cs typeface="Poppins" panose="00000500000000000000" pitchFamily="2" charset="0"/>
                          <a:sym typeface="Poppins"/>
                        </a:rPr>
                        <a:t>C</a:t>
                      </a:r>
                      <a:r>
                        <a:rPr lang="en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ea typeface="Poppins"/>
                          <a:cs typeface="Poppins" panose="00000500000000000000" pitchFamily="2" charset="0"/>
                          <a:sym typeface="Poppins"/>
                        </a:rPr>
                        <a:t>onsiste en que el investigador se vincule mas con la situacion que observa; incluso, puede adquirir responsabilidades en las actividades del grupo que observa.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ea typeface="Poppins"/>
                        <a:cs typeface="Poppins" panose="00000500000000000000" pitchFamily="2" charset="0"/>
                        <a:sym typeface="Poppin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62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P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articipante completo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ea typeface="Poppins"/>
                          <a:cs typeface="Poppins" panose="00000500000000000000" pitchFamily="2" charset="0"/>
                          <a:sym typeface="Poppins"/>
                        </a:rPr>
                        <a:t>E</a:t>
                      </a:r>
                      <a:r>
                        <a:rPr lang="en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ea typeface="Poppins"/>
                          <a:cs typeface="Poppins" panose="00000500000000000000" pitchFamily="2" charset="0"/>
                          <a:sym typeface="Poppins"/>
                        </a:rPr>
                        <a:t>ste papel de investigacion implica que el investigador es ya un miembro del grupo a estudiar.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ea typeface="Poppins"/>
                        <a:cs typeface="Poppins" panose="00000500000000000000" pitchFamily="2" charset="0"/>
                        <a:sym typeface="Poppin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9"/>
          <p:cNvSpPr/>
          <p:nvPr/>
        </p:nvSpPr>
        <p:spPr>
          <a:xfrm>
            <a:off x="0" y="1679105"/>
            <a:ext cx="2171346" cy="1608267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84" name="Google Shape;684;p29"/>
          <p:cNvGrpSpPr/>
          <p:nvPr/>
        </p:nvGrpSpPr>
        <p:grpSpPr>
          <a:xfrm rot="3615558">
            <a:off x="316944" y="2044336"/>
            <a:ext cx="1161188" cy="734383"/>
            <a:chOff x="5161625" y="732525"/>
            <a:chExt cx="456050" cy="288425"/>
          </a:xfrm>
        </p:grpSpPr>
        <p:sp>
          <p:nvSpPr>
            <p:cNvPr id="685" name="Google Shape;685;p29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6" name="Google Shape;686;p29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7" name="Google Shape;687;p29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8" name="Google Shape;688;p29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9" name="Google Shape;689;p29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0" name="Google Shape;690;p29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1" name="Google Shape;691;p29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2" name="Google Shape;692;p29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3" name="Google Shape;693;p29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aphicFrame>
        <p:nvGraphicFramePr>
          <p:cNvPr id="18" name="Google Shape;987;p42">
            <a:extLst>
              <a:ext uri="{FF2B5EF4-FFF2-40B4-BE49-F238E27FC236}">
                <a16:creationId xmlns:a16="http://schemas.microsoft.com/office/drawing/2014/main" id="{7EFC512A-8F66-46A9-B09A-A3729D2E54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2103775"/>
              </p:ext>
            </p:extLst>
          </p:nvPr>
        </p:nvGraphicFramePr>
        <p:xfrm>
          <a:off x="2035140" y="722513"/>
          <a:ext cx="5591835" cy="3790109"/>
        </p:xfrm>
        <a:graphic>
          <a:graphicData uri="http://schemas.openxmlformats.org/drawingml/2006/table">
            <a:tbl>
              <a:tblPr>
                <a:noFill/>
                <a:tableStyleId>{DFBB50D8-8D48-4EE9-96F4-2AD082C94664}</a:tableStyleId>
              </a:tblPr>
              <a:tblGrid>
                <a:gridCol w="1863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945">
                  <a:extLst>
                    <a:ext uri="{9D8B030D-6E8A-4147-A177-3AD203B41FA5}">
                      <a16:colId xmlns:a16="http://schemas.microsoft.com/office/drawing/2014/main" val="3193232069"/>
                    </a:ext>
                  </a:extLst>
                </a:gridCol>
              </a:tblGrid>
              <a:tr h="126029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Ovide Decroly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Malaguzzi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Sampieri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15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El objeto de esta fase es acostumbrar al niño a hacerse cargo de los seres, las cosas, los fenómenos etc. Esto supone el cálculo y la media, el lenguaje y las ciencias naturales. El niño obtiene los conocimientos mediante la observación del entorno y con la ayuda del maestro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Dice sobre la observación documentada, que el niño espera ser visto y la educadora también tiene necesidad de que su trabajo sea visto. De ahí la importancia de documentar los procesos infantiles para hacerlos públicos, para crear una auténtica cultura de la infancia. 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3D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dice que observación es un método de recolección de datos consiste en el registro sistemático, válido, confiable de comportamientos y situaciones observables". 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7" name="Google Shape;987;p42"/>
          <p:cNvGraphicFramePr/>
          <p:nvPr>
            <p:extLst>
              <p:ext uri="{D42A27DB-BD31-4B8C-83A1-F6EECF244321}">
                <p14:modId xmlns:p14="http://schemas.microsoft.com/office/powerpoint/2010/main" val="3823696482"/>
              </p:ext>
            </p:extLst>
          </p:nvPr>
        </p:nvGraphicFramePr>
        <p:xfrm>
          <a:off x="1143472" y="615661"/>
          <a:ext cx="6628928" cy="4084204"/>
        </p:xfrm>
        <a:graphic>
          <a:graphicData uri="http://schemas.openxmlformats.org/drawingml/2006/table">
            <a:tbl>
              <a:tblPr>
                <a:noFill/>
                <a:tableStyleId>{DFBB50D8-8D48-4EE9-96F4-2AD082C94664}</a:tableStyleId>
              </a:tblPr>
              <a:tblGrid>
                <a:gridCol w="2285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5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558">
                  <a:extLst>
                    <a:ext uri="{9D8B030D-6E8A-4147-A177-3AD203B41FA5}">
                      <a16:colId xmlns:a16="http://schemas.microsoft.com/office/drawing/2014/main" val="31932320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P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atricia y Peter Aler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Augusto Comte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The American Heritage Dictionary al the English Language 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7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  <a:sym typeface="Poppins"/>
                        </a:rPr>
                        <a:t>S</a:t>
                      </a:r>
                      <a:r>
                        <a:rPr lang="en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  <a:sym typeface="Poppins"/>
                        </a:rPr>
                        <a:t>eñalaban que la observacion </a:t>
                      </a: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  <a:sym typeface="Poppins"/>
                        </a:rPr>
                        <a:t>consiste en obtener impresiones del mundo circundante por medio de todas las facultades humanas relevantes. 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3D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señalaba que la observación era uno de los cuatro métodos medulares de investigación sociológica junto con la comparación, el análisis histórico y la experimentación.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 define la observación como el acto de notar un fenómeno, a menudo con instrumentos, y registrándolo con fines científicos.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70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6AF3F-DB01-4557-8884-280CE01E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25" y="1056858"/>
            <a:ext cx="7717500" cy="1084763"/>
          </a:xfrm>
        </p:spPr>
        <p:txBody>
          <a:bodyPr/>
          <a:lstStyle/>
          <a:p>
            <a:r>
              <a:rPr lang="es-MX" sz="5400" dirty="0"/>
              <a:t>Equipo 4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BD368-8C46-47FA-B621-9563DA676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4712" y="2289128"/>
            <a:ext cx="5534526" cy="1401442"/>
          </a:xfrm>
        </p:spPr>
        <p:txBody>
          <a:bodyPr/>
          <a:lstStyle/>
          <a:p>
            <a:pPr algn="l"/>
            <a:r>
              <a:rPr lang="es-MX" sz="2000" dirty="0"/>
              <a:t>Gabriela Berenice Gutiérrez Cisneros </a:t>
            </a:r>
          </a:p>
          <a:p>
            <a:pPr algn="l"/>
            <a:r>
              <a:rPr lang="es-MX" sz="2000" dirty="0"/>
              <a:t>Alondra Lizbeth Ruiz Gallegos </a:t>
            </a:r>
          </a:p>
          <a:p>
            <a:pPr algn="l"/>
            <a:r>
              <a:rPr lang="es-MX" sz="2000" dirty="0"/>
              <a:t>Patricia Abigail Sánchez Cárdenas </a:t>
            </a:r>
          </a:p>
          <a:p>
            <a:pPr algn="l"/>
            <a:r>
              <a:rPr lang="es-MX" sz="2000" dirty="0"/>
              <a:t>Sofia Jacqueline Ramos Treviño </a:t>
            </a:r>
          </a:p>
        </p:txBody>
      </p:sp>
    </p:spTree>
    <p:extLst>
      <p:ext uri="{BB962C8B-B14F-4D97-AF65-F5344CB8AC3E}">
        <p14:creationId xmlns:p14="http://schemas.microsoft.com/office/powerpoint/2010/main" val="4246321809"/>
      </p:ext>
    </p:extLst>
  </p:cSld>
  <p:clrMapOvr>
    <a:masterClrMapping/>
  </p:clrMapOvr>
</p:sld>
</file>

<file path=ppt/theme/theme1.xml><?xml version="1.0" encoding="utf-8"?>
<a:theme xmlns:a="http://schemas.openxmlformats.org/drawingml/2006/main" name="Eco-Friendly Minitheme by Slidesgo">
  <a:themeElements>
    <a:clrScheme name="Simple Light">
      <a:dk1>
        <a:srgbClr val="000000"/>
      </a:dk1>
      <a:lt1>
        <a:srgbClr val="FFFFFF"/>
      </a:lt1>
      <a:dk2>
        <a:srgbClr val="57A3A3"/>
      </a:dk2>
      <a:lt2>
        <a:srgbClr val="ABDFD1"/>
      </a:lt2>
      <a:accent1>
        <a:srgbClr val="FFE8E6"/>
      </a:accent1>
      <a:accent2>
        <a:srgbClr val="FFCCA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On-screen Show (16:9)</PresentationFormat>
  <Paragraphs>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Caveat Brush</vt:lpstr>
      <vt:lpstr>DK Lemon Yellow Sun</vt:lpstr>
      <vt:lpstr>Poppins</vt:lpstr>
      <vt:lpstr>Arial</vt:lpstr>
      <vt:lpstr>Eco-Friendly Minitheme by Slidesgo</vt:lpstr>
      <vt:lpstr>Investigación Cualitativa – Lectura </vt:lpstr>
      <vt:lpstr>PowerPoint Presentation</vt:lpstr>
      <vt:lpstr>PowerPoint Presentation</vt:lpstr>
      <vt:lpstr>PowerPoint Presentation</vt:lpstr>
      <vt:lpstr>Equipo 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Cualitativa – Lectura </dc:title>
  <cp:lastModifiedBy>sofia.ramos.trevino@gmail.com</cp:lastModifiedBy>
  <cp:revision>1</cp:revision>
  <dcterms:modified xsi:type="dcterms:W3CDTF">2021-09-10T18:50:13Z</dcterms:modified>
</cp:coreProperties>
</file>