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70" r:id="rId3"/>
    <p:sldId id="262" r:id="rId4"/>
    <p:sldId id="259" r:id="rId5"/>
    <p:sldId id="271" r:id="rId6"/>
    <p:sldId id="267" r:id="rId7"/>
    <p:sldId id="272" r:id="rId8"/>
    <p:sldId id="273" r:id="rId9"/>
    <p:sldId id="274" r:id="rId10"/>
    <p:sldId id="269" r:id="rId11"/>
    <p:sldId id="268" r:id="rId12"/>
    <p:sldId id="275" r:id="rId13"/>
    <p:sldId id="263" r:id="rId14"/>
  </p:sldIdLst>
  <p:sldSz cx="7777163" cy="10045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79DCFF"/>
    <a:srgbClr val="9966FF"/>
    <a:srgbClr val="CC9900"/>
    <a:srgbClr val="FFFF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249" autoAdjust="0"/>
  </p:normalViewPr>
  <p:slideViewPr>
    <p:cSldViewPr snapToGrid="0">
      <p:cViewPr varScale="1">
        <p:scale>
          <a:sx n="49" d="100"/>
          <a:sy n="49" d="100"/>
        </p:scale>
        <p:origin x="20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3287" y="1644054"/>
            <a:ext cx="6610589" cy="3497392"/>
          </a:xfrm>
        </p:spPr>
        <p:txBody>
          <a:bodyPr anchor="b"/>
          <a:lstStyle>
            <a:lvl1pPr algn="ctr">
              <a:defRPr sz="5103"/>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2146" y="5276318"/>
            <a:ext cx="5832872" cy="2425385"/>
          </a:xfrm>
        </p:spPr>
        <p:txBody>
          <a:bodyPr/>
          <a:lstStyle>
            <a:lvl1pPr marL="0" indent="0" algn="ctr">
              <a:buNone/>
              <a:defRPr sz="2041"/>
            </a:lvl1pPr>
            <a:lvl2pPr marL="388849" indent="0" algn="ctr">
              <a:buNone/>
              <a:defRPr sz="1701"/>
            </a:lvl2pPr>
            <a:lvl3pPr marL="777697" indent="0" algn="ctr">
              <a:buNone/>
              <a:defRPr sz="1531"/>
            </a:lvl3pPr>
            <a:lvl4pPr marL="1166546" indent="0" algn="ctr">
              <a:buNone/>
              <a:defRPr sz="1361"/>
            </a:lvl4pPr>
            <a:lvl5pPr marL="1555394" indent="0" algn="ctr">
              <a:buNone/>
              <a:defRPr sz="1361"/>
            </a:lvl5pPr>
            <a:lvl6pPr marL="1944243" indent="0" algn="ctr">
              <a:buNone/>
              <a:defRPr sz="1361"/>
            </a:lvl6pPr>
            <a:lvl7pPr marL="2333092" indent="0" algn="ctr">
              <a:buNone/>
              <a:defRPr sz="1361"/>
            </a:lvl7pPr>
            <a:lvl8pPr marL="2721940" indent="0" algn="ctr">
              <a:buNone/>
              <a:defRPr sz="1361"/>
            </a:lvl8pPr>
            <a:lvl9pPr marL="3110789" indent="0" algn="ctr">
              <a:buNone/>
              <a:defRPr sz="136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10/09/2021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62159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10/09/2021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68819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5533" y="534841"/>
            <a:ext cx="1676951" cy="851326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680" y="534841"/>
            <a:ext cx="4933638" cy="851326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10/09/2021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61794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10/09/2021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06242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630" y="2504452"/>
            <a:ext cx="6707803" cy="4178731"/>
          </a:xfrm>
        </p:spPr>
        <p:txBody>
          <a:bodyPr anchor="b"/>
          <a:lstStyle>
            <a:lvl1pPr>
              <a:defRPr sz="510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630" y="6722716"/>
            <a:ext cx="6707803" cy="2197496"/>
          </a:xfrm>
        </p:spPr>
        <p:txBody>
          <a:bodyPr/>
          <a:lstStyle>
            <a:lvl1pPr marL="0" indent="0">
              <a:buNone/>
              <a:defRPr sz="2041">
                <a:solidFill>
                  <a:schemeClr val="tx1"/>
                </a:solidFill>
              </a:defRPr>
            </a:lvl1pPr>
            <a:lvl2pPr marL="388849" indent="0">
              <a:buNone/>
              <a:defRPr sz="1701">
                <a:solidFill>
                  <a:schemeClr val="tx1">
                    <a:tint val="75000"/>
                  </a:schemeClr>
                </a:solidFill>
              </a:defRPr>
            </a:lvl2pPr>
            <a:lvl3pPr marL="777697" indent="0">
              <a:buNone/>
              <a:defRPr sz="1531">
                <a:solidFill>
                  <a:schemeClr val="tx1">
                    <a:tint val="75000"/>
                  </a:schemeClr>
                </a:solidFill>
              </a:defRPr>
            </a:lvl3pPr>
            <a:lvl4pPr marL="1166546" indent="0">
              <a:buNone/>
              <a:defRPr sz="1361">
                <a:solidFill>
                  <a:schemeClr val="tx1">
                    <a:tint val="75000"/>
                  </a:schemeClr>
                </a:solidFill>
              </a:defRPr>
            </a:lvl4pPr>
            <a:lvl5pPr marL="1555394" indent="0">
              <a:buNone/>
              <a:defRPr sz="1361">
                <a:solidFill>
                  <a:schemeClr val="tx1">
                    <a:tint val="75000"/>
                  </a:schemeClr>
                </a:solidFill>
              </a:defRPr>
            </a:lvl5pPr>
            <a:lvl6pPr marL="1944243" indent="0">
              <a:buNone/>
              <a:defRPr sz="1361">
                <a:solidFill>
                  <a:schemeClr val="tx1">
                    <a:tint val="75000"/>
                  </a:schemeClr>
                </a:solidFill>
              </a:defRPr>
            </a:lvl6pPr>
            <a:lvl7pPr marL="2333092" indent="0">
              <a:buNone/>
              <a:defRPr sz="1361">
                <a:solidFill>
                  <a:schemeClr val="tx1">
                    <a:tint val="75000"/>
                  </a:schemeClr>
                </a:solidFill>
              </a:defRPr>
            </a:lvl7pPr>
            <a:lvl8pPr marL="2721940" indent="0">
              <a:buNone/>
              <a:defRPr sz="1361">
                <a:solidFill>
                  <a:schemeClr val="tx1">
                    <a:tint val="75000"/>
                  </a:schemeClr>
                </a:solidFill>
              </a:defRPr>
            </a:lvl8pPr>
            <a:lvl9pPr marL="3110789" indent="0">
              <a:buNone/>
              <a:defRPr sz="136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36E05AD-77F0-46F8-BB92-E0498C440A86}" type="datetimeFigureOut">
              <a:rPr lang="es-MX" smtClean="0"/>
              <a:t>10/09/2021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99618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680"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937189"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36E05AD-77F0-46F8-BB92-E0498C440A86}" type="datetimeFigureOut">
              <a:rPr lang="es-MX" smtClean="0"/>
              <a:t>10/09/2021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10881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693" y="534843"/>
            <a:ext cx="6707803" cy="194170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694" y="2462592"/>
            <a:ext cx="3290104"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4" name="Content Placeholder 3"/>
          <p:cNvSpPr>
            <a:spLocks noGrp="1"/>
          </p:cNvSpPr>
          <p:nvPr>
            <p:ph sz="half" idx="2"/>
          </p:nvPr>
        </p:nvSpPr>
        <p:spPr>
          <a:xfrm>
            <a:off x="535694" y="3669471"/>
            <a:ext cx="3290104"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937189" y="2462592"/>
            <a:ext cx="3306307"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6" name="Content Placeholder 5"/>
          <p:cNvSpPr>
            <a:spLocks noGrp="1"/>
          </p:cNvSpPr>
          <p:nvPr>
            <p:ph sz="quarter" idx="4"/>
          </p:nvPr>
        </p:nvSpPr>
        <p:spPr>
          <a:xfrm>
            <a:off x="3937189" y="3669471"/>
            <a:ext cx="3306307"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6E05AD-77F0-46F8-BB92-E0498C440A86}" type="datetimeFigureOut">
              <a:rPr lang="es-MX" smtClean="0"/>
              <a:t>10/09/2021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90183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6E05AD-77F0-46F8-BB92-E0498C440A86}" type="datetimeFigureOut">
              <a:rPr lang="es-MX" smtClean="0"/>
              <a:t>10/09/2021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425468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E05AD-77F0-46F8-BB92-E0498C440A86}" type="datetimeFigureOut">
              <a:rPr lang="es-MX" smtClean="0"/>
              <a:t>10/09/2021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21570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6307" y="1446397"/>
            <a:ext cx="3937189" cy="7138958"/>
          </a:xfrm>
        </p:spPr>
        <p:txBody>
          <a:bodyPr/>
          <a:lstStyle>
            <a:lvl1pPr>
              <a:defRPr sz="2722"/>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10/09/2021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01940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6307" y="1446397"/>
            <a:ext cx="3937189" cy="7138958"/>
          </a:xfrm>
        </p:spPr>
        <p:txBody>
          <a:bodyPr anchor="t"/>
          <a:lstStyle>
            <a:lvl1pPr marL="0" indent="0">
              <a:buNone/>
              <a:defRPr sz="2722"/>
            </a:lvl1pPr>
            <a:lvl2pPr marL="388849" indent="0">
              <a:buNone/>
              <a:defRPr sz="2381"/>
            </a:lvl2pPr>
            <a:lvl3pPr marL="777697" indent="0">
              <a:buNone/>
              <a:defRPr sz="2041"/>
            </a:lvl3pPr>
            <a:lvl4pPr marL="1166546" indent="0">
              <a:buNone/>
              <a:defRPr sz="1701"/>
            </a:lvl4pPr>
            <a:lvl5pPr marL="1555394" indent="0">
              <a:buNone/>
              <a:defRPr sz="1701"/>
            </a:lvl5pPr>
            <a:lvl6pPr marL="1944243" indent="0">
              <a:buNone/>
              <a:defRPr sz="1701"/>
            </a:lvl6pPr>
            <a:lvl7pPr marL="2333092" indent="0">
              <a:buNone/>
              <a:defRPr sz="1701"/>
            </a:lvl7pPr>
            <a:lvl8pPr marL="2721940" indent="0">
              <a:buNone/>
              <a:defRPr sz="1701"/>
            </a:lvl8pPr>
            <a:lvl9pPr marL="3110789" indent="0">
              <a:buNone/>
              <a:defRPr sz="170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10/09/2021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7169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80" y="534843"/>
            <a:ext cx="6707803" cy="194170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680" y="2674203"/>
            <a:ext cx="6707803" cy="63739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4680" y="9310878"/>
            <a:ext cx="1749862" cy="534841"/>
          </a:xfrm>
          <a:prstGeom prst="rect">
            <a:avLst/>
          </a:prstGeom>
        </p:spPr>
        <p:txBody>
          <a:bodyPr vert="horz" lIns="91440" tIns="45720" rIns="91440" bIns="45720" rtlCol="0" anchor="ctr"/>
          <a:lstStyle>
            <a:lvl1pPr algn="l">
              <a:defRPr sz="1021">
                <a:solidFill>
                  <a:schemeClr val="tx1">
                    <a:tint val="75000"/>
                  </a:schemeClr>
                </a:solidFill>
              </a:defRPr>
            </a:lvl1pPr>
          </a:lstStyle>
          <a:p>
            <a:fld id="{036E05AD-77F0-46F8-BB92-E0498C440A86}" type="datetimeFigureOut">
              <a:rPr lang="es-MX" smtClean="0"/>
              <a:t>10/09/2021</a:t>
            </a:fld>
            <a:endParaRPr lang="es-MX"/>
          </a:p>
        </p:txBody>
      </p:sp>
      <p:sp>
        <p:nvSpPr>
          <p:cNvPr id="5" name="Footer Placeholder 4"/>
          <p:cNvSpPr>
            <a:spLocks noGrp="1"/>
          </p:cNvSpPr>
          <p:nvPr>
            <p:ph type="ftr" sz="quarter" idx="3"/>
          </p:nvPr>
        </p:nvSpPr>
        <p:spPr>
          <a:xfrm>
            <a:off x="2576185" y="9310878"/>
            <a:ext cx="2624793" cy="534841"/>
          </a:xfrm>
          <a:prstGeom prst="rect">
            <a:avLst/>
          </a:prstGeom>
        </p:spPr>
        <p:txBody>
          <a:bodyPr vert="horz" lIns="91440" tIns="45720" rIns="91440" bIns="45720" rtlCol="0" anchor="ctr"/>
          <a:lstStyle>
            <a:lvl1pPr algn="ctr">
              <a:defRPr sz="1021">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492621" y="9310878"/>
            <a:ext cx="1749862" cy="534841"/>
          </a:xfrm>
          <a:prstGeom prst="rect">
            <a:avLst/>
          </a:prstGeom>
        </p:spPr>
        <p:txBody>
          <a:bodyPr vert="horz" lIns="91440" tIns="45720" rIns="91440" bIns="45720" rtlCol="0" anchor="ctr"/>
          <a:lstStyle>
            <a:lvl1pPr algn="r">
              <a:defRPr sz="1021">
                <a:solidFill>
                  <a:schemeClr val="tx1">
                    <a:tint val="75000"/>
                  </a:schemeClr>
                </a:solidFill>
              </a:defRPr>
            </a:lvl1pPr>
          </a:lstStyle>
          <a:p>
            <a:fld id="{56E56E53-024C-46EB-AC88-735A2590F808}" type="slidenum">
              <a:rPr lang="es-MX" smtClean="0"/>
              <a:t>‹Nº›</a:t>
            </a:fld>
            <a:endParaRPr lang="es-MX"/>
          </a:p>
        </p:txBody>
      </p:sp>
    </p:spTree>
    <p:extLst>
      <p:ext uri="{BB962C8B-B14F-4D97-AF65-F5344CB8AC3E}">
        <p14:creationId xmlns:p14="http://schemas.microsoft.com/office/powerpoint/2010/main" val="3196971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697" rtl="0" eaLnBrk="1" latinLnBrk="0" hangingPunct="1">
        <a:lnSpc>
          <a:spcPct val="90000"/>
        </a:lnSpc>
        <a:spcBef>
          <a:spcPct val="0"/>
        </a:spcBef>
        <a:buNone/>
        <a:defRPr sz="3742" kern="1200">
          <a:solidFill>
            <a:schemeClr val="tx1"/>
          </a:solidFill>
          <a:latin typeface="+mj-lt"/>
          <a:ea typeface="+mj-ea"/>
          <a:cs typeface="+mj-cs"/>
        </a:defRPr>
      </a:lvl1pPr>
    </p:titleStyle>
    <p:bodyStyle>
      <a:lvl1pPr marL="194424" indent="-194424" algn="l" defTabSz="777697" rtl="0" eaLnBrk="1" latinLnBrk="0" hangingPunct="1">
        <a:lnSpc>
          <a:spcPct val="90000"/>
        </a:lnSpc>
        <a:spcBef>
          <a:spcPts val="851"/>
        </a:spcBef>
        <a:buFont typeface="Arial" panose="020B0604020202020204" pitchFamily="34" charset="0"/>
        <a:buChar char="•"/>
        <a:defRPr sz="2381" kern="1200">
          <a:solidFill>
            <a:schemeClr val="tx1"/>
          </a:solidFill>
          <a:latin typeface="+mn-lt"/>
          <a:ea typeface="+mn-ea"/>
          <a:cs typeface="+mn-cs"/>
        </a:defRPr>
      </a:lvl1pPr>
      <a:lvl2pPr marL="583273" indent="-194424" algn="l" defTabSz="777697"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2122" indent="-194424" algn="l" defTabSz="777697"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970"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819"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667"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7516"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6365"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5213"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697" rtl="0" eaLnBrk="1" latinLnBrk="0" hangingPunct="1">
        <a:defRPr sz="1531" kern="1200">
          <a:solidFill>
            <a:schemeClr val="tx1"/>
          </a:solidFill>
          <a:latin typeface="+mn-lt"/>
          <a:ea typeface="+mn-ea"/>
          <a:cs typeface="+mn-cs"/>
        </a:defRPr>
      </a:lvl1pPr>
      <a:lvl2pPr marL="388849" algn="l" defTabSz="777697" rtl="0" eaLnBrk="1" latinLnBrk="0" hangingPunct="1">
        <a:defRPr sz="1531" kern="1200">
          <a:solidFill>
            <a:schemeClr val="tx1"/>
          </a:solidFill>
          <a:latin typeface="+mn-lt"/>
          <a:ea typeface="+mn-ea"/>
          <a:cs typeface="+mn-cs"/>
        </a:defRPr>
      </a:lvl2pPr>
      <a:lvl3pPr marL="777697" algn="l" defTabSz="777697" rtl="0" eaLnBrk="1" latinLnBrk="0" hangingPunct="1">
        <a:defRPr sz="1531" kern="1200">
          <a:solidFill>
            <a:schemeClr val="tx1"/>
          </a:solidFill>
          <a:latin typeface="+mn-lt"/>
          <a:ea typeface="+mn-ea"/>
          <a:cs typeface="+mn-cs"/>
        </a:defRPr>
      </a:lvl3pPr>
      <a:lvl4pPr marL="1166546" algn="l" defTabSz="777697" rtl="0" eaLnBrk="1" latinLnBrk="0" hangingPunct="1">
        <a:defRPr sz="1531" kern="1200">
          <a:solidFill>
            <a:schemeClr val="tx1"/>
          </a:solidFill>
          <a:latin typeface="+mn-lt"/>
          <a:ea typeface="+mn-ea"/>
          <a:cs typeface="+mn-cs"/>
        </a:defRPr>
      </a:lvl4pPr>
      <a:lvl5pPr marL="1555394" algn="l" defTabSz="777697" rtl="0" eaLnBrk="1" latinLnBrk="0" hangingPunct="1">
        <a:defRPr sz="1531" kern="1200">
          <a:solidFill>
            <a:schemeClr val="tx1"/>
          </a:solidFill>
          <a:latin typeface="+mn-lt"/>
          <a:ea typeface="+mn-ea"/>
          <a:cs typeface="+mn-cs"/>
        </a:defRPr>
      </a:lvl5pPr>
      <a:lvl6pPr marL="1944243" algn="l" defTabSz="777697" rtl="0" eaLnBrk="1" latinLnBrk="0" hangingPunct="1">
        <a:defRPr sz="1531" kern="1200">
          <a:solidFill>
            <a:schemeClr val="tx1"/>
          </a:solidFill>
          <a:latin typeface="+mn-lt"/>
          <a:ea typeface="+mn-ea"/>
          <a:cs typeface="+mn-cs"/>
        </a:defRPr>
      </a:lvl6pPr>
      <a:lvl7pPr marL="2333092" algn="l" defTabSz="777697" rtl="0" eaLnBrk="1" latinLnBrk="0" hangingPunct="1">
        <a:defRPr sz="1531" kern="1200">
          <a:solidFill>
            <a:schemeClr val="tx1"/>
          </a:solidFill>
          <a:latin typeface="+mn-lt"/>
          <a:ea typeface="+mn-ea"/>
          <a:cs typeface="+mn-cs"/>
        </a:defRPr>
      </a:lvl7pPr>
      <a:lvl8pPr marL="2721940" algn="l" defTabSz="777697" rtl="0" eaLnBrk="1" latinLnBrk="0" hangingPunct="1">
        <a:defRPr sz="1531" kern="1200">
          <a:solidFill>
            <a:schemeClr val="tx1"/>
          </a:solidFill>
          <a:latin typeface="+mn-lt"/>
          <a:ea typeface="+mn-ea"/>
          <a:cs typeface="+mn-cs"/>
        </a:defRPr>
      </a:lvl8pPr>
      <a:lvl9pPr marL="3110789" algn="l" defTabSz="777697"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1.sv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7338" y="82744"/>
            <a:ext cx="7242482" cy="1649191"/>
          </a:xfrm>
        </p:spPr>
        <p:txBody>
          <a:bodyPr>
            <a:normAutofit/>
          </a:bodyPr>
          <a:lstStyle/>
          <a:p>
            <a:pPr algn="ctr"/>
            <a:r>
              <a:rPr lang="es-MX" sz="2800" b="1" dirty="0">
                <a:latin typeface="Arial" panose="020B0604020202020204" pitchFamily="34" charset="0"/>
                <a:cs typeface="Arial" panose="020B0604020202020204" pitchFamily="34" charset="0"/>
              </a:rPr>
              <a:t>Escuela Normal de Educación Preescolar</a:t>
            </a:r>
            <a:br>
              <a:rPr lang="es-MX" sz="2000" b="1" dirty="0">
                <a:latin typeface="Arial" panose="020B0604020202020204" pitchFamily="34" charset="0"/>
                <a:cs typeface="Arial" panose="020B0604020202020204" pitchFamily="34" charset="0"/>
              </a:rPr>
            </a:br>
            <a:r>
              <a:rPr lang="es-MX" sz="2000" b="1" dirty="0">
                <a:latin typeface="Arial" panose="020B0604020202020204" pitchFamily="34" charset="0"/>
                <a:cs typeface="Arial" panose="020B0604020202020204" pitchFamily="34" charset="0"/>
              </a:rPr>
              <a:t>CICLO ESCOLAR 2021 – 2022</a:t>
            </a:r>
            <a:br>
              <a:rPr lang="es-MX" sz="2800" b="1" dirty="0">
                <a:latin typeface="Arial" panose="020B0604020202020204" pitchFamily="34" charset="0"/>
                <a:cs typeface="Arial" panose="020B0604020202020204" pitchFamily="34" charset="0"/>
              </a:rPr>
            </a:br>
            <a:endParaRPr lang="es-MX" sz="2800" b="1" dirty="0">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4106" y="1089248"/>
            <a:ext cx="1668945" cy="2047469"/>
          </a:xfrm>
        </p:spPr>
      </p:pic>
      <p:sp>
        <p:nvSpPr>
          <p:cNvPr id="5" name="CuadroTexto 4"/>
          <p:cNvSpPr txBox="1"/>
          <p:nvPr/>
        </p:nvSpPr>
        <p:spPr>
          <a:xfrm>
            <a:off x="172613" y="3136717"/>
            <a:ext cx="7431932" cy="6832640"/>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Docente: </a:t>
            </a:r>
            <a:r>
              <a:rPr lang="es-MX" dirty="0">
                <a:latin typeface="Arial" panose="020B0604020202020204" pitchFamily="34" charset="0"/>
                <a:cs typeface="Arial" panose="020B0604020202020204" pitchFamily="34" charset="0"/>
              </a:rPr>
              <a:t>Elizabeth Guadalupe Ramos Suárez. </a:t>
            </a:r>
          </a:p>
          <a:p>
            <a:pPr algn="ctr"/>
            <a:r>
              <a:rPr lang="es-MX" b="1" dirty="0">
                <a:latin typeface="Arial" panose="020B0604020202020204" pitchFamily="34" charset="0"/>
                <a:cs typeface="Arial" panose="020B0604020202020204" pitchFamily="34" charset="0"/>
              </a:rPr>
              <a:t>Asignatura: </a:t>
            </a:r>
            <a:r>
              <a:rPr lang="es-MX" dirty="0">
                <a:latin typeface="Arial" panose="020B0604020202020204" pitchFamily="34" charset="0"/>
                <a:cs typeface="Arial" panose="020B0604020202020204" pitchFamily="34" charset="0"/>
              </a:rPr>
              <a:t>Aprendizaje en el servicio</a:t>
            </a:r>
          </a:p>
          <a:p>
            <a:pPr algn="ctr"/>
            <a:endParaRPr lang="es-MX" sz="1100" dirty="0">
              <a:latin typeface="Arial" panose="020B0604020202020204" pitchFamily="34" charset="0"/>
              <a:cs typeface="Arial" panose="020B0604020202020204" pitchFamily="34" charset="0"/>
            </a:endParaRPr>
          </a:p>
          <a:p>
            <a:pPr algn="ctr"/>
            <a:r>
              <a:rPr lang="es-MX" b="1" dirty="0">
                <a:latin typeface="Arial" panose="020B0604020202020204" pitchFamily="34" charset="0"/>
                <a:cs typeface="Arial" panose="020B0604020202020204" pitchFamily="34" charset="0"/>
              </a:rPr>
              <a:t>Diario de campo</a:t>
            </a:r>
          </a:p>
          <a:p>
            <a:pPr algn="ctr"/>
            <a:endParaRPr lang="es-MX" sz="1100" b="1" dirty="0">
              <a:latin typeface="Arial" panose="020B0604020202020204" pitchFamily="34" charset="0"/>
              <a:cs typeface="Arial" panose="020B0604020202020204" pitchFamily="34" charset="0"/>
            </a:endParaRPr>
          </a:p>
          <a:p>
            <a:pPr algn="ctr"/>
            <a:r>
              <a:rPr lang="es-MX" b="1" dirty="0">
                <a:latin typeface="Arial" panose="020B0604020202020204" pitchFamily="34" charset="0"/>
                <a:cs typeface="Arial" panose="020B0604020202020204" pitchFamily="34" charset="0"/>
              </a:rPr>
              <a:t>Competencias: </a:t>
            </a:r>
          </a:p>
          <a:p>
            <a:pPr algn="just"/>
            <a:r>
              <a:rPr lang="es-MX" sz="1600" dirty="0">
                <a:latin typeface="Arial" panose="020B0604020202020204" pitchFamily="34" charset="0"/>
                <a:cs typeface="Arial" panose="020B0604020202020204" pitchFamily="34" charset="0"/>
              </a:rPr>
              <a:t>• Detecta los procesos de aprendizaje de sus alumnos para favorecer su desarrollo cognitivo y socioemocional.</a:t>
            </a:r>
          </a:p>
          <a:p>
            <a:pPr algn="just"/>
            <a:r>
              <a:rPr lang="es-MX" sz="1600" dirty="0">
                <a:latin typeface="Arial" panose="020B0604020202020204" pitchFamily="34" charset="0"/>
                <a:cs typeface="Arial" panose="020B0604020202020204" pitchFamily="34" charset="0"/>
              </a:rPr>
              <a:t>• Aplica el plan y programa de estudio para alcanzar los propósitos educativos y contribuir al pleno desenvolvimiento de las capacidades de sus alumnos.</a:t>
            </a:r>
          </a:p>
          <a:p>
            <a:pPr algn="just"/>
            <a:r>
              <a:rPr lang="es-MX" sz="1600" dirty="0">
                <a:latin typeface="Arial" panose="020B0604020202020204" pitchFamily="34" charset="0"/>
                <a:cs typeface="Arial" panose="020B0604020202020204" pitchFamily="34" charset="0"/>
              </a:rPr>
              <a:t>• Diseña planeaciones aplicando sus conocimientos curriculares, psicopedagógicos, disciplinares, didácticos y tecnológicos para propiciar espacios de aprendizaje incluyentes que respondan a las necesidades de todos los alumnos en el marco del plan y programas de estudio.</a:t>
            </a:r>
          </a:p>
          <a:p>
            <a:pPr algn="just"/>
            <a:r>
              <a:rPr lang="es-MX" sz="1600" dirty="0">
                <a:latin typeface="Arial" panose="020B0604020202020204" pitchFamily="34" charset="0"/>
                <a:cs typeface="Arial" panose="020B0604020202020204" pitchFamily="34" charset="0"/>
              </a:rPr>
              <a:t>• Emplea la evaluación para intervenir en los diferentes ámbitos y momentos de la tarea educativa para mejorar los aprendizajes de sus alumnos.</a:t>
            </a:r>
          </a:p>
          <a:p>
            <a:pPr algn="just"/>
            <a:r>
              <a:rPr lang="es-MX" sz="1600" dirty="0">
                <a:latin typeface="Arial" panose="020B0604020202020204" pitchFamily="34" charset="0"/>
                <a:cs typeface="Arial" panose="020B0604020202020204" pitchFamily="34" charset="0"/>
              </a:rPr>
              <a:t>• Integra recursos de la investigación educativa para enriquecer su práctica profesional, expresando su interés por el conocimiento, la ciencia y la mejora de la educación.</a:t>
            </a:r>
          </a:p>
          <a:p>
            <a:pPr algn="just"/>
            <a:r>
              <a:rPr lang="es-MX" sz="1600" dirty="0">
                <a:latin typeface="Arial" panose="020B0604020202020204" pitchFamily="34" charset="0"/>
                <a:cs typeface="Arial" panose="020B0604020202020204" pitchFamily="34" charset="0"/>
              </a:rPr>
              <a:t>• Actúa de manera ética ante la diversidad de situaciones que se presentan en la práctica profesional.</a:t>
            </a:r>
          </a:p>
          <a:p>
            <a:endParaRPr lang="es-MX" dirty="0">
              <a:latin typeface="Arial" panose="020B0604020202020204" pitchFamily="34" charset="0"/>
              <a:cs typeface="Arial" panose="020B0604020202020204" pitchFamily="34" charset="0"/>
            </a:endParaRPr>
          </a:p>
          <a:p>
            <a:pPr algn="ctr"/>
            <a:r>
              <a:rPr lang="es-MX" b="1" dirty="0">
                <a:latin typeface="Arial" panose="020B0604020202020204" pitchFamily="34" charset="0"/>
                <a:cs typeface="Arial" panose="020B0604020202020204" pitchFamily="34" charset="0"/>
              </a:rPr>
              <a:t>Alumna: </a:t>
            </a:r>
            <a:r>
              <a:rPr lang="es-MX" dirty="0">
                <a:latin typeface="Arial" panose="020B0604020202020204" pitchFamily="34" charset="0"/>
                <a:cs typeface="Arial" panose="020B0604020202020204" pitchFamily="34" charset="0"/>
              </a:rPr>
              <a:t>Corina Beltrán García</a:t>
            </a:r>
          </a:p>
          <a:p>
            <a:pPr algn="ct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4° “A”</a:t>
            </a:r>
          </a:p>
          <a:p>
            <a:pPr algn="ctr"/>
            <a:endParaRPr lang="es-MX" dirty="0">
              <a:latin typeface="Arial" panose="020B0604020202020204" pitchFamily="34" charset="0"/>
              <a:cs typeface="Arial" panose="020B0604020202020204" pitchFamily="34" charset="0"/>
            </a:endParaRPr>
          </a:p>
          <a:p>
            <a:pPr algn="r"/>
            <a:r>
              <a:rPr lang="es-MX" dirty="0">
                <a:latin typeface="Arial" panose="020B0604020202020204" pitchFamily="34" charset="0"/>
                <a:cs typeface="Arial" panose="020B0604020202020204" pitchFamily="34" charset="0"/>
              </a:rPr>
              <a:t>Saltillo Coahuila, </a:t>
            </a:r>
            <a:r>
              <a:rPr lang="es-MX">
                <a:latin typeface="Arial" panose="020B0604020202020204" pitchFamily="34" charset="0"/>
                <a:cs typeface="Arial" panose="020B0604020202020204" pitchFamily="34" charset="0"/>
              </a:rPr>
              <a:t>a septiembre </a:t>
            </a:r>
            <a:r>
              <a:rPr lang="es-MX" dirty="0">
                <a:latin typeface="Arial" panose="020B0604020202020204" pitchFamily="34" charset="0"/>
                <a:cs typeface="Arial" panose="020B0604020202020204" pitchFamily="34" charset="0"/>
              </a:rPr>
              <a:t>del 2021 </a:t>
            </a:r>
            <a:r>
              <a:rPr lang="es-MX" sz="1600" dirty="0">
                <a:latin typeface="Arial" panose="020B0604020202020204" pitchFamily="34" charset="0"/>
                <a:cs typeface="Arial" panose="020B0604020202020204" pitchFamily="34" charset="0"/>
              </a:rPr>
              <a:t>                                                                                                                                                                                       </a:t>
            </a:r>
            <a:endParaRPr lang="es-MX" sz="1600" dirty="0"/>
          </a:p>
        </p:txBody>
      </p:sp>
    </p:spTree>
    <p:extLst>
      <p:ext uri="{BB962C8B-B14F-4D97-AF65-F5344CB8AC3E}">
        <p14:creationId xmlns:p14="http://schemas.microsoft.com/office/powerpoint/2010/main" val="733152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777163" cy="10045700"/>
          </a:xfrm>
          <a:prstGeom prst="rect">
            <a:avLst/>
          </a:prstGeom>
        </p:spPr>
      </p:pic>
      <p:sp>
        <p:nvSpPr>
          <p:cNvPr id="6" name="CuadroTexto 5"/>
          <p:cNvSpPr txBox="1"/>
          <p:nvPr/>
        </p:nvSpPr>
        <p:spPr>
          <a:xfrm>
            <a:off x="610359" y="802244"/>
            <a:ext cx="6556442" cy="646331"/>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Jueves 9 de septiembre del 2021</a:t>
            </a:r>
          </a:p>
          <a:p>
            <a:endParaRPr lang="es-MX" dirty="0"/>
          </a:p>
        </p:txBody>
      </p:sp>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7229" t="13440" r="6211" b="46968"/>
          <a:stretch/>
        </p:blipFill>
        <p:spPr>
          <a:xfrm>
            <a:off x="2724151" y="7344404"/>
            <a:ext cx="4743450" cy="2590801"/>
          </a:xfrm>
          <a:prstGeom prst="rect">
            <a:avLst/>
          </a:prstGeom>
        </p:spPr>
      </p:pic>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l="9020" t="20008" r="7755" b="24078"/>
          <a:stretch/>
        </p:blipFill>
        <p:spPr>
          <a:xfrm>
            <a:off x="1978437" y="1125409"/>
            <a:ext cx="4914901" cy="2476500"/>
          </a:xfrm>
          <a:prstGeom prst="rect">
            <a:avLst/>
          </a:prstGeom>
        </p:spPr>
      </p:pic>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l="20086" t="9611" r="9125" b="25723"/>
          <a:stretch/>
        </p:blipFill>
        <p:spPr>
          <a:xfrm>
            <a:off x="84965" y="3547104"/>
            <a:ext cx="5505450" cy="3771900"/>
          </a:xfrm>
          <a:prstGeom prst="rect">
            <a:avLst/>
          </a:prstGeom>
        </p:spPr>
      </p:pic>
    </p:spTree>
    <p:extLst>
      <p:ext uri="{BB962C8B-B14F-4D97-AF65-F5344CB8AC3E}">
        <p14:creationId xmlns:p14="http://schemas.microsoft.com/office/powerpoint/2010/main" val="295758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968624"/>
            <a:chOff x="-60113" y="101667"/>
            <a:chExt cx="8202188" cy="996862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711462"/>
              <a:ext cx="408569" cy="523220"/>
              <a:chOff x="325120" y="968675"/>
              <a:chExt cx="408569"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solidFill>
                <a:schemeClr val="accent4">
                  <a:lumMod val="40000"/>
                  <a:lumOff val="60000"/>
                </a:schemeClr>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51853" y="968675"/>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369332"/>
            </a:xfrm>
            <a:prstGeom prst="rect">
              <a:avLst/>
            </a:prstGeom>
            <a:noFill/>
          </p:spPr>
          <p:txBody>
            <a:bodyPr wrap="square" rtlCol="0">
              <a:spAutoFit/>
            </a:bodyPr>
            <a:lstStyle/>
            <a:p>
              <a:r>
                <a:rPr lang="es-MX" dirty="0"/>
                <a:t>Situación de Aprendizaje: __________¿Cómo me siento?__________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0004" y="8592963"/>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25086" y="8591560"/>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p:cNvSpPr txBox="1"/>
          <p:nvPr/>
        </p:nvSpPr>
        <p:spPr>
          <a:xfrm>
            <a:off x="615807" y="272079"/>
            <a:ext cx="417362" cy="369332"/>
          </a:xfrm>
          <a:prstGeom prst="rect">
            <a:avLst/>
          </a:prstGeom>
          <a:noFill/>
        </p:spPr>
        <p:txBody>
          <a:bodyPr wrap="square" rtlCol="0">
            <a:spAutoFit/>
          </a:bodyPr>
          <a:lstStyle/>
          <a:p>
            <a:r>
              <a:rPr lang="es-MX" dirty="0"/>
              <a:t>9            </a:t>
            </a:r>
          </a:p>
        </p:txBody>
      </p:sp>
      <p:sp>
        <p:nvSpPr>
          <p:cNvPr id="7" name="CuadroTexto 6"/>
          <p:cNvSpPr txBox="1"/>
          <p:nvPr/>
        </p:nvSpPr>
        <p:spPr>
          <a:xfrm>
            <a:off x="1341655" y="290496"/>
            <a:ext cx="674037" cy="369332"/>
          </a:xfrm>
          <a:prstGeom prst="rect">
            <a:avLst/>
          </a:prstGeom>
          <a:noFill/>
        </p:spPr>
        <p:txBody>
          <a:bodyPr wrap="square" rtlCol="0">
            <a:spAutoFit/>
          </a:bodyPr>
          <a:lstStyle/>
          <a:p>
            <a:r>
              <a:rPr lang="es-MX" dirty="0"/>
              <a:t>SEP</a:t>
            </a:r>
          </a:p>
        </p:txBody>
      </p:sp>
      <p:sp>
        <p:nvSpPr>
          <p:cNvPr id="9" name="CuadroTexto 8"/>
          <p:cNvSpPr txBox="1"/>
          <p:nvPr/>
        </p:nvSpPr>
        <p:spPr>
          <a:xfrm>
            <a:off x="2113907" y="273493"/>
            <a:ext cx="1091571" cy="369332"/>
          </a:xfrm>
          <a:prstGeom prst="rect">
            <a:avLst/>
          </a:prstGeom>
          <a:noFill/>
        </p:spPr>
        <p:txBody>
          <a:bodyPr wrap="square" rtlCol="0">
            <a:spAutoFit/>
          </a:bodyPr>
          <a:lstStyle/>
          <a:p>
            <a:r>
              <a:rPr lang="es-MX" dirty="0"/>
              <a:t>2021</a:t>
            </a:r>
          </a:p>
        </p:txBody>
      </p:sp>
      <p:pic>
        <p:nvPicPr>
          <p:cNvPr id="17" name="Gráfico 16" descr="Marca de verificación">
            <a:extLst>
              <a:ext uri="{FF2B5EF4-FFF2-40B4-BE49-F238E27FC236}">
                <a16:creationId xmlns:a16="http://schemas.microsoft.com/office/drawing/2014/main" id="{D03000B2-4594-467D-AD8D-599A1151BE19}"/>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23832" y="3040158"/>
            <a:ext cx="474781" cy="474781"/>
          </a:xfrm>
          <a:prstGeom prst="rect">
            <a:avLst/>
          </a:prstGeom>
        </p:spPr>
      </p:pic>
      <p:pic>
        <p:nvPicPr>
          <p:cNvPr id="131" name="Gráfico 130" descr="Marca de verificación">
            <a:extLst>
              <a:ext uri="{FF2B5EF4-FFF2-40B4-BE49-F238E27FC236}">
                <a16:creationId xmlns:a16="http://schemas.microsoft.com/office/drawing/2014/main" id="{FC6D521C-D7F3-42C7-82AF-F943AE0B14F6}"/>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70740" y="607596"/>
            <a:ext cx="466985" cy="466985"/>
          </a:xfrm>
          <a:prstGeom prst="rect">
            <a:avLst/>
          </a:prstGeom>
        </p:spPr>
      </p:pic>
      <p:pic>
        <p:nvPicPr>
          <p:cNvPr id="133" name="Gráfico 132" descr="Marca de verificación">
            <a:extLst>
              <a:ext uri="{FF2B5EF4-FFF2-40B4-BE49-F238E27FC236}">
                <a16:creationId xmlns:a16="http://schemas.microsoft.com/office/drawing/2014/main" id="{306A8D20-4DC4-4E15-9E16-5C99389FD46F}"/>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27918" y="5857819"/>
            <a:ext cx="329659" cy="329659"/>
          </a:xfrm>
          <a:prstGeom prst="rect">
            <a:avLst/>
          </a:prstGeom>
        </p:spPr>
      </p:pic>
      <p:pic>
        <p:nvPicPr>
          <p:cNvPr id="154" name="Gráfico 153" descr="Marca de verificación">
            <a:extLst>
              <a:ext uri="{FF2B5EF4-FFF2-40B4-BE49-F238E27FC236}">
                <a16:creationId xmlns:a16="http://schemas.microsoft.com/office/drawing/2014/main" id="{38DFCCBD-848C-46CD-AF37-1B499A8EA31D}"/>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42892" y="6023413"/>
            <a:ext cx="329659" cy="329659"/>
          </a:xfrm>
          <a:prstGeom prst="rect">
            <a:avLst/>
          </a:prstGeom>
        </p:spPr>
      </p:pic>
      <p:pic>
        <p:nvPicPr>
          <p:cNvPr id="156" name="Gráfico 155" descr="Marca de verificación">
            <a:extLst>
              <a:ext uri="{FF2B5EF4-FFF2-40B4-BE49-F238E27FC236}">
                <a16:creationId xmlns:a16="http://schemas.microsoft.com/office/drawing/2014/main" id="{99871BB4-4833-4F3E-A9C7-CF3D170862E4}"/>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42891" y="6234398"/>
            <a:ext cx="329659" cy="329659"/>
          </a:xfrm>
          <a:prstGeom prst="rect">
            <a:avLst/>
          </a:prstGeom>
        </p:spPr>
      </p:pic>
      <p:pic>
        <p:nvPicPr>
          <p:cNvPr id="157" name="Gráfico 156" descr="Marca de verificación">
            <a:extLst>
              <a:ext uri="{FF2B5EF4-FFF2-40B4-BE49-F238E27FC236}">
                <a16:creationId xmlns:a16="http://schemas.microsoft.com/office/drawing/2014/main" id="{C1A5212D-3F72-4951-8952-76D2F31F5CE3}"/>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50288" y="6426654"/>
            <a:ext cx="329659" cy="329659"/>
          </a:xfrm>
          <a:prstGeom prst="rect">
            <a:avLst/>
          </a:prstGeom>
        </p:spPr>
      </p:pic>
      <p:sp>
        <p:nvSpPr>
          <p:cNvPr id="20" name="CuadroTexto 19">
            <a:extLst>
              <a:ext uri="{FF2B5EF4-FFF2-40B4-BE49-F238E27FC236}">
                <a16:creationId xmlns:a16="http://schemas.microsoft.com/office/drawing/2014/main" id="{D370B546-EC02-4F4C-A8FA-139F9074F86A}"/>
              </a:ext>
            </a:extLst>
          </p:cNvPr>
          <p:cNvSpPr txBox="1"/>
          <p:nvPr/>
        </p:nvSpPr>
        <p:spPr>
          <a:xfrm>
            <a:off x="52155" y="8539821"/>
            <a:ext cx="3772927" cy="1200329"/>
          </a:xfrm>
          <a:prstGeom prst="rect">
            <a:avLst/>
          </a:prstGeom>
          <a:noFill/>
        </p:spPr>
        <p:txBody>
          <a:bodyPr wrap="square" rtlCol="0">
            <a:spAutoFit/>
          </a:bodyPr>
          <a:lstStyle/>
          <a:p>
            <a:r>
              <a:rPr lang="es-MX" dirty="0"/>
              <a:t>Expresaron ideas y emociones claras, comentaron estrategias de auto regulación, jugaron y estuvieron atentos toda la clase y participando.</a:t>
            </a:r>
          </a:p>
        </p:txBody>
      </p:sp>
      <p:sp>
        <p:nvSpPr>
          <p:cNvPr id="158" name="CuadroTexto 157">
            <a:extLst>
              <a:ext uri="{FF2B5EF4-FFF2-40B4-BE49-F238E27FC236}">
                <a16:creationId xmlns:a16="http://schemas.microsoft.com/office/drawing/2014/main" id="{7C6D1C6F-DBDF-4288-B55A-5BD3E0042F29}"/>
              </a:ext>
            </a:extLst>
          </p:cNvPr>
          <p:cNvSpPr txBox="1"/>
          <p:nvPr/>
        </p:nvSpPr>
        <p:spPr>
          <a:xfrm>
            <a:off x="4009841" y="8594347"/>
            <a:ext cx="3548667" cy="1200329"/>
          </a:xfrm>
          <a:prstGeom prst="rect">
            <a:avLst/>
          </a:prstGeom>
          <a:noFill/>
        </p:spPr>
        <p:txBody>
          <a:bodyPr wrap="square" rtlCol="0">
            <a:spAutoFit/>
          </a:bodyPr>
          <a:lstStyle/>
          <a:p>
            <a:r>
              <a:rPr lang="es-MX" dirty="0"/>
              <a:t>Como se juntaron las clases de artes y la mía algunos niños ya no entraron a mi sesión tal vez por cansancio, hambre o aburrimiento.</a:t>
            </a:r>
          </a:p>
        </p:txBody>
      </p:sp>
      <p:pic>
        <p:nvPicPr>
          <p:cNvPr id="159" name="Gráfico 158" descr="Marca de verificación">
            <a:extLst>
              <a:ext uri="{FF2B5EF4-FFF2-40B4-BE49-F238E27FC236}">
                <a16:creationId xmlns:a16="http://schemas.microsoft.com/office/drawing/2014/main" id="{1C443647-E3B8-4C4D-8B34-C0DFC139461D}"/>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3842" y="7233632"/>
            <a:ext cx="252943" cy="252943"/>
          </a:xfrm>
          <a:prstGeom prst="rect">
            <a:avLst/>
          </a:prstGeom>
        </p:spPr>
      </p:pic>
      <p:pic>
        <p:nvPicPr>
          <p:cNvPr id="160" name="Gráfico 159" descr="Marca de verificación">
            <a:extLst>
              <a:ext uri="{FF2B5EF4-FFF2-40B4-BE49-F238E27FC236}">
                <a16:creationId xmlns:a16="http://schemas.microsoft.com/office/drawing/2014/main" id="{88C2868D-0D25-4EA5-A676-931A628FBEB8}"/>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6634" y="7433033"/>
            <a:ext cx="252943" cy="252943"/>
          </a:xfrm>
          <a:prstGeom prst="rect">
            <a:avLst/>
          </a:prstGeom>
        </p:spPr>
      </p:pic>
      <p:pic>
        <p:nvPicPr>
          <p:cNvPr id="162" name="Gráfico 161" descr="Marca de verificación">
            <a:extLst>
              <a:ext uri="{FF2B5EF4-FFF2-40B4-BE49-F238E27FC236}">
                <a16:creationId xmlns:a16="http://schemas.microsoft.com/office/drawing/2014/main" id="{F845E429-CB9E-418B-8D61-F33E082760B0}"/>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70529" y="7614394"/>
            <a:ext cx="252943" cy="252943"/>
          </a:xfrm>
          <a:prstGeom prst="rect">
            <a:avLst/>
          </a:prstGeom>
        </p:spPr>
      </p:pic>
      <p:pic>
        <p:nvPicPr>
          <p:cNvPr id="163" name="Gráfico 162" descr="Marca de verificación">
            <a:extLst>
              <a:ext uri="{FF2B5EF4-FFF2-40B4-BE49-F238E27FC236}">
                <a16:creationId xmlns:a16="http://schemas.microsoft.com/office/drawing/2014/main" id="{DDAF6D6E-B308-45A3-81B8-6BF7DB4C208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3842" y="7814606"/>
            <a:ext cx="252943" cy="252943"/>
          </a:xfrm>
          <a:prstGeom prst="rect">
            <a:avLst/>
          </a:prstGeom>
        </p:spPr>
      </p:pic>
      <p:pic>
        <p:nvPicPr>
          <p:cNvPr id="164" name="Gráfico 163" descr="Marca de verificación">
            <a:extLst>
              <a:ext uri="{FF2B5EF4-FFF2-40B4-BE49-F238E27FC236}">
                <a16:creationId xmlns:a16="http://schemas.microsoft.com/office/drawing/2014/main" id="{46F3E4A8-EED9-41E2-AA65-71C971C1DC80}"/>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6314" y="7987129"/>
            <a:ext cx="252943" cy="252943"/>
          </a:xfrm>
          <a:prstGeom prst="rect">
            <a:avLst/>
          </a:prstGeom>
        </p:spPr>
      </p:pic>
      <p:pic>
        <p:nvPicPr>
          <p:cNvPr id="167" name="Gráfico 166" descr="Marca de verificación">
            <a:extLst>
              <a:ext uri="{FF2B5EF4-FFF2-40B4-BE49-F238E27FC236}">
                <a16:creationId xmlns:a16="http://schemas.microsoft.com/office/drawing/2014/main" id="{2C93F789-00E4-4DAA-913B-EEACC917B4DF}"/>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74077" y="8176598"/>
            <a:ext cx="252943" cy="252943"/>
          </a:xfrm>
          <a:prstGeom prst="rect">
            <a:avLst/>
          </a:prstGeom>
        </p:spPr>
      </p:pic>
      <p:sp>
        <p:nvSpPr>
          <p:cNvPr id="188" name="CuadroTexto 187">
            <a:extLst>
              <a:ext uri="{FF2B5EF4-FFF2-40B4-BE49-F238E27FC236}">
                <a16:creationId xmlns:a16="http://schemas.microsoft.com/office/drawing/2014/main" id="{B831D29B-ED70-4EE9-977D-74E2AFEAE298}"/>
              </a:ext>
            </a:extLst>
          </p:cNvPr>
          <p:cNvSpPr txBox="1"/>
          <p:nvPr/>
        </p:nvSpPr>
        <p:spPr>
          <a:xfrm>
            <a:off x="3752262" y="4206592"/>
            <a:ext cx="3964787" cy="1015663"/>
          </a:xfrm>
          <a:prstGeom prst="rect">
            <a:avLst/>
          </a:prstGeom>
          <a:noFill/>
        </p:spPr>
        <p:txBody>
          <a:bodyPr wrap="square" rtlCol="0">
            <a:spAutoFit/>
          </a:bodyPr>
          <a:lstStyle/>
          <a:p>
            <a:r>
              <a:rPr lang="es-MX" sz="1200" dirty="0"/>
              <a:t>La asistencia fue regular, asistieron 9 niñas y 8 niños a la sesión virtual, la participación fue exitosa, las actividades dinámicas e interactivas en conjunto con el material digital. La complejidad fue adecuada a su edad y el tiempo fue exacto a lo planeado.</a:t>
            </a:r>
          </a:p>
        </p:txBody>
      </p:sp>
      <p:pic>
        <p:nvPicPr>
          <p:cNvPr id="189" name="Gráfico 188" descr="Marca de verificación">
            <a:extLst>
              <a:ext uri="{FF2B5EF4-FFF2-40B4-BE49-F238E27FC236}">
                <a16:creationId xmlns:a16="http://schemas.microsoft.com/office/drawing/2014/main" id="{FA9A693B-9248-4A0E-8843-D19DB1CB59AE}"/>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63637" y="2372026"/>
            <a:ext cx="466985" cy="466985"/>
          </a:xfrm>
          <a:prstGeom prst="rect">
            <a:avLst/>
          </a:prstGeom>
        </p:spPr>
      </p:pic>
      <p:pic>
        <p:nvPicPr>
          <p:cNvPr id="191" name="Gráfico 190" descr="Marca de verificación">
            <a:extLst>
              <a:ext uri="{FF2B5EF4-FFF2-40B4-BE49-F238E27FC236}">
                <a16:creationId xmlns:a16="http://schemas.microsoft.com/office/drawing/2014/main" id="{CA683E9B-C845-47D2-8019-978781DB4C17}"/>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839" y="4005856"/>
            <a:ext cx="289569" cy="289569"/>
          </a:xfrm>
          <a:prstGeom prst="rect">
            <a:avLst/>
          </a:prstGeom>
        </p:spPr>
      </p:pic>
      <p:pic>
        <p:nvPicPr>
          <p:cNvPr id="193" name="Gráfico 192" descr="Marca de verificación">
            <a:extLst>
              <a:ext uri="{FF2B5EF4-FFF2-40B4-BE49-F238E27FC236}">
                <a16:creationId xmlns:a16="http://schemas.microsoft.com/office/drawing/2014/main" id="{4DE35393-4320-4070-B1AB-DFB6274DE977}"/>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5837" y="4242567"/>
            <a:ext cx="289569" cy="289569"/>
          </a:xfrm>
          <a:prstGeom prst="rect">
            <a:avLst/>
          </a:prstGeom>
        </p:spPr>
      </p:pic>
      <p:pic>
        <p:nvPicPr>
          <p:cNvPr id="195" name="Gráfico 194" descr="Marca de verificación">
            <a:extLst>
              <a:ext uri="{FF2B5EF4-FFF2-40B4-BE49-F238E27FC236}">
                <a16:creationId xmlns:a16="http://schemas.microsoft.com/office/drawing/2014/main" id="{02917604-D1D2-42C5-A87C-D8BD510E3B7B}"/>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684" y="4427718"/>
            <a:ext cx="289569" cy="289569"/>
          </a:xfrm>
          <a:prstGeom prst="rect">
            <a:avLst/>
          </a:prstGeom>
        </p:spPr>
      </p:pic>
      <p:pic>
        <p:nvPicPr>
          <p:cNvPr id="197" name="Gráfico 196" descr="Marca de verificación">
            <a:extLst>
              <a:ext uri="{FF2B5EF4-FFF2-40B4-BE49-F238E27FC236}">
                <a16:creationId xmlns:a16="http://schemas.microsoft.com/office/drawing/2014/main" id="{D1F8E012-1E73-44D4-82CD-09E5157C4954}"/>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839" y="4631869"/>
            <a:ext cx="289569" cy="289569"/>
          </a:xfrm>
          <a:prstGeom prst="rect">
            <a:avLst/>
          </a:prstGeom>
        </p:spPr>
      </p:pic>
      <p:pic>
        <p:nvPicPr>
          <p:cNvPr id="199" name="Gráfico 198" descr="Marca de verificación">
            <a:extLst>
              <a:ext uri="{FF2B5EF4-FFF2-40B4-BE49-F238E27FC236}">
                <a16:creationId xmlns:a16="http://schemas.microsoft.com/office/drawing/2014/main" id="{1B7ACBD9-BA92-4FF5-8542-181E94F178CC}"/>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6816" y="4794437"/>
            <a:ext cx="289569" cy="289569"/>
          </a:xfrm>
          <a:prstGeom prst="rect">
            <a:avLst/>
          </a:prstGeom>
        </p:spPr>
      </p:pic>
      <p:pic>
        <p:nvPicPr>
          <p:cNvPr id="200" name="Gráfico 199" descr="Marca de verificación">
            <a:extLst>
              <a:ext uri="{FF2B5EF4-FFF2-40B4-BE49-F238E27FC236}">
                <a16:creationId xmlns:a16="http://schemas.microsoft.com/office/drawing/2014/main" id="{637775A1-ED96-48BA-BDA9-57B3F21FD491}"/>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1436" y="4979173"/>
            <a:ext cx="289569" cy="289569"/>
          </a:xfrm>
          <a:prstGeom prst="rect">
            <a:avLst/>
          </a:prstGeom>
        </p:spPr>
      </p:pic>
    </p:spTree>
    <p:extLst>
      <p:ext uri="{BB962C8B-B14F-4D97-AF65-F5344CB8AC3E}">
        <p14:creationId xmlns:p14="http://schemas.microsoft.com/office/powerpoint/2010/main" val="240872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777163" cy="10045700"/>
          </a:xfrm>
          <a:prstGeom prst="rect">
            <a:avLst/>
          </a:prstGeom>
        </p:spPr>
      </p:pic>
      <p:sp>
        <p:nvSpPr>
          <p:cNvPr id="6" name="CuadroTexto 5"/>
          <p:cNvSpPr txBox="1"/>
          <p:nvPr/>
        </p:nvSpPr>
        <p:spPr>
          <a:xfrm>
            <a:off x="610359" y="802244"/>
            <a:ext cx="6556442" cy="7682231"/>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Viernes 10 de septiembre del 2021</a:t>
            </a:r>
          </a:p>
          <a:p>
            <a:pPr algn="ctr"/>
            <a:endParaRPr lang="es-MX" b="1" dirty="0">
              <a:latin typeface="Arial" panose="020B0604020202020204" pitchFamily="34" charset="0"/>
              <a:cs typeface="Arial" panose="020B0604020202020204" pitchFamily="34" charset="0"/>
            </a:endParaRPr>
          </a:p>
          <a:p>
            <a:pPr algn="ctr"/>
            <a:endParaRPr lang="es-MX" sz="100" b="1" dirty="0">
              <a:latin typeface="Arial" panose="020B0604020202020204" pitchFamily="34" charset="0"/>
              <a:cs typeface="Arial" panose="020B0604020202020204" pitchFamily="34" charset="0"/>
            </a:endParaRPr>
          </a:p>
          <a:p>
            <a:pPr>
              <a:lnSpc>
                <a:spcPct val="150000"/>
              </a:lnSpc>
            </a:pPr>
            <a:r>
              <a:rPr lang="es-MX" dirty="0"/>
              <a:t>El día de hoy pasé lista a las 8:45 am y enviaron un audio mencionando su nombre y diciendo presente. Posteriormente envié las actividades de este día por WhatsApp ya que los viernes es un día en el que no hay clase en línea porque tienen clase de educación artística. El trabajo de los padres de familia es muy importante, el que ellos estén pendientes de los asuntos educativos de los alumnos causa un impacto positivo en el aprendizaje de los alumnos y tal como lo menciona </a:t>
            </a:r>
            <a:r>
              <a:rPr lang="es-ES" sz="1800" dirty="0">
                <a:latin typeface="Arial" panose="020B0604020202020204" pitchFamily="34" charset="0"/>
                <a:cs typeface="Arial" panose="020B0604020202020204" pitchFamily="34" charset="0"/>
              </a:rPr>
              <a:t>Galván (1998) los padres de familia y son quienes sostienen el trabajo educativo en la casa; la relación entre padres, alumnos y maestros construyen una participación activa en el desarrollo de ciertas actividades dentro y fuera de la computadora, y es verdad, son actores importantes que deben intervenir en cada asunto escolar y el que estén al pendiente de los niños es elemento de gran importancia ya que demuestra que si tienen el interés de que sus niños aprendan y crezcan personalmente.</a:t>
            </a:r>
            <a:endParaRPr lang="es-MX" sz="1800" dirty="0">
              <a:latin typeface="Arial" panose="020B0604020202020204" pitchFamily="34" charset="0"/>
              <a:cs typeface="Arial" panose="020B0604020202020204" pitchFamily="34" charset="0"/>
            </a:endParaRPr>
          </a:p>
          <a:p>
            <a:pPr>
              <a:lnSpc>
                <a:spcPct val="150000"/>
              </a:lnSpc>
            </a:pPr>
            <a:endParaRPr lang="es-MX" dirty="0"/>
          </a:p>
        </p:txBody>
      </p:sp>
    </p:spTree>
    <p:extLst>
      <p:ext uri="{BB962C8B-B14F-4D97-AF65-F5344CB8AC3E}">
        <p14:creationId xmlns:p14="http://schemas.microsoft.com/office/powerpoint/2010/main" val="237009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777163" cy="10045700"/>
          </a:xfrm>
          <a:prstGeom prst="rect">
            <a:avLst/>
          </a:prstGeom>
        </p:spPr>
      </p:pic>
      <p:sp>
        <p:nvSpPr>
          <p:cNvPr id="6" name="CuadroTexto 5"/>
          <p:cNvSpPr txBox="1"/>
          <p:nvPr/>
        </p:nvSpPr>
        <p:spPr>
          <a:xfrm>
            <a:off x="610359" y="802244"/>
            <a:ext cx="6556442" cy="8075609"/>
          </a:xfrm>
          <a:prstGeom prst="rect">
            <a:avLst/>
          </a:prstGeom>
          <a:noFill/>
        </p:spPr>
        <p:txBody>
          <a:bodyPr wrap="square" rtlCol="0">
            <a:spAutoFit/>
          </a:bodyPr>
          <a:lstStyle/>
          <a:p>
            <a:pPr algn="ctr"/>
            <a:r>
              <a:rPr lang="es-MX" sz="2400" b="1" dirty="0">
                <a:latin typeface="Arial" panose="020B0604020202020204" pitchFamily="34" charset="0"/>
                <a:cs typeface="Arial" panose="020B0604020202020204" pitchFamily="34" charset="0"/>
              </a:rPr>
              <a:t>Referencias Bibliográficas</a:t>
            </a:r>
          </a:p>
          <a:p>
            <a:pPr algn="ctr"/>
            <a:endParaRPr lang="es-MX" sz="1100" b="1"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	Bronson, M, B. (2000). </a:t>
            </a:r>
            <a:r>
              <a:rPr lang="es-MX" sz="2000" i="1" dirty="0" err="1">
                <a:latin typeface="Arial" panose="020B0604020202020204" pitchFamily="34" charset="0"/>
                <a:cs typeface="Arial" panose="020B0604020202020204" pitchFamily="34" charset="0"/>
              </a:rPr>
              <a:t>Self-regulation</a:t>
            </a:r>
            <a:r>
              <a:rPr lang="es-MX" sz="2000" i="1" dirty="0">
                <a:latin typeface="Arial" panose="020B0604020202020204" pitchFamily="34" charset="0"/>
                <a:cs typeface="Arial" panose="020B0604020202020204" pitchFamily="34" charset="0"/>
              </a:rPr>
              <a:t> in </a:t>
            </a:r>
            <a:r>
              <a:rPr lang="es-MX" sz="2000" i="1" dirty="0" err="1">
                <a:latin typeface="Arial" panose="020B0604020202020204" pitchFamily="34" charset="0"/>
                <a:cs typeface="Arial" panose="020B0604020202020204" pitchFamily="34" charset="0"/>
              </a:rPr>
              <a:t>early</a:t>
            </a:r>
            <a:r>
              <a:rPr lang="es-MX" sz="2000" i="1" dirty="0">
                <a:latin typeface="Arial" panose="020B0604020202020204" pitchFamily="34" charset="0"/>
                <a:cs typeface="Arial" panose="020B0604020202020204" pitchFamily="34" charset="0"/>
              </a:rPr>
              <a:t> </a:t>
            </a:r>
            <a:r>
              <a:rPr lang="es-MX" sz="2000" i="1" dirty="0" err="1">
                <a:latin typeface="Arial" panose="020B0604020202020204" pitchFamily="34" charset="0"/>
                <a:cs typeface="Arial" panose="020B0604020202020204" pitchFamily="34" charset="0"/>
              </a:rPr>
              <a:t>childhood</a:t>
            </a:r>
            <a:r>
              <a:rPr lang="es-MX" sz="2000" i="1" dirty="0">
                <a:latin typeface="Arial" panose="020B0604020202020204" pitchFamily="34" charset="0"/>
                <a:cs typeface="Arial" panose="020B0604020202020204" pitchFamily="34" charset="0"/>
              </a:rPr>
              <a:t>.</a:t>
            </a:r>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Nature</a:t>
            </a:r>
            <a:r>
              <a:rPr lang="es-MX" sz="2000" dirty="0">
                <a:latin typeface="Arial" panose="020B0604020202020204" pitchFamily="34" charset="0"/>
                <a:cs typeface="Arial" panose="020B0604020202020204" pitchFamily="34" charset="0"/>
              </a:rPr>
              <a:t> and </a:t>
            </a:r>
            <a:r>
              <a:rPr lang="es-MX" sz="2000" dirty="0" err="1">
                <a:latin typeface="Arial" panose="020B0604020202020204" pitchFamily="34" charset="0"/>
                <a:cs typeface="Arial" panose="020B0604020202020204" pitchFamily="34" charset="0"/>
              </a:rPr>
              <a:t>narture</a:t>
            </a:r>
            <a:r>
              <a:rPr lang="es-MX" sz="2000" dirty="0">
                <a:latin typeface="Arial" panose="020B0604020202020204" pitchFamily="34" charset="0"/>
                <a:cs typeface="Arial" panose="020B0604020202020204" pitchFamily="34" charset="0"/>
              </a:rPr>
              <a:t>. USA: Guilford.</a:t>
            </a:r>
          </a:p>
          <a:p>
            <a:pPr>
              <a:lnSpc>
                <a:spcPct val="150000"/>
              </a:lnSpc>
            </a:pPr>
            <a:r>
              <a:rPr lang="es-MX" sz="2000" dirty="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Cascales</a:t>
            </a:r>
            <a:r>
              <a:rPr lang="es-MX" sz="2000" dirty="0">
                <a:latin typeface="Arial" panose="020B0604020202020204" pitchFamily="34" charset="0"/>
                <a:cs typeface="Arial" panose="020B0604020202020204" pitchFamily="34" charset="0"/>
              </a:rPr>
              <a:t>-Martínez, A., Carrillo-García, M. E., y Redondo-Rocamora, A. M. (2017). </a:t>
            </a:r>
            <a:r>
              <a:rPr lang="es-MX" sz="2000" i="1" dirty="0">
                <a:latin typeface="Arial" panose="020B0604020202020204" pitchFamily="34" charset="0"/>
                <a:cs typeface="Arial" panose="020B0604020202020204" pitchFamily="34" charset="0"/>
              </a:rPr>
              <a:t>ABP y Emociones en Educación Infantil.</a:t>
            </a:r>
            <a:r>
              <a:rPr lang="es-MX" sz="2000" dirty="0">
                <a:latin typeface="Arial" panose="020B0604020202020204" pitchFamily="34" charset="0"/>
                <a:cs typeface="Arial" panose="020B0604020202020204" pitchFamily="34" charset="0"/>
              </a:rPr>
              <a:t> Píxel-Bit. Revista de Medios y Educación, (50), 201-210.	</a:t>
            </a:r>
            <a:endParaRPr lang="es-ES"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	Díaz Barriga F. (2006). </a:t>
            </a:r>
            <a:r>
              <a:rPr lang="es-MX" sz="2000" i="1" dirty="0">
                <a:latin typeface="Arial" panose="020B0604020202020204" pitchFamily="34" charset="0"/>
                <a:cs typeface="Arial" panose="020B0604020202020204" pitchFamily="34" charset="0"/>
              </a:rPr>
              <a:t>Enseñanza Situada.</a:t>
            </a:r>
            <a:r>
              <a:rPr lang="es-MX" sz="2000" dirty="0">
                <a:latin typeface="Arial" panose="020B0604020202020204" pitchFamily="34" charset="0"/>
                <a:cs typeface="Arial" panose="020B0604020202020204" pitchFamily="34" charset="0"/>
              </a:rPr>
              <a:t> México: Mc Graw Hill.</a:t>
            </a:r>
          </a:p>
          <a:p>
            <a:pPr>
              <a:lnSpc>
                <a:spcPct val="150000"/>
              </a:lnSpc>
            </a:pPr>
            <a:r>
              <a:rPr lang="es-MX" sz="2000" dirty="0">
                <a:latin typeface="Arial" panose="020B0604020202020204" pitchFamily="34" charset="0"/>
                <a:cs typeface="Arial" panose="020B0604020202020204" pitchFamily="34" charset="0"/>
              </a:rPr>
              <a:t>	Galván. (1998). Familias y escuela: la perspectiva de la antropología social. Revista Ensayos y</a:t>
            </a:r>
          </a:p>
          <a:p>
            <a:pPr>
              <a:lnSpc>
                <a:spcPct val="150000"/>
              </a:lnSpc>
            </a:pPr>
            <a:r>
              <a:rPr lang="es-MX" sz="2000" dirty="0">
                <a:latin typeface="Arial" panose="020B0604020202020204" pitchFamily="34" charset="0"/>
                <a:cs typeface="Arial" panose="020B0604020202020204" pitchFamily="34" charset="0"/>
              </a:rPr>
              <a:t>experiencias, 7, 36</a:t>
            </a:r>
            <a:endParaRPr lang="es-ES" sz="2000" dirty="0">
              <a:latin typeface="Arial" panose="020B0604020202020204" pitchFamily="34" charset="0"/>
              <a:cs typeface="Arial" panose="020B0604020202020204" pitchFamily="34" charset="0"/>
            </a:endParaRPr>
          </a:p>
          <a:p>
            <a:pPr>
              <a:lnSpc>
                <a:spcPct val="150000"/>
              </a:lnSpc>
            </a:pPr>
            <a:r>
              <a:rPr lang="es-ES" sz="2000" dirty="0">
                <a:latin typeface="Arial" panose="020B0604020202020204" pitchFamily="34" charset="0"/>
                <a:cs typeface="Arial" panose="020B0604020202020204" pitchFamily="34" charset="0"/>
              </a:rPr>
              <a:t>	Hoyuelos, A. (2005). </a:t>
            </a:r>
            <a:r>
              <a:rPr lang="es-ES" sz="2000" i="1" dirty="0">
                <a:latin typeface="Arial" panose="020B0604020202020204" pitchFamily="34" charset="0"/>
                <a:cs typeface="Arial" panose="020B0604020202020204" pitchFamily="34" charset="0"/>
              </a:rPr>
              <a:t>La escuela, ámbito estético educativo.</a:t>
            </a:r>
            <a:r>
              <a:rPr lang="es-ES" sz="2000" dirty="0">
                <a:latin typeface="Arial" panose="020B0604020202020204" pitchFamily="34" charset="0"/>
                <a:cs typeface="Arial" panose="020B0604020202020204" pitchFamily="34" charset="0"/>
              </a:rPr>
              <a:t> En I. Cabanellas y C. Eslava (</a:t>
            </a:r>
            <a:r>
              <a:rPr lang="es-ES" sz="2000" dirty="0" err="1">
                <a:latin typeface="Arial" panose="020B0604020202020204" pitchFamily="34" charset="0"/>
                <a:cs typeface="Arial" panose="020B0604020202020204" pitchFamily="34" charset="0"/>
              </a:rPr>
              <a:t>Coords</a:t>
            </a:r>
            <a:r>
              <a:rPr lang="es-ES" sz="2000" dirty="0">
                <a:latin typeface="Arial" panose="020B0604020202020204" pitchFamily="34" charset="0"/>
                <a:cs typeface="Arial" panose="020B0604020202020204" pitchFamily="34" charset="0"/>
              </a:rPr>
              <a:t>.), Territorios de la infancia. Diálogos entre la arquitectura y la pedagogía (pp. 166- 175). Barcelona: Editorial Graó.</a:t>
            </a:r>
          </a:p>
          <a:p>
            <a:pPr>
              <a:lnSpc>
                <a:spcPct val="150000"/>
              </a:lnSpc>
            </a:pPr>
            <a:r>
              <a:rPr lang="es-MX" sz="2000" dirty="0">
                <a:latin typeface="Arial" panose="020B0604020202020204" pitchFamily="34" charset="0"/>
                <a:cs typeface="Arial" panose="020B0604020202020204" pitchFamily="34" charset="0"/>
              </a:rPr>
              <a:t>	</a:t>
            </a:r>
            <a:endParaRPr lang="es-MX" dirty="0"/>
          </a:p>
        </p:txBody>
      </p:sp>
    </p:spTree>
    <p:extLst>
      <p:ext uri="{BB962C8B-B14F-4D97-AF65-F5344CB8AC3E}">
        <p14:creationId xmlns:p14="http://schemas.microsoft.com/office/powerpoint/2010/main" val="3839377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C9DB79F-85BF-4BB1-8381-6B5A92D16B7C}"/>
              </a:ext>
            </a:extLst>
          </p:cNvPr>
          <p:cNvPicPr>
            <a:picLocks noChangeAspect="1"/>
          </p:cNvPicPr>
          <p:nvPr/>
        </p:nvPicPr>
        <p:blipFill>
          <a:blip r:embed="rId2"/>
          <a:stretch>
            <a:fillRect/>
          </a:stretch>
        </p:blipFill>
        <p:spPr>
          <a:xfrm>
            <a:off x="0" y="0"/>
            <a:ext cx="7777163" cy="10045700"/>
          </a:xfrm>
          <a:prstGeom prst="rect">
            <a:avLst/>
          </a:prstGeom>
        </p:spPr>
      </p:pic>
    </p:spTree>
    <p:extLst>
      <p:ext uri="{BB962C8B-B14F-4D97-AF65-F5344CB8AC3E}">
        <p14:creationId xmlns:p14="http://schemas.microsoft.com/office/powerpoint/2010/main" val="3949012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777163" cy="10045700"/>
          </a:xfrm>
          <a:prstGeom prst="rect">
            <a:avLst/>
          </a:prstGeom>
        </p:spPr>
      </p:pic>
      <p:sp>
        <p:nvSpPr>
          <p:cNvPr id="6" name="CuadroTexto 5"/>
          <p:cNvSpPr txBox="1"/>
          <p:nvPr/>
        </p:nvSpPr>
        <p:spPr>
          <a:xfrm>
            <a:off x="610359" y="802244"/>
            <a:ext cx="6556442" cy="8463855"/>
          </a:xfrm>
          <a:prstGeom prst="rect">
            <a:avLst/>
          </a:prstGeom>
          <a:noFill/>
        </p:spPr>
        <p:txBody>
          <a:bodyPr wrap="square" rtlCol="0">
            <a:spAutoFit/>
          </a:bodyPr>
          <a:lstStyle/>
          <a:p>
            <a:pPr algn="ctr">
              <a:lnSpc>
                <a:spcPct val="200000"/>
              </a:lnSpc>
            </a:pPr>
            <a:r>
              <a:rPr lang="es-MX" sz="2800" b="1" dirty="0">
                <a:latin typeface="Arial" panose="020B0604020202020204" pitchFamily="34" charset="0"/>
                <a:cs typeface="Arial" panose="020B0604020202020204" pitchFamily="34" charset="0"/>
              </a:rPr>
              <a:t>Jardín de niños: </a:t>
            </a:r>
          </a:p>
          <a:p>
            <a:pPr algn="ctr">
              <a:lnSpc>
                <a:spcPct val="200000"/>
              </a:lnSpc>
            </a:pPr>
            <a:r>
              <a:rPr lang="es-MX" sz="2800" dirty="0">
                <a:latin typeface="Arial" panose="020B0604020202020204" pitchFamily="34" charset="0"/>
                <a:cs typeface="Arial" panose="020B0604020202020204" pitchFamily="34" charset="0"/>
              </a:rPr>
              <a:t>José Clemente Orozco.</a:t>
            </a:r>
          </a:p>
          <a:p>
            <a:pPr marL="342900" indent="-342900">
              <a:lnSpc>
                <a:spcPct val="200000"/>
              </a:lnSpc>
              <a:buFont typeface="Wingdings" panose="05000000000000000000" pitchFamily="2" charset="2"/>
              <a:buChar char="v"/>
            </a:pPr>
            <a:r>
              <a:rPr lang="es-MX" sz="2800" b="1" dirty="0">
                <a:latin typeface="Arial" panose="020B0604020202020204" pitchFamily="34" charset="0"/>
                <a:cs typeface="Arial" panose="020B0604020202020204" pitchFamily="34" charset="0"/>
              </a:rPr>
              <a:t>Maestra Practicante: </a:t>
            </a:r>
          </a:p>
          <a:p>
            <a:pPr>
              <a:lnSpc>
                <a:spcPct val="200000"/>
              </a:lnSpc>
            </a:pPr>
            <a:r>
              <a:rPr lang="es-MX" sz="2800" dirty="0">
                <a:latin typeface="Arial" panose="020B0604020202020204" pitchFamily="34" charset="0"/>
                <a:cs typeface="Arial" panose="020B0604020202020204" pitchFamily="34" charset="0"/>
              </a:rPr>
              <a:t>Corina Beltrán García</a:t>
            </a:r>
          </a:p>
          <a:p>
            <a:pPr marL="342900" indent="-342900">
              <a:lnSpc>
                <a:spcPct val="200000"/>
              </a:lnSpc>
              <a:buFont typeface="Wingdings" panose="05000000000000000000" pitchFamily="2" charset="2"/>
              <a:buChar char="v"/>
            </a:pPr>
            <a:r>
              <a:rPr lang="es-MX" sz="2800" b="1" dirty="0">
                <a:latin typeface="Arial" panose="020B0604020202020204" pitchFamily="34" charset="0"/>
                <a:cs typeface="Arial" panose="020B0604020202020204" pitchFamily="34" charset="0"/>
              </a:rPr>
              <a:t>Maestra titular: </a:t>
            </a:r>
          </a:p>
          <a:p>
            <a:pPr>
              <a:lnSpc>
                <a:spcPct val="200000"/>
              </a:lnSpc>
            </a:pPr>
            <a:r>
              <a:rPr lang="es-MX" sz="2800" dirty="0">
                <a:latin typeface="Arial" panose="020B0604020202020204" pitchFamily="34" charset="0"/>
                <a:cs typeface="Arial" panose="020B0604020202020204" pitchFamily="34" charset="0"/>
              </a:rPr>
              <a:t>Guadalupe Eguía.</a:t>
            </a:r>
          </a:p>
          <a:p>
            <a:pPr algn="ctr">
              <a:lnSpc>
                <a:spcPct val="200000"/>
              </a:lnSpc>
            </a:pPr>
            <a:r>
              <a:rPr lang="es-MX" sz="2800" b="1" dirty="0">
                <a:latin typeface="Arial" panose="020B0604020202020204" pitchFamily="34" charset="0"/>
                <a:cs typeface="Arial" panose="020B0604020202020204" pitchFamily="34" charset="0"/>
              </a:rPr>
              <a:t>Grupo: 3° Sección: “B”</a:t>
            </a:r>
          </a:p>
          <a:p>
            <a:pPr marL="342900" indent="-342900">
              <a:lnSpc>
                <a:spcPct val="200000"/>
              </a:lnSpc>
              <a:buFont typeface="Wingdings" panose="05000000000000000000" pitchFamily="2" charset="2"/>
              <a:buChar char="v"/>
            </a:pPr>
            <a:r>
              <a:rPr lang="es-MX" sz="2800" b="1" dirty="0">
                <a:latin typeface="Arial" panose="020B0604020202020204" pitchFamily="34" charset="0"/>
                <a:cs typeface="Arial" panose="020B0604020202020204" pitchFamily="34" charset="0"/>
              </a:rPr>
              <a:t>Total de alumnos:</a:t>
            </a:r>
            <a:r>
              <a:rPr lang="es-MX" sz="2800" dirty="0">
                <a:latin typeface="Arial" panose="020B0604020202020204" pitchFamily="34" charset="0"/>
                <a:cs typeface="Arial" panose="020B0604020202020204" pitchFamily="34" charset="0"/>
              </a:rPr>
              <a:t> 34 </a:t>
            </a:r>
          </a:p>
          <a:p>
            <a:pPr marL="342900" indent="-342900">
              <a:lnSpc>
                <a:spcPct val="200000"/>
              </a:lnSpc>
              <a:buFont typeface="Wingdings" panose="05000000000000000000" pitchFamily="2" charset="2"/>
              <a:buChar char="v"/>
            </a:pPr>
            <a:r>
              <a:rPr lang="es-MX" sz="2800" b="1" dirty="0">
                <a:latin typeface="Arial" panose="020B0604020202020204" pitchFamily="34" charset="0"/>
                <a:cs typeface="Arial" panose="020B0604020202020204" pitchFamily="34" charset="0"/>
              </a:rPr>
              <a:t>Niños: </a:t>
            </a:r>
            <a:r>
              <a:rPr lang="es-MX" sz="2800" u="sng" dirty="0">
                <a:latin typeface="Arial" panose="020B0604020202020204" pitchFamily="34" charset="0"/>
                <a:cs typeface="Arial" panose="020B0604020202020204" pitchFamily="34" charset="0"/>
              </a:rPr>
              <a:t>16</a:t>
            </a:r>
            <a:r>
              <a:rPr lang="es-MX" sz="2800" dirty="0">
                <a:latin typeface="Arial" panose="020B0604020202020204" pitchFamily="34" charset="0"/>
                <a:cs typeface="Arial" panose="020B0604020202020204" pitchFamily="34" charset="0"/>
              </a:rPr>
              <a:t> </a:t>
            </a:r>
            <a:r>
              <a:rPr lang="es-MX" sz="2800" b="1" dirty="0">
                <a:latin typeface="Arial" panose="020B0604020202020204" pitchFamily="34" charset="0"/>
                <a:cs typeface="Arial" panose="020B0604020202020204" pitchFamily="34" charset="0"/>
              </a:rPr>
              <a:t>Niñas:</a:t>
            </a:r>
            <a:r>
              <a:rPr lang="es-MX" sz="2800" dirty="0">
                <a:latin typeface="Arial" panose="020B0604020202020204" pitchFamily="34" charset="0"/>
                <a:cs typeface="Arial" panose="020B0604020202020204" pitchFamily="34" charset="0"/>
              </a:rPr>
              <a:t> </a:t>
            </a:r>
            <a:r>
              <a:rPr lang="es-MX" sz="2800" u="sng" dirty="0">
                <a:latin typeface="Arial" panose="020B0604020202020204" pitchFamily="34" charset="0"/>
                <a:cs typeface="Arial" panose="020B0604020202020204" pitchFamily="34" charset="0"/>
              </a:rPr>
              <a:t>18</a:t>
            </a:r>
          </a:p>
          <a:p>
            <a:pPr>
              <a:lnSpc>
                <a:spcPct val="200000"/>
              </a:lnSpc>
            </a:pPr>
            <a:endParaRPr lang="es-MX" sz="2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638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777163" cy="10045700"/>
          </a:xfrm>
          <a:prstGeom prst="rect">
            <a:avLst/>
          </a:prstGeom>
        </p:spPr>
      </p:pic>
      <p:sp>
        <p:nvSpPr>
          <p:cNvPr id="6" name="CuadroTexto 5"/>
          <p:cNvSpPr txBox="1"/>
          <p:nvPr/>
        </p:nvSpPr>
        <p:spPr>
          <a:xfrm>
            <a:off x="610359" y="802244"/>
            <a:ext cx="6556442" cy="7871386"/>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Lunes 6 de septiembre del 2021</a:t>
            </a:r>
          </a:p>
          <a:p>
            <a:pPr algn="ctr"/>
            <a:endParaRPr lang="es-MX" sz="1050" b="1"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El día de hoy pasé lista a las 8:45am por medio de WhatsApp con la misma dinámica de siempre donde los niños me envían un audio diciendo su nombre y presente, hoy no tuve clase en línea puesto que el acuerdo con los padres de familia y alumnos solo fue martes y jueves dejando de lado clases de artes y educación física. </a:t>
            </a:r>
            <a:r>
              <a:rPr lang="es-ES" sz="1800" dirty="0">
                <a:latin typeface="Arial" panose="020B0604020202020204" pitchFamily="34" charset="0"/>
                <a:cs typeface="Arial" panose="020B0604020202020204" pitchFamily="34" charset="0"/>
              </a:rPr>
              <a:t>Hoyuelos (2005) subraya la importancia del acomodo dispuesto para las exigencias pedagógicas o funcionales, de manera que se constituya en un ambiente amigable para todas las personas que lo ven, acogedor, delicado y sensible que coadyuve en el desarrollo integral. Elemento importante al adecuarme a cada posibilidad de los alumnos y los días que pueden tener las clases.</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Mandé actividades favoreciendo aprendizajes de lenguaje y comunicación favoreciendo aspectos como su nombre y a la vez pensamiento matemático como el conteo, además de socio emociones. Éstas actividades se reciben hasta el fin de semana, por esta razón aún no puedo revisarlas.</a:t>
            </a:r>
          </a:p>
          <a:p>
            <a:endParaRPr lang="es-MX" dirty="0"/>
          </a:p>
        </p:txBody>
      </p:sp>
    </p:spTree>
    <p:extLst>
      <p:ext uri="{BB962C8B-B14F-4D97-AF65-F5344CB8AC3E}">
        <p14:creationId xmlns:p14="http://schemas.microsoft.com/office/powerpoint/2010/main" val="2211735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777163" cy="10045700"/>
          </a:xfrm>
          <a:prstGeom prst="rect">
            <a:avLst/>
          </a:prstGeom>
        </p:spPr>
      </p:pic>
      <p:sp>
        <p:nvSpPr>
          <p:cNvPr id="6" name="CuadroTexto 5"/>
          <p:cNvSpPr txBox="1"/>
          <p:nvPr/>
        </p:nvSpPr>
        <p:spPr>
          <a:xfrm>
            <a:off x="610359" y="1123086"/>
            <a:ext cx="6556442" cy="7543091"/>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Martes 7 de septiembre del 2021</a:t>
            </a:r>
          </a:p>
          <a:p>
            <a:pPr algn="ctr"/>
            <a:endParaRPr lang="es-MX" sz="1050" b="1"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El pase de lista se realizó a las 8:45 am y a las 9:00 am di inicio a la primera clase, el grupo fue dividido en dos para tener mejor control de este. En ambas clase me fue muy bien la intervención que realicé fue la adecuada según la directora y educadora del jardín. Los alumnos muy atentos a las clases y participando. </a:t>
            </a:r>
            <a:r>
              <a:rPr lang="es-ES" sz="1800" dirty="0">
                <a:latin typeface="Arial" panose="020B0604020202020204" pitchFamily="34" charset="0"/>
                <a:cs typeface="Arial" panose="020B0604020202020204" pitchFamily="34" charset="0"/>
              </a:rPr>
              <a:t>Díaz Barriga F. (2006), habla acerca del aprendizaje por medio de proyectos, este es un aprendizaje experiencial, pues se aprende al hacer y al reflexionar sobre lo que se hace en contextos de prácticas situadas y auténticas, lo sucedido al </a:t>
            </a:r>
            <a:r>
              <a:rPr lang="es-MX" sz="1800" dirty="0">
                <a:latin typeface="Arial" panose="020B0604020202020204" pitchFamily="34" charset="0"/>
                <a:cs typeface="Arial" panose="020B0604020202020204" pitchFamily="34" charset="0"/>
              </a:rPr>
              <a:t>presentarles a los alumnos situaciones en las que deben controlar sus sentimientos y emociones expresando estrategias de auto regulación.</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La asistencia fue regular, las actividades se realizaron con éxito y mientras los niños se divertían, al mismo tiempo adquirían aprendizajes significativos. Posterior a la clase envié las tareas de este día y estuve respondiendo dudas que tuvieran los padres de familia.</a:t>
            </a:r>
          </a:p>
        </p:txBody>
      </p:sp>
    </p:spTree>
    <p:extLst>
      <p:ext uri="{BB962C8B-B14F-4D97-AF65-F5344CB8AC3E}">
        <p14:creationId xmlns:p14="http://schemas.microsoft.com/office/powerpoint/2010/main" val="1194915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711462"/>
              <a:ext cx="408569" cy="523220"/>
              <a:chOff x="325120" y="968675"/>
              <a:chExt cx="408569"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solidFill>
                <a:schemeClr val="accent4">
                  <a:lumMod val="40000"/>
                  <a:lumOff val="60000"/>
                </a:schemeClr>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51853" y="968675"/>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369332"/>
            </a:xfrm>
            <a:prstGeom prst="rect">
              <a:avLst/>
            </a:prstGeom>
            <a:noFill/>
          </p:spPr>
          <p:txBody>
            <a:bodyPr wrap="square" rtlCol="0">
              <a:spAutoFit/>
            </a:bodyPr>
            <a:lstStyle/>
            <a:p>
              <a:r>
                <a:rPr lang="es-MX" dirty="0"/>
                <a:t>Situación de Aprendizaje: ___identifico las emociones___</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80725"/>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a:t>
                </a:r>
                <a:r>
                  <a:rPr lang="es-MX" sz="1200" dirty="0">
                    <a:latin typeface="Comic Sans MS" panose="030F0702030302020204" pitchFamily="66" charset="0"/>
                  </a:rPr>
                  <a:t>Los alumnos se divirtieron mucho jugando a las adivinanzas, la directora del jardín entró a observar mi clase y me felicitó por mi excelente carácter, me dijo que mi vibra era muy contagiosa y eso quiere decir que estoy haciendo una buena intervención</a:t>
                </a:r>
                <a:r>
                  <a:rPr lang="es-MX" sz="1200" dirty="0">
                    <a:solidFill>
                      <a:srgbClr val="FF9999"/>
                    </a:solidFill>
                    <a:latin typeface="Comic Sans MS" panose="030F0702030302020204" pitchFamily="66" charset="0"/>
                  </a:rPr>
                  <a:t>._____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0004" y="8592963"/>
              <a:ext cx="3901420" cy="1231106"/>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a:t>
              </a:r>
              <a:r>
                <a:rPr lang="es-MX" sz="1400" dirty="0">
                  <a:latin typeface="Comic Sans MS" panose="030F0702030302020204" pitchFamily="66" charset="0"/>
                </a:rPr>
                <a:t>Los niños lograron identificar las emociones básicas e identificaron estrategias de auto regulación. La asistencia fue elevada y la mayoría de los alumnos asistió con la tarea a la clase.</a:t>
              </a:r>
              <a:endParaRPr lang="es-MX" sz="1800" dirty="0">
                <a:solidFill>
                  <a:schemeClr val="bg1"/>
                </a:solidFill>
                <a:latin typeface="Comic Sans MS" panose="030F0702030302020204" pitchFamily="66" charset="0"/>
              </a:endParaRP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25086" y="8591560"/>
              <a:ext cx="3901420" cy="1261884"/>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a:t>
              </a:r>
              <a:r>
                <a:rPr lang="es-MX" sz="1600" dirty="0">
                  <a:latin typeface="Comic Sans MS" panose="030F0702030302020204" pitchFamily="66" charset="0"/>
                </a:rPr>
                <a:t>L</a:t>
              </a:r>
              <a:r>
                <a:rPr lang="es-MX" sz="1400" dirty="0">
                  <a:latin typeface="Comic Sans MS" panose="030F0702030302020204" pitchFamily="66" charset="0"/>
                </a:rPr>
                <a:t>a organización del tiempo sigue siendo una dificultad puesto que todos están disponibles en horarios diferentes y en algunas ocasiones batallan para ingresar a la clase por medio de Teams</a:t>
              </a:r>
              <a:r>
                <a:rPr lang="es-MX" sz="1600" dirty="0">
                  <a:solidFill>
                    <a:schemeClr val="bg1"/>
                  </a:solidFill>
                  <a:latin typeface="Comic Sans MS" panose="030F0702030302020204" pitchFamily="66" charset="0"/>
                </a:rPr>
                <a:t>.___</a:t>
              </a:r>
              <a:endParaRPr lang="es-MX" sz="1800" dirty="0">
                <a:solidFill>
                  <a:schemeClr val="bg1"/>
                </a:solidFill>
                <a:latin typeface="Comic Sans MS" panose="030F0702030302020204" pitchFamily="66" charset="0"/>
              </a:endParaRP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p:cNvSpPr txBox="1"/>
          <p:nvPr/>
        </p:nvSpPr>
        <p:spPr>
          <a:xfrm>
            <a:off x="615807" y="272079"/>
            <a:ext cx="417362" cy="369332"/>
          </a:xfrm>
          <a:prstGeom prst="rect">
            <a:avLst/>
          </a:prstGeom>
          <a:noFill/>
        </p:spPr>
        <p:txBody>
          <a:bodyPr wrap="square" rtlCol="0">
            <a:spAutoFit/>
          </a:bodyPr>
          <a:lstStyle/>
          <a:p>
            <a:r>
              <a:rPr lang="es-MX" dirty="0"/>
              <a:t>7</a:t>
            </a:r>
          </a:p>
        </p:txBody>
      </p:sp>
      <p:sp>
        <p:nvSpPr>
          <p:cNvPr id="7" name="CuadroTexto 6"/>
          <p:cNvSpPr txBox="1"/>
          <p:nvPr/>
        </p:nvSpPr>
        <p:spPr>
          <a:xfrm>
            <a:off x="1356482" y="271545"/>
            <a:ext cx="1358217" cy="369332"/>
          </a:xfrm>
          <a:prstGeom prst="rect">
            <a:avLst/>
          </a:prstGeom>
          <a:noFill/>
        </p:spPr>
        <p:txBody>
          <a:bodyPr wrap="square" rtlCol="0">
            <a:spAutoFit/>
          </a:bodyPr>
          <a:lstStyle/>
          <a:p>
            <a:r>
              <a:rPr lang="es-MX" dirty="0"/>
              <a:t>SEP </a:t>
            </a:r>
          </a:p>
        </p:txBody>
      </p:sp>
      <p:sp>
        <p:nvSpPr>
          <p:cNvPr id="9" name="CuadroTexto 8"/>
          <p:cNvSpPr txBox="1"/>
          <p:nvPr/>
        </p:nvSpPr>
        <p:spPr>
          <a:xfrm>
            <a:off x="2113907" y="273493"/>
            <a:ext cx="1091571" cy="369332"/>
          </a:xfrm>
          <a:prstGeom prst="rect">
            <a:avLst/>
          </a:prstGeom>
          <a:noFill/>
        </p:spPr>
        <p:txBody>
          <a:bodyPr wrap="square" rtlCol="0">
            <a:spAutoFit/>
          </a:bodyPr>
          <a:lstStyle/>
          <a:p>
            <a:r>
              <a:rPr lang="es-MX" dirty="0"/>
              <a:t>2021</a:t>
            </a:r>
          </a:p>
        </p:txBody>
      </p:sp>
      <p:pic>
        <p:nvPicPr>
          <p:cNvPr id="129" name="Gráfico 128" descr="Marca de verificación">
            <a:extLst>
              <a:ext uri="{FF2B5EF4-FFF2-40B4-BE49-F238E27FC236}">
                <a16:creationId xmlns:a16="http://schemas.microsoft.com/office/drawing/2014/main" id="{6EE0F526-511D-479E-AC80-19AFF84288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0700" y="636367"/>
            <a:ext cx="557395" cy="557395"/>
          </a:xfrm>
          <a:prstGeom prst="rect">
            <a:avLst/>
          </a:prstGeom>
        </p:spPr>
      </p:pic>
      <p:pic>
        <p:nvPicPr>
          <p:cNvPr id="131" name="Gráfico 130" descr="Marca de verificación">
            <a:extLst>
              <a:ext uri="{FF2B5EF4-FFF2-40B4-BE49-F238E27FC236}">
                <a16:creationId xmlns:a16="http://schemas.microsoft.com/office/drawing/2014/main" id="{A6914C25-06F0-435E-AD3B-A50B8904D7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80830" y="2288291"/>
            <a:ext cx="557395" cy="557395"/>
          </a:xfrm>
          <a:prstGeom prst="rect">
            <a:avLst/>
          </a:prstGeom>
        </p:spPr>
      </p:pic>
      <p:pic>
        <p:nvPicPr>
          <p:cNvPr id="133" name="Gráfico 132" descr="Marca de verificación">
            <a:extLst>
              <a:ext uri="{FF2B5EF4-FFF2-40B4-BE49-F238E27FC236}">
                <a16:creationId xmlns:a16="http://schemas.microsoft.com/office/drawing/2014/main" id="{399BF29E-0942-43F4-AC0C-30B11691A1E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54823" y="2967173"/>
            <a:ext cx="557395" cy="557395"/>
          </a:xfrm>
          <a:prstGeom prst="rect">
            <a:avLst/>
          </a:prstGeom>
        </p:spPr>
      </p:pic>
      <p:pic>
        <p:nvPicPr>
          <p:cNvPr id="134" name="Gráfico 133" descr="Marca de verificación">
            <a:extLst>
              <a:ext uri="{FF2B5EF4-FFF2-40B4-BE49-F238E27FC236}">
                <a16:creationId xmlns:a16="http://schemas.microsoft.com/office/drawing/2014/main" id="{A79F9656-96CD-404D-968F-FBDA1031CC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3701" y="4056216"/>
            <a:ext cx="209060" cy="209060"/>
          </a:xfrm>
          <a:prstGeom prst="rect">
            <a:avLst/>
          </a:prstGeom>
        </p:spPr>
      </p:pic>
      <p:pic>
        <p:nvPicPr>
          <p:cNvPr id="154" name="Gráfico 153" descr="Marca de verificación">
            <a:extLst>
              <a:ext uri="{FF2B5EF4-FFF2-40B4-BE49-F238E27FC236}">
                <a16:creationId xmlns:a16="http://schemas.microsoft.com/office/drawing/2014/main" id="{3C200389-1297-451C-89B2-B01BFEDA6E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6365" y="4295850"/>
            <a:ext cx="209060" cy="209060"/>
          </a:xfrm>
          <a:prstGeom prst="rect">
            <a:avLst/>
          </a:prstGeom>
        </p:spPr>
      </p:pic>
      <p:pic>
        <p:nvPicPr>
          <p:cNvPr id="156" name="Gráfico 155" descr="Marca de verificación">
            <a:extLst>
              <a:ext uri="{FF2B5EF4-FFF2-40B4-BE49-F238E27FC236}">
                <a16:creationId xmlns:a16="http://schemas.microsoft.com/office/drawing/2014/main" id="{EEE2F846-D6D1-4B07-B5EC-3806353527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3701" y="4475349"/>
            <a:ext cx="209060" cy="209060"/>
          </a:xfrm>
          <a:prstGeom prst="rect">
            <a:avLst/>
          </a:prstGeom>
        </p:spPr>
      </p:pic>
      <p:pic>
        <p:nvPicPr>
          <p:cNvPr id="157" name="Gráfico 156" descr="Marca de verificación">
            <a:extLst>
              <a:ext uri="{FF2B5EF4-FFF2-40B4-BE49-F238E27FC236}">
                <a16:creationId xmlns:a16="http://schemas.microsoft.com/office/drawing/2014/main" id="{4406E445-4557-4D38-AB36-000753331A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6365" y="4694183"/>
            <a:ext cx="209060" cy="209060"/>
          </a:xfrm>
          <a:prstGeom prst="rect">
            <a:avLst/>
          </a:prstGeom>
        </p:spPr>
      </p:pic>
      <p:pic>
        <p:nvPicPr>
          <p:cNvPr id="158" name="Gráfico 157" descr="Marca de verificación">
            <a:extLst>
              <a:ext uri="{FF2B5EF4-FFF2-40B4-BE49-F238E27FC236}">
                <a16:creationId xmlns:a16="http://schemas.microsoft.com/office/drawing/2014/main" id="{18EA5809-B83D-4F0A-9307-A288645CF9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3098" y="4855582"/>
            <a:ext cx="209060" cy="209060"/>
          </a:xfrm>
          <a:prstGeom prst="rect">
            <a:avLst/>
          </a:prstGeom>
        </p:spPr>
      </p:pic>
      <p:pic>
        <p:nvPicPr>
          <p:cNvPr id="159" name="Gráfico 158" descr="Marca de verificación">
            <a:extLst>
              <a:ext uri="{FF2B5EF4-FFF2-40B4-BE49-F238E27FC236}">
                <a16:creationId xmlns:a16="http://schemas.microsoft.com/office/drawing/2014/main" id="{C1A7C70E-8B86-4749-B8F8-D2AF70ECF6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1576" y="5056204"/>
            <a:ext cx="209060" cy="209060"/>
          </a:xfrm>
          <a:prstGeom prst="rect">
            <a:avLst/>
          </a:prstGeom>
        </p:spPr>
      </p:pic>
      <p:pic>
        <p:nvPicPr>
          <p:cNvPr id="160" name="Gráfico 159" descr="Marca de verificación">
            <a:extLst>
              <a:ext uri="{FF2B5EF4-FFF2-40B4-BE49-F238E27FC236}">
                <a16:creationId xmlns:a16="http://schemas.microsoft.com/office/drawing/2014/main" id="{6DA5E5CE-D138-44E1-9ABC-4022F80723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89744" y="5932617"/>
            <a:ext cx="209060" cy="209060"/>
          </a:xfrm>
          <a:prstGeom prst="rect">
            <a:avLst/>
          </a:prstGeom>
        </p:spPr>
      </p:pic>
      <p:pic>
        <p:nvPicPr>
          <p:cNvPr id="162" name="Gráfico 161" descr="Marca de verificación">
            <a:extLst>
              <a:ext uri="{FF2B5EF4-FFF2-40B4-BE49-F238E27FC236}">
                <a16:creationId xmlns:a16="http://schemas.microsoft.com/office/drawing/2014/main" id="{938D40F0-4460-4A3F-82CB-C8161CECE0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95769" y="6112148"/>
            <a:ext cx="209060" cy="209060"/>
          </a:xfrm>
          <a:prstGeom prst="rect">
            <a:avLst/>
          </a:prstGeom>
        </p:spPr>
      </p:pic>
      <p:pic>
        <p:nvPicPr>
          <p:cNvPr id="163" name="Gráfico 162" descr="Marca de verificación">
            <a:extLst>
              <a:ext uri="{FF2B5EF4-FFF2-40B4-BE49-F238E27FC236}">
                <a16:creationId xmlns:a16="http://schemas.microsoft.com/office/drawing/2014/main" id="{7A88B427-6E1F-4E6B-9219-8EB73325D79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80846" y="6312421"/>
            <a:ext cx="209060" cy="209060"/>
          </a:xfrm>
          <a:prstGeom prst="rect">
            <a:avLst/>
          </a:prstGeom>
        </p:spPr>
      </p:pic>
      <p:pic>
        <p:nvPicPr>
          <p:cNvPr id="164" name="Gráfico 163" descr="Marca de verificación">
            <a:extLst>
              <a:ext uri="{FF2B5EF4-FFF2-40B4-BE49-F238E27FC236}">
                <a16:creationId xmlns:a16="http://schemas.microsoft.com/office/drawing/2014/main" id="{6566F9E7-8D4A-4E34-AFB7-8282082CFA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85128" y="6533096"/>
            <a:ext cx="209060" cy="209060"/>
          </a:xfrm>
          <a:prstGeom prst="rect">
            <a:avLst/>
          </a:prstGeom>
        </p:spPr>
      </p:pic>
      <p:pic>
        <p:nvPicPr>
          <p:cNvPr id="167" name="Gráfico 166" descr="Marca de verificación">
            <a:extLst>
              <a:ext uri="{FF2B5EF4-FFF2-40B4-BE49-F238E27FC236}">
                <a16:creationId xmlns:a16="http://schemas.microsoft.com/office/drawing/2014/main" id="{944AA5D3-C7AC-4740-8BA8-BF820D0FA75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9426" y="7266231"/>
            <a:ext cx="209060" cy="209060"/>
          </a:xfrm>
          <a:prstGeom prst="rect">
            <a:avLst/>
          </a:prstGeom>
        </p:spPr>
      </p:pic>
      <p:pic>
        <p:nvPicPr>
          <p:cNvPr id="188" name="Gráfico 187" descr="Marca de verificación">
            <a:extLst>
              <a:ext uri="{FF2B5EF4-FFF2-40B4-BE49-F238E27FC236}">
                <a16:creationId xmlns:a16="http://schemas.microsoft.com/office/drawing/2014/main" id="{60B3C3C4-C10B-40FC-9363-B555B8EA42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73947" y="7440496"/>
            <a:ext cx="209060" cy="209060"/>
          </a:xfrm>
          <a:prstGeom prst="rect">
            <a:avLst/>
          </a:prstGeom>
        </p:spPr>
      </p:pic>
      <p:pic>
        <p:nvPicPr>
          <p:cNvPr id="189" name="Gráfico 188" descr="Marca de verificación">
            <a:extLst>
              <a:ext uri="{FF2B5EF4-FFF2-40B4-BE49-F238E27FC236}">
                <a16:creationId xmlns:a16="http://schemas.microsoft.com/office/drawing/2014/main" id="{3FBE38CE-5101-4CBF-B6F7-9523BEAFAE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1216" y="7655473"/>
            <a:ext cx="209060" cy="209060"/>
          </a:xfrm>
          <a:prstGeom prst="rect">
            <a:avLst/>
          </a:prstGeom>
        </p:spPr>
      </p:pic>
      <p:pic>
        <p:nvPicPr>
          <p:cNvPr id="191" name="Gráfico 190" descr="Marca de verificación">
            <a:extLst>
              <a:ext uri="{FF2B5EF4-FFF2-40B4-BE49-F238E27FC236}">
                <a16:creationId xmlns:a16="http://schemas.microsoft.com/office/drawing/2014/main" id="{56DD66E6-AAFC-4485-9294-A9C1AD7EFF5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79066" y="7837855"/>
            <a:ext cx="209060" cy="209060"/>
          </a:xfrm>
          <a:prstGeom prst="rect">
            <a:avLst/>
          </a:prstGeom>
        </p:spPr>
      </p:pic>
      <p:pic>
        <p:nvPicPr>
          <p:cNvPr id="193" name="Gráfico 192" descr="Marca de verificación">
            <a:extLst>
              <a:ext uri="{FF2B5EF4-FFF2-40B4-BE49-F238E27FC236}">
                <a16:creationId xmlns:a16="http://schemas.microsoft.com/office/drawing/2014/main" id="{6CEFEAFE-0633-492C-9CF3-D3845280AC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79066" y="8039874"/>
            <a:ext cx="209060" cy="209060"/>
          </a:xfrm>
          <a:prstGeom prst="rect">
            <a:avLst/>
          </a:prstGeom>
        </p:spPr>
      </p:pic>
      <p:pic>
        <p:nvPicPr>
          <p:cNvPr id="195" name="Gráfico 194" descr="Marca de verificación">
            <a:extLst>
              <a:ext uri="{FF2B5EF4-FFF2-40B4-BE49-F238E27FC236}">
                <a16:creationId xmlns:a16="http://schemas.microsoft.com/office/drawing/2014/main" id="{30D2C24C-B8AF-484E-B357-77A6F079B54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79066" y="8220686"/>
            <a:ext cx="209060" cy="209060"/>
          </a:xfrm>
          <a:prstGeom prst="rect">
            <a:avLst/>
          </a:prstGeom>
        </p:spPr>
      </p:pic>
      <p:pic>
        <p:nvPicPr>
          <p:cNvPr id="197" name="Gráfico 196" descr="Marca de verificación">
            <a:extLst>
              <a:ext uri="{FF2B5EF4-FFF2-40B4-BE49-F238E27FC236}">
                <a16:creationId xmlns:a16="http://schemas.microsoft.com/office/drawing/2014/main" id="{E9139145-79DC-4C4F-B86C-7BFD3E1464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6207" y="2342841"/>
            <a:ext cx="515739" cy="557395"/>
          </a:xfrm>
          <a:prstGeom prst="rect">
            <a:avLst/>
          </a:prstGeom>
        </p:spPr>
      </p:pic>
    </p:spTree>
    <p:extLst>
      <p:ext uri="{BB962C8B-B14F-4D97-AF65-F5344CB8AC3E}">
        <p14:creationId xmlns:p14="http://schemas.microsoft.com/office/powerpoint/2010/main" val="26372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777163" cy="10045700"/>
          </a:xfrm>
          <a:prstGeom prst="rect">
            <a:avLst/>
          </a:prstGeom>
        </p:spPr>
      </p:pic>
      <p:sp>
        <p:nvSpPr>
          <p:cNvPr id="6" name="CuadroTexto 5"/>
          <p:cNvSpPr txBox="1"/>
          <p:nvPr/>
        </p:nvSpPr>
        <p:spPr>
          <a:xfrm>
            <a:off x="610359" y="889625"/>
            <a:ext cx="6556442" cy="8374087"/>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Miércoles 8 de septiembre del 2021</a:t>
            </a:r>
          </a:p>
          <a:p>
            <a:pPr algn="ctr"/>
            <a:endParaRPr lang="es-MX" sz="1050" b="1"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El día de hoy ase lista a las 8:45 am y esperé hasta las 9:00 am para cerrar la asistencia, posteriormente ingresé a la clase de educación física y finalizando di inicio a nuestra clase en la que favorecimos aprendizajes esperado de lenguaje y comunicación y educación socioemocional, con temas como las vocales y situaciones de pensamiento critico donde deben decir qué hacer o cómo controlarse en determinada situación. </a:t>
            </a:r>
            <a:r>
              <a:rPr lang="es-MX" sz="1800" dirty="0">
                <a:latin typeface="Arial" panose="020B0604020202020204" pitchFamily="34" charset="0"/>
                <a:cs typeface="Arial" panose="020B0604020202020204" pitchFamily="34" charset="0"/>
              </a:rPr>
              <a:t>Bronson (2000) menciona que la edad preescolar es una etapa de avances en aprendizajes de cualquier área, pero, también se observa una creciente capacidad de empatía con otros, pero tienen problemas para controlar emociones negativas y de acuerdo con el autor ya mencionado una estrategia de autocontrol y autorregulación es el juego, que llevan al niño a interiorizar normas y reglas sociales tal como la actividad le propició, el saber reaccionar ante distintas situaciones por medio de actividades de juegos y dinámicas, elemento que ellos implementaron a </a:t>
            </a:r>
          </a:p>
          <a:p>
            <a:pPr>
              <a:lnSpc>
                <a:spcPct val="150000"/>
              </a:lnSpc>
            </a:pPr>
            <a:r>
              <a:rPr lang="es-MX" sz="1800" dirty="0">
                <a:latin typeface="Arial" panose="020B0604020202020204" pitchFamily="34" charset="0"/>
                <a:cs typeface="Arial" panose="020B0604020202020204" pitchFamily="34" charset="0"/>
              </a:rPr>
              <a:t>la hora clase como estrategia de </a:t>
            </a:r>
          </a:p>
          <a:p>
            <a:pPr>
              <a:lnSpc>
                <a:spcPct val="150000"/>
              </a:lnSpc>
            </a:pPr>
            <a:r>
              <a:rPr lang="es-MX" sz="1800" dirty="0">
                <a:latin typeface="Arial" panose="020B0604020202020204" pitchFamily="34" charset="0"/>
                <a:cs typeface="Arial" panose="020B0604020202020204" pitchFamily="34" charset="0"/>
              </a:rPr>
              <a:t>auto regulación</a:t>
            </a:r>
            <a:r>
              <a:rPr lang="es-MX"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34774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711462"/>
              <a:ext cx="408569" cy="523220"/>
              <a:chOff x="325120" y="968675"/>
              <a:chExt cx="408569"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solidFill>
                <a:schemeClr val="accent4">
                  <a:lumMod val="40000"/>
                  <a:lumOff val="60000"/>
                </a:schemeClr>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51853" y="968675"/>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369332"/>
            </a:xfrm>
            <a:prstGeom prst="rect">
              <a:avLst/>
            </a:prstGeom>
            <a:noFill/>
          </p:spPr>
          <p:txBody>
            <a:bodyPr wrap="square" rtlCol="0">
              <a:spAutoFit/>
            </a:bodyPr>
            <a:lstStyle/>
            <a:p>
              <a:r>
                <a:rPr lang="es-MX" dirty="0"/>
                <a:t>Situación de Aprendizaje: ___ Conociéndome y vocalizando ___</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80725"/>
                <a:ext cx="4114277" cy="1384995"/>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a:t>
                </a:r>
                <a:r>
                  <a:rPr lang="es-MX" sz="1200" dirty="0">
                    <a:latin typeface="Comic Sans MS" panose="030F0702030302020204" pitchFamily="66" charset="0"/>
                  </a:rPr>
                  <a:t>Las participaciones además de la asistencia fue muy elevada, en esta clase mi intervención fue adecuada y me percate de que necesitan un reto mas grande, es decir, subir el grado de dificultad de las actividades ara que de esta manera adquieran mayores aprendizajes </a:t>
                </a:r>
                <a:r>
                  <a:rPr lang="es-MX" sz="1200" dirty="0">
                    <a:solidFill>
                      <a:srgbClr val="FF9999"/>
                    </a:solidFill>
                    <a:latin typeface="Comic Sans MS" panose="030F0702030302020204" pitchFamily="66" charset="0"/>
                  </a:rPr>
                  <a:t>._____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0004" y="8592963"/>
              <a:ext cx="3901420" cy="1077218"/>
            </a:xfrm>
            <a:prstGeom prst="rect">
              <a:avLst/>
            </a:prstGeom>
            <a:noFill/>
          </p:spPr>
          <p:txBody>
            <a:bodyPr wrap="square">
              <a:spAutoFit/>
            </a:bodyPr>
            <a:lstStyle/>
            <a:p>
              <a:pPr algn="ctr"/>
              <a:r>
                <a:rPr lang="es-MX" sz="1600" dirty="0">
                  <a:latin typeface="Comic Sans MS" panose="030F0702030302020204" pitchFamily="66" charset="0"/>
                </a:rPr>
                <a:t>Los alumnos logran identificar además de las vocales otras letras consonantes y mencionan palabras con estas letras como con la M, P y T</a:t>
              </a:r>
              <a:r>
                <a:rPr lang="es-MX" sz="1200" dirty="0">
                  <a:latin typeface="Comic Sans MS" panose="030F0702030302020204" pitchFamily="66" charset="0"/>
                </a:rPr>
                <a:t>.</a:t>
              </a:r>
              <a:endParaRPr lang="es-MX" sz="1600" dirty="0">
                <a:latin typeface="Comic Sans MS" panose="030F0702030302020204" pitchFamily="66" charset="0"/>
              </a:endParaRP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25086" y="8591560"/>
              <a:ext cx="3901420" cy="1107996"/>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a:t>
              </a:r>
              <a:r>
                <a:rPr lang="es-MX" sz="1600" dirty="0">
                  <a:latin typeface="Comic Sans MS" panose="030F0702030302020204" pitchFamily="66" charset="0"/>
                </a:rPr>
                <a:t>A pesar de que ya hay varios días trabajando con la plataforma de Teams, los padres de familia aún siguen batallando para ingresar a las clases.</a:t>
              </a:r>
              <a:endParaRPr lang="es-MX" sz="1800" dirty="0">
                <a:solidFill>
                  <a:schemeClr val="bg1"/>
                </a:solidFill>
                <a:latin typeface="Comic Sans MS" panose="030F0702030302020204" pitchFamily="66" charset="0"/>
              </a:endParaRP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p:cNvSpPr txBox="1"/>
          <p:nvPr/>
        </p:nvSpPr>
        <p:spPr>
          <a:xfrm>
            <a:off x="615807" y="272079"/>
            <a:ext cx="417362" cy="369332"/>
          </a:xfrm>
          <a:prstGeom prst="rect">
            <a:avLst/>
          </a:prstGeom>
          <a:noFill/>
        </p:spPr>
        <p:txBody>
          <a:bodyPr wrap="square" rtlCol="0">
            <a:spAutoFit/>
          </a:bodyPr>
          <a:lstStyle/>
          <a:p>
            <a:r>
              <a:rPr lang="es-MX" dirty="0"/>
              <a:t>8</a:t>
            </a:r>
          </a:p>
        </p:txBody>
      </p:sp>
      <p:sp>
        <p:nvSpPr>
          <p:cNvPr id="7" name="CuadroTexto 6"/>
          <p:cNvSpPr txBox="1"/>
          <p:nvPr/>
        </p:nvSpPr>
        <p:spPr>
          <a:xfrm>
            <a:off x="1356482" y="271545"/>
            <a:ext cx="1358217" cy="369332"/>
          </a:xfrm>
          <a:prstGeom prst="rect">
            <a:avLst/>
          </a:prstGeom>
          <a:noFill/>
        </p:spPr>
        <p:txBody>
          <a:bodyPr wrap="square" rtlCol="0">
            <a:spAutoFit/>
          </a:bodyPr>
          <a:lstStyle/>
          <a:p>
            <a:r>
              <a:rPr lang="es-MX" dirty="0"/>
              <a:t>SEP </a:t>
            </a:r>
          </a:p>
        </p:txBody>
      </p:sp>
      <p:sp>
        <p:nvSpPr>
          <p:cNvPr id="9" name="CuadroTexto 8"/>
          <p:cNvSpPr txBox="1"/>
          <p:nvPr/>
        </p:nvSpPr>
        <p:spPr>
          <a:xfrm>
            <a:off x="2113907" y="273493"/>
            <a:ext cx="1091571" cy="369332"/>
          </a:xfrm>
          <a:prstGeom prst="rect">
            <a:avLst/>
          </a:prstGeom>
          <a:noFill/>
        </p:spPr>
        <p:txBody>
          <a:bodyPr wrap="square" rtlCol="0">
            <a:spAutoFit/>
          </a:bodyPr>
          <a:lstStyle/>
          <a:p>
            <a:r>
              <a:rPr lang="es-MX" dirty="0"/>
              <a:t>2021</a:t>
            </a:r>
          </a:p>
        </p:txBody>
      </p:sp>
      <p:pic>
        <p:nvPicPr>
          <p:cNvPr id="129" name="Gráfico 128" descr="Marca de verificación">
            <a:extLst>
              <a:ext uri="{FF2B5EF4-FFF2-40B4-BE49-F238E27FC236}">
                <a16:creationId xmlns:a16="http://schemas.microsoft.com/office/drawing/2014/main" id="{6EE0F526-511D-479E-AC80-19AFF84288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75562" y="579662"/>
            <a:ext cx="557395" cy="557395"/>
          </a:xfrm>
          <a:prstGeom prst="rect">
            <a:avLst/>
          </a:prstGeom>
        </p:spPr>
      </p:pic>
      <p:pic>
        <p:nvPicPr>
          <p:cNvPr id="131" name="Gráfico 130" descr="Marca de verificación">
            <a:extLst>
              <a:ext uri="{FF2B5EF4-FFF2-40B4-BE49-F238E27FC236}">
                <a16:creationId xmlns:a16="http://schemas.microsoft.com/office/drawing/2014/main" id="{A6914C25-06F0-435E-AD3B-A50B8904D7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80830" y="2288291"/>
            <a:ext cx="557395" cy="557395"/>
          </a:xfrm>
          <a:prstGeom prst="rect">
            <a:avLst/>
          </a:prstGeom>
        </p:spPr>
      </p:pic>
      <p:pic>
        <p:nvPicPr>
          <p:cNvPr id="133" name="Gráfico 132" descr="Marca de verificación">
            <a:extLst>
              <a:ext uri="{FF2B5EF4-FFF2-40B4-BE49-F238E27FC236}">
                <a16:creationId xmlns:a16="http://schemas.microsoft.com/office/drawing/2014/main" id="{399BF29E-0942-43F4-AC0C-30B11691A1E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54823" y="2967173"/>
            <a:ext cx="557395" cy="557395"/>
          </a:xfrm>
          <a:prstGeom prst="rect">
            <a:avLst/>
          </a:prstGeom>
        </p:spPr>
      </p:pic>
      <p:pic>
        <p:nvPicPr>
          <p:cNvPr id="134" name="Gráfico 133" descr="Marca de verificación">
            <a:extLst>
              <a:ext uri="{FF2B5EF4-FFF2-40B4-BE49-F238E27FC236}">
                <a16:creationId xmlns:a16="http://schemas.microsoft.com/office/drawing/2014/main" id="{A79F9656-96CD-404D-968F-FBDA1031CC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3701" y="4056216"/>
            <a:ext cx="209060" cy="209060"/>
          </a:xfrm>
          <a:prstGeom prst="rect">
            <a:avLst/>
          </a:prstGeom>
        </p:spPr>
      </p:pic>
      <p:pic>
        <p:nvPicPr>
          <p:cNvPr id="154" name="Gráfico 153" descr="Marca de verificación">
            <a:extLst>
              <a:ext uri="{FF2B5EF4-FFF2-40B4-BE49-F238E27FC236}">
                <a16:creationId xmlns:a16="http://schemas.microsoft.com/office/drawing/2014/main" id="{3C200389-1297-451C-89B2-B01BFEDA6E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6365" y="4295850"/>
            <a:ext cx="209060" cy="209060"/>
          </a:xfrm>
          <a:prstGeom prst="rect">
            <a:avLst/>
          </a:prstGeom>
        </p:spPr>
      </p:pic>
      <p:pic>
        <p:nvPicPr>
          <p:cNvPr id="156" name="Gráfico 155" descr="Marca de verificación">
            <a:extLst>
              <a:ext uri="{FF2B5EF4-FFF2-40B4-BE49-F238E27FC236}">
                <a16:creationId xmlns:a16="http://schemas.microsoft.com/office/drawing/2014/main" id="{EEE2F846-D6D1-4B07-B5EC-3806353527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3701" y="4475349"/>
            <a:ext cx="209060" cy="209060"/>
          </a:xfrm>
          <a:prstGeom prst="rect">
            <a:avLst/>
          </a:prstGeom>
        </p:spPr>
      </p:pic>
      <p:pic>
        <p:nvPicPr>
          <p:cNvPr id="157" name="Gráfico 156" descr="Marca de verificación">
            <a:extLst>
              <a:ext uri="{FF2B5EF4-FFF2-40B4-BE49-F238E27FC236}">
                <a16:creationId xmlns:a16="http://schemas.microsoft.com/office/drawing/2014/main" id="{4406E445-4557-4D38-AB36-000753331A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6365" y="4694183"/>
            <a:ext cx="209060" cy="209060"/>
          </a:xfrm>
          <a:prstGeom prst="rect">
            <a:avLst/>
          </a:prstGeom>
        </p:spPr>
      </p:pic>
      <p:pic>
        <p:nvPicPr>
          <p:cNvPr id="158" name="Gráfico 157" descr="Marca de verificación">
            <a:extLst>
              <a:ext uri="{FF2B5EF4-FFF2-40B4-BE49-F238E27FC236}">
                <a16:creationId xmlns:a16="http://schemas.microsoft.com/office/drawing/2014/main" id="{18EA5809-B83D-4F0A-9307-A288645CF9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3098" y="4855582"/>
            <a:ext cx="209060" cy="209060"/>
          </a:xfrm>
          <a:prstGeom prst="rect">
            <a:avLst/>
          </a:prstGeom>
        </p:spPr>
      </p:pic>
      <p:pic>
        <p:nvPicPr>
          <p:cNvPr id="159" name="Gráfico 158" descr="Marca de verificación">
            <a:extLst>
              <a:ext uri="{FF2B5EF4-FFF2-40B4-BE49-F238E27FC236}">
                <a16:creationId xmlns:a16="http://schemas.microsoft.com/office/drawing/2014/main" id="{C1A7C70E-8B86-4749-B8F8-D2AF70ECF6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1576" y="5056204"/>
            <a:ext cx="209060" cy="209060"/>
          </a:xfrm>
          <a:prstGeom prst="rect">
            <a:avLst/>
          </a:prstGeom>
        </p:spPr>
      </p:pic>
      <p:pic>
        <p:nvPicPr>
          <p:cNvPr id="160" name="Gráfico 159" descr="Marca de verificación">
            <a:extLst>
              <a:ext uri="{FF2B5EF4-FFF2-40B4-BE49-F238E27FC236}">
                <a16:creationId xmlns:a16="http://schemas.microsoft.com/office/drawing/2014/main" id="{6DA5E5CE-D138-44E1-9ABC-4022F80723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89744" y="5932617"/>
            <a:ext cx="209060" cy="209060"/>
          </a:xfrm>
          <a:prstGeom prst="rect">
            <a:avLst/>
          </a:prstGeom>
        </p:spPr>
      </p:pic>
      <p:pic>
        <p:nvPicPr>
          <p:cNvPr id="162" name="Gráfico 161" descr="Marca de verificación">
            <a:extLst>
              <a:ext uri="{FF2B5EF4-FFF2-40B4-BE49-F238E27FC236}">
                <a16:creationId xmlns:a16="http://schemas.microsoft.com/office/drawing/2014/main" id="{938D40F0-4460-4A3F-82CB-C8161CECE0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95769" y="6112148"/>
            <a:ext cx="209060" cy="209060"/>
          </a:xfrm>
          <a:prstGeom prst="rect">
            <a:avLst/>
          </a:prstGeom>
        </p:spPr>
      </p:pic>
      <p:pic>
        <p:nvPicPr>
          <p:cNvPr id="163" name="Gráfico 162" descr="Marca de verificación">
            <a:extLst>
              <a:ext uri="{FF2B5EF4-FFF2-40B4-BE49-F238E27FC236}">
                <a16:creationId xmlns:a16="http://schemas.microsoft.com/office/drawing/2014/main" id="{7A88B427-6E1F-4E6B-9219-8EB73325D79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80846" y="6312421"/>
            <a:ext cx="209060" cy="209060"/>
          </a:xfrm>
          <a:prstGeom prst="rect">
            <a:avLst/>
          </a:prstGeom>
        </p:spPr>
      </p:pic>
      <p:pic>
        <p:nvPicPr>
          <p:cNvPr id="164" name="Gráfico 163" descr="Marca de verificación">
            <a:extLst>
              <a:ext uri="{FF2B5EF4-FFF2-40B4-BE49-F238E27FC236}">
                <a16:creationId xmlns:a16="http://schemas.microsoft.com/office/drawing/2014/main" id="{6566F9E7-8D4A-4E34-AFB7-8282082CFA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85128" y="6533096"/>
            <a:ext cx="209060" cy="209060"/>
          </a:xfrm>
          <a:prstGeom prst="rect">
            <a:avLst/>
          </a:prstGeom>
        </p:spPr>
      </p:pic>
      <p:pic>
        <p:nvPicPr>
          <p:cNvPr id="167" name="Gráfico 166" descr="Marca de verificación">
            <a:extLst>
              <a:ext uri="{FF2B5EF4-FFF2-40B4-BE49-F238E27FC236}">
                <a16:creationId xmlns:a16="http://schemas.microsoft.com/office/drawing/2014/main" id="{944AA5D3-C7AC-4740-8BA8-BF820D0FA75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9426" y="7266231"/>
            <a:ext cx="209060" cy="209060"/>
          </a:xfrm>
          <a:prstGeom prst="rect">
            <a:avLst/>
          </a:prstGeom>
        </p:spPr>
      </p:pic>
      <p:pic>
        <p:nvPicPr>
          <p:cNvPr id="188" name="Gráfico 187" descr="Marca de verificación">
            <a:extLst>
              <a:ext uri="{FF2B5EF4-FFF2-40B4-BE49-F238E27FC236}">
                <a16:creationId xmlns:a16="http://schemas.microsoft.com/office/drawing/2014/main" id="{60B3C3C4-C10B-40FC-9363-B555B8EA42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73947" y="7440496"/>
            <a:ext cx="209060" cy="209060"/>
          </a:xfrm>
          <a:prstGeom prst="rect">
            <a:avLst/>
          </a:prstGeom>
        </p:spPr>
      </p:pic>
      <p:pic>
        <p:nvPicPr>
          <p:cNvPr id="189" name="Gráfico 188" descr="Marca de verificación">
            <a:extLst>
              <a:ext uri="{FF2B5EF4-FFF2-40B4-BE49-F238E27FC236}">
                <a16:creationId xmlns:a16="http://schemas.microsoft.com/office/drawing/2014/main" id="{3FBE38CE-5101-4CBF-B6F7-9523BEAFAE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1216" y="7655473"/>
            <a:ext cx="209060" cy="209060"/>
          </a:xfrm>
          <a:prstGeom prst="rect">
            <a:avLst/>
          </a:prstGeom>
        </p:spPr>
      </p:pic>
      <p:pic>
        <p:nvPicPr>
          <p:cNvPr id="191" name="Gráfico 190" descr="Marca de verificación">
            <a:extLst>
              <a:ext uri="{FF2B5EF4-FFF2-40B4-BE49-F238E27FC236}">
                <a16:creationId xmlns:a16="http://schemas.microsoft.com/office/drawing/2014/main" id="{56DD66E6-AAFC-4485-9294-A9C1AD7EFF5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79066" y="7837855"/>
            <a:ext cx="209060" cy="209060"/>
          </a:xfrm>
          <a:prstGeom prst="rect">
            <a:avLst/>
          </a:prstGeom>
        </p:spPr>
      </p:pic>
      <p:pic>
        <p:nvPicPr>
          <p:cNvPr id="193" name="Gráfico 192" descr="Marca de verificación">
            <a:extLst>
              <a:ext uri="{FF2B5EF4-FFF2-40B4-BE49-F238E27FC236}">
                <a16:creationId xmlns:a16="http://schemas.microsoft.com/office/drawing/2014/main" id="{6CEFEAFE-0633-492C-9CF3-D3845280AC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79066" y="8039874"/>
            <a:ext cx="209060" cy="209060"/>
          </a:xfrm>
          <a:prstGeom prst="rect">
            <a:avLst/>
          </a:prstGeom>
        </p:spPr>
      </p:pic>
      <p:pic>
        <p:nvPicPr>
          <p:cNvPr id="195" name="Gráfico 194" descr="Marca de verificación">
            <a:extLst>
              <a:ext uri="{FF2B5EF4-FFF2-40B4-BE49-F238E27FC236}">
                <a16:creationId xmlns:a16="http://schemas.microsoft.com/office/drawing/2014/main" id="{30D2C24C-B8AF-484E-B357-77A6F079B54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79066" y="8220686"/>
            <a:ext cx="209060" cy="209060"/>
          </a:xfrm>
          <a:prstGeom prst="rect">
            <a:avLst/>
          </a:prstGeom>
        </p:spPr>
      </p:pic>
      <p:pic>
        <p:nvPicPr>
          <p:cNvPr id="197" name="Gráfico 196" descr="Marca de verificación">
            <a:extLst>
              <a:ext uri="{FF2B5EF4-FFF2-40B4-BE49-F238E27FC236}">
                <a16:creationId xmlns:a16="http://schemas.microsoft.com/office/drawing/2014/main" id="{E9139145-79DC-4C4F-B86C-7BFD3E1464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6207" y="2342841"/>
            <a:ext cx="515739" cy="557395"/>
          </a:xfrm>
          <a:prstGeom prst="rect">
            <a:avLst/>
          </a:prstGeom>
        </p:spPr>
      </p:pic>
    </p:spTree>
    <p:extLst>
      <p:ext uri="{BB962C8B-B14F-4D97-AF65-F5344CB8AC3E}">
        <p14:creationId xmlns:p14="http://schemas.microsoft.com/office/powerpoint/2010/main" val="1889139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777163" cy="10045700"/>
          </a:xfrm>
          <a:prstGeom prst="rect">
            <a:avLst/>
          </a:prstGeom>
        </p:spPr>
      </p:pic>
      <p:sp>
        <p:nvSpPr>
          <p:cNvPr id="6" name="CuadroTexto 5"/>
          <p:cNvSpPr txBox="1"/>
          <p:nvPr/>
        </p:nvSpPr>
        <p:spPr>
          <a:xfrm>
            <a:off x="610359" y="802244"/>
            <a:ext cx="6556442" cy="9117881"/>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Jueves 9 de septiembre del 2021</a:t>
            </a:r>
          </a:p>
          <a:p>
            <a:pPr algn="ctr"/>
            <a:endParaRPr lang="es-MX" sz="100" b="1"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El día de hoy el pase de lista se efectuó de 6:45 am a 9:10 am, posteriormente ingresé a la clase de educación artísticas de 9:15am a 10:45 am y di inicio a mi clase virtual por </a:t>
            </a:r>
            <a:r>
              <a:rPr lang="es-MX" dirty="0" err="1">
                <a:latin typeface="Arial" panose="020B0604020202020204" pitchFamily="34" charset="0"/>
                <a:cs typeface="Arial" panose="020B0604020202020204" pitchFamily="34" charset="0"/>
              </a:rPr>
              <a:t>Teams</a:t>
            </a:r>
            <a:r>
              <a:rPr lang="es-MX" dirty="0">
                <a:latin typeface="Arial" panose="020B0604020202020204" pitchFamily="34" charset="0"/>
                <a:cs typeface="Arial" panose="020B0604020202020204" pitchFamily="34" charset="0"/>
              </a:rPr>
              <a:t> de 10:00am a 11:00am favorecí aprendizajes de educación socioemocional y se aplicaron actividades como leída de cuentos, expresión de emociones, identificar emociones, ruleta y lotería de las emociones, las actividades fueron muy dinámicas y a pesar de que la asistencia no fue tan elevada estimo se adquirieron los aprendizajes de manera significativa.</a:t>
            </a:r>
          </a:p>
          <a:p>
            <a:pPr>
              <a:lnSpc>
                <a:spcPct val="150000"/>
              </a:lnSpc>
            </a:pPr>
            <a:r>
              <a:rPr lang="es-MX" dirty="0">
                <a:latin typeface="Arial" panose="020B0604020202020204" pitchFamily="34" charset="0"/>
                <a:cs typeface="Arial" panose="020B0604020202020204" pitchFamily="34" charset="0"/>
              </a:rPr>
              <a:t>Mi intervención considero fue buena, siempre trato de motivarlos a todos, para que participen y expresen ideas cada uno, se diviertan e igual manera aprendan, </a:t>
            </a:r>
            <a:r>
              <a:rPr lang="es-ES" dirty="0">
                <a:latin typeface="Arial" panose="020B0604020202020204" pitchFamily="34" charset="0"/>
                <a:cs typeface="Arial" panose="020B0604020202020204" pitchFamily="34" charset="0"/>
              </a:rPr>
              <a:t>y como mencionan </a:t>
            </a:r>
            <a:r>
              <a:rPr lang="es-MX" dirty="0" err="1">
                <a:latin typeface="Arial" panose="020B0604020202020204" pitchFamily="34" charset="0"/>
                <a:cs typeface="Arial" panose="020B0604020202020204" pitchFamily="34" charset="0"/>
              </a:rPr>
              <a:t>Cascales</a:t>
            </a:r>
            <a:r>
              <a:rPr lang="es-MX" dirty="0">
                <a:latin typeface="Arial" panose="020B0604020202020204" pitchFamily="34" charset="0"/>
                <a:cs typeface="Arial" panose="020B0604020202020204" pitchFamily="34" charset="0"/>
              </a:rPr>
              <a:t>-Martínez, A., Carrillo-García, M. E., y Redondo-Rocamora, A. M. (2017) la expresión y auto regulación de las emociones </a:t>
            </a:r>
            <a:r>
              <a:rPr lang="es-ES" dirty="0">
                <a:latin typeface="Arial" panose="020B0604020202020204" pitchFamily="34" charset="0"/>
                <a:cs typeface="Arial" panose="020B0604020202020204" pitchFamily="34" charset="0"/>
              </a:rPr>
              <a:t>los hacen tener un pensamiento crítico, reflexivo y participativo acorde a sus edades, actividades en las cuales pude distinguir si usan pensamiento crítico o no. Las participaciones fueron muy </a:t>
            </a:r>
          </a:p>
          <a:p>
            <a:pPr>
              <a:lnSpc>
                <a:spcPct val="150000"/>
              </a:lnSpc>
            </a:pPr>
            <a:r>
              <a:rPr lang="es-ES" dirty="0">
                <a:latin typeface="Arial" panose="020B0604020202020204" pitchFamily="34" charset="0"/>
                <a:cs typeface="Arial" panose="020B0604020202020204" pitchFamily="34" charset="0"/>
              </a:rPr>
              <a:t>enriquecedoras y las actividades </a:t>
            </a:r>
          </a:p>
          <a:p>
            <a:pPr>
              <a:lnSpc>
                <a:spcPct val="150000"/>
              </a:lnSpc>
            </a:pPr>
            <a:r>
              <a:rPr lang="es-ES" dirty="0">
                <a:latin typeface="Arial" panose="020B0604020202020204" pitchFamily="34" charset="0"/>
                <a:cs typeface="Arial" panose="020B0604020202020204" pitchFamily="34" charset="0"/>
              </a:rPr>
              <a:t>concluidas con éxito.</a:t>
            </a:r>
            <a:endParaRPr lang="es-MX" dirty="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373496638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4751</TotalTime>
  <Words>2144</Words>
  <Application>Microsoft Office PowerPoint</Application>
  <PresentationFormat>Personalizado</PresentationFormat>
  <Paragraphs>226</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Calibri</vt:lpstr>
      <vt:lpstr>Calibri Light</vt:lpstr>
      <vt:lpstr>Comic Sans MS</vt:lpstr>
      <vt:lpstr>Wingdings</vt:lpstr>
      <vt:lpstr>Tema de Office</vt:lpstr>
      <vt:lpstr>Escuela Normal de Educación Preescolar CICLO ESCOLAR 2021 – 2022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CORINA BELTRAN GARCIA</dc:creator>
  <cp:lastModifiedBy>CORINA BELTRAN GARCIA</cp:lastModifiedBy>
  <cp:revision>168</cp:revision>
  <dcterms:created xsi:type="dcterms:W3CDTF">2020-11-09T23:20:30Z</dcterms:created>
  <dcterms:modified xsi:type="dcterms:W3CDTF">2021-09-11T03:53:50Z</dcterms:modified>
</cp:coreProperties>
</file>