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1" r:id="rId5"/>
    <p:sldId id="258" r:id="rId6"/>
    <p:sldId id="259" r:id="rId7"/>
    <p:sldId id="262" r:id="rId8"/>
    <p:sldId id="263" r:id="rId9"/>
    <p:sldId id="264" r:id="rId10"/>
    <p:sldId id="265" r:id="rId11"/>
    <p:sldId id="271" r:id="rId12"/>
    <p:sldId id="266" r:id="rId13"/>
    <p:sldId id="272" r:id="rId14"/>
    <p:sldId id="269" r:id="rId15"/>
    <p:sldId id="270" r:id="rId16"/>
    <p:sldId id="273" r:id="rId17"/>
    <p:sldId id="267" r:id="rId18"/>
    <p:sldId id="268" r:id="rId19"/>
    <p:sldId id="274" r:id="rId20"/>
    <p:sldId id="275" r:id="rId21"/>
    <p:sldId id="276" r:id="rId22"/>
    <p:sldId id="277" r:id="rId2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FFFF66"/>
    <a:srgbClr val="6FEB8D"/>
    <a:srgbClr val="E7A1E4"/>
    <a:srgbClr val="3BF53F"/>
    <a:srgbClr val="99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32" autoAdjust="0"/>
    <p:restoredTop sz="94660"/>
  </p:normalViewPr>
  <p:slideViewPr>
    <p:cSldViewPr snapToGrid="0">
      <p:cViewPr varScale="1">
        <p:scale>
          <a:sx n="74" d="100"/>
          <a:sy n="74" d="100"/>
        </p:scale>
        <p:origin x="59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D96885C9-AFDB-4A07-8403-98A9A94155EF}" type="datetimeFigureOut">
              <a:rPr lang="es-MX" smtClean="0"/>
              <a:t>23/09/2021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1967195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96885C9-AFDB-4A07-8403-98A9A94155EF}" type="datetimeFigureOut">
              <a:rPr lang="es-MX" smtClean="0"/>
              <a:t>23/09/2021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28737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96885C9-AFDB-4A07-8403-98A9A94155EF}" type="datetimeFigureOut">
              <a:rPr lang="es-MX" smtClean="0"/>
              <a:t>23/09/2021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181221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96885C9-AFDB-4A07-8403-98A9A94155EF}" type="datetimeFigureOut">
              <a:rPr lang="es-MX" smtClean="0"/>
              <a:t>23/09/2021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132571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96885C9-AFDB-4A07-8403-98A9A94155EF}" type="datetimeFigureOut">
              <a:rPr lang="es-MX" smtClean="0"/>
              <a:t>23/09/2021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22680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D96885C9-AFDB-4A07-8403-98A9A94155EF}" type="datetimeFigureOut">
              <a:rPr lang="es-MX" smtClean="0"/>
              <a:t>23/09/2021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2450564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D96885C9-AFDB-4A07-8403-98A9A94155EF}" type="datetimeFigureOut">
              <a:rPr lang="es-MX" smtClean="0"/>
              <a:t>23/09/2021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535798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D96885C9-AFDB-4A07-8403-98A9A94155EF}" type="datetimeFigureOut">
              <a:rPr lang="es-MX" smtClean="0"/>
              <a:t>23/09/2021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4136896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96885C9-AFDB-4A07-8403-98A9A94155EF}" type="datetimeFigureOut">
              <a:rPr lang="es-MX" smtClean="0"/>
              <a:t>23/09/2021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3713023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96885C9-AFDB-4A07-8403-98A9A94155EF}" type="datetimeFigureOut">
              <a:rPr lang="es-MX" smtClean="0"/>
              <a:t>23/09/2021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34289057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96885C9-AFDB-4A07-8403-98A9A94155EF}" type="datetimeFigureOut">
              <a:rPr lang="es-MX" smtClean="0"/>
              <a:t>23/09/2021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37D3C758-A012-4B05-B865-2160268197B0}" type="slidenum">
              <a:rPr lang="es-MX" smtClean="0"/>
              <a:t>‹Nº›</a:t>
            </a:fld>
            <a:endParaRPr lang="es-MX"/>
          </a:p>
        </p:txBody>
      </p:sp>
    </p:spTree>
    <p:extLst>
      <p:ext uri="{BB962C8B-B14F-4D97-AF65-F5344CB8AC3E}">
        <p14:creationId xmlns:p14="http://schemas.microsoft.com/office/powerpoint/2010/main" val="1008074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885C9-AFDB-4A07-8403-98A9A94155EF}" type="datetimeFigureOut">
              <a:rPr lang="es-MX" smtClean="0"/>
              <a:t>23/09/2021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3C758-A012-4B05-B865-2160268197B0}" type="slidenum">
              <a:rPr lang="es-MX" smtClean="0"/>
              <a:t>‹Nº›</a:t>
            </a:fld>
            <a:endParaRPr lang="es-MX"/>
          </a:p>
        </p:txBody>
      </p:sp>
    </p:spTree>
    <p:extLst>
      <p:ext uri="{BB962C8B-B14F-4D97-AF65-F5344CB8AC3E}">
        <p14:creationId xmlns:p14="http://schemas.microsoft.com/office/powerpoint/2010/main" val="1694020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Pin de cantik manis en Fontlar | Fondos para diapositivas, Toma de  corriente, Plantillas power point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
        <p:nvSpPr>
          <p:cNvPr id="4" name="CuadroTexto 3"/>
          <p:cNvSpPr txBox="1"/>
          <p:nvPr/>
        </p:nvSpPr>
        <p:spPr>
          <a:xfrm>
            <a:off x="1378039" y="450761"/>
            <a:ext cx="8706119" cy="4462760"/>
          </a:xfrm>
          <a:prstGeom prst="rect">
            <a:avLst/>
          </a:prstGeom>
          <a:noFill/>
        </p:spPr>
        <p:txBody>
          <a:bodyPr wrap="square" rtlCol="0">
            <a:spAutoFit/>
          </a:bodyPr>
          <a:lstStyle/>
          <a:p>
            <a:r>
              <a:rPr lang="es-ES" sz="8800" dirty="0" smtClean="0">
                <a:solidFill>
                  <a:srgbClr val="0070C0"/>
                </a:solidFill>
                <a:latin typeface="Bodoni MT Black" panose="02070A03080606020203" pitchFamily="18" charset="0"/>
              </a:rPr>
              <a:t>Ca</a:t>
            </a:r>
            <a:r>
              <a:rPr lang="es-ES" sz="8800" dirty="0" smtClean="0">
                <a:solidFill>
                  <a:srgbClr val="7030A0"/>
                </a:solidFill>
                <a:latin typeface="Bodoni MT Black" panose="02070A03080606020203" pitchFamily="18" charset="0"/>
              </a:rPr>
              <a:t>ja</a:t>
            </a:r>
            <a:r>
              <a:rPr lang="es-ES" sz="8800" dirty="0" smtClean="0">
                <a:solidFill>
                  <a:schemeClr val="bg1"/>
                </a:solidFill>
                <a:latin typeface="Bodoni MT Black" panose="02070A03080606020203" pitchFamily="18" charset="0"/>
              </a:rPr>
              <a:t> </a:t>
            </a:r>
            <a:r>
              <a:rPr lang="es-ES" sz="8800" dirty="0" smtClean="0">
                <a:solidFill>
                  <a:srgbClr val="FFFF00"/>
                </a:solidFill>
                <a:latin typeface="Bodoni MT Black" panose="02070A03080606020203" pitchFamily="18" charset="0"/>
              </a:rPr>
              <a:t>de</a:t>
            </a:r>
            <a:r>
              <a:rPr lang="es-ES" sz="8800" dirty="0" smtClean="0">
                <a:solidFill>
                  <a:schemeClr val="bg1"/>
                </a:solidFill>
                <a:latin typeface="Bodoni MT Black" panose="02070A03080606020203" pitchFamily="18" charset="0"/>
              </a:rPr>
              <a:t> </a:t>
            </a:r>
            <a:r>
              <a:rPr lang="es-ES" sz="8800" dirty="0" smtClean="0">
                <a:solidFill>
                  <a:srgbClr val="00B0F0"/>
                </a:solidFill>
                <a:latin typeface="Bodoni MT Black" panose="02070A03080606020203" pitchFamily="18" charset="0"/>
              </a:rPr>
              <a:t>he</a:t>
            </a:r>
            <a:r>
              <a:rPr lang="es-ES" sz="8800" dirty="0" smtClean="0">
                <a:solidFill>
                  <a:schemeClr val="accent4">
                    <a:lumMod val="60000"/>
                    <a:lumOff val="40000"/>
                  </a:schemeClr>
                </a:solidFill>
                <a:latin typeface="Bodoni MT Black" panose="02070A03080606020203" pitchFamily="18" charset="0"/>
              </a:rPr>
              <a:t>rr</a:t>
            </a:r>
            <a:r>
              <a:rPr lang="es-ES" sz="8800" dirty="0" smtClean="0">
                <a:solidFill>
                  <a:schemeClr val="accent2"/>
                </a:solidFill>
                <a:latin typeface="Bodoni MT Black" panose="02070A03080606020203" pitchFamily="18" charset="0"/>
              </a:rPr>
              <a:t>am</a:t>
            </a:r>
            <a:r>
              <a:rPr lang="es-ES" sz="8800" dirty="0" smtClean="0">
                <a:solidFill>
                  <a:srgbClr val="FF0000"/>
                </a:solidFill>
                <a:latin typeface="Bodoni MT Black" panose="02070A03080606020203" pitchFamily="18" charset="0"/>
              </a:rPr>
              <a:t>ie</a:t>
            </a:r>
            <a:r>
              <a:rPr lang="es-ES" sz="8800" dirty="0" smtClean="0">
                <a:solidFill>
                  <a:schemeClr val="accent4">
                    <a:lumMod val="50000"/>
                  </a:schemeClr>
                </a:solidFill>
                <a:latin typeface="Bodoni MT Black" panose="02070A03080606020203" pitchFamily="18" charset="0"/>
              </a:rPr>
              <a:t>nt</a:t>
            </a:r>
            <a:r>
              <a:rPr lang="es-ES" sz="8800" dirty="0" smtClean="0">
                <a:solidFill>
                  <a:schemeClr val="accent5">
                    <a:lumMod val="40000"/>
                    <a:lumOff val="60000"/>
                  </a:schemeClr>
                </a:solidFill>
                <a:latin typeface="Bodoni MT Black" panose="02070A03080606020203" pitchFamily="18" charset="0"/>
              </a:rPr>
              <a:t>as</a:t>
            </a:r>
          </a:p>
          <a:p>
            <a:endParaRPr lang="es-ES" sz="2000" dirty="0">
              <a:solidFill>
                <a:schemeClr val="accent5">
                  <a:lumMod val="40000"/>
                  <a:lumOff val="60000"/>
                </a:schemeClr>
              </a:solidFill>
              <a:latin typeface="Bodoni MT Black" panose="02070A03080606020203" pitchFamily="18" charset="0"/>
            </a:endParaRPr>
          </a:p>
          <a:p>
            <a:endParaRPr lang="es-ES" sz="2000" dirty="0">
              <a:solidFill>
                <a:schemeClr val="accent5">
                  <a:lumMod val="40000"/>
                  <a:lumOff val="60000"/>
                </a:schemeClr>
              </a:solidFill>
              <a:latin typeface="Bodoni MT Black" panose="02070A03080606020203" pitchFamily="18" charset="0"/>
            </a:endParaRPr>
          </a:p>
          <a:p>
            <a:endParaRPr lang="es-ES" sz="2000" dirty="0" smtClean="0">
              <a:solidFill>
                <a:schemeClr val="accent5">
                  <a:lumMod val="40000"/>
                  <a:lumOff val="60000"/>
                </a:schemeClr>
              </a:solidFill>
              <a:latin typeface="Bodoni MT Black" panose="02070A03080606020203" pitchFamily="18" charset="0"/>
            </a:endParaRPr>
          </a:p>
          <a:p>
            <a:endParaRPr lang="es-ES" sz="2000" dirty="0" smtClean="0">
              <a:solidFill>
                <a:schemeClr val="accent5">
                  <a:lumMod val="40000"/>
                  <a:lumOff val="60000"/>
                </a:schemeClr>
              </a:solidFill>
              <a:latin typeface="Bodoni MT Black" panose="02070A03080606020203" pitchFamily="18" charset="0"/>
            </a:endParaRPr>
          </a:p>
          <a:p>
            <a:r>
              <a:rPr lang="es-ES" sz="2800" dirty="0" smtClean="0">
                <a:solidFill>
                  <a:schemeClr val="bg1"/>
                </a:solidFill>
                <a:latin typeface="Bodoni MT Black" panose="02070A03080606020203" pitchFamily="18" charset="0"/>
              </a:rPr>
              <a:t>(primera jornada)</a:t>
            </a:r>
            <a:endParaRPr lang="es-MX" sz="2800" dirty="0">
              <a:solidFill>
                <a:schemeClr val="bg1"/>
              </a:solidFill>
              <a:latin typeface="Bodoni MT Black" panose="02070A03080606020203" pitchFamily="18" charset="0"/>
            </a:endParaRPr>
          </a:p>
        </p:txBody>
      </p:sp>
    </p:spTree>
    <p:extLst>
      <p:ext uri="{BB962C8B-B14F-4D97-AF65-F5344CB8AC3E}">
        <p14:creationId xmlns:p14="http://schemas.microsoft.com/office/powerpoint/2010/main" val="482763850"/>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4405" y="-103031"/>
            <a:ext cx="8564451" cy="6858000"/>
          </a:xfrm>
          <a:prstGeom prst="rect">
            <a:avLst/>
          </a:prstGeom>
        </p:spPr>
      </p:pic>
    </p:spTree>
    <p:extLst>
      <p:ext uri="{BB962C8B-B14F-4D97-AF65-F5344CB8AC3E}">
        <p14:creationId xmlns:p14="http://schemas.microsoft.com/office/powerpoint/2010/main" val="2432324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980" y="0"/>
            <a:ext cx="8358390" cy="6858000"/>
          </a:xfrm>
          <a:prstGeom prst="rect">
            <a:avLst/>
          </a:prstGeom>
        </p:spPr>
      </p:pic>
    </p:spTree>
    <p:extLst>
      <p:ext uri="{BB962C8B-B14F-4D97-AF65-F5344CB8AC3E}">
        <p14:creationId xmlns:p14="http://schemas.microsoft.com/office/powerpoint/2010/main" val="898357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0" y="0"/>
            <a:ext cx="12192000" cy="7325082"/>
          </a:xfrm>
          <a:prstGeom prst="rect">
            <a:avLst/>
          </a:prstGeom>
          <a:solidFill>
            <a:schemeClr val="accent4">
              <a:lumMod val="40000"/>
              <a:lumOff val="60000"/>
            </a:schemeClr>
          </a:solidFill>
        </p:spPr>
        <p:txBody>
          <a:bodyPr wrap="square" rtlCol="0">
            <a:spAutoFit/>
          </a:bodyPr>
          <a:lstStyle/>
          <a:p>
            <a:pPr algn="ctr"/>
            <a:r>
              <a:rPr lang="es-ES" sz="2800" dirty="0" smtClean="0">
                <a:solidFill>
                  <a:schemeClr val="accent4">
                    <a:lumMod val="50000"/>
                  </a:schemeClr>
                </a:solidFill>
                <a:latin typeface="Bodoni MT Black" panose="02070A03080606020203" pitchFamily="18" charset="0"/>
              </a:rPr>
              <a:t>           INF</a:t>
            </a:r>
            <a:r>
              <a:rPr lang="es-ES" sz="2800" dirty="0" smtClean="0">
                <a:solidFill>
                  <a:schemeClr val="accent2"/>
                </a:solidFill>
                <a:latin typeface="Bodoni MT Black" panose="02070A03080606020203" pitchFamily="18" charset="0"/>
              </a:rPr>
              <a:t>OR</a:t>
            </a:r>
            <a:r>
              <a:rPr lang="es-ES" sz="2800" dirty="0" smtClean="0">
                <a:solidFill>
                  <a:srgbClr val="FF0000"/>
                </a:solidFill>
                <a:latin typeface="Bodoni MT Black" panose="02070A03080606020203" pitchFamily="18" charset="0"/>
              </a:rPr>
              <a:t>MA</a:t>
            </a:r>
            <a:r>
              <a:rPr lang="es-ES" sz="2800" dirty="0" smtClean="0">
                <a:solidFill>
                  <a:schemeClr val="accent6">
                    <a:lumMod val="50000"/>
                  </a:schemeClr>
                </a:solidFill>
                <a:latin typeface="Bodoni MT Black" panose="02070A03080606020203" pitchFamily="18" charset="0"/>
              </a:rPr>
              <a:t>CI</a:t>
            </a:r>
            <a:r>
              <a:rPr lang="es-ES" sz="2800" dirty="0" smtClean="0">
                <a:solidFill>
                  <a:srgbClr val="7030A0"/>
                </a:solidFill>
                <a:latin typeface="Bodoni MT Black" panose="02070A03080606020203" pitchFamily="18" charset="0"/>
              </a:rPr>
              <a:t>ON</a:t>
            </a:r>
            <a:r>
              <a:rPr lang="es-ES" sz="2800" dirty="0" smtClean="0">
                <a:latin typeface="Bodoni MT Black" panose="02070A03080606020203" pitchFamily="18" charset="0"/>
              </a:rPr>
              <a:t> </a:t>
            </a:r>
            <a:r>
              <a:rPr lang="es-ES" sz="2800" dirty="0" smtClean="0">
                <a:solidFill>
                  <a:srgbClr val="0070C0"/>
                </a:solidFill>
                <a:latin typeface="Bodoni MT Black" panose="02070A03080606020203" pitchFamily="18" charset="0"/>
              </a:rPr>
              <a:t>DE</a:t>
            </a:r>
            <a:r>
              <a:rPr lang="es-ES" sz="2800" dirty="0" smtClean="0">
                <a:latin typeface="Bodoni MT Black" panose="02070A03080606020203" pitchFamily="18" charset="0"/>
              </a:rPr>
              <a:t> </a:t>
            </a:r>
            <a:r>
              <a:rPr lang="es-ES" sz="2800" dirty="0" smtClean="0">
                <a:solidFill>
                  <a:srgbClr val="002060"/>
                </a:solidFill>
                <a:latin typeface="Bodoni MT Black" panose="02070A03080606020203" pitchFamily="18" charset="0"/>
              </a:rPr>
              <a:t>LA</a:t>
            </a:r>
            <a:r>
              <a:rPr lang="es-ES" sz="2800" dirty="0" smtClean="0">
                <a:latin typeface="Bodoni MT Black" panose="02070A03080606020203" pitchFamily="18" charset="0"/>
              </a:rPr>
              <a:t> </a:t>
            </a:r>
            <a:r>
              <a:rPr lang="es-ES" sz="2800" dirty="0" smtClean="0">
                <a:solidFill>
                  <a:schemeClr val="accent4">
                    <a:lumMod val="75000"/>
                  </a:schemeClr>
                </a:solidFill>
                <a:latin typeface="Bodoni MT Black" panose="02070A03080606020203" pitchFamily="18" charset="0"/>
              </a:rPr>
              <a:t>ALU</a:t>
            </a:r>
            <a:r>
              <a:rPr lang="es-ES" sz="2800" dirty="0" smtClean="0">
                <a:solidFill>
                  <a:schemeClr val="accent6">
                    <a:lumMod val="50000"/>
                  </a:schemeClr>
                </a:solidFill>
                <a:latin typeface="Bodoni MT Black" panose="02070A03080606020203" pitchFamily="18" charset="0"/>
              </a:rPr>
              <a:t>MNO</a:t>
            </a:r>
            <a:r>
              <a:rPr lang="es-ES" sz="2800" dirty="0" smtClean="0">
                <a:latin typeface="Bodoni MT Black" panose="02070A03080606020203" pitchFamily="18" charset="0"/>
              </a:rPr>
              <a:t>(A)</a:t>
            </a:r>
          </a:p>
          <a:p>
            <a:pPr algn="ctr"/>
            <a:endParaRPr lang="es-ES" sz="2800" dirty="0">
              <a:latin typeface="Bodoni MT Black" panose="02070A03080606020203" pitchFamily="18" charset="0"/>
            </a:endParaRPr>
          </a:p>
          <a:p>
            <a:endParaRPr lang="es-ES" sz="1600" b="1" dirty="0" smtClean="0">
              <a:solidFill>
                <a:schemeClr val="tx1"/>
              </a:solidFill>
              <a:latin typeface="Century Gothic" panose="020B0502020202020204" pitchFamily="34" charset="0"/>
            </a:endParaRPr>
          </a:p>
          <a:p>
            <a:endParaRPr lang="es-ES" sz="1600" b="1" dirty="0">
              <a:latin typeface="Century Gothic" panose="020B0502020202020204" pitchFamily="34" charset="0"/>
            </a:endParaRPr>
          </a:p>
          <a:p>
            <a:endParaRPr lang="es-ES" sz="1600" b="1" dirty="0" smtClean="0">
              <a:solidFill>
                <a:schemeClr val="tx1"/>
              </a:solidFill>
              <a:latin typeface="Century Gothic" panose="020B0502020202020204" pitchFamily="34" charset="0"/>
            </a:endParaRPr>
          </a:p>
          <a:p>
            <a:endParaRPr lang="es-ES" sz="1600" b="1" dirty="0" smtClean="0">
              <a:solidFill>
                <a:schemeClr val="tx1"/>
              </a:solidFill>
              <a:latin typeface="Century Gothic" panose="020B0502020202020204" pitchFamily="34" charset="0"/>
            </a:endParaRPr>
          </a:p>
          <a:p>
            <a:r>
              <a:rPr lang="es-ES" sz="1400" b="1" dirty="0" smtClean="0">
                <a:latin typeface="Century Gothic" panose="020B0502020202020204" pitchFamily="34" charset="0"/>
              </a:rPr>
              <a:t>JARDIN DE NIÑOS: </a:t>
            </a:r>
          </a:p>
          <a:p>
            <a:r>
              <a:rPr lang="es-ES" sz="1400" b="1" dirty="0" smtClean="0">
                <a:solidFill>
                  <a:schemeClr val="tx1"/>
                </a:solidFill>
                <a:latin typeface="Century Gothic" panose="020B0502020202020204" pitchFamily="34" charset="0"/>
              </a:rPr>
              <a:t>GRADO Y SECCION:</a:t>
            </a:r>
          </a:p>
          <a:p>
            <a:r>
              <a:rPr lang="es-ES" sz="1400" b="1" dirty="0" smtClean="0">
                <a:solidFill>
                  <a:schemeClr val="tx1"/>
                </a:solidFill>
                <a:latin typeface="Century Gothic" panose="020B0502020202020204" pitchFamily="34" charset="0"/>
              </a:rPr>
              <a:t>NOMBRE:__________________________________</a:t>
            </a:r>
          </a:p>
          <a:p>
            <a:endParaRPr lang="es-ES" sz="1400" b="1" dirty="0" smtClean="0">
              <a:solidFill>
                <a:schemeClr val="tx1"/>
              </a:solidFill>
              <a:latin typeface="Century Gothic" panose="020B0502020202020204" pitchFamily="34" charset="0"/>
            </a:endParaRPr>
          </a:p>
          <a:p>
            <a:r>
              <a:rPr lang="es-ES" sz="1400" b="1" dirty="0" smtClean="0">
                <a:solidFill>
                  <a:schemeClr val="tx1"/>
                </a:solidFill>
                <a:latin typeface="Century Gothic" panose="020B0502020202020204" pitchFamily="34" charset="0"/>
              </a:rPr>
              <a:t>FECHA DE NACIMIENTO:_____________________</a:t>
            </a:r>
          </a:p>
          <a:p>
            <a:r>
              <a:rPr lang="es-ES" sz="1400" b="1" dirty="0" smtClean="0">
                <a:solidFill>
                  <a:schemeClr val="tx1"/>
                </a:solidFill>
                <a:latin typeface="Century Gothic" panose="020B0502020202020204" pitchFamily="34" charset="0"/>
              </a:rPr>
              <a:t>CURP:______________________________________</a:t>
            </a:r>
          </a:p>
          <a:p>
            <a:r>
              <a:rPr lang="es-ES" sz="1400" b="1" dirty="0" smtClean="0">
                <a:solidFill>
                  <a:schemeClr val="tx1"/>
                </a:solidFill>
                <a:latin typeface="Century Gothic" panose="020B0502020202020204" pitchFamily="34" charset="0"/>
              </a:rPr>
              <a:t>INFORMACION DE PADRES:</a:t>
            </a:r>
          </a:p>
          <a:p>
            <a:r>
              <a:rPr lang="es-ES" sz="1400" b="1" dirty="0" smtClean="0">
                <a:solidFill>
                  <a:schemeClr val="tx1"/>
                </a:solidFill>
                <a:latin typeface="Century Gothic" panose="020B0502020202020204" pitchFamily="34" charset="0"/>
              </a:rPr>
              <a:t>NOMBRE DE LA MADRE: _______________________</a:t>
            </a:r>
          </a:p>
          <a:p>
            <a:r>
              <a:rPr lang="es-ES" sz="1400" b="1" dirty="0" smtClean="0">
                <a:solidFill>
                  <a:schemeClr val="tx1"/>
                </a:solidFill>
                <a:latin typeface="Century Gothic" panose="020B0502020202020204" pitchFamily="34" charset="0"/>
              </a:rPr>
              <a:t>TELEFONO:___________________________________</a:t>
            </a:r>
          </a:p>
          <a:p>
            <a:r>
              <a:rPr lang="es-ES" sz="1400" b="1" dirty="0" smtClean="0">
                <a:solidFill>
                  <a:schemeClr val="tx1"/>
                </a:solidFill>
                <a:latin typeface="Century Gothic" panose="020B0502020202020204" pitchFamily="34" charset="0"/>
              </a:rPr>
              <a:t>CELULAR:____________________________________</a:t>
            </a:r>
          </a:p>
          <a:p>
            <a:r>
              <a:rPr lang="es-ES" sz="1400" b="1" dirty="0" smtClean="0">
                <a:solidFill>
                  <a:schemeClr val="tx1"/>
                </a:solidFill>
                <a:latin typeface="Century Gothic" panose="020B0502020202020204" pitchFamily="34" charset="0"/>
              </a:rPr>
              <a:t>OCUPACION:_______________________________</a:t>
            </a:r>
          </a:p>
          <a:p>
            <a:r>
              <a:rPr lang="es-ES" sz="1400" b="1" dirty="0" smtClean="0">
                <a:solidFill>
                  <a:schemeClr val="tx1"/>
                </a:solidFill>
                <a:latin typeface="Century Gothic" panose="020B0502020202020204" pitchFamily="34" charset="0"/>
              </a:rPr>
              <a:t>NOMBRE DEL PAPA:_________________________</a:t>
            </a:r>
          </a:p>
          <a:p>
            <a:r>
              <a:rPr lang="es-ES" sz="1400" b="1" dirty="0" smtClean="0">
                <a:solidFill>
                  <a:schemeClr val="tx1"/>
                </a:solidFill>
                <a:latin typeface="Century Gothic" panose="020B0502020202020204" pitchFamily="34" charset="0"/>
              </a:rPr>
              <a:t>TELEFONO:_________________________________</a:t>
            </a:r>
          </a:p>
          <a:p>
            <a:r>
              <a:rPr lang="es-ES" sz="1400" b="1" dirty="0" smtClean="0">
                <a:solidFill>
                  <a:schemeClr val="tx1"/>
                </a:solidFill>
                <a:latin typeface="Century Gothic" panose="020B0502020202020204" pitchFamily="34" charset="0"/>
              </a:rPr>
              <a:t>CELULAR:__________________________________-</a:t>
            </a:r>
          </a:p>
          <a:p>
            <a:r>
              <a:rPr lang="es-ES" sz="1400" b="1" dirty="0" smtClean="0">
                <a:solidFill>
                  <a:schemeClr val="tx1"/>
                </a:solidFill>
                <a:latin typeface="Century Gothic" panose="020B0502020202020204" pitchFamily="34" charset="0"/>
              </a:rPr>
              <a:t>OCUPACION:________________________________</a:t>
            </a:r>
          </a:p>
          <a:p>
            <a:pPr algn="ctr"/>
            <a:endParaRPr lang="es-ES" sz="2800" dirty="0">
              <a:latin typeface="Bodoni MT Black" panose="02070A03080606020203" pitchFamily="18" charset="0"/>
            </a:endParaRPr>
          </a:p>
          <a:p>
            <a:pPr algn="ctr"/>
            <a:endParaRPr lang="es-ES" sz="2800" dirty="0" smtClean="0">
              <a:latin typeface="Bodoni MT Black" panose="02070A03080606020203" pitchFamily="18" charset="0"/>
            </a:endParaRPr>
          </a:p>
          <a:p>
            <a:pPr algn="ctr"/>
            <a:endParaRPr lang="es-ES" sz="2800" dirty="0">
              <a:latin typeface="Bodoni MT Black" panose="02070A03080606020203" pitchFamily="18" charset="0"/>
            </a:endParaRPr>
          </a:p>
          <a:p>
            <a:pPr algn="ctr"/>
            <a:endParaRPr lang="es-ES" sz="2800" dirty="0" smtClean="0">
              <a:latin typeface="Bodoni MT Black" panose="02070A03080606020203" pitchFamily="18" charset="0"/>
            </a:endParaRPr>
          </a:p>
          <a:p>
            <a:pPr algn="ctr"/>
            <a:endParaRPr lang="es-MX" sz="2800" dirty="0">
              <a:latin typeface="Bodoni MT Black" panose="02070A03080606020203" pitchFamily="18" charset="0"/>
            </a:endParaRPr>
          </a:p>
        </p:txBody>
      </p:sp>
      <p:sp>
        <p:nvSpPr>
          <p:cNvPr id="8" name="Rectángulo 7"/>
          <p:cNvSpPr/>
          <p:nvPr/>
        </p:nvSpPr>
        <p:spPr>
          <a:xfrm>
            <a:off x="4837087" y="1596981"/>
            <a:ext cx="2833353" cy="746975"/>
          </a:xfrm>
          <a:prstGeom prst="rect">
            <a:avLst/>
          </a:prstGeom>
          <a:solidFill>
            <a:srgbClr val="6FEB8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FORTALEZAS</a:t>
            </a:r>
            <a:endParaRPr lang="es-MX" dirty="0">
              <a:solidFill>
                <a:schemeClr val="tx1"/>
              </a:solidFill>
              <a:latin typeface="Bodoni MT Black" panose="02070A03080606020203" pitchFamily="18" charset="0"/>
            </a:endParaRPr>
          </a:p>
        </p:txBody>
      </p:sp>
      <p:sp>
        <p:nvSpPr>
          <p:cNvPr id="9" name="Rectángulo 8"/>
          <p:cNvSpPr/>
          <p:nvPr/>
        </p:nvSpPr>
        <p:spPr>
          <a:xfrm>
            <a:off x="8310628" y="1506828"/>
            <a:ext cx="3241184" cy="746976"/>
          </a:xfrm>
          <a:prstGeom prst="rect">
            <a:avLst/>
          </a:prstGeom>
          <a:solidFill>
            <a:srgbClr val="E7A1E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AREAS DE OPORTUNIDAD</a:t>
            </a:r>
            <a:endParaRPr lang="es-MX" dirty="0">
              <a:solidFill>
                <a:schemeClr val="tx1"/>
              </a:solidFill>
              <a:latin typeface="Bodoni MT Black" panose="02070A03080606020203" pitchFamily="18" charset="0"/>
            </a:endParaRPr>
          </a:p>
        </p:txBody>
      </p:sp>
      <p:sp>
        <p:nvSpPr>
          <p:cNvPr id="10" name="Rectángulo 9"/>
          <p:cNvSpPr/>
          <p:nvPr/>
        </p:nvSpPr>
        <p:spPr>
          <a:xfrm>
            <a:off x="4837088" y="2575776"/>
            <a:ext cx="2833353" cy="21894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_____________________</a:t>
            </a:r>
          </a:p>
          <a:p>
            <a:pPr algn="ctr"/>
            <a:r>
              <a:rPr lang="es-ES" dirty="0" smtClean="0">
                <a:solidFill>
                  <a:schemeClr val="tx1"/>
                </a:solidFill>
              </a:rPr>
              <a:t>______________________</a:t>
            </a:r>
            <a:endParaRPr lang="es-MX" dirty="0">
              <a:solidFill>
                <a:schemeClr val="tx1"/>
              </a:solidFill>
            </a:endParaRPr>
          </a:p>
        </p:txBody>
      </p:sp>
      <p:sp>
        <p:nvSpPr>
          <p:cNvPr id="11" name="Rectángulo 10"/>
          <p:cNvSpPr/>
          <p:nvPr/>
        </p:nvSpPr>
        <p:spPr>
          <a:xfrm>
            <a:off x="8368584" y="2575776"/>
            <a:ext cx="3125273" cy="2331076"/>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________________________________________________________________________________________________________________________________________________________________________________________________________</a:t>
            </a:r>
            <a:endParaRPr lang="es-MX" dirty="0">
              <a:solidFill>
                <a:schemeClr val="tx1"/>
              </a:solidFill>
            </a:endParaRPr>
          </a:p>
        </p:txBody>
      </p:sp>
      <p:sp>
        <p:nvSpPr>
          <p:cNvPr id="12" name="Rectángulo 11"/>
          <p:cNvSpPr/>
          <p:nvPr/>
        </p:nvSpPr>
        <p:spPr>
          <a:xfrm>
            <a:off x="244699" y="5228823"/>
            <a:ext cx="3078050" cy="643944"/>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RECOMENDANCIONES GENERALES:</a:t>
            </a:r>
            <a:endParaRPr lang="es-MX" dirty="0">
              <a:solidFill>
                <a:schemeClr val="tx1"/>
              </a:solidFill>
              <a:latin typeface="Bodoni MT Black" panose="02070A03080606020203" pitchFamily="18" charset="0"/>
            </a:endParaRPr>
          </a:p>
        </p:txBody>
      </p:sp>
      <p:sp>
        <p:nvSpPr>
          <p:cNvPr id="14" name="Rectángulo 13"/>
          <p:cNvSpPr/>
          <p:nvPr/>
        </p:nvSpPr>
        <p:spPr>
          <a:xfrm>
            <a:off x="334851" y="6001555"/>
            <a:ext cx="2987898" cy="656822"/>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FECHA:</a:t>
            </a:r>
            <a:endParaRPr lang="es-MX" dirty="0">
              <a:solidFill>
                <a:schemeClr val="tx1"/>
              </a:solidFill>
              <a:latin typeface="Bodoni MT Black" panose="02070A03080606020203" pitchFamily="18" charset="0"/>
            </a:endParaRPr>
          </a:p>
        </p:txBody>
      </p:sp>
      <p:pic>
        <p:nvPicPr>
          <p:cNvPr id="7170" name="Picture 2" descr="110 ideas de FULANITOS | fulanitos, dibujos de fulanitos, saludos de feliz  cumpleañ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1789" y="151527"/>
            <a:ext cx="2008076" cy="1605614"/>
          </a:xfrm>
          <a:prstGeom prst="rect">
            <a:avLst/>
          </a:prstGeom>
          <a:noFill/>
          <a:extLst>
            <a:ext uri="{909E8E84-426E-40DD-AFC4-6F175D3DCCD1}">
              <a14:hiddenFill xmlns:a14="http://schemas.microsoft.com/office/drawing/2010/main">
                <a:solidFill>
                  <a:srgbClr val="FFFFFF"/>
                </a:solidFill>
              </a14:hiddenFill>
            </a:ext>
          </a:extLst>
        </p:spPr>
      </p:pic>
      <p:sp>
        <p:nvSpPr>
          <p:cNvPr id="17" name="Rectángulo 16"/>
          <p:cNvSpPr/>
          <p:nvPr/>
        </p:nvSpPr>
        <p:spPr>
          <a:xfrm>
            <a:off x="4084748" y="5228824"/>
            <a:ext cx="7171387" cy="6439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__________________________________________________________________________________________________________________________</a:t>
            </a:r>
          </a:p>
        </p:txBody>
      </p:sp>
      <p:sp>
        <p:nvSpPr>
          <p:cNvPr id="18" name="Rectángulo 17"/>
          <p:cNvSpPr/>
          <p:nvPr/>
        </p:nvSpPr>
        <p:spPr>
          <a:xfrm>
            <a:off x="4084748" y="6014433"/>
            <a:ext cx="7171387" cy="6439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__________________________________________________________________________________________________________________________</a:t>
            </a:r>
          </a:p>
        </p:txBody>
      </p:sp>
      <p:sp>
        <p:nvSpPr>
          <p:cNvPr id="2" name="Rectángulo 1"/>
          <p:cNvSpPr/>
          <p:nvPr/>
        </p:nvSpPr>
        <p:spPr>
          <a:xfrm>
            <a:off x="4669661" y="631065"/>
            <a:ext cx="3168203" cy="502275"/>
          </a:xfrm>
          <a:prstGeom prst="rect">
            <a:avLst/>
          </a:prstGeom>
          <a:solidFill>
            <a:srgbClr val="99EFE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Arial Rounded MT Bold" panose="020F0704030504030204" pitchFamily="34" charset="0"/>
              </a:rPr>
              <a:t>LENGUAJE Y COMUNICACION</a:t>
            </a:r>
            <a:endParaRPr lang="es-MX" b="1" dirty="0">
              <a:solidFill>
                <a:schemeClr val="tx1"/>
              </a:solidFill>
              <a:latin typeface="Arial Rounded MT Bold" panose="020F0704030504030204" pitchFamily="34" charset="0"/>
            </a:endParaRPr>
          </a:p>
        </p:txBody>
      </p:sp>
    </p:spTree>
    <p:extLst>
      <p:ext uri="{BB962C8B-B14F-4D97-AF65-F5344CB8AC3E}">
        <p14:creationId xmlns:p14="http://schemas.microsoft.com/office/powerpoint/2010/main" val="1508328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4260" y="0"/>
            <a:ext cx="6812936" cy="6858000"/>
          </a:xfrm>
          <a:prstGeom prst="rect">
            <a:avLst/>
          </a:prstGeom>
        </p:spPr>
      </p:pic>
    </p:spTree>
    <p:extLst>
      <p:ext uri="{BB962C8B-B14F-4D97-AF65-F5344CB8AC3E}">
        <p14:creationId xmlns:p14="http://schemas.microsoft.com/office/powerpoint/2010/main" val="3492138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 y="25758"/>
            <a:ext cx="12192000" cy="9417963"/>
          </a:xfrm>
          <a:prstGeom prst="rect">
            <a:avLst/>
          </a:prstGeom>
          <a:solidFill>
            <a:srgbClr val="E7A1E4"/>
          </a:solidFill>
        </p:spPr>
        <p:txBody>
          <a:bodyPr wrap="square" rtlCol="0">
            <a:spAutoFit/>
          </a:bodyPr>
          <a:lstStyle/>
          <a:p>
            <a:pPr algn="ctr"/>
            <a:r>
              <a:rPr lang="es-ES" sz="2000" dirty="0">
                <a:solidFill>
                  <a:schemeClr val="accent4">
                    <a:lumMod val="50000"/>
                  </a:schemeClr>
                </a:solidFill>
                <a:latin typeface="Bodoni MT Black" panose="02070A03080606020203" pitchFamily="18" charset="0"/>
              </a:rPr>
              <a:t>INF</a:t>
            </a:r>
            <a:r>
              <a:rPr lang="es-ES" sz="2000" dirty="0">
                <a:solidFill>
                  <a:schemeClr val="accent2"/>
                </a:solidFill>
                <a:latin typeface="Bodoni MT Black" panose="02070A03080606020203" pitchFamily="18" charset="0"/>
              </a:rPr>
              <a:t>OR</a:t>
            </a:r>
            <a:r>
              <a:rPr lang="es-ES" sz="2000" dirty="0">
                <a:solidFill>
                  <a:srgbClr val="FF0000"/>
                </a:solidFill>
                <a:latin typeface="Bodoni MT Black" panose="02070A03080606020203" pitchFamily="18" charset="0"/>
              </a:rPr>
              <a:t>MA</a:t>
            </a:r>
            <a:r>
              <a:rPr lang="es-ES" sz="2000" dirty="0">
                <a:solidFill>
                  <a:schemeClr val="accent6">
                    <a:lumMod val="50000"/>
                  </a:schemeClr>
                </a:solidFill>
                <a:latin typeface="Bodoni MT Black" panose="02070A03080606020203" pitchFamily="18" charset="0"/>
              </a:rPr>
              <a:t>CI</a:t>
            </a:r>
            <a:r>
              <a:rPr lang="es-ES" sz="2000" dirty="0">
                <a:solidFill>
                  <a:srgbClr val="7030A0"/>
                </a:solidFill>
                <a:latin typeface="Bodoni MT Black" panose="02070A03080606020203" pitchFamily="18" charset="0"/>
              </a:rPr>
              <a:t>ON</a:t>
            </a:r>
            <a:r>
              <a:rPr lang="es-ES" sz="2000" dirty="0">
                <a:latin typeface="Bodoni MT Black" panose="02070A03080606020203" pitchFamily="18" charset="0"/>
              </a:rPr>
              <a:t> </a:t>
            </a:r>
            <a:r>
              <a:rPr lang="es-ES" sz="2000" dirty="0">
                <a:solidFill>
                  <a:srgbClr val="0070C0"/>
                </a:solidFill>
                <a:latin typeface="Bodoni MT Black" panose="02070A03080606020203" pitchFamily="18" charset="0"/>
              </a:rPr>
              <a:t>DE</a:t>
            </a:r>
            <a:r>
              <a:rPr lang="es-ES" sz="2000" dirty="0">
                <a:latin typeface="Bodoni MT Black" panose="02070A03080606020203" pitchFamily="18" charset="0"/>
              </a:rPr>
              <a:t> </a:t>
            </a:r>
            <a:r>
              <a:rPr lang="es-ES" sz="2000" dirty="0">
                <a:solidFill>
                  <a:srgbClr val="002060"/>
                </a:solidFill>
                <a:latin typeface="Bodoni MT Black" panose="02070A03080606020203" pitchFamily="18" charset="0"/>
              </a:rPr>
              <a:t>LA</a:t>
            </a:r>
            <a:r>
              <a:rPr lang="es-ES" sz="2000" dirty="0">
                <a:latin typeface="Bodoni MT Black" panose="02070A03080606020203" pitchFamily="18" charset="0"/>
              </a:rPr>
              <a:t> </a:t>
            </a:r>
            <a:r>
              <a:rPr lang="es-ES" sz="2000" dirty="0">
                <a:solidFill>
                  <a:schemeClr val="accent4">
                    <a:lumMod val="75000"/>
                  </a:schemeClr>
                </a:solidFill>
                <a:latin typeface="Bodoni MT Black" panose="02070A03080606020203" pitchFamily="18" charset="0"/>
              </a:rPr>
              <a:t>ALU</a:t>
            </a:r>
            <a:r>
              <a:rPr lang="es-ES" sz="2000" dirty="0">
                <a:solidFill>
                  <a:schemeClr val="accent6">
                    <a:lumMod val="50000"/>
                  </a:schemeClr>
                </a:solidFill>
                <a:latin typeface="Bodoni MT Black" panose="02070A03080606020203" pitchFamily="18" charset="0"/>
              </a:rPr>
              <a:t>MNO</a:t>
            </a:r>
            <a:r>
              <a:rPr lang="es-ES" sz="2000" dirty="0">
                <a:latin typeface="Bodoni MT Black" panose="02070A03080606020203" pitchFamily="18" charset="0"/>
              </a:rPr>
              <a:t>(A</a:t>
            </a:r>
            <a:r>
              <a:rPr lang="es-ES" sz="2000" dirty="0" smtClean="0">
                <a:latin typeface="Bodoni MT Black" panose="02070A03080606020203" pitchFamily="18" charset="0"/>
              </a:rPr>
              <a:t>)</a:t>
            </a: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r>
              <a:rPr lang="es-ES" sz="1400" b="1" dirty="0" smtClean="0">
                <a:latin typeface="Century Gothic" panose="020B0502020202020204" pitchFamily="34" charset="0"/>
              </a:rPr>
              <a:t>JARDIN </a:t>
            </a:r>
            <a:r>
              <a:rPr lang="es-ES" sz="1400" b="1" dirty="0">
                <a:latin typeface="Century Gothic" panose="020B0502020202020204" pitchFamily="34" charset="0"/>
              </a:rPr>
              <a:t>DE NIÑOS: </a:t>
            </a:r>
          </a:p>
          <a:p>
            <a:r>
              <a:rPr lang="es-ES" sz="1400" b="1" dirty="0">
                <a:latin typeface="Century Gothic" panose="020B0502020202020204" pitchFamily="34" charset="0"/>
              </a:rPr>
              <a:t>GRADO Y SECCION:</a:t>
            </a:r>
          </a:p>
          <a:p>
            <a:r>
              <a:rPr lang="es-ES" sz="1400" b="1" dirty="0">
                <a:latin typeface="Century Gothic" panose="020B0502020202020204" pitchFamily="34" charset="0"/>
              </a:rPr>
              <a:t>NOMBRE:__________________________________</a:t>
            </a:r>
          </a:p>
          <a:p>
            <a:endParaRPr lang="es-ES" sz="1400" b="1" dirty="0">
              <a:latin typeface="Century Gothic" panose="020B0502020202020204" pitchFamily="34" charset="0"/>
            </a:endParaRPr>
          </a:p>
          <a:p>
            <a:r>
              <a:rPr lang="es-ES" sz="1400" b="1" dirty="0">
                <a:latin typeface="Century Gothic" panose="020B0502020202020204" pitchFamily="34" charset="0"/>
              </a:rPr>
              <a:t>FECHA DE NACIMIENTO:_____________________</a:t>
            </a:r>
          </a:p>
          <a:p>
            <a:r>
              <a:rPr lang="es-ES" sz="1400" b="1" dirty="0">
                <a:latin typeface="Century Gothic" panose="020B0502020202020204" pitchFamily="34" charset="0"/>
              </a:rPr>
              <a:t>CURP:______________________________________</a:t>
            </a:r>
          </a:p>
          <a:p>
            <a:r>
              <a:rPr lang="es-ES" sz="1400" b="1" dirty="0">
                <a:latin typeface="Century Gothic" panose="020B0502020202020204" pitchFamily="34" charset="0"/>
              </a:rPr>
              <a:t>INFORMACION DE PADRES:</a:t>
            </a:r>
          </a:p>
          <a:p>
            <a:r>
              <a:rPr lang="es-ES" sz="1400" b="1" dirty="0">
                <a:latin typeface="Century Gothic" panose="020B0502020202020204" pitchFamily="34" charset="0"/>
              </a:rPr>
              <a:t>NOMBRE DE LA MADRE: _______________________</a:t>
            </a:r>
          </a:p>
          <a:p>
            <a:r>
              <a:rPr lang="es-ES" sz="1400" b="1" dirty="0">
                <a:latin typeface="Century Gothic" panose="020B0502020202020204" pitchFamily="34" charset="0"/>
              </a:rPr>
              <a:t>TELEFONO:___________________________________</a:t>
            </a:r>
          </a:p>
          <a:p>
            <a:r>
              <a:rPr lang="es-ES" sz="1400" b="1" dirty="0">
                <a:latin typeface="Century Gothic" panose="020B0502020202020204" pitchFamily="34" charset="0"/>
              </a:rPr>
              <a:t>CELULAR:____________________________________</a:t>
            </a:r>
          </a:p>
          <a:p>
            <a:r>
              <a:rPr lang="es-ES" sz="1400" b="1" dirty="0">
                <a:latin typeface="Century Gothic" panose="020B0502020202020204" pitchFamily="34" charset="0"/>
              </a:rPr>
              <a:t>OCUPACION:_______________________________</a:t>
            </a:r>
          </a:p>
          <a:p>
            <a:r>
              <a:rPr lang="es-ES" sz="1400" b="1" dirty="0">
                <a:latin typeface="Century Gothic" panose="020B0502020202020204" pitchFamily="34" charset="0"/>
              </a:rPr>
              <a:t>NOMBRE DEL PAPA:_________________________</a:t>
            </a:r>
          </a:p>
          <a:p>
            <a:r>
              <a:rPr lang="es-ES" sz="1400" b="1" dirty="0">
                <a:latin typeface="Century Gothic" panose="020B0502020202020204" pitchFamily="34" charset="0"/>
              </a:rPr>
              <a:t>TELEFONO:_________________________________</a:t>
            </a:r>
          </a:p>
          <a:p>
            <a:r>
              <a:rPr lang="es-ES" sz="1400" b="1" dirty="0">
                <a:latin typeface="Century Gothic" panose="020B0502020202020204" pitchFamily="34" charset="0"/>
              </a:rPr>
              <a:t>CELULAR:__________________________________-</a:t>
            </a:r>
          </a:p>
          <a:p>
            <a:r>
              <a:rPr lang="es-ES" sz="1400" b="1" dirty="0">
                <a:latin typeface="Century Gothic" panose="020B0502020202020204" pitchFamily="34" charset="0"/>
              </a:rPr>
              <a:t>OCUPACION:________________________________</a:t>
            </a: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pPr algn="ctr"/>
            <a:endParaRPr lang="es-ES" dirty="0">
              <a:latin typeface="Bodoni MT Black" panose="02070A03080606020203" pitchFamily="18" charset="0"/>
            </a:endParaRPr>
          </a:p>
          <a:p>
            <a:pPr algn="ctr"/>
            <a:endParaRPr lang="es-ES" dirty="0" smtClean="0">
              <a:latin typeface="Bodoni MT Black" panose="02070A03080606020203" pitchFamily="18" charset="0"/>
            </a:endParaRPr>
          </a:p>
          <a:p>
            <a:pPr algn="ctr"/>
            <a:endParaRPr lang="es-ES" dirty="0">
              <a:latin typeface="Bodoni MT Black" panose="02070A03080606020203" pitchFamily="18" charset="0"/>
            </a:endParaRPr>
          </a:p>
        </p:txBody>
      </p:sp>
      <p:pic>
        <p:nvPicPr>
          <p:cNvPr id="5" name="Picture 2" descr="110 ideas de FULANITOS | fulanitos, dibujos de fulanitos, saludos de feliz  cumpleañ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273" y="396225"/>
            <a:ext cx="2008076" cy="1605614"/>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4726546" y="1555536"/>
            <a:ext cx="2833353" cy="746975"/>
          </a:xfrm>
          <a:prstGeom prst="rect">
            <a:avLst/>
          </a:prstGeom>
          <a:solidFill>
            <a:srgbClr val="6FEB8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FORTALEZAS</a:t>
            </a:r>
            <a:endParaRPr lang="es-MX" dirty="0">
              <a:solidFill>
                <a:schemeClr val="tx1"/>
              </a:solidFill>
              <a:latin typeface="Bodoni MT Black" panose="02070A03080606020203" pitchFamily="18" charset="0"/>
            </a:endParaRPr>
          </a:p>
        </p:txBody>
      </p:sp>
      <p:sp>
        <p:nvSpPr>
          <p:cNvPr id="7" name="Rectángulo 6"/>
          <p:cNvSpPr/>
          <p:nvPr/>
        </p:nvSpPr>
        <p:spPr>
          <a:xfrm>
            <a:off x="8268236" y="1516899"/>
            <a:ext cx="3241184" cy="746976"/>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AREAS DE OPORTUNIDAD</a:t>
            </a:r>
            <a:endParaRPr lang="es-MX" dirty="0">
              <a:solidFill>
                <a:schemeClr val="tx1"/>
              </a:solidFill>
              <a:latin typeface="Bodoni MT Black" panose="02070A03080606020203" pitchFamily="18" charset="0"/>
            </a:endParaRPr>
          </a:p>
        </p:txBody>
      </p:sp>
      <p:sp>
        <p:nvSpPr>
          <p:cNvPr id="8" name="Rectángulo 7"/>
          <p:cNvSpPr/>
          <p:nvPr/>
        </p:nvSpPr>
        <p:spPr>
          <a:xfrm>
            <a:off x="4726546" y="2637266"/>
            <a:ext cx="2833353" cy="21894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_____________________</a:t>
            </a:r>
          </a:p>
          <a:p>
            <a:pPr algn="ctr"/>
            <a:r>
              <a:rPr lang="es-ES" dirty="0" smtClean="0">
                <a:solidFill>
                  <a:schemeClr val="tx1"/>
                </a:solidFill>
              </a:rPr>
              <a:t>______________________</a:t>
            </a:r>
            <a:endParaRPr lang="es-MX" dirty="0">
              <a:solidFill>
                <a:schemeClr val="tx1"/>
              </a:solidFill>
            </a:endParaRPr>
          </a:p>
        </p:txBody>
      </p:sp>
      <p:sp>
        <p:nvSpPr>
          <p:cNvPr id="9" name="Rectángulo 8"/>
          <p:cNvSpPr/>
          <p:nvPr/>
        </p:nvSpPr>
        <p:spPr>
          <a:xfrm>
            <a:off x="8472152" y="2637266"/>
            <a:ext cx="2833353" cy="21894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_____________________</a:t>
            </a:r>
          </a:p>
          <a:p>
            <a:pPr algn="ctr"/>
            <a:r>
              <a:rPr lang="es-ES" dirty="0" smtClean="0">
                <a:solidFill>
                  <a:schemeClr val="tx1"/>
                </a:solidFill>
              </a:rPr>
              <a:t>______________________</a:t>
            </a:r>
            <a:endParaRPr lang="es-MX" dirty="0">
              <a:solidFill>
                <a:schemeClr val="tx1"/>
              </a:solidFill>
            </a:endParaRPr>
          </a:p>
        </p:txBody>
      </p:sp>
      <p:sp>
        <p:nvSpPr>
          <p:cNvPr id="10" name="Rectángulo 9"/>
          <p:cNvSpPr/>
          <p:nvPr/>
        </p:nvSpPr>
        <p:spPr>
          <a:xfrm>
            <a:off x="540913" y="5446775"/>
            <a:ext cx="3078050" cy="643944"/>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RECOMENDANCIONES GENERALES:</a:t>
            </a:r>
            <a:endParaRPr lang="es-MX" dirty="0">
              <a:solidFill>
                <a:schemeClr val="tx1"/>
              </a:solidFill>
              <a:latin typeface="Bodoni MT Black" panose="02070A03080606020203" pitchFamily="18" charset="0"/>
            </a:endParaRPr>
          </a:p>
        </p:txBody>
      </p:sp>
      <p:sp>
        <p:nvSpPr>
          <p:cNvPr id="11" name="Rectángulo 10"/>
          <p:cNvSpPr/>
          <p:nvPr/>
        </p:nvSpPr>
        <p:spPr>
          <a:xfrm>
            <a:off x="540913" y="6201178"/>
            <a:ext cx="2987898" cy="656822"/>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FECHA:</a:t>
            </a:r>
            <a:endParaRPr lang="es-MX" dirty="0">
              <a:solidFill>
                <a:schemeClr val="tx1"/>
              </a:solidFill>
              <a:latin typeface="Bodoni MT Black" panose="02070A03080606020203" pitchFamily="18" charset="0"/>
            </a:endParaRPr>
          </a:p>
        </p:txBody>
      </p:sp>
      <p:sp>
        <p:nvSpPr>
          <p:cNvPr id="12" name="Rectángulo 11"/>
          <p:cNvSpPr/>
          <p:nvPr/>
        </p:nvSpPr>
        <p:spPr>
          <a:xfrm>
            <a:off x="4134118" y="5321619"/>
            <a:ext cx="7171387" cy="6439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__________________________________________________________________________________________________________________________</a:t>
            </a:r>
          </a:p>
        </p:txBody>
      </p:sp>
      <p:sp>
        <p:nvSpPr>
          <p:cNvPr id="13" name="Rectángulo 12"/>
          <p:cNvSpPr/>
          <p:nvPr/>
        </p:nvSpPr>
        <p:spPr>
          <a:xfrm>
            <a:off x="4084747" y="6141246"/>
            <a:ext cx="7171387" cy="6439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__________________________________________________________________________________________________________________________</a:t>
            </a:r>
          </a:p>
        </p:txBody>
      </p:sp>
      <p:sp>
        <p:nvSpPr>
          <p:cNvPr id="14" name="Rectángulo 13"/>
          <p:cNvSpPr/>
          <p:nvPr/>
        </p:nvSpPr>
        <p:spPr>
          <a:xfrm>
            <a:off x="4669661" y="631065"/>
            <a:ext cx="3168203" cy="502275"/>
          </a:xfrm>
          <a:prstGeom prst="rect">
            <a:avLst/>
          </a:prstGeom>
          <a:solidFill>
            <a:srgbClr val="99EFE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Arial Rounded MT Bold" panose="020F0704030504030204" pitchFamily="34" charset="0"/>
              </a:rPr>
              <a:t>PENSAMIENTO MATEMATICO</a:t>
            </a:r>
            <a:endParaRPr lang="es-MX" b="1" dirty="0">
              <a:solidFill>
                <a:schemeClr val="tx1"/>
              </a:solidFill>
              <a:latin typeface="Arial Rounded MT Bold" panose="020F0704030504030204" pitchFamily="34" charset="0"/>
            </a:endParaRPr>
          </a:p>
        </p:txBody>
      </p:sp>
    </p:spTree>
    <p:extLst>
      <p:ext uri="{BB962C8B-B14F-4D97-AF65-F5344CB8AC3E}">
        <p14:creationId xmlns:p14="http://schemas.microsoft.com/office/powerpoint/2010/main" val="348845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8349" y="0"/>
            <a:ext cx="6259401" cy="6858000"/>
          </a:xfrm>
          <a:prstGeom prst="rect">
            <a:avLst/>
          </a:prstGeom>
        </p:spPr>
      </p:pic>
    </p:spTree>
    <p:extLst>
      <p:ext uri="{BB962C8B-B14F-4D97-AF65-F5344CB8AC3E}">
        <p14:creationId xmlns:p14="http://schemas.microsoft.com/office/powerpoint/2010/main" val="2740653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96214" y="334851"/>
            <a:ext cx="11372045" cy="6117464"/>
          </a:xfrm>
          <a:prstGeom prst="rect">
            <a:avLst/>
          </a:prstGeom>
          <a:solidFill>
            <a:srgbClr val="99EFEF"/>
          </a:solidFill>
        </p:spPr>
        <p:txBody>
          <a:bodyPr wrap="square" rtlCol="0">
            <a:spAutoFit/>
          </a:bodyPr>
          <a:lstStyle/>
          <a:p>
            <a:endParaRPr lang="es-MX" dirty="0"/>
          </a:p>
        </p:txBody>
      </p:sp>
      <p:sp>
        <p:nvSpPr>
          <p:cNvPr id="5" name="Rectángulo 4"/>
          <p:cNvSpPr/>
          <p:nvPr/>
        </p:nvSpPr>
        <p:spPr>
          <a:xfrm>
            <a:off x="3060879" y="465666"/>
            <a:ext cx="6096000" cy="646331"/>
          </a:xfrm>
          <a:prstGeom prst="rect">
            <a:avLst/>
          </a:prstGeom>
        </p:spPr>
        <p:txBody>
          <a:bodyPr>
            <a:spAutoFit/>
          </a:bodyPr>
          <a:lstStyle/>
          <a:p>
            <a:pPr algn="ctr"/>
            <a:r>
              <a:rPr lang="es-ES" dirty="0">
                <a:solidFill>
                  <a:schemeClr val="accent4">
                    <a:lumMod val="50000"/>
                  </a:schemeClr>
                </a:solidFill>
                <a:latin typeface="Bodoni MT Black" panose="02070A03080606020203" pitchFamily="18" charset="0"/>
              </a:rPr>
              <a:t>INF</a:t>
            </a:r>
            <a:r>
              <a:rPr lang="es-ES" dirty="0">
                <a:solidFill>
                  <a:schemeClr val="accent2"/>
                </a:solidFill>
                <a:latin typeface="Bodoni MT Black" panose="02070A03080606020203" pitchFamily="18" charset="0"/>
              </a:rPr>
              <a:t>OR</a:t>
            </a:r>
            <a:r>
              <a:rPr lang="es-ES" dirty="0">
                <a:solidFill>
                  <a:srgbClr val="FF0000"/>
                </a:solidFill>
                <a:latin typeface="Bodoni MT Black" panose="02070A03080606020203" pitchFamily="18" charset="0"/>
              </a:rPr>
              <a:t>MA</a:t>
            </a:r>
            <a:r>
              <a:rPr lang="es-ES" dirty="0">
                <a:solidFill>
                  <a:schemeClr val="accent6">
                    <a:lumMod val="50000"/>
                  </a:schemeClr>
                </a:solidFill>
                <a:latin typeface="Bodoni MT Black" panose="02070A03080606020203" pitchFamily="18" charset="0"/>
              </a:rPr>
              <a:t>CI</a:t>
            </a:r>
            <a:r>
              <a:rPr lang="es-ES" dirty="0">
                <a:solidFill>
                  <a:srgbClr val="7030A0"/>
                </a:solidFill>
                <a:latin typeface="Bodoni MT Black" panose="02070A03080606020203" pitchFamily="18" charset="0"/>
              </a:rPr>
              <a:t>ON</a:t>
            </a:r>
            <a:r>
              <a:rPr lang="es-ES" dirty="0">
                <a:latin typeface="Bodoni MT Black" panose="02070A03080606020203" pitchFamily="18" charset="0"/>
              </a:rPr>
              <a:t> </a:t>
            </a:r>
            <a:r>
              <a:rPr lang="es-ES" dirty="0">
                <a:solidFill>
                  <a:srgbClr val="0070C0"/>
                </a:solidFill>
                <a:latin typeface="Bodoni MT Black" panose="02070A03080606020203" pitchFamily="18" charset="0"/>
              </a:rPr>
              <a:t>DE</a:t>
            </a:r>
            <a:r>
              <a:rPr lang="es-ES" dirty="0">
                <a:latin typeface="Bodoni MT Black" panose="02070A03080606020203" pitchFamily="18" charset="0"/>
              </a:rPr>
              <a:t> </a:t>
            </a:r>
            <a:r>
              <a:rPr lang="es-ES" dirty="0">
                <a:solidFill>
                  <a:srgbClr val="002060"/>
                </a:solidFill>
                <a:latin typeface="Bodoni MT Black" panose="02070A03080606020203" pitchFamily="18" charset="0"/>
              </a:rPr>
              <a:t>LA</a:t>
            </a:r>
            <a:r>
              <a:rPr lang="es-ES" dirty="0">
                <a:latin typeface="Bodoni MT Black" panose="02070A03080606020203" pitchFamily="18" charset="0"/>
              </a:rPr>
              <a:t> </a:t>
            </a:r>
            <a:r>
              <a:rPr lang="es-ES" dirty="0">
                <a:solidFill>
                  <a:schemeClr val="accent4">
                    <a:lumMod val="75000"/>
                  </a:schemeClr>
                </a:solidFill>
                <a:latin typeface="Bodoni MT Black" panose="02070A03080606020203" pitchFamily="18" charset="0"/>
              </a:rPr>
              <a:t>ALU</a:t>
            </a:r>
            <a:r>
              <a:rPr lang="es-ES" dirty="0">
                <a:solidFill>
                  <a:schemeClr val="accent6">
                    <a:lumMod val="50000"/>
                  </a:schemeClr>
                </a:solidFill>
                <a:latin typeface="Bodoni MT Black" panose="02070A03080606020203" pitchFamily="18" charset="0"/>
              </a:rPr>
              <a:t>MNO</a:t>
            </a:r>
            <a:r>
              <a:rPr lang="es-ES" dirty="0">
                <a:latin typeface="Bodoni MT Black" panose="02070A03080606020203" pitchFamily="18" charset="0"/>
              </a:rPr>
              <a:t>(A)</a:t>
            </a:r>
          </a:p>
          <a:p>
            <a:pPr algn="ctr"/>
            <a:endParaRPr lang="es-ES" dirty="0">
              <a:latin typeface="Bodoni MT Black" panose="02070A03080606020203" pitchFamily="18" charset="0"/>
            </a:endParaRPr>
          </a:p>
        </p:txBody>
      </p:sp>
      <p:pic>
        <p:nvPicPr>
          <p:cNvPr id="6" name="Picture 2" descr="110 ideas de FULANITOS | fulanitos, dibujos de fulanitos, saludos de feliz  cumpleañ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273" y="396225"/>
            <a:ext cx="2008076" cy="1605614"/>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3792828" y="991674"/>
            <a:ext cx="4632102" cy="502275"/>
          </a:xfrm>
          <a:prstGeom prst="rect">
            <a:avLst/>
          </a:prstGeom>
          <a:solidFill>
            <a:srgbClr val="6FEB8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Arial Rounded MT Bold" panose="020F0704030504030204" pitchFamily="34" charset="0"/>
              </a:rPr>
              <a:t>EXPLORACION Y COMPRENCION DEL MUNDO NATURAL Y SOCIAL.</a:t>
            </a:r>
            <a:endParaRPr lang="es-MX" b="1" dirty="0">
              <a:solidFill>
                <a:schemeClr val="tx1"/>
              </a:solidFill>
              <a:latin typeface="Arial Rounded MT Bold" panose="020F0704030504030204" pitchFamily="34" charset="0"/>
            </a:endParaRPr>
          </a:p>
        </p:txBody>
      </p:sp>
      <p:sp>
        <p:nvSpPr>
          <p:cNvPr id="8" name="Rectángulo 7"/>
          <p:cNvSpPr/>
          <p:nvPr/>
        </p:nvSpPr>
        <p:spPr>
          <a:xfrm>
            <a:off x="4838676" y="1918126"/>
            <a:ext cx="2833353" cy="746975"/>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FORTALEZAS</a:t>
            </a:r>
            <a:endParaRPr lang="es-MX" dirty="0">
              <a:solidFill>
                <a:schemeClr val="tx1"/>
              </a:solidFill>
              <a:latin typeface="Bodoni MT Black" panose="02070A03080606020203" pitchFamily="18" charset="0"/>
            </a:endParaRPr>
          </a:p>
        </p:txBody>
      </p:sp>
      <p:sp>
        <p:nvSpPr>
          <p:cNvPr id="9" name="Rectángulo 8"/>
          <p:cNvSpPr/>
          <p:nvPr/>
        </p:nvSpPr>
        <p:spPr>
          <a:xfrm>
            <a:off x="8153444" y="1924564"/>
            <a:ext cx="3241184" cy="746976"/>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AREAS DE OPORTUNIDAD</a:t>
            </a:r>
            <a:endParaRPr lang="es-MX" dirty="0">
              <a:solidFill>
                <a:schemeClr val="tx1"/>
              </a:solidFill>
              <a:latin typeface="Bodoni MT Black" panose="02070A03080606020203" pitchFamily="18" charset="0"/>
            </a:endParaRPr>
          </a:p>
        </p:txBody>
      </p:sp>
      <p:sp>
        <p:nvSpPr>
          <p:cNvPr id="10" name="Rectángulo 9"/>
          <p:cNvSpPr/>
          <p:nvPr/>
        </p:nvSpPr>
        <p:spPr>
          <a:xfrm>
            <a:off x="318192" y="2001839"/>
            <a:ext cx="6108879" cy="3323987"/>
          </a:xfrm>
          <a:prstGeom prst="rect">
            <a:avLst/>
          </a:prstGeom>
        </p:spPr>
        <p:txBody>
          <a:bodyPr wrap="square">
            <a:spAutoFit/>
          </a:bodyPr>
          <a:lstStyle/>
          <a:p>
            <a:r>
              <a:rPr lang="es-ES" sz="1400" b="1" dirty="0">
                <a:latin typeface="Century Gothic" panose="020B0502020202020204" pitchFamily="34" charset="0"/>
              </a:rPr>
              <a:t>JARDIN DE NIÑOS: </a:t>
            </a:r>
          </a:p>
          <a:p>
            <a:r>
              <a:rPr lang="es-ES" sz="1400" b="1" dirty="0">
                <a:latin typeface="Century Gothic" panose="020B0502020202020204" pitchFamily="34" charset="0"/>
              </a:rPr>
              <a:t>GRADO Y SECCION:</a:t>
            </a:r>
          </a:p>
          <a:p>
            <a:r>
              <a:rPr lang="es-ES" sz="1400" b="1" dirty="0">
                <a:latin typeface="Century Gothic" panose="020B0502020202020204" pitchFamily="34" charset="0"/>
              </a:rPr>
              <a:t>NOMBRE:__________________________________</a:t>
            </a:r>
          </a:p>
          <a:p>
            <a:endParaRPr lang="es-ES" sz="1400" b="1" dirty="0">
              <a:latin typeface="Century Gothic" panose="020B0502020202020204" pitchFamily="34" charset="0"/>
            </a:endParaRPr>
          </a:p>
          <a:p>
            <a:r>
              <a:rPr lang="es-ES" sz="1400" b="1" dirty="0">
                <a:latin typeface="Century Gothic" panose="020B0502020202020204" pitchFamily="34" charset="0"/>
              </a:rPr>
              <a:t>FECHA DE NACIMIENTO:_____________________</a:t>
            </a:r>
          </a:p>
          <a:p>
            <a:r>
              <a:rPr lang="es-ES" sz="1400" b="1" dirty="0">
                <a:latin typeface="Century Gothic" panose="020B0502020202020204" pitchFamily="34" charset="0"/>
              </a:rPr>
              <a:t>CURP:______________________________________</a:t>
            </a:r>
          </a:p>
          <a:p>
            <a:r>
              <a:rPr lang="es-ES" sz="1400" b="1" dirty="0">
                <a:latin typeface="Century Gothic" panose="020B0502020202020204" pitchFamily="34" charset="0"/>
              </a:rPr>
              <a:t>INFORMACION DE PADRES:</a:t>
            </a:r>
          </a:p>
          <a:p>
            <a:r>
              <a:rPr lang="es-ES" sz="1400" b="1" dirty="0">
                <a:latin typeface="Century Gothic" panose="020B0502020202020204" pitchFamily="34" charset="0"/>
              </a:rPr>
              <a:t>NOMBRE DE LA MADRE: _______________________</a:t>
            </a:r>
          </a:p>
          <a:p>
            <a:r>
              <a:rPr lang="es-ES" sz="1400" b="1" dirty="0">
                <a:latin typeface="Century Gothic" panose="020B0502020202020204" pitchFamily="34" charset="0"/>
              </a:rPr>
              <a:t>TELEFONO:___________________________________</a:t>
            </a:r>
          </a:p>
          <a:p>
            <a:r>
              <a:rPr lang="es-ES" sz="1400" b="1" dirty="0">
                <a:latin typeface="Century Gothic" panose="020B0502020202020204" pitchFamily="34" charset="0"/>
              </a:rPr>
              <a:t>CELULAR:____________________________________</a:t>
            </a:r>
          </a:p>
          <a:p>
            <a:r>
              <a:rPr lang="es-ES" sz="1400" b="1" dirty="0">
                <a:latin typeface="Century Gothic" panose="020B0502020202020204" pitchFamily="34" charset="0"/>
              </a:rPr>
              <a:t>OCUPACION:_______________________________</a:t>
            </a:r>
          </a:p>
          <a:p>
            <a:r>
              <a:rPr lang="es-ES" sz="1400" b="1" dirty="0">
                <a:latin typeface="Century Gothic" panose="020B0502020202020204" pitchFamily="34" charset="0"/>
              </a:rPr>
              <a:t>NOMBRE DEL PAPA:_________________________</a:t>
            </a:r>
          </a:p>
          <a:p>
            <a:r>
              <a:rPr lang="es-ES" sz="1400" b="1" dirty="0">
                <a:latin typeface="Century Gothic" panose="020B0502020202020204" pitchFamily="34" charset="0"/>
              </a:rPr>
              <a:t>TELEFONO:_________________________________</a:t>
            </a:r>
          </a:p>
          <a:p>
            <a:r>
              <a:rPr lang="es-ES" sz="1400" b="1" dirty="0">
                <a:latin typeface="Century Gothic" panose="020B0502020202020204" pitchFamily="34" charset="0"/>
              </a:rPr>
              <a:t>CELULAR:__________________________________-</a:t>
            </a:r>
          </a:p>
          <a:p>
            <a:r>
              <a:rPr lang="es-ES" sz="1400" b="1" dirty="0">
                <a:latin typeface="Century Gothic" panose="020B0502020202020204" pitchFamily="34" charset="0"/>
              </a:rPr>
              <a:t>OCUPACION:________________________________</a:t>
            </a:r>
          </a:p>
        </p:txBody>
      </p:sp>
      <p:sp>
        <p:nvSpPr>
          <p:cNvPr id="11" name="Rectángulo 10"/>
          <p:cNvSpPr/>
          <p:nvPr/>
        </p:nvSpPr>
        <p:spPr>
          <a:xfrm>
            <a:off x="4932608" y="2807968"/>
            <a:ext cx="2833353" cy="21894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_____________________</a:t>
            </a:r>
          </a:p>
          <a:p>
            <a:pPr algn="ctr"/>
            <a:r>
              <a:rPr lang="es-ES" dirty="0" smtClean="0">
                <a:solidFill>
                  <a:schemeClr val="tx1"/>
                </a:solidFill>
              </a:rPr>
              <a:t>______________________</a:t>
            </a:r>
            <a:endParaRPr lang="es-MX" dirty="0">
              <a:solidFill>
                <a:schemeClr val="tx1"/>
              </a:solidFill>
            </a:endParaRPr>
          </a:p>
        </p:txBody>
      </p:sp>
      <p:sp>
        <p:nvSpPr>
          <p:cNvPr id="12" name="Rectángulo 11"/>
          <p:cNvSpPr/>
          <p:nvPr/>
        </p:nvSpPr>
        <p:spPr>
          <a:xfrm>
            <a:off x="8281416" y="2807968"/>
            <a:ext cx="2833353" cy="21894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a:t>
            </a:r>
          </a:p>
          <a:p>
            <a:pPr algn="ctr"/>
            <a:r>
              <a:rPr lang="es-ES" dirty="0" smtClean="0">
                <a:solidFill>
                  <a:schemeClr val="tx1"/>
                </a:solidFill>
              </a:rPr>
              <a:t>____________________</a:t>
            </a:r>
          </a:p>
          <a:p>
            <a:pPr algn="ctr"/>
            <a:r>
              <a:rPr lang="es-ES" dirty="0" smtClean="0">
                <a:solidFill>
                  <a:schemeClr val="tx1"/>
                </a:solidFill>
              </a:rPr>
              <a:t>____________________</a:t>
            </a:r>
          </a:p>
          <a:p>
            <a:pPr algn="ctr"/>
            <a:r>
              <a:rPr lang="es-ES" dirty="0" smtClean="0">
                <a:solidFill>
                  <a:schemeClr val="tx1"/>
                </a:solidFill>
              </a:rPr>
              <a:t>_____________________</a:t>
            </a:r>
          </a:p>
          <a:p>
            <a:pPr algn="ctr"/>
            <a:r>
              <a:rPr lang="es-ES" dirty="0" smtClean="0">
                <a:solidFill>
                  <a:schemeClr val="tx1"/>
                </a:solidFill>
              </a:rPr>
              <a:t>______________________</a:t>
            </a:r>
            <a:endParaRPr lang="es-MX" dirty="0">
              <a:solidFill>
                <a:schemeClr val="tx1"/>
              </a:solidFill>
            </a:endParaRPr>
          </a:p>
        </p:txBody>
      </p:sp>
      <p:sp>
        <p:nvSpPr>
          <p:cNvPr id="13" name="Rectángulo 12"/>
          <p:cNvSpPr/>
          <p:nvPr/>
        </p:nvSpPr>
        <p:spPr>
          <a:xfrm>
            <a:off x="540913" y="5446775"/>
            <a:ext cx="3078050" cy="643944"/>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RECOMENDANCIONES GENERALES:</a:t>
            </a:r>
            <a:endParaRPr lang="es-MX" dirty="0">
              <a:solidFill>
                <a:schemeClr val="tx1"/>
              </a:solidFill>
              <a:latin typeface="Bodoni MT Black" panose="02070A03080606020203" pitchFamily="18" charset="0"/>
            </a:endParaRPr>
          </a:p>
        </p:txBody>
      </p:sp>
      <p:sp>
        <p:nvSpPr>
          <p:cNvPr id="14" name="Rectángulo 13"/>
          <p:cNvSpPr/>
          <p:nvPr/>
        </p:nvSpPr>
        <p:spPr>
          <a:xfrm>
            <a:off x="540913" y="6201178"/>
            <a:ext cx="2987898" cy="656822"/>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Bodoni MT Black" panose="02070A03080606020203" pitchFamily="18" charset="0"/>
              </a:rPr>
              <a:t>FECHA:</a:t>
            </a:r>
            <a:endParaRPr lang="es-MX" dirty="0">
              <a:solidFill>
                <a:schemeClr val="tx1"/>
              </a:solidFill>
              <a:latin typeface="Bodoni MT Black" panose="02070A03080606020203" pitchFamily="18" charset="0"/>
            </a:endParaRPr>
          </a:p>
        </p:txBody>
      </p:sp>
      <p:sp>
        <p:nvSpPr>
          <p:cNvPr id="15" name="Rectángulo 14"/>
          <p:cNvSpPr/>
          <p:nvPr/>
        </p:nvSpPr>
        <p:spPr>
          <a:xfrm>
            <a:off x="4134118" y="5321619"/>
            <a:ext cx="7171387" cy="6439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__________________________________________________________________________________________________________________________</a:t>
            </a:r>
          </a:p>
        </p:txBody>
      </p:sp>
      <p:sp>
        <p:nvSpPr>
          <p:cNvPr id="16" name="Rectángulo 15"/>
          <p:cNvSpPr/>
          <p:nvPr/>
        </p:nvSpPr>
        <p:spPr>
          <a:xfrm>
            <a:off x="4086335" y="6143408"/>
            <a:ext cx="7171387" cy="6439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__________________________________________________________________________________________________________________________</a:t>
            </a:r>
          </a:p>
        </p:txBody>
      </p:sp>
    </p:spTree>
    <p:extLst>
      <p:ext uri="{BB962C8B-B14F-4D97-AF65-F5344CB8AC3E}">
        <p14:creationId xmlns:p14="http://schemas.microsoft.com/office/powerpoint/2010/main" val="2981639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n en Significado De Los Colo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2163651" y="1584101"/>
            <a:ext cx="7856112" cy="2123658"/>
          </a:xfrm>
          <a:prstGeom prst="rect">
            <a:avLst/>
          </a:prstGeom>
          <a:noFill/>
        </p:spPr>
        <p:txBody>
          <a:bodyPr wrap="square" rtlCol="0">
            <a:spAutoFit/>
          </a:bodyPr>
          <a:lstStyle/>
          <a:p>
            <a:r>
              <a:rPr lang="es-ES" sz="6600" dirty="0" smtClean="0">
                <a:solidFill>
                  <a:srgbClr val="FF0000"/>
                </a:solidFill>
                <a:latin typeface="Bodoni MT Black" panose="02070A03080606020203" pitchFamily="18" charset="0"/>
              </a:rPr>
              <a:t>Cu</a:t>
            </a:r>
            <a:r>
              <a:rPr lang="es-ES" sz="6600" dirty="0" smtClean="0">
                <a:solidFill>
                  <a:srgbClr val="00B050"/>
                </a:solidFill>
                <a:latin typeface="Bodoni MT Black" panose="02070A03080606020203" pitchFamily="18" charset="0"/>
              </a:rPr>
              <a:t>ad</a:t>
            </a:r>
            <a:r>
              <a:rPr lang="es-ES" sz="6600" dirty="0" smtClean="0">
                <a:solidFill>
                  <a:srgbClr val="7030A0"/>
                </a:solidFill>
                <a:latin typeface="Bodoni MT Black" panose="02070A03080606020203" pitchFamily="18" charset="0"/>
              </a:rPr>
              <a:t>er</a:t>
            </a:r>
            <a:r>
              <a:rPr lang="es-ES" sz="6600" dirty="0" smtClean="0">
                <a:solidFill>
                  <a:srgbClr val="0070C0"/>
                </a:solidFill>
                <a:latin typeface="Bodoni MT Black" panose="02070A03080606020203" pitchFamily="18" charset="0"/>
              </a:rPr>
              <a:t>no</a:t>
            </a:r>
            <a:r>
              <a:rPr lang="es-ES" sz="6600" dirty="0" smtClean="0">
                <a:latin typeface="Bodoni MT Black" panose="02070A03080606020203" pitchFamily="18" charset="0"/>
              </a:rPr>
              <a:t> </a:t>
            </a:r>
            <a:r>
              <a:rPr lang="es-ES" sz="6600" dirty="0" smtClean="0">
                <a:solidFill>
                  <a:schemeClr val="accent2">
                    <a:lumMod val="75000"/>
                  </a:schemeClr>
                </a:solidFill>
                <a:latin typeface="Bodoni MT Black" panose="02070A03080606020203" pitchFamily="18" charset="0"/>
              </a:rPr>
              <a:t>de </a:t>
            </a:r>
            <a:r>
              <a:rPr lang="es-ES" sz="6600" dirty="0" smtClean="0">
                <a:solidFill>
                  <a:srgbClr val="92D050"/>
                </a:solidFill>
                <a:latin typeface="Bodoni MT Black" panose="02070A03080606020203" pitchFamily="18" charset="0"/>
              </a:rPr>
              <a:t>no</a:t>
            </a:r>
            <a:r>
              <a:rPr lang="es-ES" sz="6600" dirty="0" smtClean="0">
                <a:solidFill>
                  <a:srgbClr val="0070C0"/>
                </a:solidFill>
                <a:latin typeface="Bodoni MT Black" panose="02070A03080606020203" pitchFamily="18" charset="0"/>
              </a:rPr>
              <a:t>tas</a:t>
            </a:r>
            <a:r>
              <a:rPr lang="es-ES" sz="6600" dirty="0" smtClean="0">
                <a:latin typeface="Bodoni MT Black" panose="02070A03080606020203" pitchFamily="18" charset="0"/>
              </a:rPr>
              <a:t> </a:t>
            </a:r>
            <a:r>
              <a:rPr lang="es-ES" sz="6600" dirty="0" smtClean="0">
                <a:solidFill>
                  <a:srgbClr val="00B0F0"/>
                </a:solidFill>
                <a:latin typeface="Bodoni MT Black" panose="02070A03080606020203" pitchFamily="18" charset="0"/>
              </a:rPr>
              <a:t>cie</a:t>
            </a:r>
            <a:r>
              <a:rPr lang="es-ES" sz="6600" dirty="0" smtClean="0">
                <a:solidFill>
                  <a:srgbClr val="7030A0"/>
                </a:solidFill>
                <a:latin typeface="Bodoni MT Black" panose="02070A03080606020203" pitchFamily="18" charset="0"/>
              </a:rPr>
              <a:t>ntí</a:t>
            </a:r>
            <a:r>
              <a:rPr lang="es-ES" sz="6600" dirty="0" smtClean="0">
                <a:solidFill>
                  <a:srgbClr val="FF0000"/>
                </a:solidFill>
                <a:latin typeface="Bodoni MT Black" panose="02070A03080606020203" pitchFamily="18" charset="0"/>
              </a:rPr>
              <a:t>fi</a:t>
            </a:r>
            <a:r>
              <a:rPr lang="es-ES" sz="6600" dirty="0" smtClean="0">
                <a:solidFill>
                  <a:schemeClr val="accent4">
                    <a:lumMod val="50000"/>
                  </a:schemeClr>
                </a:solidFill>
                <a:latin typeface="Bodoni MT Black" panose="02070A03080606020203" pitchFamily="18" charset="0"/>
              </a:rPr>
              <a:t>cas</a:t>
            </a:r>
            <a:r>
              <a:rPr lang="es-ES" sz="6600" dirty="0" smtClean="0">
                <a:latin typeface="Bodoni MT Black" panose="02070A03080606020203" pitchFamily="18" charset="0"/>
              </a:rPr>
              <a:t>:</a:t>
            </a:r>
            <a:endParaRPr lang="es-MX" sz="6600" dirty="0">
              <a:latin typeface="Bodoni MT Black" panose="02070A03080606020203" pitchFamily="18" charset="0"/>
            </a:endParaRPr>
          </a:p>
        </p:txBody>
      </p:sp>
    </p:spTree>
    <p:extLst>
      <p:ext uri="{BB962C8B-B14F-4D97-AF65-F5344CB8AC3E}">
        <p14:creationId xmlns:p14="http://schemas.microsoft.com/office/powerpoint/2010/main" val="1482963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90152"/>
            <a:ext cx="12192000" cy="6542467"/>
          </a:xfrm>
          <a:prstGeom prst="rect">
            <a:avLst/>
          </a:prstGeom>
          <a:solidFill>
            <a:srgbClr val="99EFEF"/>
          </a:solidFill>
        </p:spPr>
        <p:txBody>
          <a:bodyPr wrap="square" rtlCol="0">
            <a:spAutoFit/>
          </a:bodyPr>
          <a:lstStyle/>
          <a:p>
            <a:endParaRPr lang="es-MX" dirty="0"/>
          </a:p>
        </p:txBody>
      </p:sp>
      <p:sp>
        <p:nvSpPr>
          <p:cNvPr id="5" name="Rectángulo 4"/>
          <p:cNvSpPr/>
          <p:nvPr/>
        </p:nvSpPr>
        <p:spPr>
          <a:xfrm>
            <a:off x="2446986" y="96589"/>
            <a:ext cx="4829578" cy="579550"/>
          </a:xfrm>
          <a:prstGeom prst="rect">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bg1"/>
                </a:solidFill>
                <a:latin typeface="Century Gothic" panose="020B0502020202020204" pitchFamily="34" charset="0"/>
              </a:rPr>
              <a:t>Nombre de la actividad</a:t>
            </a:r>
            <a:r>
              <a:rPr lang="es-ES" sz="2000" dirty="0" smtClean="0">
                <a:solidFill>
                  <a:schemeClr val="bg1"/>
                </a:solidFill>
                <a:latin typeface="Bodoni MT Black" panose="02070A03080606020203" pitchFamily="18" charset="0"/>
              </a:rPr>
              <a:t>: </a:t>
            </a:r>
            <a:r>
              <a:rPr lang="es-ES" sz="2000" dirty="0" smtClean="0">
                <a:solidFill>
                  <a:schemeClr val="bg1"/>
                </a:solidFill>
                <a:latin typeface="Bahnschrift" panose="020B0502040204020203" pitchFamily="34" charset="0"/>
              </a:rPr>
              <a:t>Detectives</a:t>
            </a:r>
            <a:r>
              <a:rPr lang="es-ES" sz="2000" dirty="0" smtClean="0">
                <a:solidFill>
                  <a:schemeClr val="bg1"/>
                </a:solidFill>
                <a:latin typeface="Bodoni MT Black" panose="02070A03080606020203" pitchFamily="18" charset="0"/>
              </a:rPr>
              <a:t> </a:t>
            </a:r>
            <a:endParaRPr lang="es-MX" sz="2000" dirty="0">
              <a:solidFill>
                <a:schemeClr val="bg1"/>
              </a:solidFill>
              <a:latin typeface="Bodoni MT Black" panose="02070A03080606020203" pitchFamily="18" charset="0"/>
            </a:endParaRPr>
          </a:p>
        </p:txBody>
      </p:sp>
      <p:sp>
        <p:nvSpPr>
          <p:cNvPr id="11" name="Rectángulo 10"/>
          <p:cNvSpPr/>
          <p:nvPr/>
        </p:nvSpPr>
        <p:spPr>
          <a:xfrm>
            <a:off x="293681" y="2741591"/>
            <a:ext cx="3361386" cy="29106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u="sng" dirty="0" smtClean="0">
                <a:solidFill>
                  <a:schemeClr val="tx1"/>
                </a:solidFill>
                <a:latin typeface="Century Gothic" panose="020B0502020202020204" pitchFamily="34" charset="0"/>
              </a:rPr>
              <a:t>Niños:</a:t>
            </a:r>
          </a:p>
          <a:p>
            <a:pPr algn="ctr"/>
            <a:r>
              <a:rPr lang="es-ES" u="sng" dirty="0" smtClean="0">
                <a:solidFill>
                  <a:schemeClr val="tx1"/>
                </a:solidFill>
                <a:latin typeface="Century Gothic" panose="020B0502020202020204" pitchFamily="34" charset="0"/>
              </a:rPr>
              <a:t>Las vocales son los sonidos que pronunciamos con la voz sin que le acompañe ningún sonido de las consonantes es decir la A, la E, la I, la O, y la U. las vocales son letras que aparecen en nuestro abecedario.</a:t>
            </a:r>
            <a:endParaRPr lang="es-MX" u="sng" dirty="0">
              <a:solidFill>
                <a:schemeClr val="tx1"/>
              </a:solidFill>
              <a:latin typeface="Century Gothic" panose="020B0502020202020204" pitchFamily="34" charset="0"/>
            </a:endParaRPr>
          </a:p>
        </p:txBody>
      </p:sp>
      <p:sp>
        <p:nvSpPr>
          <p:cNvPr id="12" name="Rectángulo 11"/>
          <p:cNvSpPr/>
          <p:nvPr/>
        </p:nvSpPr>
        <p:spPr>
          <a:xfrm>
            <a:off x="2459865" y="1676749"/>
            <a:ext cx="3129565" cy="528034"/>
          </a:xfrm>
          <a:prstGeom prst="rect">
            <a:avLst/>
          </a:prstGeom>
          <a:solidFill>
            <a:srgbClr val="6FEB8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bg1"/>
                </a:solidFill>
                <a:latin typeface="Century Gothic" panose="020B0502020202020204" pitchFamily="34" charset="0"/>
              </a:rPr>
              <a:t>¿Qué son las vocales?</a:t>
            </a:r>
            <a:endParaRPr lang="es-MX" sz="2000" b="1" dirty="0">
              <a:solidFill>
                <a:schemeClr val="bg1"/>
              </a:solidFill>
              <a:latin typeface="Century Gothic" panose="020B0502020202020204" pitchFamily="34" charset="0"/>
            </a:endParaRPr>
          </a:p>
        </p:txBody>
      </p:sp>
      <p:sp>
        <p:nvSpPr>
          <p:cNvPr id="2" name="Rectángulo 1"/>
          <p:cNvSpPr/>
          <p:nvPr/>
        </p:nvSpPr>
        <p:spPr>
          <a:xfrm>
            <a:off x="9131121" y="141667"/>
            <a:ext cx="2781837" cy="476518"/>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Sesión del día lunes</a:t>
            </a:r>
            <a:endParaRPr lang="es-MX" b="1" dirty="0">
              <a:latin typeface="Century Gothic" panose="020B0502020202020204" pitchFamily="34" charset="0"/>
            </a:endParaRPr>
          </a:p>
        </p:txBody>
      </p:sp>
      <p:sp>
        <p:nvSpPr>
          <p:cNvPr id="3" name="Rectángulo 2"/>
          <p:cNvSpPr/>
          <p:nvPr/>
        </p:nvSpPr>
        <p:spPr>
          <a:xfrm>
            <a:off x="3974506" y="2740865"/>
            <a:ext cx="4692976" cy="291135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Century Gothic" panose="020B0502020202020204" pitchFamily="34" charset="0"/>
              </a:rPr>
              <a:t>Adultos:</a:t>
            </a:r>
          </a:p>
          <a:p>
            <a:pPr algn="ctr"/>
            <a:r>
              <a:rPr lang="es-ES" u="sng" dirty="0">
                <a:solidFill>
                  <a:schemeClr val="tx1"/>
                </a:solidFill>
                <a:latin typeface="Century Gothic" panose="020B0502020202020204" pitchFamily="34" charset="0"/>
              </a:rPr>
              <a:t>En fonética, una vocal o monoptongo es un sonido de una lengua natural hablada que se pronuncia con el tracto vocal abierto, no habiendo un aumento de la presión del aire en ningún punto más arriba de la glotis. Esto contrasta con las consonantes, donde hay una obstrucción o cerrazón en algún punto del tracto </a:t>
            </a:r>
            <a:r>
              <a:rPr lang="es-ES" u="sng" dirty="0" smtClean="0">
                <a:solidFill>
                  <a:schemeClr val="tx1"/>
                </a:solidFill>
                <a:latin typeface="Century Gothic" panose="020B0502020202020204" pitchFamily="34" charset="0"/>
              </a:rPr>
              <a:t>vocal.</a:t>
            </a:r>
            <a:endParaRPr lang="es-MX" u="sng" dirty="0">
              <a:solidFill>
                <a:schemeClr val="tx1"/>
              </a:solidFill>
              <a:latin typeface="Century Gothic" panose="020B0502020202020204" pitchFamily="34" charset="0"/>
            </a:endParaRPr>
          </a:p>
        </p:txBody>
      </p:sp>
      <p:sp>
        <p:nvSpPr>
          <p:cNvPr id="14" name="Rectángulo 13"/>
          <p:cNvSpPr/>
          <p:nvPr/>
        </p:nvSpPr>
        <p:spPr>
          <a:xfrm>
            <a:off x="9131121" y="1511821"/>
            <a:ext cx="2897747" cy="454124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smtClean="0">
                <a:solidFill>
                  <a:schemeClr val="tx1"/>
                </a:solidFill>
                <a:latin typeface="Century Gothic" panose="020B0502020202020204" pitchFamily="34" charset="0"/>
              </a:rPr>
              <a:t>Esto se explicara por medio de una investigación la cual los niños tendrán que resolver cuales vocales hacen falta en su nombre y recaudar todas las que ellos crean.</a:t>
            </a:r>
            <a:endParaRPr lang="es-MX" sz="1600" dirty="0">
              <a:solidFill>
                <a:schemeClr val="tx1"/>
              </a:solidFill>
              <a:latin typeface="Century Gothic" panose="020B0502020202020204" pitchFamily="34" charset="0"/>
            </a:endParaRPr>
          </a:p>
        </p:txBody>
      </p:sp>
      <p:pic>
        <p:nvPicPr>
          <p:cNvPr id="15" name="Imagen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03" y="-224860"/>
            <a:ext cx="1624764" cy="2166352"/>
          </a:xfrm>
          <a:prstGeom prst="rect">
            <a:avLst/>
          </a:prstGeom>
        </p:spPr>
      </p:pic>
    </p:spTree>
    <p:extLst>
      <p:ext uri="{BB962C8B-B14F-4D97-AF65-F5344CB8AC3E}">
        <p14:creationId xmlns:p14="http://schemas.microsoft.com/office/powerpoint/2010/main" val="1103543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54546" y="160984"/>
            <a:ext cx="11449318" cy="6001555"/>
          </a:xfrm>
          <a:prstGeom prst="rect">
            <a:avLst/>
          </a:prstGeom>
          <a:solidFill>
            <a:srgbClr val="FFC000"/>
          </a:solidFill>
        </p:spPr>
        <p:txBody>
          <a:bodyPr wrap="square" rtlCol="0">
            <a:spAutoFit/>
          </a:bodyPr>
          <a:lstStyle/>
          <a:p>
            <a:endParaRPr lang="es-MX" dirty="0"/>
          </a:p>
        </p:txBody>
      </p:sp>
      <p:sp>
        <p:nvSpPr>
          <p:cNvPr id="6" name="Rectángulo 5"/>
          <p:cNvSpPr/>
          <p:nvPr/>
        </p:nvSpPr>
        <p:spPr>
          <a:xfrm>
            <a:off x="542551" y="2880037"/>
            <a:ext cx="3361386" cy="29106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Century Gothic" panose="020B0502020202020204" pitchFamily="34" charset="0"/>
              </a:rPr>
              <a:t>Niños:</a:t>
            </a:r>
          </a:p>
          <a:p>
            <a:pPr algn="ctr"/>
            <a:r>
              <a:rPr lang="es-ES" dirty="0" smtClean="0">
                <a:solidFill>
                  <a:schemeClr val="tx1"/>
                </a:solidFill>
                <a:latin typeface="Century Gothic" panose="020B0502020202020204" pitchFamily="34" charset="0"/>
              </a:rPr>
              <a:t>El cuento es una historia que contiene personajes y se desarrolla en un lugar como es el bosque, la selva o en la ciudad, los cuentos nos narran historias fantásticas en mundo imaginarios.</a:t>
            </a:r>
            <a:endParaRPr lang="es-MX" dirty="0">
              <a:solidFill>
                <a:schemeClr val="tx1"/>
              </a:solidFill>
              <a:latin typeface="Century Gothic" panose="020B0502020202020204" pitchFamily="34" charset="0"/>
            </a:endParaRPr>
          </a:p>
        </p:txBody>
      </p:sp>
      <p:sp>
        <p:nvSpPr>
          <p:cNvPr id="7" name="Rectángulo 6"/>
          <p:cNvSpPr/>
          <p:nvPr/>
        </p:nvSpPr>
        <p:spPr>
          <a:xfrm>
            <a:off x="2584358" y="313385"/>
            <a:ext cx="3636137" cy="517301"/>
          </a:xfrm>
          <a:prstGeom prst="rect">
            <a:avLst/>
          </a:prstGeom>
          <a:solidFill>
            <a:srgbClr val="3BF53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bg1"/>
                </a:solidFill>
                <a:latin typeface="Century Gothic" panose="020B0502020202020204" pitchFamily="34" charset="0"/>
              </a:rPr>
              <a:t>Nombre de la actividad: hagamos un cuento</a:t>
            </a:r>
            <a:endParaRPr lang="es-MX" sz="2000" b="1" dirty="0">
              <a:solidFill>
                <a:schemeClr val="bg1"/>
              </a:solidFill>
              <a:latin typeface="Century Gothic" panose="020B0502020202020204" pitchFamily="34" charset="0"/>
            </a:endParaRPr>
          </a:p>
        </p:txBody>
      </p:sp>
      <p:sp>
        <p:nvSpPr>
          <p:cNvPr id="8" name="Rectángulo 7"/>
          <p:cNvSpPr/>
          <p:nvPr/>
        </p:nvSpPr>
        <p:spPr>
          <a:xfrm>
            <a:off x="4291942" y="2880037"/>
            <a:ext cx="3471871" cy="30281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b="1" dirty="0" smtClean="0">
                <a:solidFill>
                  <a:schemeClr val="tx1"/>
                </a:solidFill>
                <a:latin typeface="Century Gothic" panose="020B0502020202020204" pitchFamily="34" charset="0"/>
              </a:rPr>
              <a:t>Adultos:</a:t>
            </a:r>
            <a:endParaRPr lang="es-ES" b="1" dirty="0" smtClean="0">
              <a:solidFill>
                <a:schemeClr val="tx1"/>
              </a:solidFill>
              <a:latin typeface="Century Gothic" panose="020B0502020202020204" pitchFamily="34" charset="0"/>
            </a:endParaRPr>
          </a:p>
          <a:p>
            <a:pPr algn="ctr"/>
            <a:r>
              <a:rPr lang="es-ES" sz="1600" dirty="0" smtClean="0">
                <a:solidFill>
                  <a:schemeClr val="tx1"/>
                </a:solidFill>
                <a:latin typeface="Century Gothic" panose="020B0502020202020204" pitchFamily="34" charset="0"/>
              </a:rPr>
              <a:t>El</a:t>
            </a:r>
            <a:r>
              <a:rPr lang="es-ES" sz="1600" dirty="0">
                <a:solidFill>
                  <a:schemeClr val="tx1"/>
                </a:solidFill>
                <a:latin typeface="Century Gothic" panose="020B0502020202020204" pitchFamily="34" charset="0"/>
              </a:rPr>
              <a:t> cuento es una forma de narración que combina hechos reales e imaginarios. La narración de mitos, leyendas y hazañas dio origen al cuento, el cual se convirtió en las más sugestivas, fantásticas y encantadoras actividades para formar la mente e imaginación de los niños.</a:t>
            </a:r>
            <a:endParaRPr lang="es-MX" sz="1600" dirty="0">
              <a:solidFill>
                <a:schemeClr val="tx1"/>
              </a:solidFill>
              <a:latin typeface="Century Gothic" panose="020B0502020202020204" pitchFamily="34" charset="0"/>
            </a:endParaRPr>
          </a:p>
        </p:txBody>
      </p:sp>
      <p:sp>
        <p:nvSpPr>
          <p:cNvPr id="9" name="Rectángulo 8"/>
          <p:cNvSpPr/>
          <p:nvPr/>
        </p:nvSpPr>
        <p:spPr>
          <a:xfrm>
            <a:off x="8151818" y="2013396"/>
            <a:ext cx="3361386" cy="29106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Century Gothic" panose="020B0502020202020204" pitchFamily="34" charset="0"/>
              </a:rPr>
              <a:t>Esto se explicara por medio de una actividad donde los niños construirán su propio cuento a través de una imagen y su imaginación.</a:t>
            </a:r>
            <a:endParaRPr lang="es-MX" dirty="0">
              <a:solidFill>
                <a:schemeClr val="tx1"/>
              </a:solidFill>
              <a:latin typeface="Century Gothic" panose="020B0502020202020204" pitchFamily="34" charset="0"/>
            </a:endParaRPr>
          </a:p>
        </p:txBody>
      </p:sp>
      <p:pic>
        <p:nvPicPr>
          <p:cNvPr id="11" name="Imagen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13" y="-19842"/>
            <a:ext cx="1624764" cy="2166352"/>
          </a:xfrm>
          <a:prstGeom prst="rect">
            <a:avLst/>
          </a:prstGeom>
        </p:spPr>
      </p:pic>
      <p:sp>
        <p:nvSpPr>
          <p:cNvPr id="2" name="Rectángulo 1"/>
          <p:cNvSpPr/>
          <p:nvPr/>
        </p:nvSpPr>
        <p:spPr>
          <a:xfrm>
            <a:off x="3037265" y="1545465"/>
            <a:ext cx="2730321" cy="467931"/>
          </a:xfrm>
          <a:prstGeom prst="rect">
            <a:avLst/>
          </a:prstGeom>
          <a:solidFill>
            <a:srgbClr val="E7A1E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¿Qué es un cuento?</a:t>
            </a:r>
            <a:endParaRPr lang="es-MX" b="1" dirty="0">
              <a:latin typeface="Century Gothic" panose="020B0502020202020204" pitchFamily="34" charset="0"/>
            </a:endParaRPr>
          </a:p>
        </p:txBody>
      </p:sp>
      <p:sp>
        <p:nvSpPr>
          <p:cNvPr id="12" name="Rectángulo 11"/>
          <p:cNvSpPr/>
          <p:nvPr/>
        </p:nvSpPr>
        <p:spPr>
          <a:xfrm>
            <a:off x="8235022" y="362755"/>
            <a:ext cx="2730321" cy="467931"/>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Sesión del día martes</a:t>
            </a:r>
            <a:endParaRPr lang="es-MX" b="1" dirty="0">
              <a:latin typeface="Century Gothic" panose="020B0502020202020204" pitchFamily="34" charset="0"/>
            </a:endParaRPr>
          </a:p>
        </p:txBody>
      </p:sp>
    </p:spTree>
    <p:extLst>
      <p:ext uri="{BB962C8B-B14F-4D97-AF65-F5344CB8AC3E}">
        <p14:creationId xmlns:p14="http://schemas.microsoft.com/office/powerpoint/2010/main" val="1741571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in en Significado De Los Colo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2163650" y="1635617"/>
            <a:ext cx="7572778" cy="3785652"/>
          </a:xfrm>
          <a:prstGeom prst="rect">
            <a:avLst/>
          </a:prstGeom>
          <a:noFill/>
        </p:spPr>
        <p:txBody>
          <a:bodyPr wrap="square" rtlCol="0">
            <a:spAutoFit/>
          </a:bodyPr>
          <a:lstStyle/>
          <a:p>
            <a:r>
              <a:rPr lang="es-ES" sz="6000" dirty="0" smtClean="0">
                <a:solidFill>
                  <a:srgbClr val="7030A0"/>
                </a:solidFill>
                <a:latin typeface="Bodoni MT Black" panose="02070A03080606020203" pitchFamily="18" charset="0"/>
              </a:rPr>
              <a:t>Di</a:t>
            </a:r>
            <a:r>
              <a:rPr lang="es-ES" sz="6000" dirty="0" smtClean="0">
                <a:solidFill>
                  <a:schemeClr val="accent1">
                    <a:lumMod val="75000"/>
                  </a:schemeClr>
                </a:solidFill>
                <a:latin typeface="Bodoni MT Black" panose="02070A03080606020203" pitchFamily="18" charset="0"/>
              </a:rPr>
              <a:t>ar</a:t>
            </a:r>
            <a:r>
              <a:rPr lang="es-ES" sz="6000" dirty="0" smtClean="0">
                <a:solidFill>
                  <a:srgbClr val="FFFF00"/>
                </a:solidFill>
                <a:latin typeface="Bodoni MT Black" panose="02070A03080606020203" pitchFamily="18" charset="0"/>
              </a:rPr>
              <a:t>io</a:t>
            </a:r>
            <a:r>
              <a:rPr lang="es-ES" sz="6000" dirty="0" smtClean="0">
                <a:latin typeface="Bodoni MT Black" panose="02070A03080606020203" pitchFamily="18" charset="0"/>
              </a:rPr>
              <a:t> </a:t>
            </a:r>
            <a:r>
              <a:rPr lang="es-ES" sz="6000" dirty="0" smtClean="0">
                <a:solidFill>
                  <a:schemeClr val="accent2">
                    <a:lumMod val="50000"/>
                  </a:schemeClr>
                </a:solidFill>
                <a:latin typeface="Bodoni MT Black" panose="02070A03080606020203" pitchFamily="18" charset="0"/>
              </a:rPr>
              <a:t>de</a:t>
            </a:r>
            <a:r>
              <a:rPr lang="es-ES" sz="6000" dirty="0" smtClean="0">
                <a:latin typeface="Bodoni MT Black" panose="02070A03080606020203" pitchFamily="18" charset="0"/>
              </a:rPr>
              <a:t> </a:t>
            </a:r>
            <a:r>
              <a:rPr lang="es-ES" sz="6000" dirty="0" smtClean="0">
                <a:solidFill>
                  <a:srgbClr val="FFFF00"/>
                </a:solidFill>
                <a:latin typeface="Bodoni MT Black" panose="02070A03080606020203" pitchFamily="18" charset="0"/>
              </a:rPr>
              <a:t>ob</a:t>
            </a:r>
            <a:r>
              <a:rPr lang="es-ES" sz="6000" dirty="0" smtClean="0">
                <a:solidFill>
                  <a:srgbClr val="FF0000"/>
                </a:solidFill>
                <a:latin typeface="Bodoni MT Black" panose="02070A03080606020203" pitchFamily="18" charset="0"/>
              </a:rPr>
              <a:t>ser</a:t>
            </a:r>
            <a:r>
              <a:rPr lang="es-ES" sz="6000" dirty="0" smtClean="0">
                <a:solidFill>
                  <a:schemeClr val="accent6">
                    <a:lumMod val="50000"/>
                  </a:schemeClr>
                </a:solidFill>
                <a:latin typeface="Bodoni MT Black" panose="02070A03080606020203" pitchFamily="18" charset="0"/>
              </a:rPr>
              <a:t>va</a:t>
            </a:r>
            <a:r>
              <a:rPr lang="es-ES" sz="6000" dirty="0" smtClean="0">
                <a:solidFill>
                  <a:srgbClr val="00B050"/>
                </a:solidFill>
                <a:latin typeface="Bodoni MT Black" panose="02070A03080606020203" pitchFamily="18" charset="0"/>
              </a:rPr>
              <a:t>ci</a:t>
            </a:r>
            <a:r>
              <a:rPr lang="es-ES" sz="6000" dirty="0" smtClean="0">
                <a:solidFill>
                  <a:srgbClr val="002060"/>
                </a:solidFill>
                <a:latin typeface="Bodoni MT Black" panose="02070A03080606020203" pitchFamily="18" charset="0"/>
              </a:rPr>
              <a:t>ón</a:t>
            </a:r>
            <a:r>
              <a:rPr lang="es-ES" sz="6000" dirty="0" smtClean="0">
                <a:latin typeface="Bodoni MT Black" panose="02070A03080606020203" pitchFamily="18" charset="0"/>
              </a:rPr>
              <a:t> </a:t>
            </a:r>
            <a:r>
              <a:rPr lang="es-ES" sz="6000" dirty="0" smtClean="0">
                <a:solidFill>
                  <a:srgbClr val="7030A0"/>
                </a:solidFill>
                <a:latin typeface="Bodoni MT Black" panose="02070A03080606020203" pitchFamily="18" charset="0"/>
              </a:rPr>
              <a:t>de</a:t>
            </a:r>
            <a:r>
              <a:rPr lang="es-ES" sz="6000" dirty="0" smtClean="0">
                <a:latin typeface="Bodoni MT Black" panose="02070A03080606020203" pitchFamily="18" charset="0"/>
              </a:rPr>
              <a:t> </a:t>
            </a:r>
            <a:r>
              <a:rPr lang="es-ES" sz="6000" dirty="0" smtClean="0">
                <a:solidFill>
                  <a:schemeClr val="accent2">
                    <a:lumMod val="75000"/>
                  </a:schemeClr>
                </a:solidFill>
                <a:latin typeface="Bodoni MT Black" panose="02070A03080606020203" pitchFamily="18" charset="0"/>
              </a:rPr>
              <a:t>la</a:t>
            </a:r>
            <a:r>
              <a:rPr lang="es-ES" sz="6000" dirty="0" smtClean="0">
                <a:latin typeface="Bodoni MT Black" panose="02070A03080606020203" pitchFamily="18" charset="0"/>
              </a:rPr>
              <a:t> </a:t>
            </a:r>
            <a:r>
              <a:rPr lang="es-ES" sz="6000" dirty="0" smtClean="0">
                <a:solidFill>
                  <a:schemeClr val="accent2">
                    <a:lumMod val="75000"/>
                  </a:schemeClr>
                </a:solidFill>
                <a:latin typeface="Bodoni MT Black" panose="02070A03080606020203" pitchFamily="18" charset="0"/>
              </a:rPr>
              <a:t>alu</a:t>
            </a:r>
            <a:r>
              <a:rPr lang="es-ES" sz="6000" dirty="0" smtClean="0">
                <a:solidFill>
                  <a:srgbClr val="00B050"/>
                </a:solidFill>
                <a:latin typeface="Bodoni MT Black" panose="02070A03080606020203" pitchFamily="18" charset="0"/>
              </a:rPr>
              <a:t>mna</a:t>
            </a:r>
            <a:r>
              <a:rPr lang="es-ES" sz="6000" dirty="0" smtClean="0">
                <a:latin typeface="Bodoni MT Black" panose="02070A03080606020203" pitchFamily="18" charset="0"/>
              </a:rPr>
              <a:t> </a:t>
            </a:r>
            <a:r>
              <a:rPr lang="es-ES" sz="6000" dirty="0" smtClean="0">
                <a:solidFill>
                  <a:srgbClr val="7030A0"/>
                </a:solidFill>
                <a:latin typeface="Bodoni MT Black" panose="02070A03080606020203" pitchFamily="18" charset="0"/>
              </a:rPr>
              <a:t>pra</a:t>
            </a:r>
            <a:r>
              <a:rPr lang="es-ES" sz="6000" dirty="0" smtClean="0">
                <a:solidFill>
                  <a:schemeClr val="accent6">
                    <a:lumMod val="50000"/>
                  </a:schemeClr>
                </a:solidFill>
                <a:latin typeface="Bodoni MT Black" panose="02070A03080606020203" pitchFamily="18" charset="0"/>
              </a:rPr>
              <a:t>cti</a:t>
            </a:r>
            <a:r>
              <a:rPr lang="es-ES" sz="6000" dirty="0" smtClean="0">
                <a:solidFill>
                  <a:schemeClr val="accent1">
                    <a:lumMod val="75000"/>
                  </a:schemeClr>
                </a:solidFill>
                <a:latin typeface="Bodoni MT Black" panose="02070A03080606020203" pitchFamily="18" charset="0"/>
              </a:rPr>
              <a:t>ca</a:t>
            </a:r>
            <a:r>
              <a:rPr lang="es-ES" sz="6000" dirty="0" smtClean="0">
                <a:solidFill>
                  <a:srgbClr val="FF0000"/>
                </a:solidFill>
                <a:latin typeface="Bodoni MT Black" panose="02070A03080606020203" pitchFamily="18" charset="0"/>
              </a:rPr>
              <a:t>nte</a:t>
            </a:r>
            <a:endParaRPr lang="es-MX" sz="6000" dirty="0">
              <a:solidFill>
                <a:srgbClr val="FF0000"/>
              </a:solidFill>
              <a:latin typeface="Bodoni MT Black" panose="02070A03080606020203" pitchFamily="18" charset="0"/>
            </a:endParaRPr>
          </a:p>
        </p:txBody>
      </p:sp>
    </p:spTree>
    <p:extLst>
      <p:ext uri="{BB962C8B-B14F-4D97-AF65-F5344CB8AC3E}">
        <p14:creationId xmlns:p14="http://schemas.microsoft.com/office/powerpoint/2010/main" val="3396792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0732" y="19318"/>
            <a:ext cx="11902227" cy="6545688"/>
          </a:xfrm>
          <a:prstGeom prst="rect">
            <a:avLst/>
          </a:prstGeom>
          <a:solidFill>
            <a:srgbClr val="6FEB8D"/>
          </a:solidFill>
        </p:spPr>
        <p:txBody>
          <a:bodyPr wrap="square" rtlCol="0">
            <a:spAutoFit/>
          </a:bodyPr>
          <a:lstStyle/>
          <a:p>
            <a:endParaRPr lang="es-MX" dirty="0"/>
          </a:p>
        </p:txBody>
      </p:sp>
      <p:sp>
        <p:nvSpPr>
          <p:cNvPr id="6" name="Rectángulo 5"/>
          <p:cNvSpPr/>
          <p:nvPr/>
        </p:nvSpPr>
        <p:spPr>
          <a:xfrm>
            <a:off x="412122" y="2997556"/>
            <a:ext cx="3361386" cy="29106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Century Gothic" panose="020B0502020202020204" pitchFamily="34" charset="0"/>
              </a:rPr>
              <a:t>Niños:</a:t>
            </a:r>
          </a:p>
          <a:p>
            <a:pPr algn="ctr"/>
            <a:r>
              <a:rPr lang="es-ES" dirty="0" smtClean="0">
                <a:solidFill>
                  <a:schemeClr val="tx1"/>
                </a:solidFill>
                <a:latin typeface="Century Gothic" panose="020B0502020202020204" pitchFamily="34" charset="0"/>
              </a:rPr>
              <a:t>Un numero es un signo que utilizamos para las matemáticas, los números nos ayudan a saber cuantos años tenemos, cuantos dulces puedo comerme, y cuantos días faltan para navidad.</a:t>
            </a:r>
            <a:endParaRPr lang="es-MX" dirty="0">
              <a:solidFill>
                <a:schemeClr val="tx1"/>
              </a:solidFill>
              <a:latin typeface="Century Gothic" panose="020B0502020202020204" pitchFamily="34" charset="0"/>
            </a:endParaRPr>
          </a:p>
        </p:txBody>
      </p:sp>
      <p:sp>
        <p:nvSpPr>
          <p:cNvPr id="7" name="Rectángulo 6"/>
          <p:cNvSpPr/>
          <p:nvPr/>
        </p:nvSpPr>
        <p:spPr>
          <a:xfrm>
            <a:off x="2778613" y="223233"/>
            <a:ext cx="3636137" cy="517301"/>
          </a:xfrm>
          <a:prstGeom prst="rect">
            <a:avLst/>
          </a:prstGeom>
          <a:solidFill>
            <a:schemeClr val="accent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bg1"/>
                </a:solidFill>
                <a:latin typeface="Century Gothic" panose="020B0502020202020204" pitchFamily="34" charset="0"/>
              </a:rPr>
              <a:t>Nombre de la actividad: ¿son iguales?</a:t>
            </a:r>
            <a:endParaRPr lang="es-MX" sz="2000" b="1" dirty="0">
              <a:solidFill>
                <a:schemeClr val="bg1"/>
              </a:solidFill>
              <a:latin typeface="Century Gothic" panose="020B0502020202020204" pitchFamily="34" charset="0"/>
            </a:endParaRPr>
          </a:p>
        </p:txBody>
      </p:sp>
      <p:sp>
        <p:nvSpPr>
          <p:cNvPr id="8" name="Rectángulo 7"/>
          <p:cNvSpPr/>
          <p:nvPr/>
        </p:nvSpPr>
        <p:spPr>
          <a:xfrm>
            <a:off x="4174898" y="2997556"/>
            <a:ext cx="3361386" cy="29106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solidFill>
                  <a:schemeClr val="tx1"/>
                </a:solidFill>
                <a:latin typeface="Century Gothic" panose="020B0502020202020204" pitchFamily="34" charset="0"/>
              </a:rPr>
              <a:t>Adultos:</a:t>
            </a:r>
          </a:p>
          <a:p>
            <a:pPr algn="ctr"/>
            <a:r>
              <a:rPr lang="es-ES" dirty="0" smtClean="0">
                <a:solidFill>
                  <a:schemeClr val="tx1"/>
                </a:solidFill>
                <a:latin typeface="Century Gothic" panose="020B0502020202020204" pitchFamily="34" charset="0"/>
              </a:rPr>
              <a:t>Un número</a:t>
            </a:r>
            <a:r>
              <a:rPr lang="es-ES" dirty="0">
                <a:solidFill>
                  <a:schemeClr val="tx1"/>
                </a:solidFill>
                <a:latin typeface="Century Gothic" panose="020B0502020202020204" pitchFamily="34" charset="0"/>
              </a:rPr>
              <a:t> es un concepto matemático que expresa cantidad. También consideramos que un número es el signo o conjunto de signos con que se representa este concepto</a:t>
            </a:r>
            <a:r>
              <a:rPr lang="es-ES" dirty="0">
                <a:latin typeface="Century Gothic" panose="020B0502020202020204" pitchFamily="34" charset="0"/>
              </a:rPr>
              <a:t>.</a:t>
            </a:r>
            <a:endParaRPr lang="es-MX" dirty="0">
              <a:solidFill>
                <a:schemeClr val="tx1"/>
              </a:solidFill>
              <a:latin typeface="Century Gothic" panose="020B0502020202020204" pitchFamily="34" charset="0"/>
            </a:endParaRPr>
          </a:p>
        </p:txBody>
      </p:sp>
      <p:sp>
        <p:nvSpPr>
          <p:cNvPr id="9" name="Rectángulo 8"/>
          <p:cNvSpPr/>
          <p:nvPr/>
        </p:nvSpPr>
        <p:spPr>
          <a:xfrm>
            <a:off x="8392732" y="2850523"/>
            <a:ext cx="3361386" cy="291062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latin typeface="Century Gothic" panose="020B0502020202020204" pitchFamily="34" charset="0"/>
              </a:rPr>
              <a:t>Esto se explicara por medio de la actividad donde los niños deberán compara e igualar colecciones preguntándose ¿es igual?</a:t>
            </a:r>
            <a:endParaRPr lang="es-MX" dirty="0">
              <a:solidFill>
                <a:schemeClr val="tx1"/>
              </a:solidFill>
              <a:latin typeface="Century Gothic" panose="020B0502020202020204" pitchFamily="34" charset="0"/>
            </a:endParaRPr>
          </a:p>
        </p:txBody>
      </p:sp>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5" y="-51517"/>
            <a:ext cx="1362647" cy="1764406"/>
          </a:xfrm>
          <a:prstGeom prst="rect">
            <a:avLst/>
          </a:prstGeom>
        </p:spPr>
      </p:pic>
      <p:sp>
        <p:nvSpPr>
          <p:cNvPr id="10" name="Rectángulo 9"/>
          <p:cNvSpPr/>
          <p:nvPr/>
        </p:nvSpPr>
        <p:spPr>
          <a:xfrm>
            <a:off x="8796271" y="141667"/>
            <a:ext cx="3116688" cy="476518"/>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Sesión del día miércoles</a:t>
            </a:r>
            <a:endParaRPr lang="es-MX" b="1" dirty="0">
              <a:latin typeface="Century Gothic" panose="020B0502020202020204" pitchFamily="34" charset="0"/>
            </a:endParaRPr>
          </a:p>
        </p:txBody>
      </p:sp>
      <p:sp>
        <p:nvSpPr>
          <p:cNvPr id="11" name="Rectángulo 10"/>
          <p:cNvSpPr/>
          <p:nvPr/>
        </p:nvSpPr>
        <p:spPr>
          <a:xfrm>
            <a:off x="2408347" y="1887291"/>
            <a:ext cx="2730321" cy="467931"/>
          </a:xfrm>
          <a:prstGeom prst="rect">
            <a:avLst/>
          </a:prstGeom>
          <a:solidFill>
            <a:srgbClr val="E7A1E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¿Qué es un numero?</a:t>
            </a:r>
            <a:endParaRPr lang="es-MX" b="1" dirty="0">
              <a:latin typeface="Century Gothic" panose="020B0502020202020204" pitchFamily="34" charset="0"/>
            </a:endParaRPr>
          </a:p>
        </p:txBody>
      </p:sp>
    </p:spTree>
    <p:extLst>
      <p:ext uri="{BB962C8B-B14F-4D97-AF65-F5344CB8AC3E}">
        <p14:creationId xmlns:p14="http://schemas.microsoft.com/office/powerpoint/2010/main" val="25528780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80304" y="257577"/>
            <a:ext cx="11616744" cy="6078829"/>
          </a:xfrm>
          <a:prstGeom prst="rect">
            <a:avLst/>
          </a:prstGeom>
          <a:solidFill>
            <a:srgbClr val="FF99FF"/>
          </a:solidFill>
        </p:spPr>
        <p:txBody>
          <a:bodyPr wrap="square" rtlCol="0">
            <a:spAutoFit/>
          </a:bodyPr>
          <a:lstStyle/>
          <a:p>
            <a:endParaRPr lang="es-MX"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5" y="-51517"/>
            <a:ext cx="1362647" cy="1764406"/>
          </a:xfrm>
          <a:prstGeom prst="rect">
            <a:avLst/>
          </a:prstGeom>
        </p:spPr>
      </p:pic>
      <p:sp>
        <p:nvSpPr>
          <p:cNvPr id="6" name="Rectángulo 5"/>
          <p:cNvSpPr/>
          <p:nvPr/>
        </p:nvSpPr>
        <p:spPr>
          <a:xfrm>
            <a:off x="2778612" y="223233"/>
            <a:ext cx="4472193" cy="575257"/>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bg1"/>
                </a:solidFill>
                <a:latin typeface="Century Gothic" panose="020B0502020202020204" pitchFamily="34" charset="0"/>
              </a:rPr>
              <a:t>Nombre de la actividad: preparemos una pizza</a:t>
            </a:r>
            <a:endParaRPr lang="es-MX" sz="2000" b="1" dirty="0">
              <a:solidFill>
                <a:schemeClr val="bg1"/>
              </a:solidFill>
              <a:latin typeface="Century Gothic" panose="020B0502020202020204" pitchFamily="34" charset="0"/>
            </a:endParaRPr>
          </a:p>
        </p:txBody>
      </p:sp>
      <p:sp>
        <p:nvSpPr>
          <p:cNvPr id="7" name="Rectángulo 6"/>
          <p:cNvSpPr/>
          <p:nvPr/>
        </p:nvSpPr>
        <p:spPr>
          <a:xfrm>
            <a:off x="8235022" y="362755"/>
            <a:ext cx="2730321" cy="467931"/>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Sesión del día jueves</a:t>
            </a:r>
            <a:endParaRPr lang="es-MX" b="1" dirty="0">
              <a:latin typeface="Century Gothic" panose="020B0502020202020204" pitchFamily="34" charset="0"/>
            </a:endParaRPr>
          </a:p>
        </p:txBody>
      </p:sp>
      <p:sp>
        <p:nvSpPr>
          <p:cNvPr id="8" name="Rectángulo 7"/>
          <p:cNvSpPr/>
          <p:nvPr/>
        </p:nvSpPr>
        <p:spPr>
          <a:xfrm>
            <a:off x="2778612" y="1867975"/>
            <a:ext cx="2730321" cy="467931"/>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¿Qué es un conjunto?</a:t>
            </a:r>
            <a:endParaRPr lang="es-MX" b="1" dirty="0">
              <a:latin typeface="Century Gothic" panose="020B0502020202020204" pitchFamily="34" charset="0"/>
            </a:endParaRPr>
          </a:p>
        </p:txBody>
      </p:sp>
      <p:sp>
        <p:nvSpPr>
          <p:cNvPr id="9" name="CuadroTexto 8"/>
          <p:cNvSpPr txBox="1"/>
          <p:nvPr/>
        </p:nvSpPr>
        <p:spPr>
          <a:xfrm>
            <a:off x="1171977" y="2768958"/>
            <a:ext cx="2756079" cy="2308324"/>
          </a:xfrm>
          <a:prstGeom prst="rect">
            <a:avLst/>
          </a:prstGeom>
          <a:solidFill>
            <a:schemeClr val="bg1"/>
          </a:solidFill>
          <a:ln>
            <a:solidFill>
              <a:schemeClr val="tx1"/>
            </a:solidFill>
          </a:ln>
        </p:spPr>
        <p:txBody>
          <a:bodyPr wrap="square" rtlCol="0">
            <a:spAutoFit/>
          </a:bodyPr>
          <a:lstStyle/>
          <a:p>
            <a:pPr algn="ctr"/>
            <a:r>
              <a:rPr lang="es-ES" b="1" dirty="0" smtClean="0">
                <a:latin typeface="Century Gothic" panose="020B0502020202020204" pitchFamily="34" charset="0"/>
              </a:rPr>
              <a:t>Niños:</a:t>
            </a:r>
          </a:p>
          <a:p>
            <a:pPr algn="ctr"/>
            <a:r>
              <a:rPr lang="es-ES" dirty="0" smtClean="0">
                <a:latin typeface="Century Gothic" panose="020B0502020202020204" pitchFamily="34" charset="0"/>
              </a:rPr>
              <a:t>Un conjunto es una colección de objetos por ejemplo yo tengo un conjunto de 5 pelotas, también tengo un conjunto de 6 carritos de carreras.</a:t>
            </a:r>
            <a:endParaRPr lang="es-MX" dirty="0">
              <a:latin typeface="Century Gothic" panose="020B0502020202020204" pitchFamily="34" charset="0"/>
            </a:endParaRPr>
          </a:p>
        </p:txBody>
      </p:sp>
      <p:sp>
        <p:nvSpPr>
          <p:cNvPr id="10" name="CuadroTexto 9"/>
          <p:cNvSpPr txBox="1"/>
          <p:nvPr/>
        </p:nvSpPr>
        <p:spPr>
          <a:xfrm>
            <a:off x="4610636" y="2768958"/>
            <a:ext cx="3624386" cy="3416320"/>
          </a:xfrm>
          <a:prstGeom prst="rect">
            <a:avLst/>
          </a:prstGeom>
          <a:solidFill>
            <a:schemeClr val="bg1"/>
          </a:solidFill>
          <a:ln>
            <a:solidFill>
              <a:schemeClr val="tx1"/>
            </a:solidFill>
          </a:ln>
        </p:spPr>
        <p:txBody>
          <a:bodyPr wrap="square" rtlCol="0">
            <a:spAutoFit/>
          </a:bodyPr>
          <a:lstStyle/>
          <a:p>
            <a:pPr algn="ctr"/>
            <a:r>
              <a:rPr lang="es-ES" b="1" dirty="0" smtClean="0">
                <a:latin typeface="Century Gothic" panose="020B0502020202020204" pitchFamily="34" charset="0"/>
              </a:rPr>
              <a:t>Adultos:</a:t>
            </a:r>
          </a:p>
          <a:p>
            <a:r>
              <a:rPr lang="es-ES" dirty="0" smtClean="0">
                <a:latin typeface="Century Gothic" panose="020B0502020202020204" pitchFamily="34" charset="0"/>
              </a:rPr>
              <a:t>Un</a:t>
            </a:r>
            <a:r>
              <a:rPr lang="es-ES" dirty="0">
                <a:latin typeface="Century Gothic" panose="020B0502020202020204" pitchFamily="34" charset="0"/>
              </a:rPr>
              <a:t> conjunto es una colección bien definida de objetos, entendiendo que dichos objetos pueden ser cualquier cosa: números, personas, letras, otros conjuntos, etc. Algunos ejemplos son: A es el conjunto de los números naturales menores que 5. B es el conjunto de los colores verde, blanco y rojo.</a:t>
            </a:r>
            <a:endParaRPr lang="es-MX" dirty="0">
              <a:latin typeface="Century Gothic" panose="020B0502020202020204" pitchFamily="34" charset="0"/>
            </a:endParaRPr>
          </a:p>
        </p:txBody>
      </p:sp>
      <p:sp>
        <p:nvSpPr>
          <p:cNvPr id="11" name="CuadroTexto 10"/>
          <p:cNvSpPr txBox="1"/>
          <p:nvPr/>
        </p:nvSpPr>
        <p:spPr>
          <a:xfrm>
            <a:off x="8611673" y="2921358"/>
            <a:ext cx="2756079" cy="2308324"/>
          </a:xfrm>
          <a:prstGeom prst="rect">
            <a:avLst/>
          </a:prstGeom>
          <a:solidFill>
            <a:schemeClr val="bg1"/>
          </a:solidFill>
          <a:ln>
            <a:solidFill>
              <a:schemeClr val="tx1"/>
            </a:solidFill>
          </a:ln>
        </p:spPr>
        <p:txBody>
          <a:bodyPr wrap="square" rtlCol="0">
            <a:spAutoFit/>
          </a:bodyPr>
          <a:lstStyle/>
          <a:p>
            <a:r>
              <a:rPr lang="es-ES" dirty="0" smtClean="0">
                <a:latin typeface="Century Gothic" panose="020B0502020202020204" pitchFamily="34" charset="0"/>
              </a:rPr>
              <a:t>Esto se explicara por medio de la actividad donde los niños tendrán que hacen conjuntos con los ingredientes de la pizza y contarlos simultáneamente.</a:t>
            </a:r>
            <a:endParaRPr lang="es-MX" dirty="0">
              <a:latin typeface="Century Gothic" panose="020B0502020202020204" pitchFamily="34" charset="0"/>
            </a:endParaRPr>
          </a:p>
        </p:txBody>
      </p:sp>
    </p:spTree>
    <p:extLst>
      <p:ext uri="{BB962C8B-B14F-4D97-AF65-F5344CB8AC3E}">
        <p14:creationId xmlns:p14="http://schemas.microsoft.com/office/powerpoint/2010/main" val="28479500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90152" y="0"/>
            <a:ext cx="12101848" cy="6740307"/>
          </a:xfrm>
          <a:prstGeom prst="rect">
            <a:avLst/>
          </a:prstGeom>
          <a:solidFill>
            <a:srgbClr val="FFFF66"/>
          </a:solidFill>
        </p:spPr>
        <p:txBody>
          <a:bodyPr wrap="square" rtlCol="0">
            <a:spAutoFit/>
          </a:bodyPr>
          <a:lstStyle/>
          <a:p>
            <a:r>
              <a:rPr lang="es-ES" dirty="0" smtClean="0"/>
              <a:t>J</a:t>
            </a:r>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ES" dirty="0"/>
          </a:p>
          <a:p>
            <a:endParaRPr lang="es-ES" dirty="0" smtClean="0"/>
          </a:p>
          <a:p>
            <a:endParaRPr lang="es-MX" dirty="0"/>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671754" cy="2214898"/>
          </a:xfrm>
          <a:prstGeom prst="rect">
            <a:avLst/>
          </a:prstGeom>
        </p:spPr>
      </p:pic>
      <p:sp>
        <p:nvSpPr>
          <p:cNvPr id="6" name="Rectángulo 5"/>
          <p:cNvSpPr/>
          <p:nvPr/>
        </p:nvSpPr>
        <p:spPr>
          <a:xfrm>
            <a:off x="2778613" y="223233"/>
            <a:ext cx="3636137" cy="517301"/>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solidFill>
                  <a:schemeClr val="bg1"/>
                </a:solidFill>
                <a:latin typeface="Century Gothic" panose="020B0502020202020204" pitchFamily="34" charset="0"/>
              </a:rPr>
              <a:t>Nombre de la actividad: somos jardineros</a:t>
            </a:r>
            <a:endParaRPr lang="es-MX" sz="2000" b="1" dirty="0">
              <a:solidFill>
                <a:schemeClr val="bg1"/>
              </a:solidFill>
              <a:latin typeface="Century Gothic" panose="020B0502020202020204" pitchFamily="34" charset="0"/>
            </a:endParaRPr>
          </a:p>
        </p:txBody>
      </p:sp>
      <p:sp>
        <p:nvSpPr>
          <p:cNvPr id="7" name="Rectángulo 6"/>
          <p:cNvSpPr/>
          <p:nvPr/>
        </p:nvSpPr>
        <p:spPr>
          <a:xfrm>
            <a:off x="8796271" y="223233"/>
            <a:ext cx="3116688" cy="476518"/>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Sesión del día viernes</a:t>
            </a:r>
            <a:endParaRPr lang="es-MX" b="1" dirty="0">
              <a:latin typeface="Century Gothic" panose="020B0502020202020204" pitchFamily="34" charset="0"/>
            </a:endParaRPr>
          </a:p>
        </p:txBody>
      </p:sp>
      <p:sp>
        <p:nvSpPr>
          <p:cNvPr id="8" name="Rectángulo 7"/>
          <p:cNvSpPr/>
          <p:nvPr/>
        </p:nvSpPr>
        <p:spPr>
          <a:xfrm>
            <a:off x="2778612" y="1867975"/>
            <a:ext cx="2730321" cy="467931"/>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¿Qué es una planta?</a:t>
            </a:r>
            <a:endParaRPr lang="es-MX" b="1" dirty="0">
              <a:latin typeface="Century Gothic" panose="020B0502020202020204" pitchFamily="34" charset="0"/>
            </a:endParaRPr>
          </a:p>
        </p:txBody>
      </p:sp>
      <p:sp>
        <p:nvSpPr>
          <p:cNvPr id="9" name="Rectángulo 8"/>
          <p:cNvSpPr/>
          <p:nvPr/>
        </p:nvSpPr>
        <p:spPr>
          <a:xfrm>
            <a:off x="6832232" y="1880585"/>
            <a:ext cx="2730321" cy="467931"/>
          </a:xfrm>
          <a:prstGeom prst="rect">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smtClean="0">
                <a:latin typeface="Century Gothic" panose="020B0502020202020204" pitchFamily="34" charset="0"/>
              </a:rPr>
              <a:t>¿Cómo debemos cuidar la planta?</a:t>
            </a:r>
            <a:endParaRPr lang="es-MX" b="1" dirty="0">
              <a:latin typeface="Century Gothic" panose="020B0502020202020204" pitchFamily="34" charset="0"/>
            </a:endParaRPr>
          </a:p>
        </p:txBody>
      </p:sp>
      <p:sp>
        <p:nvSpPr>
          <p:cNvPr id="10" name="CuadroTexto 9"/>
          <p:cNvSpPr txBox="1"/>
          <p:nvPr/>
        </p:nvSpPr>
        <p:spPr>
          <a:xfrm>
            <a:off x="4596681" y="3370153"/>
            <a:ext cx="3212208" cy="2308324"/>
          </a:xfrm>
          <a:prstGeom prst="rect">
            <a:avLst/>
          </a:prstGeom>
          <a:solidFill>
            <a:schemeClr val="bg1"/>
          </a:solidFill>
          <a:ln>
            <a:solidFill>
              <a:schemeClr val="tx1"/>
            </a:solidFill>
          </a:ln>
        </p:spPr>
        <p:txBody>
          <a:bodyPr wrap="square" rtlCol="0">
            <a:spAutoFit/>
          </a:bodyPr>
          <a:lstStyle/>
          <a:p>
            <a:pPr algn="ctr"/>
            <a:r>
              <a:rPr lang="es-ES" b="1" dirty="0" smtClean="0">
                <a:latin typeface="Century Gothic" panose="020B0502020202020204" pitchFamily="34" charset="0"/>
              </a:rPr>
              <a:t>Adultos:</a:t>
            </a:r>
          </a:p>
          <a:p>
            <a:pPr algn="ctr"/>
            <a:r>
              <a:rPr lang="es-ES" dirty="0">
                <a:latin typeface="Century Gothic" panose="020B0502020202020204" pitchFamily="34" charset="0"/>
              </a:rPr>
              <a:t>En biología, se denominan plantas a los seres vivos mayormente fotosintéticos sin capacidad locomotora cuyas paredes celulares se componen principalmente de celulosa</a:t>
            </a:r>
            <a:endParaRPr lang="es-MX" b="1" dirty="0">
              <a:latin typeface="Century Gothic" panose="020B0502020202020204" pitchFamily="34" charset="0"/>
            </a:endParaRPr>
          </a:p>
        </p:txBody>
      </p:sp>
      <p:sp>
        <p:nvSpPr>
          <p:cNvPr id="11" name="CuadroTexto 10"/>
          <p:cNvSpPr txBox="1"/>
          <p:nvPr/>
        </p:nvSpPr>
        <p:spPr>
          <a:xfrm>
            <a:off x="254353" y="3224768"/>
            <a:ext cx="3889419" cy="3416320"/>
          </a:xfrm>
          <a:prstGeom prst="rect">
            <a:avLst/>
          </a:prstGeom>
          <a:solidFill>
            <a:schemeClr val="bg1"/>
          </a:solidFill>
          <a:ln>
            <a:solidFill>
              <a:schemeClr val="tx1"/>
            </a:solidFill>
          </a:ln>
        </p:spPr>
        <p:txBody>
          <a:bodyPr wrap="square" rtlCol="0">
            <a:spAutoFit/>
          </a:bodyPr>
          <a:lstStyle/>
          <a:p>
            <a:pPr algn="ctr"/>
            <a:r>
              <a:rPr lang="es-ES" b="1" dirty="0" smtClean="0">
                <a:latin typeface="Century Gothic" panose="020B0502020202020204" pitchFamily="34" charset="0"/>
              </a:rPr>
              <a:t>Niños:</a:t>
            </a:r>
          </a:p>
          <a:p>
            <a:r>
              <a:rPr lang="es-ES" dirty="0" smtClean="0">
                <a:latin typeface="Century Gothic" panose="020B0502020202020204" pitchFamily="34" charset="0"/>
              </a:rPr>
              <a:t>Las</a:t>
            </a:r>
            <a:r>
              <a:rPr lang="es-ES" dirty="0">
                <a:latin typeface="Century Gothic" panose="020B0502020202020204" pitchFamily="34" charset="0"/>
              </a:rPr>
              <a:t> plantas son seres vivientes: nacen, se alimentan, crecen, respiran, se reproducen, envejecen y mueren. Para llevar a cabo estas funciones, la mayoría de las plantas ha desarrollado un organismo compuesto de raíces, tallo y hojas. Además, muchas de ellas tienen flores, frutos y semillas.</a:t>
            </a:r>
            <a:endParaRPr lang="es-MX" dirty="0">
              <a:latin typeface="Century Gothic" panose="020B0502020202020204" pitchFamily="34" charset="0"/>
            </a:endParaRPr>
          </a:p>
        </p:txBody>
      </p:sp>
      <p:sp>
        <p:nvSpPr>
          <p:cNvPr id="12" name="CuadroTexto 11"/>
          <p:cNvSpPr txBox="1"/>
          <p:nvPr/>
        </p:nvSpPr>
        <p:spPr>
          <a:xfrm>
            <a:off x="8729729" y="3050146"/>
            <a:ext cx="2743200" cy="2862322"/>
          </a:xfrm>
          <a:prstGeom prst="rect">
            <a:avLst/>
          </a:prstGeom>
          <a:solidFill>
            <a:schemeClr val="bg1"/>
          </a:solidFill>
          <a:ln>
            <a:solidFill>
              <a:schemeClr val="tx1"/>
            </a:solidFill>
          </a:ln>
        </p:spPr>
        <p:txBody>
          <a:bodyPr wrap="square" rtlCol="0">
            <a:spAutoFit/>
          </a:bodyPr>
          <a:lstStyle/>
          <a:p>
            <a:r>
              <a:rPr lang="es-ES" dirty="0" smtClean="0">
                <a:latin typeface="Century Gothic" panose="020B0502020202020204" pitchFamily="34" charset="0"/>
              </a:rPr>
              <a:t>Esto se explicara por medio de una actividad donde los niños manipularan distintas plantas y semillas para ver sus distintas características al igual que sus cuidados correspondientes.</a:t>
            </a:r>
            <a:endParaRPr lang="es-MX" dirty="0">
              <a:latin typeface="Century Gothic" panose="020B0502020202020204" pitchFamily="34" charset="0"/>
            </a:endParaRPr>
          </a:p>
        </p:txBody>
      </p:sp>
    </p:spTree>
    <p:extLst>
      <p:ext uri="{BB962C8B-B14F-4D97-AF65-F5344CB8AC3E}">
        <p14:creationId xmlns:p14="http://schemas.microsoft.com/office/powerpoint/2010/main" val="3215822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Fondo escolares | Fondos escolares, Fondo infantil, Fondos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Doble onda 8"/>
          <p:cNvSpPr/>
          <p:nvPr/>
        </p:nvSpPr>
        <p:spPr>
          <a:xfrm>
            <a:off x="115909" y="23980"/>
            <a:ext cx="4675031" cy="695459"/>
          </a:xfrm>
          <a:prstGeom prst="doubleWave">
            <a:avLst/>
          </a:prstGeom>
          <a:solidFill>
            <a:srgbClr val="00B0F0"/>
          </a:solidFill>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s-MX" sz="7200" b="1" dirty="0">
                <a:latin typeface="Brush Script MT" panose="03060802040406070304" pitchFamily="66" charset="0"/>
                <a:ea typeface="Calibri" panose="020F0502020204030204" pitchFamily="34" charset="0"/>
                <a:cs typeface="Times New Roman" panose="02020603050405020304" pitchFamily="18" charset="0"/>
              </a:rPr>
              <a:t>Diario </a:t>
            </a:r>
            <a:endParaRPr lang="es-MX" sz="1100" dirty="0">
              <a:effectLst/>
              <a:ea typeface="Calibri" panose="020F0502020204030204" pitchFamily="34" charset="0"/>
              <a:cs typeface="Times New Roman" panose="02020603050405020304" pitchFamily="18" charset="0"/>
            </a:endParaRPr>
          </a:p>
        </p:txBody>
      </p:sp>
      <p:sp>
        <p:nvSpPr>
          <p:cNvPr id="10" name="Doble onda 9"/>
          <p:cNvSpPr/>
          <p:nvPr/>
        </p:nvSpPr>
        <p:spPr>
          <a:xfrm>
            <a:off x="7868992" y="128789"/>
            <a:ext cx="2923504" cy="540913"/>
          </a:xfrm>
          <a:prstGeom prst="doubleWave">
            <a:avLst/>
          </a:prstGeom>
          <a:solidFill>
            <a:schemeClr val="accent4">
              <a:lumMod val="60000"/>
              <a:lumOff val="40000"/>
            </a:schemeClr>
          </a:solidFill>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dirty="0" smtClean="0">
                <a:latin typeface="Elephant" panose="02020904090505020303" pitchFamily="18" charset="0"/>
                <a:cs typeface="Arial" panose="020B0604020202020204" pitchFamily="34" charset="0"/>
              </a:rPr>
              <a:t>Fecha:</a:t>
            </a:r>
            <a:endParaRPr lang="es-MX" dirty="0">
              <a:latin typeface="Elephant" panose="02020904090505020303" pitchFamily="18" charset="0"/>
              <a:cs typeface="Arial" panose="020B0604020202020204" pitchFamily="34" charset="0"/>
            </a:endParaRPr>
          </a:p>
        </p:txBody>
      </p:sp>
      <p:sp>
        <p:nvSpPr>
          <p:cNvPr id="11" name="Doble onda 10"/>
          <p:cNvSpPr/>
          <p:nvPr/>
        </p:nvSpPr>
        <p:spPr>
          <a:xfrm>
            <a:off x="1323303" y="1579945"/>
            <a:ext cx="2846231" cy="502276"/>
          </a:xfrm>
          <a:prstGeom prst="doubleWave">
            <a:avLst/>
          </a:prstGeom>
          <a:solidFill>
            <a:srgbClr val="6FEB8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7030A0"/>
                </a:solidFill>
                <a:latin typeface="Elephant" panose="02020904090505020303" pitchFamily="18" charset="0"/>
              </a:rPr>
              <a:t>Aprendizaje clave</a:t>
            </a:r>
          </a:p>
        </p:txBody>
      </p:sp>
      <p:sp>
        <p:nvSpPr>
          <p:cNvPr id="12" name="Doble onda 11"/>
          <p:cNvSpPr/>
          <p:nvPr/>
        </p:nvSpPr>
        <p:spPr>
          <a:xfrm>
            <a:off x="1368380" y="2730321"/>
            <a:ext cx="2756079" cy="540912"/>
          </a:xfrm>
          <a:prstGeom prst="doubleWave">
            <a:avLst/>
          </a:prstGeom>
          <a:solidFill>
            <a:schemeClr val="accent2">
              <a:lumMod val="60000"/>
              <a:lumOff val="4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MX" dirty="0">
                <a:solidFill>
                  <a:srgbClr val="7030A0"/>
                </a:solidFill>
                <a:latin typeface="Elephant" panose="02020904090505020303" pitchFamily="18" charset="0"/>
              </a:rPr>
              <a:t>Trabajo en el aula</a:t>
            </a:r>
          </a:p>
        </p:txBody>
      </p:sp>
      <p:sp>
        <p:nvSpPr>
          <p:cNvPr id="13" name="Doble onda 12"/>
          <p:cNvSpPr/>
          <p:nvPr/>
        </p:nvSpPr>
        <p:spPr>
          <a:xfrm>
            <a:off x="1368380" y="3775896"/>
            <a:ext cx="2659486" cy="489397"/>
          </a:xfrm>
          <a:prstGeom prst="doubleWav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7030A0"/>
                </a:solidFill>
                <a:latin typeface="Elephant" panose="02020904090505020303" pitchFamily="18" charset="0"/>
              </a:rPr>
              <a:t>Alumnos</a:t>
            </a:r>
            <a:r>
              <a:rPr lang="es-MX" dirty="0">
                <a:latin typeface="Elephant" panose="02020904090505020303" pitchFamily="18" charset="0"/>
              </a:rPr>
              <a:t> </a:t>
            </a:r>
          </a:p>
        </p:txBody>
      </p:sp>
      <p:sp>
        <p:nvSpPr>
          <p:cNvPr id="14" name="CuadroTexto 13"/>
          <p:cNvSpPr txBox="1"/>
          <p:nvPr/>
        </p:nvSpPr>
        <p:spPr>
          <a:xfrm>
            <a:off x="4629954" y="1507917"/>
            <a:ext cx="3206840" cy="830997"/>
          </a:xfrm>
          <a:prstGeom prst="rect">
            <a:avLst/>
          </a:prstGeom>
          <a:noFill/>
          <a:ln>
            <a:solidFill>
              <a:schemeClr val="tx1"/>
            </a:solidFill>
          </a:ln>
        </p:spPr>
        <p:txBody>
          <a:bodyPr wrap="square" rtlCol="0">
            <a:spAutoFit/>
          </a:bodyPr>
          <a:lstStyle/>
          <a:p>
            <a:pPr marL="285750" indent="-285750">
              <a:buFont typeface="Wingdings" panose="05000000000000000000" pitchFamily="2" charset="2"/>
              <a:buChar char="q"/>
            </a:pPr>
            <a:r>
              <a:rPr lang="es-MX" sz="1200" dirty="0">
                <a:latin typeface="Century Gothic" panose="020B0502020202020204" pitchFamily="34" charset="0"/>
                <a:cs typeface="Arial" panose="020B0604020202020204" pitchFamily="34" charset="0"/>
              </a:rPr>
              <a:t>Pensamiento matemático</a:t>
            </a:r>
          </a:p>
          <a:p>
            <a:pPr marL="285750" indent="-285750">
              <a:buFont typeface="Wingdings" panose="05000000000000000000" pitchFamily="2" charset="2"/>
              <a:buChar char="q"/>
            </a:pPr>
            <a:r>
              <a:rPr lang="es-MX" sz="1200" dirty="0">
                <a:latin typeface="Century Gothic" panose="020B0502020202020204" pitchFamily="34" charset="0"/>
                <a:cs typeface="Arial" panose="020B0604020202020204" pitchFamily="34" charset="0"/>
              </a:rPr>
              <a:t>Leguaje y comunicación</a:t>
            </a:r>
          </a:p>
          <a:p>
            <a:pPr marL="285750" indent="-285750">
              <a:buFont typeface="Wingdings" panose="05000000000000000000" pitchFamily="2" charset="2"/>
              <a:buChar char="q"/>
            </a:pPr>
            <a:r>
              <a:rPr lang="es-MX" sz="1200" dirty="0">
                <a:latin typeface="Century Gothic" panose="020B0502020202020204" pitchFamily="34" charset="0"/>
                <a:cs typeface="Arial" panose="020B0604020202020204" pitchFamily="34" charset="0"/>
              </a:rPr>
              <a:t>Exploración y comprensión del mundo </a:t>
            </a:r>
          </a:p>
        </p:txBody>
      </p:sp>
      <p:sp>
        <p:nvSpPr>
          <p:cNvPr id="16" name="CuadroTexto 15"/>
          <p:cNvSpPr txBox="1"/>
          <p:nvPr/>
        </p:nvSpPr>
        <p:spPr>
          <a:xfrm>
            <a:off x="4301544" y="2389719"/>
            <a:ext cx="4005329" cy="1600438"/>
          </a:xfrm>
          <a:prstGeom prst="rect">
            <a:avLst/>
          </a:prstGeom>
          <a:noFill/>
          <a:ln>
            <a:solidFill>
              <a:schemeClr val="tx1"/>
            </a:solidFill>
          </a:ln>
        </p:spPr>
        <p:txBody>
          <a:bodyPr wrap="square" rtlCol="0">
            <a:spAutoFit/>
          </a:bodyPr>
          <a:lstStyle/>
          <a:p>
            <a:pPr marL="285750" indent="-285750">
              <a:buFont typeface="Wingdings" panose="05000000000000000000" pitchFamily="2" charset="2"/>
              <a:buChar char="q"/>
            </a:pPr>
            <a:r>
              <a:rPr lang="es-MX" sz="1400" dirty="0">
                <a:latin typeface="Century Gothic" panose="020B0502020202020204" pitchFamily="34" charset="0"/>
                <a:cs typeface="Arial" panose="020B0604020202020204" pitchFamily="34" charset="0"/>
              </a:rPr>
              <a:t>El desarrollo de las actividades fue en tiempo y forma</a:t>
            </a:r>
          </a:p>
          <a:p>
            <a:pPr marL="285750" indent="-285750">
              <a:buFont typeface="Wingdings" panose="05000000000000000000" pitchFamily="2" charset="2"/>
              <a:buChar char="q"/>
            </a:pPr>
            <a:r>
              <a:rPr lang="es-MX" sz="1400" dirty="0">
                <a:latin typeface="Century Gothic" panose="020B0502020202020204" pitchFamily="34" charset="0"/>
                <a:cs typeface="Arial" panose="020B0604020202020204" pitchFamily="34" charset="0"/>
              </a:rPr>
              <a:t>Se lograron los aprendizajes esperados en los alumnos</a:t>
            </a:r>
          </a:p>
          <a:p>
            <a:pPr marL="285750" indent="-285750">
              <a:buFont typeface="Wingdings" panose="05000000000000000000" pitchFamily="2" charset="2"/>
              <a:buChar char="q"/>
            </a:pPr>
            <a:r>
              <a:rPr lang="es-MX" sz="1400" dirty="0">
                <a:latin typeface="Century Gothic" panose="020B0502020202020204" pitchFamily="34" charset="0"/>
                <a:cs typeface="Arial" panose="020B0604020202020204" pitchFamily="34" charset="0"/>
              </a:rPr>
              <a:t>Resultaron adecuados el uso del material, las indicaciones y organización de los alumnos</a:t>
            </a:r>
          </a:p>
        </p:txBody>
      </p:sp>
      <p:sp>
        <p:nvSpPr>
          <p:cNvPr id="17" name="CuadroTexto 16"/>
          <p:cNvSpPr txBox="1"/>
          <p:nvPr/>
        </p:nvSpPr>
        <p:spPr>
          <a:xfrm>
            <a:off x="1368380" y="4426568"/>
            <a:ext cx="4935828" cy="1384995"/>
          </a:xfrm>
          <a:prstGeom prst="rect">
            <a:avLst/>
          </a:prstGeom>
          <a:noFill/>
          <a:ln>
            <a:solidFill>
              <a:schemeClr val="tx1"/>
            </a:solidFill>
          </a:ln>
        </p:spPr>
        <p:txBody>
          <a:bodyPr wrap="square" rtlCol="0">
            <a:spAutoFit/>
          </a:bodyPr>
          <a:lstStyle/>
          <a:p>
            <a:pPr marL="285750" indent="-285750">
              <a:buFont typeface="Wingdings" panose="05000000000000000000" pitchFamily="2" charset="2"/>
              <a:buChar char="q"/>
            </a:pPr>
            <a:r>
              <a:rPr lang="es-MX" sz="1400" dirty="0">
                <a:latin typeface="Century Gothic" panose="020B0502020202020204" pitchFamily="34" charset="0"/>
                <a:cs typeface="Arial" panose="020B0604020202020204" pitchFamily="34" charset="0"/>
              </a:rPr>
              <a:t>Se mostraron interesados en las actividades</a:t>
            </a:r>
          </a:p>
          <a:p>
            <a:pPr marL="285750" indent="-285750">
              <a:buFont typeface="Wingdings" panose="05000000000000000000" pitchFamily="2" charset="2"/>
              <a:buChar char="q"/>
            </a:pPr>
            <a:r>
              <a:rPr lang="es-MX" sz="1400" dirty="0">
                <a:latin typeface="Century Gothic" panose="020B0502020202020204" pitchFamily="34" charset="0"/>
                <a:cs typeface="Arial" panose="020B0604020202020204" pitchFamily="34" charset="0"/>
              </a:rPr>
              <a:t>Se involucraron en las actividades</a:t>
            </a:r>
          </a:p>
          <a:p>
            <a:pPr marL="285750" indent="-285750">
              <a:buFont typeface="Wingdings" panose="05000000000000000000" pitchFamily="2" charset="2"/>
              <a:buChar char="q"/>
            </a:pPr>
            <a:r>
              <a:rPr lang="es-MX" sz="1400" dirty="0">
                <a:latin typeface="Century Gothic" panose="020B0502020202020204" pitchFamily="34" charset="0"/>
                <a:cs typeface="Arial" panose="020B0604020202020204" pitchFamily="34" charset="0"/>
              </a:rPr>
              <a:t>Culminaron las actividades de forma satisfactoria</a:t>
            </a:r>
          </a:p>
          <a:p>
            <a:endParaRPr lang="es-MX" sz="1400" dirty="0">
              <a:latin typeface="Century Gothic" panose="020B0502020202020204" pitchFamily="34" charset="0"/>
              <a:cs typeface="Arial" panose="020B0604020202020204" pitchFamily="34" charset="0"/>
            </a:endParaRPr>
          </a:p>
          <a:p>
            <a:pPr marL="285750" indent="-285750">
              <a:buFont typeface="Wingdings" panose="05000000000000000000" pitchFamily="2" charset="2"/>
              <a:buChar char="q"/>
            </a:pPr>
            <a:r>
              <a:rPr lang="es-MX" sz="1400" dirty="0">
                <a:latin typeface="Century Gothic" panose="020B0502020202020204" pitchFamily="34" charset="0"/>
                <a:cs typeface="Arial" panose="020B0604020202020204" pitchFamily="34" charset="0"/>
              </a:rPr>
              <a:t>Los alumnos que requieren apoyo son:</a:t>
            </a:r>
          </a:p>
          <a:p>
            <a:pPr marL="285750" indent="-285750">
              <a:buFont typeface="Wingdings" panose="05000000000000000000" pitchFamily="2" charset="2"/>
              <a:buChar char="q"/>
            </a:pPr>
            <a:r>
              <a:rPr lang="es-MX" sz="1400" dirty="0">
                <a:latin typeface="Century Gothic" panose="020B0502020202020204" pitchFamily="34" charset="0"/>
                <a:cs typeface="Arial" panose="020B0604020202020204" pitchFamily="34" charset="0"/>
              </a:rPr>
              <a:t>Alumnos participativos:</a:t>
            </a:r>
          </a:p>
        </p:txBody>
      </p:sp>
      <p:sp>
        <p:nvSpPr>
          <p:cNvPr id="18" name="Rectángulo 17"/>
          <p:cNvSpPr/>
          <p:nvPr/>
        </p:nvSpPr>
        <p:spPr>
          <a:xfrm>
            <a:off x="8693239" y="2131350"/>
            <a:ext cx="553792" cy="405788"/>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dirty="0">
                <a:latin typeface="Elephant" panose="02020904090505020303" pitchFamily="18" charset="0"/>
                <a:cs typeface="Arial" panose="020B0604020202020204" pitchFamily="34" charset="0"/>
              </a:rPr>
              <a:t>SI</a:t>
            </a:r>
          </a:p>
        </p:txBody>
      </p:sp>
      <p:sp>
        <p:nvSpPr>
          <p:cNvPr id="19" name="Rectángulo 18"/>
          <p:cNvSpPr/>
          <p:nvPr/>
        </p:nvSpPr>
        <p:spPr>
          <a:xfrm>
            <a:off x="6978203" y="4543967"/>
            <a:ext cx="553792" cy="405788"/>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dirty="0">
                <a:latin typeface="Elephant" panose="02020904090505020303" pitchFamily="18" charset="0"/>
                <a:cs typeface="Arial" panose="020B0604020202020204" pitchFamily="34" charset="0"/>
              </a:rPr>
              <a:t>SI</a:t>
            </a:r>
          </a:p>
        </p:txBody>
      </p:sp>
      <p:sp>
        <p:nvSpPr>
          <p:cNvPr id="20" name="Rectángulo 19"/>
          <p:cNvSpPr/>
          <p:nvPr/>
        </p:nvSpPr>
        <p:spPr>
          <a:xfrm>
            <a:off x="9633397" y="2112135"/>
            <a:ext cx="515155" cy="425003"/>
          </a:xfrm>
          <a:prstGeom prst="rect">
            <a:avLst/>
          </a:prstGeom>
          <a:solidFill>
            <a:schemeClr val="accent4">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dirty="0">
                <a:latin typeface="Elephant" panose="02020904090505020303" pitchFamily="18" charset="0"/>
              </a:rPr>
              <a:t>NO</a:t>
            </a:r>
          </a:p>
        </p:txBody>
      </p:sp>
      <p:sp>
        <p:nvSpPr>
          <p:cNvPr id="21" name="Rectángulo 20"/>
          <p:cNvSpPr/>
          <p:nvPr/>
        </p:nvSpPr>
        <p:spPr>
          <a:xfrm>
            <a:off x="8049295" y="4534359"/>
            <a:ext cx="515155" cy="425003"/>
          </a:xfrm>
          <a:prstGeom prst="rect">
            <a:avLst/>
          </a:prstGeom>
          <a:solidFill>
            <a:schemeClr val="accent4">
              <a:lumMod val="40000"/>
              <a:lumOff val="6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s-MX" sz="1400" dirty="0">
                <a:latin typeface="Elephant" panose="02020904090505020303" pitchFamily="18" charset="0"/>
              </a:rPr>
              <a:t>NO</a:t>
            </a:r>
          </a:p>
        </p:txBody>
      </p:sp>
      <p:sp>
        <p:nvSpPr>
          <p:cNvPr id="22" name="Rectángulo 21"/>
          <p:cNvSpPr/>
          <p:nvPr/>
        </p:nvSpPr>
        <p:spPr>
          <a:xfrm>
            <a:off x="9633397" y="2704563"/>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3" name="Rectángulo 22"/>
          <p:cNvSpPr/>
          <p:nvPr/>
        </p:nvSpPr>
        <p:spPr>
          <a:xfrm>
            <a:off x="8731876" y="2691684"/>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4" name="Rectángulo 23"/>
          <p:cNvSpPr/>
          <p:nvPr/>
        </p:nvSpPr>
        <p:spPr>
          <a:xfrm>
            <a:off x="8731876" y="3271233"/>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5" name="Rectángulo 24"/>
          <p:cNvSpPr/>
          <p:nvPr/>
        </p:nvSpPr>
        <p:spPr>
          <a:xfrm>
            <a:off x="9633396" y="3299377"/>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6" name="Rectángulo 25"/>
          <p:cNvSpPr/>
          <p:nvPr/>
        </p:nvSpPr>
        <p:spPr>
          <a:xfrm>
            <a:off x="8729729" y="3863661"/>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7" name="Rectángulo 26"/>
          <p:cNvSpPr/>
          <p:nvPr/>
        </p:nvSpPr>
        <p:spPr>
          <a:xfrm>
            <a:off x="9633396" y="3891805"/>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8" name="Rectángulo 27"/>
          <p:cNvSpPr/>
          <p:nvPr/>
        </p:nvSpPr>
        <p:spPr>
          <a:xfrm>
            <a:off x="6969618" y="5065683"/>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29" name="Rectángulo 28"/>
          <p:cNvSpPr/>
          <p:nvPr/>
        </p:nvSpPr>
        <p:spPr>
          <a:xfrm>
            <a:off x="8049294" y="5065683"/>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30" name="Rectángulo 29"/>
          <p:cNvSpPr/>
          <p:nvPr/>
        </p:nvSpPr>
        <p:spPr>
          <a:xfrm>
            <a:off x="6969617" y="5600278"/>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31" name="Rectángulo 30"/>
          <p:cNvSpPr/>
          <p:nvPr/>
        </p:nvSpPr>
        <p:spPr>
          <a:xfrm>
            <a:off x="8049293" y="5609886"/>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32" name="Rectángulo 31"/>
          <p:cNvSpPr/>
          <p:nvPr/>
        </p:nvSpPr>
        <p:spPr>
          <a:xfrm>
            <a:off x="6969616" y="6166967"/>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33" name="Rectángulo 32"/>
          <p:cNvSpPr/>
          <p:nvPr/>
        </p:nvSpPr>
        <p:spPr>
          <a:xfrm>
            <a:off x="8049292" y="6166967"/>
            <a:ext cx="515155" cy="4378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34" name="CuadroTexto 33"/>
          <p:cNvSpPr txBox="1"/>
          <p:nvPr/>
        </p:nvSpPr>
        <p:spPr>
          <a:xfrm>
            <a:off x="4301544" y="881429"/>
            <a:ext cx="5615188" cy="461665"/>
          </a:xfrm>
          <a:prstGeom prst="rect">
            <a:avLst/>
          </a:prstGeom>
          <a:noFill/>
          <a:ln>
            <a:solidFill>
              <a:srgbClr val="7030A0"/>
            </a:solidFill>
          </a:ln>
        </p:spPr>
        <p:txBody>
          <a:bodyPr wrap="square" rtlCol="0">
            <a:spAutoFit/>
          </a:bodyPr>
          <a:lstStyle/>
          <a:p>
            <a:pPr algn="ctr"/>
            <a:r>
              <a:rPr lang="es-ES" sz="2400" dirty="0" smtClean="0">
                <a:solidFill>
                  <a:schemeClr val="accent1"/>
                </a:solidFill>
                <a:latin typeface="Elephant" panose="02020904090505020303" pitchFamily="18" charset="0"/>
              </a:rPr>
              <a:t>NOM</a:t>
            </a:r>
            <a:r>
              <a:rPr lang="es-ES" sz="2400" dirty="0" smtClean="0">
                <a:solidFill>
                  <a:srgbClr val="FF0000"/>
                </a:solidFill>
                <a:latin typeface="Elephant" panose="02020904090505020303" pitchFamily="18" charset="0"/>
              </a:rPr>
              <a:t>BR</a:t>
            </a:r>
            <a:r>
              <a:rPr lang="es-ES" sz="2400" dirty="0" smtClean="0">
                <a:solidFill>
                  <a:srgbClr val="FFFF00"/>
                </a:solidFill>
                <a:latin typeface="Elephant" panose="02020904090505020303" pitchFamily="18" charset="0"/>
              </a:rPr>
              <a:t>E</a:t>
            </a:r>
            <a:r>
              <a:rPr lang="es-ES" sz="2400" dirty="0" smtClean="0">
                <a:solidFill>
                  <a:srgbClr val="7030A0"/>
                </a:solidFill>
                <a:latin typeface="Elephant" panose="02020904090505020303" pitchFamily="18" charset="0"/>
              </a:rPr>
              <a:t> </a:t>
            </a:r>
            <a:r>
              <a:rPr lang="es-ES" sz="2400" dirty="0" smtClean="0">
                <a:solidFill>
                  <a:schemeClr val="accent2"/>
                </a:solidFill>
                <a:latin typeface="Elephant" panose="02020904090505020303" pitchFamily="18" charset="0"/>
              </a:rPr>
              <a:t>DE</a:t>
            </a:r>
            <a:r>
              <a:rPr lang="es-ES" sz="2400" dirty="0" smtClean="0">
                <a:solidFill>
                  <a:srgbClr val="7030A0"/>
                </a:solidFill>
                <a:latin typeface="Elephant" panose="02020904090505020303" pitchFamily="18" charset="0"/>
              </a:rPr>
              <a:t> </a:t>
            </a:r>
            <a:r>
              <a:rPr lang="es-ES" sz="2400" dirty="0" smtClean="0">
                <a:solidFill>
                  <a:schemeClr val="accent6">
                    <a:lumMod val="75000"/>
                  </a:schemeClr>
                </a:solidFill>
                <a:latin typeface="Elephant" panose="02020904090505020303" pitchFamily="18" charset="0"/>
              </a:rPr>
              <a:t>LA</a:t>
            </a:r>
            <a:r>
              <a:rPr lang="es-ES" sz="2400" dirty="0" smtClean="0">
                <a:solidFill>
                  <a:srgbClr val="7030A0"/>
                </a:solidFill>
                <a:latin typeface="Elephant" panose="02020904090505020303" pitchFamily="18" charset="0"/>
              </a:rPr>
              <a:t> </a:t>
            </a:r>
            <a:r>
              <a:rPr lang="es-ES" sz="2400" dirty="0" smtClean="0">
                <a:solidFill>
                  <a:schemeClr val="accent4"/>
                </a:solidFill>
                <a:latin typeface="Elephant" panose="02020904090505020303" pitchFamily="18" charset="0"/>
              </a:rPr>
              <a:t>AC</a:t>
            </a:r>
            <a:r>
              <a:rPr lang="es-ES" sz="2400" dirty="0" smtClean="0">
                <a:solidFill>
                  <a:srgbClr val="002060"/>
                </a:solidFill>
                <a:latin typeface="Elephant" panose="02020904090505020303" pitchFamily="18" charset="0"/>
              </a:rPr>
              <a:t>TI</a:t>
            </a:r>
            <a:r>
              <a:rPr lang="es-ES" sz="2400" dirty="0" smtClean="0">
                <a:solidFill>
                  <a:srgbClr val="00B050"/>
                </a:solidFill>
                <a:latin typeface="Elephant" panose="02020904090505020303" pitchFamily="18" charset="0"/>
              </a:rPr>
              <a:t>VI</a:t>
            </a:r>
            <a:r>
              <a:rPr lang="es-ES" sz="2400" dirty="0" smtClean="0">
                <a:solidFill>
                  <a:schemeClr val="accent2"/>
                </a:solidFill>
                <a:latin typeface="Elephant" panose="02020904090505020303" pitchFamily="18" charset="0"/>
              </a:rPr>
              <a:t>DAD</a:t>
            </a:r>
            <a:endParaRPr lang="es-MX" sz="2400" dirty="0">
              <a:solidFill>
                <a:schemeClr val="accent2"/>
              </a:solidFill>
              <a:latin typeface="Elephant" panose="02020904090505020303" pitchFamily="18" charset="0"/>
            </a:endParaRPr>
          </a:p>
        </p:txBody>
      </p:sp>
    </p:spTree>
    <p:extLst>
      <p:ext uri="{BB962C8B-B14F-4D97-AF65-F5344CB8AC3E}">
        <p14:creationId xmlns:p14="http://schemas.microsoft.com/office/powerpoint/2010/main" val="3769806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Fondo escolares | Fondos escolares, Fondo infantil, Fondos grat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Doble onda 4"/>
          <p:cNvSpPr/>
          <p:nvPr/>
        </p:nvSpPr>
        <p:spPr>
          <a:xfrm>
            <a:off x="2704563" y="296214"/>
            <a:ext cx="3284113" cy="785611"/>
          </a:xfrm>
          <a:prstGeom prst="doubleWave">
            <a:avLst/>
          </a:prstGeom>
          <a:solidFill>
            <a:srgbClr val="E7A1E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b="1" dirty="0" smtClean="0">
                <a:latin typeface="Bodoni MT Black" panose="02070A03080606020203" pitchFamily="18" charset="0"/>
              </a:rPr>
              <a:t>MI INTERVENCION</a:t>
            </a:r>
            <a:endParaRPr lang="es-MX" sz="2000" b="1" dirty="0">
              <a:latin typeface="Bodoni MT Black" panose="02070A03080606020203" pitchFamily="18" charset="0"/>
            </a:endParaRPr>
          </a:p>
        </p:txBody>
      </p:sp>
      <p:sp>
        <p:nvSpPr>
          <p:cNvPr id="6" name="Doble onda 5"/>
          <p:cNvSpPr/>
          <p:nvPr/>
        </p:nvSpPr>
        <p:spPr>
          <a:xfrm>
            <a:off x="7622146" y="296213"/>
            <a:ext cx="3284113" cy="785611"/>
          </a:xfrm>
          <a:prstGeom prst="doubleWave">
            <a:avLst/>
          </a:prstGeom>
          <a:solidFill>
            <a:srgbClr val="6FEB8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smtClean="0">
                <a:latin typeface="Bodoni MT Black" panose="02070A03080606020203" pitchFamily="18" charset="0"/>
              </a:rPr>
              <a:t>OBSERVACIONES</a:t>
            </a:r>
            <a:endParaRPr lang="es-MX" sz="2000" dirty="0">
              <a:latin typeface="Bodoni MT Black" panose="02070A03080606020203" pitchFamily="18" charset="0"/>
            </a:endParaRPr>
          </a:p>
        </p:txBody>
      </p:sp>
      <p:sp>
        <p:nvSpPr>
          <p:cNvPr id="7" name="CuadroTexto 6"/>
          <p:cNvSpPr txBox="1"/>
          <p:nvPr/>
        </p:nvSpPr>
        <p:spPr>
          <a:xfrm>
            <a:off x="2704563" y="1442434"/>
            <a:ext cx="3644722" cy="2640169"/>
          </a:xfrm>
          <a:prstGeom prst="rect">
            <a:avLst/>
          </a:prstGeom>
          <a:noFill/>
          <a:ln>
            <a:solidFill>
              <a:schemeClr val="tx1"/>
            </a:solidFill>
          </a:ln>
        </p:spPr>
        <p:txBody>
          <a:bodyPr wrap="square" rtlCol="0">
            <a:spAutoFit/>
          </a:bodyPr>
          <a:lstStyle/>
          <a:p>
            <a:endParaRPr lang="es-MX" dirty="0"/>
          </a:p>
        </p:txBody>
      </p:sp>
      <p:sp>
        <p:nvSpPr>
          <p:cNvPr id="8" name="CuadroTexto 7"/>
          <p:cNvSpPr txBox="1"/>
          <p:nvPr/>
        </p:nvSpPr>
        <p:spPr>
          <a:xfrm>
            <a:off x="7753082" y="1378039"/>
            <a:ext cx="3825025" cy="2730322"/>
          </a:xfrm>
          <a:prstGeom prst="rect">
            <a:avLst/>
          </a:prstGeom>
          <a:noFill/>
          <a:ln>
            <a:solidFill>
              <a:schemeClr val="tx1"/>
            </a:solidFill>
          </a:ln>
        </p:spPr>
        <p:txBody>
          <a:bodyPr wrap="square" rtlCol="0">
            <a:spAutoFit/>
          </a:bodyPr>
          <a:lstStyle/>
          <a:p>
            <a:endParaRPr lang="es-MX" dirty="0"/>
          </a:p>
        </p:txBody>
      </p:sp>
      <p:sp>
        <p:nvSpPr>
          <p:cNvPr id="9" name="Doble onda 8"/>
          <p:cNvSpPr/>
          <p:nvPr/>
        </p:nvSpPr>
        <p:spPr>
          <a:xfrm>
            <a:off x="2704563" y="4494727"/>
            <a:ext cx="2678806" cy="875763"/>
          </a:xfrm>
          <a:prstGeom prst="doubleWave">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smtClean="0">
                <a:latin typeface="Bodoni MT Black" panose="02070A03080606020203" pitchFamily="18" charset="0"/>
              </a:rPr>
              <a:t>ALUMNOS PARTICIPATIVOS</a:t>
            </a:r>
            <a:endParaRPr lang="es-MX" sz="2000" dirty="0">
              <a:latin typeface="Bodoni MT Black" panose="02070A03080606020203" pitchFamily="18" charset="0"/>
            </a:endParaRPr>
          </a:p>
        </p:txBody>
      </p:sp>
      <p:sp>
        <p:nvSpPr>
          <p:cNvPr id="10" name="Doble onda 9"/>
          <p:cNvSpPr/>
          <p:nvPr/>
        </p:nvSpPr>
        <p:spPr>
          <a:xfrm>
            <a:off x="2704563" y="5866327"/>
            <a:ext cx="2884868" cy="798490"/>
          </a:xfrm>
          <a:prstGeom prst="doubleWave">
            <a:avLst/>
          </a:prstGeom>
          <a:solidFill>
            <a:schemeClr val="accent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000" dirty="0" smtClean="0">
                <a:latin typeface="Bodoni MT Black" panose="02070A03080606020203" pitchFamily="18" charset="0"/>
              </a:rPr>
              <a:t>ALUMNOS INQUIETOS:</a:t>
            </a:r>
            <a:endParaRPr lang="es-MX" sz="2000" dirty="0">
              <a:latin typeface="Bodoni MT Black" panose="02070A03080606020203" pitchFamily="18" charset="0"/>
            </a:endParaRPr>
          </a:p>
        </p:txBody>
      </p:sp>
      <p:sp>
        <p:nvSpPr>
          <p:cNvPr id="11" name="CuadroTexto 10"/>
          <p:cNvSpPr txBox="1"/>
          <p:nvPr/>
        </p:nvSpPr>
        <p:spPr>
          <a:xfrm>
            <a:off x="6465194" y="4584879"/>
            <a:ext cx="3902299" cy="785611"/>
          </a:xfrm>
          <a:prstGeom prst="rect">
            <a:avLst/>
          </a:prstGeom>
          <a:noFill/>
          <a:ln>
            <a:solidFill>
              <a:schemeClr val="tx1"/>
            </a:solidFill>
          </a:ln>
        </p:spPr>
        <p:txBody>
          <a:bodyPr wrap="square" rtlCol="0">
            <a:spAutoFit/>
          </a:bodyPr>
          <a:lstStyle/>
          <a:p>
            <a:endParaRPr lang="es-MX" dirty="0"/>
          </a:p>
        </p:txBody>
      </p:sp>
      <p:sp>
        <p:nvSpPr>
          <p:cNvPr id="12" name="CuadroTexto 11"/>
          <p:cNvSpPr txBox="1"/>
          <p:nvPr/>
        </p:nvSpPr>
        <p:spPr>
          <a:xfrm>
            <a:off x="6349285" y="5866327"/>
            <a:ext cx="3760630" cy="798490"/>
          </a:xfrm>
          <a:prstGeom prst="rect">
            <a:avLst/>
          </a:prstGeom>
          <a:noFill/>
          <a:ln>
            <a:solidFill>
              <a:schemeClr val="tx1"/>
            </a:solidFill>
          </a:ln>
        </p:spPr>
        <p:txBody>
          <a:bodyPr wrap="square" rtlCol="0">
            <a:spAutoFit/>
          </a:bodyPr>
          <a:lstStyle/>
          <a:p>
            <a:endParaRPr lang="es-MX" dirty="0"/>
          </a:p>
        </p:txBody>
      </p:sp>
    </p:spTree>
    <p:extLst>
      <p:ext uri="{BB962C8B-B14F-4D97-AF65-F5344CB8AC3E}">
        <p14:creationId xmlns:p14="http://schemas.microsoft.com/office/powerpoint/2010/main" val="4135839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t="12581" b="12302"/>
          <a:stretch/>
        </p:blipFill>
        <p:spPr>
          <a:xfrm>
            <a:off x="2408350" y="0"/>
            <a:ext cx="7152276" cy="6858000"/>
          </a:xfrm>
          <a:prstGeom prst="rect">
            <a:avLst/>
          </a:prstGeom>
        </p:spPr>
      </p:pic>
    </p:spTree>
    <p:extLst>
      <p:ext uri="{BB962C8B-B14F-4D97-AF65-F5344CB8AC3E}">
        <p14:creationId xmlns:p14="http://schemas.microsoft.com/office/powerpoint/2010/main" val="1839987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in en Significado De Los Color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1"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2975020" y="2318197"/>
            <a:ext cx="6478073" cy="2831544"/>
          </a:xfrm>
          <a:prstGeom prst="rect">
            <a:avLst/>
          </a:prstGeom>
          <a:noFill/>
        </p:spPr>
        <p:txBody>
          <a:bodyPr wrap="square" rtlCol="0">
            <a:spAutoFit/>
          </a:bodyPr>
          <a:lstStyle/>
          <a:p>
            <a:r>
              <a:rPr lang="es-ES" sz="8000" dirty="0" smtClean="0">
                <a:solidFill>
                  <a:srgbClr val="7030A0"/>
                </a:solidFill>
                <a:latin typeface="Bodoni MT Black" panose="02070A03080606020203" pitchFamily="18" charset="0"/>
              </a:rPr>
              <a:t>Di</a:t>
            </a:r>
            <a:r>
              <a:rPr lang="es-ES" sz="8000" dirty="0" smtClean="0">
                <a:solidFill>
                  <a:schemeClr val="accent1">
                    <a:lumMod val="75000"/>
                  </a:schemeClr>
                </a:solidFill>
                <a:latin typeface="Bodoni MT Black" panose="02070A03080606020203" pitchFamily="18" charset="0"/>
              </a:rPr>
              <a:t>ar</a:t>
            </a:r>
            <a:r>
              <a:rPr lang="es-ES" sz="8000" dirty="0" smtClean="0">
                <a:solidFill>
                  <a:srgbClr val="FFFF00"/>
                </a:solidFill>
                <a:latin typeface="Bodoni MT Black" panose="02070A03080606020203" pitchFamily="18" charset="0"/>
              </a:rPr>
              <a:t>io</a:t>
            </a:r>
            <a:r>
              <a:rPr lang="es-ES" sz="8000" dirty="0" smtClean="0">
                <a:latin typeface="Bodoni MT Black" panose="02070A03080606020203" pitchFamily="18" charset="0"/>
              </a:rPr>
              <a:t> </a:t>
            </a:r>
            <a:r>
              <a:rPr lang="es-ES" sz="8000" dirty="0" smtClean="0">
                <a:solidFill>
                  <a:schemeClr val="accent2">
                    <a:lumMod val="50000"/>
                  </a:schemeClr>
                </a:solidFill>
                <a:latin typeface="Bodoni MT Black" panose="02070A03080606020203" pitchFamily="18" charset="0"/>
              </a:rPr>
              <a:t>de</a:t>
            </a:r>
            <a:r>
              <a:rPr lang="es-ES" sz="8000" dirty="0" smtClean="0">
                <a:latin typeface="Bodoni MT Black" panose="02070A03080606020203" pitchFamily="18" charset="0"/>
              </a:rPr>
              <a:t> </a:t>
            </a:r>
            <a:r>
              <a:rPr lang="es-ES" sz="8000" dirty="0" smtClean="0">
                <a:solidFill>
                  <a:srgbClr val="FF0000"/>
                </a:solidFill>
                <a:latin typeface="Bodoni MT Black" panose="02070A03080606020203" pitchFamily="18" charset="0"/>
              </a:rPr>
              <a:t>la</a:t>
            </a:r>
            <a:r>
              <a:rPr lang="es-ES" sz="8000" dirty="0" smtClean="0">
                <a:latin typeface="Bodoni MT Black" panose="02070A03080606020203" pitchFamily="18" charset="0"/>
              </a:rPr>
              <a:t> </a:t>
            </a:r>
            <a:r>
              <a:rPr lang="es-ES" sz="8000" dirty="0" smtClean="0">
                <a:solidFill>
                  <a:srgbClr val="00B050"/>
                </a:solidFill>
                <a:latin typeface="Bodoni MT Black" panose="02070A03080606020203" pitchFamily="18" charset="0"/>
              </a:rPr>
              <a:t>ed</a:t>
            </a:r>
            <a:r>
              <a:rPr lang="es-ES" sz="8000" dirty="0" smtClean="0">
                <a:solidFill>
                  <a:schemeClr val="accent2"/>
                </a:solidFill>
                <a:latin typeface="Bodoni MT Black" panose="02070A03080606020203" pitchFamily="18" charset="0"/>
              </a:rPr>
              <a:t>uca</a:t>
            </a:r>
            <a:r>
              <a:rPr lang="es-ES" sz="8000" dirty="0" smtClean="0">
                <a:solidFill>
                  <a:srgbClr val="FF0000"/>
                </a:solidFill>
                <a:latin typeface="Bodoni MT Black" panose="02070A03080606020203" pitchFamily="18" charset="0"/>
              </a:rPr>
              <a:t>do</a:t>
            </a:r>
            <a:r>
              <a:rPr lang="es-ES" sz="8000" dirty="0" smtClean="0">
                <a:solidFill>
                  <a:srgbClr val="7030A0"/>
                </a:solidFill>
                <a:latin typeface="Bodoni MT Black" panose="02070A03080606020203" pitchFamily="18" charset="0"/>
              </a:rPr>
              <a:t>ra</a:t>
            </a:r>
            <a:endParaRPr lang="es-MX" sz="8000" dirty="0" smtClean="0">
              <a:solidFill>
                <a:srgbClr val="7030A0"/>
              </a:solidFill>
              <a:latin typeface="Bodoni MT Black" panose="02070A03080606020203" pitchFamily="18" charset="0"/>
            </a:endParaRPr>
          </a:p>
          <a:p>
            <a:endParaRPr lang="es-MX" dirty="0"/>
          </a:p>
        </p:txBody>
      </p:sp>
    </p:spTree>
    <p:extLst>
      <p:ext uri="{BB962C8B-B14F-4D97-AF65-F5344CB8AC3E}">
        <p14:creationId xmlns:p14="http://schemas.microsoft.com/office/powerpoint/2010/main" val="2809477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ápices de colores aislados sobre fondo blanco. | Foto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4794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5606481" y="51428"/>
            <a:ext cx="5100034" cy="1231106"/>
          </a:xfrm>
          <a:prstGeom prst="rect">
            <a:avLst/>
          </a:prstGeom>
          <a:solidFill>
            <a:schemeClr val="bg1"/>
          </a:solidFill>
          <a:ln>
            <a:solidFill>
              <a:schemeClr val="tx1"/>
            </a:solidFill>
          </a:ln>
        </p:spPr>
        <p:txBody>
          <a:bodyPr wrap="square" rtlCol="0">
            <a:spAutoFit/>
          </a:bodyPr>
          <a:lstStyle/>
          <a:p>
            <a:pPr fontAlgn="base"/>
            <a:r>
              <a:rPr lang="es-MX" sz="1400" b="1" dirty="0">
                <a:latin typeface="Century Gothic" panose="020B0502020202020204" pitchFamily="34" charset="0"/>
              </a:rPr>
              <a:t>Registro semanal del Profesor Titular</a:t>
            </a:r>
            <a:r>
              <a:rPr lang="es-MX" sz="1400" dirty="0">
                <a:latin typeface="Century Gothic" panose="020B0502020202020204" pitchFamily="34" charset="0"/>
              </a:rPr>
              <a:t> </a:t>
            </a:r>
          </a:p>
          <a:p>
            <a:pPr fontAlgn="base"/>
            <a:r>
              <a:rPr lang="es-MX" sz="1400" b="1" dirty="0">
                <a:latin typeface="Century Gothic" panose="020B0502020202020204" pitchFamily="34" charset="0"/>
              </a:rPr>
              <a:t>Jardín de niños:</a:t>
            </a:r>
            <a:r>
              <a:rPr lang="es-MX" sz="1400" dirty="0">
                <a:latin typeface="Century Gothic" panose="020B0502020202020204" pitchFamily="34" charset="0"/>
              </a:rPr>
              <a:t> ­­­­­­­­­­­­­­­­­­­­­­­­­­­­­____________________________</a:t>
            </a:r>
          </a:p>
          <a:p>
            <a:pPr fontAlgn="base"/>
            <a:r>
              <a:rPr lang="es-MX" sz="1400" b="1" dirty="0">
                <a:latin typeface="Century Gothic" panose="020B0502020202020204" pitchFamily="34" charset="0"/>
              </a:rPr>
              <a:t>Estudiante normalista:</a:t>
            </a:r>
            <a:r>
              <a:rPr lang="es-MX" sz="1400" dirty="0">
                <a:latin typeface="Century Gothic" panose="020B0502020202020204" pitchFamily="34" charset="0"/>
              </a:rPr>
              <a:t>  __________________________</a:t>
            </a:r>
          </a:p>
          <a:p>
            <a:pPr fontAlgn="base"/>
            <a:r>
              <a:rPr lang="es-MX" sz="1400" b="1" dirty="0">
                <a:latin typeface="Century Gothic" panose="020B0502020202020204" pitchFamily="34" charset="0"/>
              </a:rPr>
              <a:t>Profesor titular:</a:t>
            </a:r>
            <a:r>
              <a:rPr lang="es-MX" sz="1400" dirty="0">
                <a:latin typeface="Century Gothic" panose="020B0502020202020204" pitchFamily="34" charset="0"/>
              </a:rPr>
              <a:t>   _____________________________</a:t>
            </a:r>
          </a:p>
          <a:p>
            <a:r>
              <a:rPr lang="es-MX" sz="1400" b="1" dirty="0">
                <a:latin typeface="Century Gothic" panose="020B0502020202020204" pitchFamily="34" charset="0"/>
              </a:rPr>
              <a:t>Semana de práctica:</a:t>
            </a:r>
            <a:r>
              <a:rPr lang="es-MX" sz="1400" dirty="0">
                <a:latin typeface="Century Gothic" panose="020B0502020202020204" pitchFamily="34" charset="0"/>
              </a:rPr>
              <a:t> ______________________________</a:t>
            </a:r>
            <a:r>
              <a:rPr lang="es-MX" dirty="0"/>
              <a:t>  </a:t>
            </a:r>
          </a:p>
        </p:txBody>
      </p:sp>
      <p:sp>
        <p:nvSpPr>
          <p:cNvPr id="6" name="Doble onda 5"/>
          <p:cNvSpPr/>
          <p:nvPr/>
        </p:nvSpPr>
        <p:spPr>
          <a:xfrm>
            <a:off x="334851" y="103031"/>
            <a:ext cx="4597757" cy="1017431"/>
          </a:xfrm>
          <a:prstGeom prst="doubleWave">
            <a:avLst/>
          </a:prstGeom>
          <a:solidFill>
            <a:srgbClr val="E7A1E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3600" dirty="0" smtClean="0">
                <a:latin typeface="Bodoni MT Black" panose="02070A03080606020203" pitchFamily="18" charset="0"/>
              </a:rPr>
              <a:t>DIARIO</a:t>
            </a:r>
            <a:endParaRPr lang="es-MX" sz="3600" dirty="0">
              <a:latin typeface="Bodoni MT Black" panose="02070A03080606020203" pitchFamily="18" charset="0"/>
            </a:endParaRPr>
          </a:p>
        </p:txBody>
      </p:sp>
      <p:sp>
        <p:nvSpPr>
          <p:cNvPr id="7" name="CuadroTexto 6"/>
          <p:cNvSpPr txBox="1"/>
          <p:nvPr/>
        </p:nvSpPr>
        <p:spPr>
          <a:xfrm>
            <a:off x="160985" y="1905388"/>
            <a:ext cx="4247615" cy="4801314"/>
          </a:xfrm>
          <a:prstGeom prst="rect">
            <a:avLst/>
          </a:prstGeom>
          <a:solidFill>
            <a:schemeClr val="accent4">
              <a:lumMod val="40000"/>
              <a:lumOff val="60000"/>
            </a:schemeClr>
          </a:solidFill>
          <a:ln>
            <a:solidFill>
              <a:schemeClr val="tx1"/>
            </a:solidFill>
          </a:ln>
        </p:spPr>
        <p:txBody>
          <a:bodyPr wrap="square" rtlCol="0">
            <a:spAutoFit/>
          </a:bodyPr>
          <a:lstStyle/>
          <a:p>
            <a:pPr fontAlgn="base"/>
            <a:r>
              <a:rPr lang="es-MX" dirty="0">
                <a:latin typeface="Century Gothic" panose="020B0502020202020204" pitchFamily="34" charset="0"/>
              </a:rPr>
              <a:t>Comunicación con el profesor titular  </a:t>
            </a:r>
          </a:p>
          <a:p>
            <a:pPr lvl="0" fontAlgn="base"/>
            <a:r>
              <a:rPr lang="es-MX" dirty="0">
                <a:latin typeface="Century Gothic" panose="020B0502020202020204" pitchFamily="34" charset="0"/>
              </a:rPr>
              <a:t>La estudiante normalista mantiene comunicación constante con el profesor titular:  </a:t>
            </a:r>
            <a:r>
              <a:rPr lang="es-MX" b="1" dirty="0">
                <a:latin typeface="Century Gothic" panose="020B0502020202020204" pitchFamily="34" charset="0"/>
              </a:rPr>
              <a:t> Si        No </a:t>
            </a:r>
          </a:p>
          <a:p>
            <a:pPr fontAlgn="base"/>
            <a:r>
              <a:rPr lang="es-MX" dirty="0">
                <a:latin typeface="Century Gothic" panose="020B0502020202020204" pitchFamily="34" charset="0"/>
              </a:rPr>
              <a:t>Especifica los días de la </a:t>
            </a:r>
            <a:r>
              <a:rPr lang="es-MX" dirty="0" smtClean="0">
                <a:latin typeface="Century Gothic" panose="020B0502020202020204" pitchFamily="34" charset="0"/>
              </a:rPr>
              <a:t>semana:</a:t>
            </a:r>
          </a:p>
          <a:p>
            <a:pPr marL="285750" indent="-285750" fontAlgn="base">
              <a:buFont typeface="Arial" panose="020B0604020202020204" pitchFamily="34" charset="0"/>
              <a:buChar char="•"/>
            </a:pPr>
            <a:r>
              <a:rPr lang="es-MX" b="1" dirty="0">
                <a:latin typeface="Century Gothic" panose="020B0502020202020204" pitchFamily="34" charset="0"/>
              </a:rPr>
              <a:t>Lunes    </a:t>
            </a:r>
            <a:endParaRPr lang="es-MX" b="1" dirty="0" smtClean="0">
              <a:latin typeface="Century Gothic" panose="020B0502020202020204" pitchFamily="34" charset="0"/>
            </a:endParaRPr>
          </a:p>
          <a:p>
            <a:pPr fontAlgn="base"/>
            <a:endParaRPr lang="es-MX" dirty="0" smtClean="0">
              <a:latin typeface="Century Gothic" panose="020B0502020202020204" pitchFamily="34" charset="0"/>
            </a:endParaRPr>
          </a:p>
          <a:p>
            <a:pPr marL="285750" indent="-285750" fontAlgn="base">
              <a:buFont typeface="Arial" panose="020B0604020202020204" pitchFamily="34" charset="0"/>
              <a:buChar char="•"/>
            </a:pPr>
            <a:r>
              <a:rPr lang="es-MX" b="1" dirty="0" smtClean="0">
                <a:latin typeface="Century Gothic" panose="020B0502020202020204" pitchFamily="34" charset="0"/>
              </a:rPr>
              <a:t>Martes</a:t>
            </a:r>
            <a:r>
              <a:rPr lang="es-MX" b="1" dirty="0">
                <a:latin typeface="Century Gothic" panose="020B0502020202020204" pitchFamily="34" charset="0"/>
              </a:rPr>
              <a:t> </a:t>
            </a:r>
            <a:r>
              <a:rPr lang="es-MX" dirty="0">
                <a:latin typeface="Century Gothic" panose="020B0502020202020204" pitchFamily="34" charset="0"/>
              </a:rPr>
              <a:t> </a:t>
            </a:r>
            <a:endParaRPr lang="es-MX" dirty="0" smtClean="0">
              <a:latin typeface="Century Gothic" panose="020B0502020202020204" pitchFamily="34" charset="0"/>
            </a:endParaRPr>
          </a:p>
          <a:p>
            <a:pPr fontAlgn="base"/>
            <a:endParaRPr lang="es-MX" dirty="0" smtClean="0">
              <a:latin typeface="Century Gothic" panose="020B0502020202020204" pitchFamily="34" charset="0"/>
            </a:endParaRPr>
          </a:p>
          <a:p>
            <a:pPr marL="285750" indent="-285750" fontAlgn="base">
              <a:buFont typeface="Arial" panose="020B0604020202020204" pitchFamily="34" charset="0"/>
              <a:buChar char="•"/>
            </a:pPr>
            <a:r>
              <a:rPr lang="es-MX" b="1" dirty="0" smtClean="0">
                <a:latin typeface="Century Gothic" panose="020B0502020202020204" pitchFamily="34" charset="0"/>
              </a:rPr>
              <a:t>Miércoles</a:t>
            </a:r>
            <a:r>
              <a:rPr lang="es-MX" dirty="0">
                <a:latin typeface="Century Gothic" panose="020B0502020202020204" pitchFamily="34" charset="0"/>
              </a:rPr>
              <a:t> </a:t>
            </a:r>
            <a:endParaRPr lang="es-MX" dirty="0" smtClean="0">
              <a:latin typeface="Century Gothic" panose="020B0502020202020204" pitchFamily="34" charset="0"/>
            </a:endParaRPr>
          </a:p>
          <a:p>
            <a:pPr fontAlgn="base"/>
            <a:endParaRPr lang="es-MX" dirty="0" smtClean="0">
              <a:latin typeface="Century Gothic" panose="020B0502020202020204" pitchFamily="34" charset="0"/>
            </a:endParaRPr>
          </a:p>
          <a:p>
            <a:pPr marL="285750" indent="-285750" fontAlgn="base">
              <a:buFont typeface="Arial" panose="020B0604020202020204" pitchFamily="34" charset="0"/>
              <a:buChar char="•"/>
            </a:pPr>
            <a:r>
              <a:rPr lang="es-MX" b="1" dirty="0" smtClean="0">
                <a:latin typeface="Century Gothic" panose="020B0502020202020204" pitchFamily="34" charset="0"/>
              </a:rPr>
              <a:t>Jueves</a:t>
            </a:r>
          </a:p>
          <a:p>
            <a:pPr fontAlgn="base"/>
            <a:endParaRPr lang="es-MX" dirty="0">
              <a:latin typeface="Century Gothic" panose="020B0502020202020204" pitchFamily="34" charset="0"/>
            </a:endParaRPr>
          </a:p>
          <a:p>
            <a:pPr marL="285750" indent="-285750" fontAlgn="base">
              <a:buFont typeface="Arial" panose="020B0604020202020204" pitchFamily="34" charset="0"/>
              <a:buChar char="•"/>
            </a:pPr>
            <a:r>
              <a:rPr lang="es-MX" b="1" dirty="0">
                <a:latin typeface="Century Gothic" panose="020B0502020202020204" pitchFamily="34" charset="0"/>
              </a:rPr>
              <a:t> </a:t>
            </a:r>
            <a:r>
              <a:rPr lang="es-MX" b="1" dirty="0" smtClean="0">
                <a:latin typeface="Century Gothic" panose="020B0502020202020204" pitchFamily="34" charset="0"/>
              </a:rPr>
              <a:t>Viernes</a:t>
            </a:r>
            <a:r>
              <a:rPr lang="es-MX" dirty="0">
                <a:latin typeface="Century Gothic" panose="020B0502020202020204" pitchFamily="34" charset="0"/>
              </a:rPr>
              <a:t> </a:t>
            </a:r>
          </a:p>
          <a:p>
            <a:pPr fontAlgn="base"/>
            <a:endParaRPr lang="es-MX" dirty="0"/>
          </a:p>
          <a:p>
            <a:endParaRPr lang="es-MX" dirty="0"/>
          </a:p>
        </p:txBody>
      </p:sp>
      <p:sp>
        <p:nvSpPr>
          <p:cNvPr id="8" name="Rectángulo 7"/>
          <p:cNvSpPr/>
          <p:nvPr/>
        </p:nvSpPr>
        <p:spPr>
          <a:xfrm>
            <a:off x="1751526" y="3679474"/>
            <a:ext cx="50227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p:cNvSpPr/>
          <p:nvPr/>
        </p:nvSpPr>
        <p:spPr>
          <a:xfrm>
            <a:off x="1757966" y="4168442"/>
            <a:ext cx="50227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0" name="Rectángulo 9"/>
          <p:cNvSpPr/>
          <p:nvPr/>
        </p:nvSpPr>
        <p:spPr>
          <a:xfrm>
            <a:off x="1757966" y="4625471"/>
            <a:ext cx="50227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Rectángulo 10"/>
          <p:cNvSpPr/>
          <p:nvPr/>
        </p:nvSpPr>
        <p:spPr>
          <a:xfrm>
            <a:off x="1757966" y="5179605"/>
            <a:ext cx="50227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p:cNvSpPr/>
          <p:nvPr/>
        </p:nvSpPr>
        <p:spPr>
          <a:xfrm>
            <a:off x="1751526" y="5745933"/>
            <a:ext cx="50227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3" name="CuadroTexto 12"/>
          <p:cNvSpPr txBox="1"/>
          <p:nvPr/>
        </p:nvSpPr>
        <p:spPr>
          <a:xfrm>
            <a:off x="4554488" y="1905388"/>
            <a:ext cx="3296991" cy="4247317"/>
          </a:xfrm>
          <a:prstGeom prst="rect">
            <a:avLst/>
          </a:prstGeom>
          <a:solidFill>
            <a:schemeClr val="accent5">
              <a:lumMod val="60000"/>
              <a:lumOff val="40000"/>
            </a:schemeClr>
          </a:solidFill>
          <a:ln>
            <a:solidFill>
              <a:schemeClr val="tx1"/>
            </a:solidFill>
          </a:ln>
        </p:spPr>
        <p:txBody>
          <a:bodyPr wrap="square" rtlCol="0">
            <a:spAutoFit/>
          </a:bodyPr>
          <a:lstStyle/>
          <a:p>
            <a:r>
              <a:rPr lang="es-MX" dirty="0">
                <a:latin typeface="Century Gothic" panose="020B0502020202020204" pitchFamily="34" charset="0"/>
              </a:rPr>
              <a:t>Especifica por favor el medio de comunicación entre la estudiante normalista y el profesor titular: </a:t>
            </a:r>
            <a:endParaRPr lang="es-MX" dirty="0" smtClean="0">
              <a:latin typeface="Century Gothic" panose="020B0502020202020204" pitchFamily="34" charset="0"/>
            </a:endParaRPr>
          </a:p>
          <a:p>
            <a:pPr marL="285750" indent="-285750">
              <a:buFont typeface="Arial" panose="020B0604020202020204" pitchFamily="34" charset="0"/>
              <a:buChar char="•"/>
            </a:pPr>
            <a:r>
              <a:rPr lang="es-MX" dirty="0">
                <a:latin typeface="Century Gothic" panose="020B0502020202020204" pitchFamily="34" charset="0"/>
              </a:rPr>
              <a:t>WhatsApp </a:t>
            </a:r>
            <a:endParaRPr lang="es-MX" dirty="0" smtClean="0">
              <a:latin typeface="Century Gothic" panose="020B0502020202020204" pitchFamily="34" charset="0"/>
            </a:endParaRPr>
          </a:p>
          <a:p>
            <a:endParaRPr lang="es-MX" dirty="0" smtClean="0">
              <a:latin typeface="Century Gothic" panose="020B0502020202020204" pitchFamily="34" charset="0"/>
            </a:endParaRPr>
          </a:p>
          <a:p>
            <a:pPr marL="285750" indent="-285750" fontAlgn="base">
              <a:buFont typeface="Arial" panose="020B0604020202020204" pitchFamily="34" charset="0"/>
              <a:buChar char="•"/>
            </a:pPr>
            <a:r>
              <a:rPr lang="es-MX" dirty="0" smtClean="0">
                <a:latin typeface="Century Gothic" panose="020B0502020202020204" pitchFamily="34" charset="0"/>
              </a:rPr>
              <a:t>Facebook</a:t>
            </a:r>
          </a:p>
          <a:p>
            <a:pPr fontAlgn="base"/>
            <a:r>
              <a:rPr lang="es-MX" dirty="0">
                <a:latin typeface="Century Gothic" panose="020B0502020202020204" pitchFamily="34" charset="0"/>
              </a:rPr>
              <a:t>   </a:t>
            </a:r>
            <a:endParaRPr lang="es-MX" dirty="0" smtClean="0">
              <a:latin typeface="Century Gothic" panose="020B0502020202020204" pitchFamily="34" charset="0"/>
            </a:endParaRPr>
          </a:p>
          <a:p>
            <a:pPr marL="285750" indent="-285750" fontAlgn="base">
              <a:buFont typeface="Arial" panose="020B0604020202020204" pitchFamily="34" charset="0"/>
              <a:buChar char="•"/>
            </a:pPr>
            <a:r>
              <a:rPr lang="es-MX" dirty="0" smtClean="0">
                <a:latin typeface="Century Gothic" panose="020B0502020202020204" pitchFamily="34" charset="0"/>
              </a:rPr>
              <a:t>Correo electrónico</a:t>
            </a:r>
          </a:p>
          <a:p>
            <a:pPr fontAlgn="base"/>
            <a:endParaRPr lang="es-MX" dirty="0">
              <a:latin typeface="Century Gothic" panose="020B0502020202020204" pitchFamily="34" charset="0"/>
            </a:endParaRPr>
          </a:p>
          <a:p>
            <a:pPr marL="285750" indent="-285750" fontAlgn="base">
              <a:buFont typeface="Arial" panose="020B0604020202020204" pitchFamily="34" charset="0"/>
              <a:buChar char="•"/>
            </a:pPr>
            <a:r>
              <a:rPr lang="es-MX" dirty="0" smtClean="0">
                <a:latin typeface="Century Gothic" panose="020B0502020202020204" pitchFamily="34" charset="0"/>
              </a:rPr>
              <a:t> </a:t>
            </a:r>
            <a:r>
              <a:rPr lang="es-MX" dirty="0">
                <a:latin typeface="Century Gothic" panose="020B0502020202020204" pitchFamily="34" charset="0"/>
              </a:rPr>
              <a:t>Llamadas telefónicas  </a:t>
            </a:r>
          </a:p>
          <a:p>
            <a:pPr fontAlgn="base"/>
            <a:r>
              <a:rPr lang="es-MX" dirty="0"/>
              <a:t> </a:t>
            </a:r>
          </a:p>
          <a:p>
            <a:r>
              <a:rPr lang="es-MX" dirty="0"/>
              <a:t>  </a:t>
            </a:r>
          </a:p>
          <a:p>
            <a:endParaRPr lang="es-MX" dirty="0"/>
          </a:p>
        </p:txBody>
      </p:sp>
      <p:pic>
        <p:nvPicPr>
          <p:cNvPr id="14" name="Imagen 13" descr="Imagen que contiene dibujo, cuarto, alimentos&#10;&#10;Descripción generada automáticament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47744" y="3331744"/>
            <a:ext cx="307340" cy="304800"/>
          </a:xfrm>
          <a:prstGeom prst="rect">
            <a:avLst/>
          </a:prstGeom>
          <a:noFill/>
          <a:ln>
            <a:noFill/>
          </a:ln>
        </p:spPr>
      </p:pic>
      <p:pic>
        <p:nvPicPr>
          <p:cNvPr id="15" name="Imagen 14" descr="Icono&#10;&#10;Descripción generada automáticament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68998" y="3845531"/>
            <a:ext cx="357505" cy="361950"/>
          </a:xfrm>
          <a:prstGeom prst="rect">
            <a:avLst/>
          </a:prstGeom>
          <a:noFill/>
          <a:ln>
            <a:noFill/>
          </a:ln>
        </p:spPr>
      </p:pic>
      <p:pic>
        <p:nvPicPr>
          <p:cNvPr id="16" name="Imagen 15"/>
          <p:cNvPicPr/>
          <p:nvPr/>
        </p:nvPicPr>
        <p:blipFill>
          <a:blip r:embed="rId5">
            <a:extLst>
              <a:ext uri="{28A0092B-C50C-407E-A947-70E740481C1C}">
                <a14:useLocalDpi xmlns:a14="http://schemas.microsoft.com/office/drawing/2010/main" val="0"/>
              </a:ext>
            </a:extLst>
          </a:blip>
          <a:srcRect/>
          <a:stretch>
            <a:fillRect/>
          </a:stretch>
        </p:blipFill>
        <p:spPr bwMode="auto">
          <a:xfrm>
            <a:off x="7064112" y="4408459"/>
            <a:ext cx="293391" cy="381000"/>
          </a:xfrm>
          <a:prstGeom prst="rect">
            <a:avLst/>
          </a:prstGeom>
          <a:noFill/>
          <a:ln>
            <a:noFill/>
          </a:ln>
        </p:spPr>
      </p:pic>
      <p:pic>
        <p:nvPicPr>
          <p:cNvPr id="17" name="Imagen 16"/>
          <p:cNvPicPr/>
          <p:nvPr/>
        </p:nvPicPr>
        <p:blipFill>
          <a:blip r:embed="rId6">
            <a:extLst>
              <a:ext uri="{28A0092B-C50C-407E-A947-70E740481C1C}">
                <a14:useLocalDpi xmlns:a14="http://schemas.microsoft.com/office/drawing/2010/main" val="0"/>
              </a:ext>
            </a:extLst>
          </a:blip>
          <a:srcRect/>
          <a:stretch>
            <a:fillRect/>
          </a:stretch>
        </p:blipFill>
        <p:spPr bwMode="auto">
          <a:xfrm>
            <a:off x="7349275" y="4900599"/>
            <a:ext cx="390525" cy="428625"/>
          </a:xfrm>
          <a:prstGeom prst="rect">
            <a:avLst/>
          </a:prstGeom>
          <a:noFill/>
          <a:ln>
            <a:noFill/>
          </a:ln>
        </p:spPr>
      </p:pic>
      <p:sp>
        <p:nvSpPr>
          <p:cNvPr id="19" name="Rectángulo 18"/>
          <p:cNvSpPr/>
          <p:nvPr/>
        </p:nvSpPr>
        <p:spPr>
          <a:xfrm>
            <a:off x="7349275" y="3157879"/>
            <a:ext cx="35631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0" name="Rectángulo 19"/>
          <p:cNvSpPr/>
          <p:nvPr/>
        </p:nvSpPr>
        <p:spPr>
          <a:xfrm>
            <a:off x="7349275" y="3574988"/>
            <a:ext cx="35631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1" name="Rectángulo 20"/>
          <p:cNvSpPr/>
          <p:nvPr/>
        </p:nvSpPr>
        <p:spPr>
          <a:xfrm>
            <a:off x="7370150" y="4011620"/>
            <a:ext cx="35631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2" name="Rectángulo 21"/>
          <p:cNvSpPr/>
          <p:nvPr/>
        </p:nvSpPr>
        <p:spPr>
          <a:xfrm>
            <a:off x="7411438" y="4471799"/>
            <a:ext cx="35631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3" name="CuadroTexto 22"/>
          <p:cNvSpPr txBox="1"/>
          <p:nvPr/>
        </p:nvSpPr>
        <p:spPr>
          <a:xfrm>
            <a:off x="7963322" y="1564296"/>
            <a:ext cx="4151655" cy="5016758"/>
          </a:xfrm>
          <a:prstGeom prst="rect">
            <a:avLst/>
          </a:prstGeom>
          <a:solidFill>
            <a:schemeClr val="accent2">
              <a:lumMod val="40000"/>
              <a:lumOff val="60000"/>
            </a:schemeClr>
          </a:solidFill>
          <a:ln>
            <a:solidFill>
              <a:schemeClr val="tx1"/>
            </a:solidFill>
          </a:ln>
        </p:spPr>
        <p:txBody>
          <a:bodyPr wrap="square" rtlCol="0">
            <a:spAutoFit/>
          </a:bodyPr>
          <a:lstStyle/>
          <a:p>
            <a:pPr fontAlgn="base"/>
            <a:r>
              <a:rPr lang="es-MX" sz="1600" u="sng" dirty="0">
                <a:latin typeface="Century Gothic" panose="020B0502020202020204" pitchFamily="34" charset="0"/>
              </a:rPr>
              <a:t>Referente al trabajo con el grupo</a:t>
            </a:r>
            <a:r>
              <a:rPr lang="es-MX" sz="1600" dirty="0">
                <a:latin typeface="Century Gothic" panose="020B0502020202020204" pitchFamily="34" charset="0"/>
              </a:rPr>
              <a:t> </a:t>
            </a:r>
          </a:p>
          <a:p>
            <a:pPr lvl="0" fontAlgn="base"/>
            <a:r>
              <a:rPr lang="es-MX" sz="1600" dirty="0">
                <a:latin typeface="Century Gothic" panose="020B0502020202020204" pitchFamily="34" charset="0"/>
              </a:rPr>
              <a:t>Medios por el cual realizan las clases virtuales: </a:t>
            </a:r>
            <a:endParaRPr lang="es-MX" sz="1600" dirty="0" smtClean="0">
              <a:latin typeface="Century Gothic" panose="020B0502020202020204" pitchFamily="34" charset="0"/>
            </a:endParaRPr>
          </a:p>
          <a:p>
            <a:pPr marL="285750" indent="-285750" fontAlgn="base">
              <a:buFont typeface="Arial" panose="020B0604020202020204" pitchFamily="34" charset="0"/>
              <a:buChar char="•"/>
            </a:pPr>
            <a:r>
              <a:rPr lang="es-MX" sz="1600" dirty="0" smtClean="0"/>
              <a:t>WhatsApp</a:t>
            </a:r>
          </a:p>
          <a:p>
            <a:pPr fontAlgn="base"/>
            <a:endParaRPr lang="es-MX" sz="1600" dirty="0" smtClean="0"/>
          </a:p>
          <a:p>
            <a:pPr marL="285750" indent="-285750" fontAlgn="base">
              <a:buFont typeface="Arial" panose="020B0604020202020204" pitchFamily="34" charset="0"/>
              <a:buChar char="•"/>
            </a:pPr>
            <a:r>
              <a:rPr lang="es-MX" sz="1600" dirty="0"/>
              <a:t> </a:t>
            </a:r>
            <a:r>
              <a:rPr lang="es-MX" sz="1600" dirty="0" smtClean="0"/>
              <a:t>Facebook</a:t>
            </a:r>
          </a:p>
          <a:p>
            <a:pPr fontAlgn="base"/>
            <a:r>
              <a:rPr lang="es-MX" sz="1600" dirty="0"/>
              <a:t>  </a:t>
            </a:r>
            <a:endParaRPr lang="es-MX" sz="1600" dirty="0" smtClean="0"/>
          </a:p>
          <a:p>
            <a:pPr marL="285750" indent="-285750" fontAlgn="base">
              <a:buFont typeface="Arial" panose="020B0604020202020204" pitchFamily="34" charset="0"/>
              <a:buChar char="•"/>
            </a:pPr>
            <a:r>
              <a:rPr lang="es-MX" sz="1600" dirty="0" smtClean="0"/>
              <a:t>Zoom</a:t>
            </a:r>
            <a:r>
              <a:rPr lang="es-MX" sz="1600" dirty="0"/>
              <a:t>    </a:t>
            </a:r>
            <a:endParaRPr lang="es-MX" sz="1600" dirty="0" smtClean="0"/>
          </a:p>
          <a:p>
            <a:pPr fontAlgn="base"/>
            <a:r>
              <a:rPr lang="es-MX" sz="1600" dirty="0"/>
              <a:t>                 </a:t>
            </a:r>
            <a:endParaRPr lang="es-MX" sz="1600" dirty="0" smtClean="0"/>
          </a:p>
          <a:p>
            <a:pPr marL="285750" indent="-285750" fontAlgn="base">
              <a:buFont typeface="Arial" panose="020B0604020202020204" pitchFamily="34" charset="0"/>
              <a:buChar char="•"/>
            </a:pPr>
            <a:r>
              <a:rPr lang="es-MX" sz="1600" dirty="0" err="1" smtClean="0"/>
              <a:t>Classroom</a:t>
            </a:r>
            <a:r>
              <a:rPr lang="es-MX" sz="1600" dirty="0"/>
              <a:t> </a:t>
            </a:r>
            <a:endParaRPr lang="es-MX" sz="1600" dirty="0" smtClean="0"/>
          </a:p>
          <a:p>
            <a:pPr fontAlgn="base"/>
            <a:r>
              <a:rPr lang="es-MX" sz="1600" dirty="0"/>
              <a:t>                </a:t>
            </a:r>
            <a:endParaRPr lang="es-MX" sz="1600" dirty="0" smtClean="0"/>
          </a:p>
          <a:p>
            <a:pPr marL="285750" indent="-285750" fontAlgn="base">
              <a:buFont typeface="Arial" panose="020B0604020202020204" pitchFamily="34" charset="0"/>
              <a:buChar char="•"/>
            </a:pPr>
            <a:r>
              <a:rPr lang="es-MX" sz="1600" dirty="0" err="1" smtClean="0"/>
              <a:t>Meet</a:t>
            </a:r>
            <a:r>
              <a:rPr lang="es-MX" sz="1600" dirty="0"/>
              <a:t>  </a:t>
            </a:r>
          </a:p>
          <a:p>
            <a:pPr fontAlgn="base"/>
            <a:r>
              <a:rPr lang="es-MX" sz="1600" dirty="0"/>
              <a:t> </a:t>
            </a:r>
          </a:p>
          <a:p>
            <a:r>
              <a:rPr lang="es-MX" sz="1400" dirty="0" smtClean="0">
                <a:latin typeface="Century Gothic" panose="020B0502020202020204" pitchFamily="34" charset="0"/>
              </a:rPr>
              <a:t>Otro </a:t>
            </a:r>
            <a:r>
              <a:rPr lang="es-MX" sz="1400" dirty="0">
                <a:latin typeface="Century Gothic" panose="020B0502020202020204" pitchFamily="34" charset="0"/>
              </a:rPr>
              <a:t>(especifica por favor): _______________________________________________</a:t>
            </a:r>
            <a:r>
              <a:rPr lang="es-MX" sz="1600" dirty="0">
                <a:latin typeface="Century Gothic" panose="020B0502020202020204" pitchFamily="34" charset="0"/>
              </a:rPr>
              <a:t> </a:t>
            </a:r>
            <a:endParaRPr lang="es-MX" sz="1600" dirty="0" smtClean="0">
              <a:latin typeface="Century Gothic" panose="020B0502020202020204" pitchFamily="34" charset="0"/>
            </a:endParaRPr>
          </a:p>
          <a:p>
            <a:pPr fontAlgn="base"/>
            <a:r>
              <a:rPr lang="es-MX" sz="1600" dirty="0">
                <a:latin typeface="Century Gothic" panose="020B0502020202020204" pitchFamily="34" charset="0"/>
              </a:rPr>
              <a:t>Día de la semana en que se </a:t>
            </a:r>
            <a:r>
              <a:rPr lang="es-MX" sz="1600" dirty="0" smtClean="0">
                <a:latin typeface="Century Gothic" panose="020B0502020202020204" pitchFamily="34" charset="0"/>
              </a:rPr>
              <a:t>impartió:___________</a:t>
            </a:r>
            <a:r>
              <a:rPr lang="es-MX" sz="1600" dirty="0">
                <a:latin typeface="Century Gothic" panose="020B0502020202020204" pitchFamily="34" charset="0"/>
              </a:rPr>
              <a:t> </a:t>
            </a:r>
          </a:p>
          <a:p>
            <a:pPr fontAlgn="base"/>
            <a:r>
              <a:rPr lang="es-MX" sz="1600" dirty="0">
                <a:latin typeface="Century Gothic" panose="020B0502020202020204" pitchFamily="34" charset="0"/>
              </a:rPr>
              <a:t>Tiempo de duración ____________</a:t>
            </a:r>
            <a:r>
              <a:rPr lang="es-MX" dirty="0"/>
              <a:t> </a:t>
            </a:r>
          </a:p>
          <a:p>
            <a:endParaRPr lang="es-MX" dirty="0"/>
          </a:p>
        </p:txBody>
      </p:sp>
      <p:pic>
        <p:nvPicPr>
          <p:cNvPr id="24" name="Imagen 23" descr="Imagen que contiene dibujo, cuarto, alimentos&#10;&#10;Descripción generada automáticamente"/>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69744" y="2159851"/>
            <a:ext cx="307340" cy="304800"/>
          </a:xfrm>
          <a:prstGeom prst="rect">
            <a:avLst/>
          </a:prstGeom>
          <a:noFill/>
          <a:ln>
            <a:noFill/>
          </a:ln>
        </p:spPr>
      </p:pic>
      <p:pic>
        <p:nvPicPr>
          <p:cNvPr id="25" name="Imagen 24" descr="Icono&#10;&#10;Descripción generada automáticamente"/>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244661" y="2633339"/>
            <a:ext cx="357505" cy="361950"/>
          </a:xfrm>
          <a:prstGeom prst="rect">
            <a:avLst/>
          </a:prstGeom>
          <a:noFill/>
          <a:ln>
            <a:noFill/>
          </a:ln>
        </p:spPr>
      </p:pic>
      <p:pic>
        <p:nvPicPr>
          <p:cNvPr id="26" name="Imagen 25"/>
          <p:cNvPicPr/>
          <p:nvPr/>
        </p:nvPicPr>
        <p:blipFill>
          <a:blip r:embed="rId7">
            <a:extLst>
              <a:ext uri="{28A0092B-C50C-407E-A947-70E740481C1C}">
                <a14:useLocalDpi xmlns:a14="http://schemas.microsoft.com/office/drawing/2010/main" val="0"/>
              </a:ext>
            </a:extLst>
          </a:blip>
          <a:srcRect/>
          <a:stretch>
            <a:fillRect/>
          </a:stretch>
        </p:blipFill>
        <p:spPr bwMode="auto">
          <a:xfrm>
            <a:off x="9102787" y="3183704"/>
            <a:ext cx="371475" cy="352425"/>
          </a:xfrm>
          <a:prstGeom prst="rect">
            <a:avLst/>
          </a:prstGeom>
          <a:noFill/>
          <a:ln>
            <a:noFill/>
          </a:ln>
        </p:spPr>
      </p:pic>
      <p:pic>
        <p:nvPicPr>
          <p:cNvPr id="27" name="Imagen 26" descr="Icono&#10;&#10;Descripción generada automáticamente"/>
          <p:cNvPicPr/>
          <p:nvPr/>
        </p:nvPicPr>
        <p:blipFill>
          <a:blip r:embed="rId8">
            <a:extLst>
              <a:ext uri="{28A0092B-C50C-407E-A947-70E740481C1C}">
                <a14:useLocalDpi xmlns:a14="http://schemas.microsoft.com/office/drawing/2010/main" val="0"/>
              </a:ext>
            </a:extLst>
          </a:blip>
          <a:srcRect/>
          <a:stretch>
            <a:fillRect/>
          </a:stretch>
        </p:blipFill>
        <p:spPr bwMode="auto">
          <a:xfrm>
            <a:off x="9301907" y="3636869"/>
            <a:ext cx="344710" cy="389637"/>
          </a:xfrm>
          <a:prstGeom prst="rect">
            <a:avLst/>
          </a:prstGeom>
          <a:noFill/>
          <a:ln>
            <a:noFill/>
          </a:ln>
        </p:spPr>
      </p:pic>
      <p:pic>
        <p:nvPicPr>
          <p:cNvPr id="28" name="Imagen 27"/>
          <p:cNvPicPr/>
          <p:nvPr/>
        </p:nvPicPr>
        <p:blipFill>
          <a:blip r:embed="rId9">
            <a:extLst>
              <a:ext uri="{28A0092B-C50C-407E-A947-70E740481C1C}">
                <a14:useLocalDpi xmlns:a14="http://schemas.microsoft.com/office/drawing/2010/main" val="0"/>
              </a:ext>
            </a:extLst>
          </a:blip>
          <a:srcRect/>
          <a:stretch>
            <a:fillRect/>
          </a:stretch>
        </p:blipFill>
        <p:spPr bwMode="auto">
          <a:xfrm>
            <a:off x="9087498" y="4039345"/>
            <a:ext cx="314325" cy="533400"/>
          </a:xfrm>
          <a:prstGeom prst="rect">
            <a:avLst/>
          </a:prstGeom>
          <a:noFill/>
          <a:ln>
            <a:noFill/>
          </a:ln>
        </p:spPr>
      </p:pic>
      <p:sp>
        <p:nvSpPr>
          <p:cNvPr id="29" name="Rectángulo 28"/>
          <p:cNvSpPr/>
          <p:nvPr/>
        </p:nvSpPr>
        <p:spPr>
          <a:xfrm>
            <a:off x="9989641" y="2070146"/>
            <a:ext cx="35631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0" name="Rectángulo 29"/>
          <p:cNvSpPr/>
          <p:nvPr/>
        </p:nvSpPr>
        <p:spPr>
          <a:xfrm>
            <a:off x="9992751" y="2633339"/>
            <a:ext cx="35631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v</a:t>
            </a:r>
            <a:endParaRPr lang="es-MX" dirty="0"/>
          </a:p>
        </p:txBody>
      </p:sp>
      <p:sp>
        <p:nvSpPr>
          <p:cNvPr id="31" name="Rectángulo 30"/>
          <p:cNvSpPr/>
          <p:nvPr/>
        </p:nvSpPr>
        <p:spPr>
          <a:xfrm>
            <a:off x="9989641" y="3116674"/>
            <a:ext cx="35631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2" name="Rectángulo 31"/>
          <p:cNvSpPr/>
          <p:nvPr/>
        </p:nvSpPr>
        <p:spPr>
          <a:xfrm>
            <a:off x="10014537" y="3608977"/>
            <a:ext cx="35631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3" name="Rectángulo 32"/>
          <p:cNvSpPr/>
          <p:nvPr/>
        </p:nvSpPr>
        <p:spPr>
          <a:xfrm>
            <a:off x="10011232" y="4060729"/>
            <a:ext cx="356316" cy="34773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181340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ápices de colores aislados sobre fondo blanco. | Foto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060"/>
            <a:ext cx="12192000" cy="6847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a 8"/>
          <p:cNvGraphicFramePr>
            <a:graphicFrameLocks noGrp="1"/>
          </p:cNvGraphicFramePr>
          <p:nvPr>
            <p:extLst>
              <p:ext uri="{D42A27DB-BD31-4B8C-83A1-F6EECF244321}">
                <p14:modId xmlns:p14="http://schemas.microsoft.com/office/powerpoint/2010/main" val="3868644568"/>
              </p:ext>
            </p:extLst>
          </p:nvPr>
        </p:nvGraphicFramePr>
        <p:xfrm>
          <a:off x="373487" y="251916"/>
          <a:ext cx="11397802" cy="6316563"/>
        </p:xfrm>
        <a:graphic>
          <a:graphicData uri="http://schemas.openxmlformats.org/drawingml/2006/table">
            <a:tbl>
              <a:tblPr firstRow="1" firstCol="1" bandRow="1">
                <a:tableStyleId>{5C22544A-7EE6-4342-B048-85BDC9FD1C3A}</a:tableStyleId>
              </a:tblPr>
              <a:tblGrid>
                <a:gridCol w="2555562"/>
                <a:gridCol w="2896303"/>
                <a:gridCol w="2896303"/>
                <a:gridCol w="3049634"/>
              </a:tblGrid>
              <a:tr h="289918">
                <a:tc>
                  <a:txBody>
                    <a:bodyPr/>
                    <a:lstStyle/>
                    <a:p>
                      <a:pPr algn="ctr" fontAlgn="base">
                        <a:lnSpc>
                          <a:spcPct val="107000"/>
                        </a:lnSpc>
                        <a:spcAft>
                          <a:spcPts val="0"/>
                        </a:spcAft>
                      </a:pPr>
                      <a:r>
                        <a:rPr lang="es-MX" sz="2000" dirty="0">
                          <a:effectLst/>
                          <a:latin typeface="Century Gothic" panose="020B0502020202020204" pitchFamily="34" charset="0"/>
                        </a:rPr>
                        <a:t>Competente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0"/>
                        </a:spcAft>
                      </a:pPr>
                      <a:r>
                        <a:rPr lang="es-MX" sz="2000" dirty="0">
                          <a:effectLst/>
                          <a:latin typeface="Century Gothic" panose="020B0502020202020204" pitchFamily="34" charset="0"/>
                        </a:rPr>
                        <a:t>Satisfactorio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0"/>
                        </a:spcAft>
                      </a:pPr>
                      <a:r>
                        <a:rPr lang="es-MX" sz="2000" dirty="0">
                          <a:effectLst/>
                          <a:latin typeface="Century Gothic" panose="020B0502020202020204" pitchFamily="34" charset="0"/>
                        </a:rPr>
                        <a:t>Regular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algn="ctr" fontAlgn="base">
                        <a:lnSpc>
                          <a:spcPct val="107000"/>
                        </a:lnSpc>
                        <a:spcAft>
                          <a:spcPts val="0"/>
                        </a:spcAft>
                      </a:pPr>
                      <a:r>
                        <a:rPr lang="es-MX" sz="2000" dirty="0">
                          <a:effectLst/>
                          <a:latin typeface="Century Gothic" panose="020B0502020202020204" pitchFamily="34" charset="0"/>
                        </a:rPr>
                        <a:t>Básico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r>
              <a:tr h="662656">
                <a:tc>
                  <a:txBody>
                    <a:bodyPr/>
                    <a:lstStyle/>
                    <a:p>
                      <a:pPr fontAlgn="base">
                        <a:lnSpc>
                          <a:spcPct val="107000"/>
                        </a:lnSpc>
                        <a:spcAft>
                          <a:spcPts val="0"/>
                        </a:spcAft>
                      </a:pPr>
                      <a:r>
                        <a:rPr lang="es-MX" sz="1100" dirty="0">
                          <a:effectLst/>
                          <a:latin typeface="Century Gothic" panose="020B0502020202020204" pitchFamily="34" charset="0"/>
                        </a:rPr>
                        <a:t>Las actividades son retadoras y significativas para el niño.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Las actividades son retadoras o significativas para el niño.  </a:t>
                      </a:r>
                      <a:endParaRPr lang="es-MX" sz="1400" dirty="0">
                        <a:effectLst/>
                        <a:latin typeface="Century Gothic" panose="020B0502020202020204" pitchFamily="34" charset="0"/>
                      </a:endParaRPr>
                    </a:p>
                    <a:p>
                      <a:pPr fontAlgn="base">
                        <a:lnSpc>
                          <a:spcPct val="107000"/>
                        </a:lnSpc>
                        <a:spcAft>
                          <a:spcPts val="0"/>
                        </a:spcAft>
                      </a:pPr>
                      <a:r>
                        <a:rPr lang="es-MX" sz="2000" dirty="0">
                          <a:effectLst/>
                          <a:latin typeface="Century Gothic" panose="020B0502020202020204" pitchFamily="34" charset="0"/>
                        </a:rPr>
                        <a:t>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actividad implementada implica muy poco reto para los alumnos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Las actividades no presentan ningún reto para los niños  </a:t>
                      </a:r>
                      <a:endParaRPr lang="es-MX" sz="1400" dirty="0">
                        <a:effectLst/>
                        <a:latin typeface="Century Gothic" panose="020B0502020202020204" pitchFamily="34" charset="0"/>
                      </a:endParaRPr>
                    </a:p>
                    <a:p>
                      <a:pPr fontAlgn="base">
                        <a:lnSpc>
                          <a:spcPct val="107000"/>
                        </a:lnSpc>
                        <a:spcAft>
                          <a:spcPts val="0"/>
                        </a:spcAft>
                      </a:pPr>
                      <a:r>
                        <a:rPr lang="es-MX" sz="1100" dirty="0">
                          <a:effectLst/>
                          <a:latin typeface="Century Gothic" panose="020B0502020202020204" pitchFamily="34" charset="0"/>
                        </a:rPr>
                        <a:t>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r>
              <a:tr h="476285">
                <a:tc>
                  <a:txBody>
                    <a:bodyPr/>
                    <a:lstStyle/>
                    <a:p>
                      <a:pPr fontAlgn="base">
                        <a:lnSpc>
                          <a:spcPct val="107000"/>
                        </a:lnSpc>
                        <a:spcAft>
                          <a:spcPts val="0"/>
                        </a:spcAft>
                      </a:pPr>
                      <a:r>
                        <a:rPr lang="es-MX" sz="1100" dirty="0">
                          <a:effectLst/>
                          <a:latin typeface="Century Gothic" panose="020B0502020202020204" pitchFamily="34" charset="0"/>
                        </a:rPr>
                        <a:t>La actividad logra el aprendizaje esperado.</a:t>
                      </a:r>
                      <a:r>
                        <a:rPr lang="es-MX" sz="2000" dirty="0">
                          <a:effectLst/>
                          <a:latin typeface="Century Gothic" panose="020B0502020202020204" pitchFamily="34" charset="0"/>
                        </a:rPr>
                        <a:t>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actividad favorece el aprendizaje esperado.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actividad tiene poca relación con el aprendizaje esperado.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a:effectLst/>
                          <a:latin typeface="Century Gothic" panose="020B0502020202020204" pitchFamily="34" charset="0"/>
                        </a:rPr>
                        <a:t>La actividad no tiene relación con el aprendizaje esperado. </a:t>
                      </a:r>
                      <a:endParaRPr lang="es-MX"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r>
              <a:tr h="752294">
                <a:tc>
                  <a:txBody>
                    <a:bodyPr/>
                    <a:lstStyle/>
                    <a:p>
                      <a:pPr fontAlgn="base">
                        <a:lnSpc>
                          <a:spcPct val="107000"/>
                        </a:lnSpc>
                        <a:spcAft>
                          <a:spcPts val="0"/>
                        </a:spcAft>
                      </a:pPr>
                      <a:r>
                        <a:rPr lang="es-MX" sz="1100" dirty="0">
                          <a:effectLst/>
                          <a:latin typeface="Century Gothic" panose="020B0502020202020204" pitchFamily="34" charset="0"/>
                        </a:rPr>
                        <a:t>La clase virtual o presencial presenta una secuencia lógica de inicio, desarrollo y cierre de la actividad.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clase virtual o presencial presenta una secuencia lógica de inicio y desarrollo, pero no muestra cierre de la actividad.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clase virtual o presencial presenta solo el, desarrollo de la actividad, sin inicio ni cierre de la actividad.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clase virtual o presencial no presenta secuencia.  </a:t>
                      </a:r>
                      <a:endParaRPr lang="es-MX" sz="1400" dirty="0">
                        <a:effectLst/>
                        <a:latin typeface="Century Gothic" panose="020B0502020202020204" pitchFamily="34" charset="0"/>
                      </a:endParaRPr>
                    </a:p>
                    <a:p>
                      <a:pPr fontAlgn="base">
                        <a:lnSpc>
                          <a:spcPct val="107000"/>
                        </a:lnSpc>
                        <a:spcAft>
                          <a:spcPts val="0"/>
                        </a:spcAft>
                      </a:pPr>
                      <a:r>
                        <a:rPr lang="es-MX" sz="1100" dirty="0">
                          <a:effectLst/>
                          <a:latin typeface="Century Gothic" panose="020B0502020202020204" pitchFamily="34" charset="0"/>
                        </a:rPr>
                        <a:t>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r>
              <a:tr h="931847">
                <a:tc>
                  <a:txBody>
                    <a:bodyPr/>
                    <a:lstStyle/>
                    <a:p>
                      <a:pPr fontAlgn="base">
                        <a:lnSpc>
                          <a:spcPct val="107000"/>
                        </a:lnSpc>
                        <a:spcAft>
                          <a:spcPts val="0"/>
                        </a:spcAft>
                      </a:pPr>
                      <a:r>
                        <a:rPr lang="es-MX" sz="1100" dirty="0">
                          <a:effectLst/>
                          <a:latin typeface="Century Gothic" panose="020B0502020202020204" pitchFamily="34" charset="0"/>
                        </a:rPr>
                        <a:t>La alumna normalista logra el control de grupo y la participación activa y ordenada del grupo.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a:effectLst/>
                          <a:latin typeface="Century Gothic" panose="020B0502020202020204" pitchFamily="34" charset="0"/>
                        </a:rPr>
                        <a:t>La alumna normalista presenta algunas dificultades para el control grupo y para la participación activa.  </a:t>
                      </a:r>
                      <a:endParaRPr lang="es-MX"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alumna normalista presenta mucha dificultad para mantener el control del grupo y tiene poca participación activa de los alumnos.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alumna no presenta control de grupo y omite la participación de los alumnos.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r>
              <a:tr h="752294">
                <a:tc>
                  <a:txBody>
                    <a:bodyPr/>
                    <a:lstStyle/>
                    <a:p>
                      <a:pPr fontAlgn="base">
                        <a:lnSpc>
                          <a:spcPct val="107000"/>
                        </a:lnSpc>
                        <a:spcAft>
                          <a:spcPts val="0"/>
                        </a:spcAft>
                      </a:pPr>
                      <a:r>
                        <a:rPr lang="es-MX" sz="1100" dirty="0">
                          <a:effectLst/>
                          <a:latin typeface="Century Gothic" panose="020B0502020202020204" pitchFamily="34" charset="0"/>
                        </a:rPr>
                        <a:t>La estudiante normalista aplica diferentes estrategias para lograr captar la atención del grupo.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estudiante normalista aplica diferentes estrategias para lograr captar la atención de la mayoría del grupo.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estudiante normalista no aplica estrategias por lo que capta la atención de muy pocos integrantes grupo.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estudiante normalista no logra atraer la atención de los alumnos.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r>
              <a:tr h="752294">
                <a:tc>
                  <a:txBody>
                    <a:bodyPr/>
                    <a:lstStyle/>
                    <a:p>
                      <a:pPr fontAlgn="base">
                        <a:lnSpc>
                          <a:spcPct val="107000"/>
                        </a:lnSpc>
                        <a:spcAft>
                          <a:spcPts val="0"/>
                        </a:spcAft>
                      </a:pPr>
                      <a:r>
                        <a:rPr lang="es-MX" sz="1100">
                          <a:effectLst/>
                          <a:latin typeface="Century Gothic" panose="020B0502020202020204" pitchFamily="34" charset="0"/>
                        </a:rPr>
                        <a:t>Modula su voz y utiliza un lenguaje técnico y apropiado al mencionar las indicaciones de las actividades.  </a:t>
                      </a:r>
                      <a:endParaRPr lang="es-MX" sz="140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Ocasionalmente modula su voz y utiliza un lenguaje y apropiado al mencionar las indicaciones de las actividades.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No realiza modulación de voz y utiliza un lenguaje coloquial.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No realiza modulación de voz y el lenguaje es inapropiado para la edad del alumno.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r>
              <a:tr h="940366">
                <a:tc>
                  <a:txBody>
                    <a:bodyPr/>
                    <a:lstStyle/>
                    <a:p>
                      <a:pPr fontAlgn="base">
                        <a:lnSpc>
                          <a:spcPct val="107000"/>
                        </a:lnSpc>
                        <a:spcAft>
                          <a:spcPts val="0"/>
                        </a:spcAft>
                      </a:pPr>
                      <a:r>
                        <a:rPr lang="es-MX" sz="1100" dirty="0">
                          <a:effectLst/>
                          <a:latin typeface="Century Gothic" panose="020B0502020202020204" pitchFamily="34" charset="0"/>
                        </a:rPr>
                        <a:t>La alumna normalista utiliza material llamativo, colorido, de buen tamaño, con relación al contenido de las actividades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alumna normalista presenta material llamativo y colorido, pero de tamaño poco apreciable y con relación al contenido de la actividad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alumna normalista presenta material poco colorido de tamaño pequeño, sin relación al contenido de la actividad.  </a:t>
                      </a:r>
                      <a:endParaRPr lang="es-MX" sz="1400" dirty="0">
                        <a:effectLst/>
                        <a:latin typeface="Century Gothic" panose="020B0502020202020204" pitchFamily="34" charset="0"/>
                      </a:endParaRPr>
                    </a:p>
                    <a:p>
                      <a:pPr fontAlgn="base">
                        <a:lnSpc>
                          <a:spcPct val="107000"/>
                        </a:lnSpc>
                        <a:spcAft>
                          <a:spcPts val="0"/>
                        </a:spcAft>
                      </a:pPr>
                      <a:r>
                        <a:rPr lang="es-MX" sz="1100" dirty="0">
                          <a:effectLst/>
                          <a:latin typeface="Century Gothic" panose="020B0502020202020204" pitchFamily="34" charset="0"/>
                        </a:rPr>
                        <a:t>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La alumna normalista no presenta material.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r>
              <a:tr h="745476">
                <a:tc>
                  <a:txBody>
                    <a:bodyPr/>
                    <a:lstStyle/>
                    <a:p>
                      <a:pPr fontAlgn="base">
                        <a:lnSpc>
                          <a:spcPct val="107000"/>
                        </a:lnSpc>
                        <a:spcAft>
                          <a:spcPts val="0"/>
                        </a:spcAft>
                      </a:pPr>
                      <a:r>
                        <a:rPr lang="es-MX" sz="1100" dirty="0">
                          <a:effectLst/>
                          <a:latin typeface="Century Gothic" panose="020B0502020202020204" pitchFamily="34" charset="0"/>
                        </a:rPr>
                        <a:t>Promueve un ambiente de aprendizaje adecuado al nivel y características grupo.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Promueve un ambiente de aprendizaje poco adecuado al nivel y características del grupo.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Promueve un ambiente de aprendizaje tomando en cuenta solo el nivel o las características del grupo.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c>
                  <a:txBody>
                    <a:bodyPr/>
                    <a:lstStyle/>
                    <a:p>
                      <a:pPr fontAlgn="base">
                        <a:lnSpc>
                          <a:spcPct val="107000"/>
                        </a:lnSpc>
                        <a:spcAft>
                          <a:spcPts val="0"/>
                        </a:spcAft>
                      </a:pPr>
                      <a:r>
                        <a:rPr lang="es-MX" sz="1100" dirty="0">
                          <a:effectLst/>
                          <a:latin typeface="Century Gothic" panose="020B0502020202020204" pitchFamily="34" charset="0"/>
                        </a:rPr>
                        <a:t>No favorece un ambiente de aprendizaje ni toma en cuenta el nivel y características del grupo. </a:t>
                      </a:r>
                      <a:endParaRPr lang="es-MX" sz="14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2062816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Lápices de colores aislados sobre fondo blanco. | Foto Prem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0060"/>
            <a:ext cx="12192000" cy="6847940"/>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347730" y="394692"/>
            <a:ext cx="9826580" cy="6155531"/>
          </a:xfrm>
          <a:prstGeom prst="rect">
            <a:avLst/>
          </a:prstGeom>
          <a:solidFill>
            <a:schemeClr val="accent1">
              <a:lumMod val="40000"/>
              <a:lumOff val="60000"/>
            </a:schemeClr>
          </a:solidFill>
        </p:spPr>
        <p:txBody>
          <a:bodyPr wrap="square" rtlCol="0">
            <a:spAutoFit/>
          </a:bodyPr>
          <a:lstStyle/>
          <a:p>
            <a:pPr fontAlgn="base"/>
            <a:r>
              <a:rPr lang="es-MX" sz="1600" b="1" dirty="0">
                <a:latin typeface="Century Gothic" panose="020B0502020202020204" pitchFamily="34" charset="0"/>
              </a:rPr>
              <a:t>Sugerencias y/o recomendaciones para la estudiante normalista</a:t>
            </a:r>
          </a:p>
          <a:p>
            <a:pPr fontAlgn="base"/>
            <a:r>
              <a:rPr lang="es-MX" sz="1600" b="1" dirty="0">
                <a:latin typeface="Century Gothic" panose="020B0502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fontAlgn="base"/>
            <a:r>
              <a:rPr lang="es-MX" sz="1600" b="1" dirty="0">
                <a:latin typeface="Century Gothic" panose="020B0502020202020204" pitchFamily="34" charset="0"/>
              </a:rPr>
              <a:t>De que otra manera podría intervenir: </a:t>
            </a:r>
          </a:p>
          <a:p>
            <a:pPr fontAlgn="base"/>
            <a:r>
              <a:rPr lang="es-MX" sz="1600" b="1" dirty="0">
                <a:latin typeface="Century Gothic" panose="020B0502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fontAlgn="base"/>
            <a:r>
              <a:rPr lang="es-MX" sz="1600" b="1" dirty="0">
                <a:latin typeface="Century Gothic" panose="020B0502020202020204" pitchFamily="34" charset="0"/>
              </a:rPr>
              <a:t>Que no debe olvidar la alumna al desempeñar su intervención: </a:t>
            </a:r>
          </a:p>
          <a:p>
            <a:pPr fontAlgn="base"/>
            <a:r>
              <a:rPr lang="es-MX" sz="1600" b="1" dirty="0">
                <a:latin typeface="Century Gothic" panose="020B0502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fontAlgn="base"/>
            <a:r>
              <a:rPr lang="es-MX" sz="1600" b="1" dirty="0">
                <a:latin typeface="Century Gothic" panose="020B0502020202020204" pitchFamily="34" charset="0"/>
              </a:rPr>
              <a:t> </a:t>
            </a:r>
          </a:p>
          <a:p>
            <a:pPr fontAlgn="base"/>
            <a:r>
              <a:rPr lang="es-MX" sz="1600" b="1" dirty="0">
                <a:latin typeface="Century Gothic" panose="020B0502020202020204" pitchFamily="34" charset="0"/>
              </a:rPr>
              <a:t> </a:t>
            </a:r>
          </a:p>
          <a:p>
            <a:pPr lvl="0" fontAlgn="base"/>
            <a:r>
              <a:rPr lang="es-MX" sz="1600" b="1" dirty="0">
                <a:latin typeface="Century Gothic" panose="020B0502020202020204" pitchFamily="34" charset="0"/>
              </a:rPr>
              <a:t>Suceso relevante o particular ocurrido durante la semana que considere importante mencionar al profesor de aprendizaje en el servicio.</a:t>
            </a:r>
          </a:p>
          <a:p>
            <a:pPr fontAlgn="base"/>
            <a:r>
              <a:rPr lang="es-MX"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endParaRPr lang="es-MX" dirty="0"/>
          </a:p>
        </p:txBody>
      </p:sp>
    </p:spTree>
    <p:extLst>
      <p:ext uri="{BB962C8B-B14F-4D97-AF65-F5344CB8AC3E}">
        <p14:creationId xmlns:p14="http://schemas.microsoft.com/office/powerpoint/2010/main" val="197759516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1190</Words>
  <Application>Microsoft Office PowerPoint</Application>
  <PresentationFormat>Panorámica</PresentationFormat>
  <Paragraphs>329</Paragraphs>
  <Slides>22</Slides>
  <Notes>0</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22</vt:i4>
      </vt:variant>
    </vt:vector>
  </HeadingPairs>
  <TitlesOfParts>
    <vt:vector size="34" baseType="lpstr">
      <vt:lpstr>Arial</vt:lpstr>
      <vt:lpstr>Arial Rounded MT Bold</vt:lpstr>
      <vt:lpstr>Bahnschrift</vt:lpstr>
      <vt:lpstr>Bodoni MT Black</vt:lpstr>
      <vt:lpstr>Brush Script MT</vt:lpstr>
      <vt:lpstr>Calibri</vt:lpstr>
      <vt:lpstr>Calibri Light</vt:lpstr>
      <vt:lpstr>Century Gothic</vt:lpstr>
      <vt:lpstr>Elephant</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Ana Sofia</dc:creator>
  <cp:lastModifiedBy>Ana Sofia</cp:lastModifiedBy>
  <cp:revision>28</cp:revision>
  <dcterms:created xsi:type="dcterms:W3CDTF">2021-09-21T13:40:36Z</dcterms:created>
  <dcterms:modified xsi:type="dcterms:W3CDTF">2021-09-24T03:20:02Z</dcterms:modified>
</cp:coreProperties>
</file>