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76" r:id="rId6"/>
    <p:sldId id="257" r:id="rId7"/>
    <p:sldId id="271" r:id="rId8"/>
    <p:sldId id="270" r:id="rId9"/>
    <p:sldId id="269" r:id="rId10"/>
    <p:sldId id="268" r:id="rId11"/>
    <p:sldId id="267" r:id="rId12"/>
    <p:sldId id="275" r:id="rId13"/>
    <p:sldId id="274" r:id="rId14"/>
    <p:sldId id="273" r:id="rId15"/>
    <p:sldId id="272" r:id="rId16"/>
    <p:sldId id="277" r:id="rId17"/>
    <p:sldId id="259" r:id="rId18"/>
    <p:sldId id="260" r:id="rId19"/>
    <p:sldId id="261" r:id="rId20"/>
    <p:sldId id="262" r:id="rId21"/>
    <p:sldId id="266" r:id="rId22"/>
    <p:sldId id="265" r:id="rId23"/>
    <p:sldId id="264" r:id="rId24"/>
    <p:sldId id="263" r:id="rId25"/>
    <p:sldId id="278" r:id="rId26"/>
    <p:sldId id="279" r:id="rId27"/>
    <p:sldId id="280" r:id="rId28"/>
  </p:sldIdLst>
  <p:sldSz cx="7777163" cy="10045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E6E6E6"/>
    <a:srgbClr val="FF9999"/>
    <a:srgbClr val="FFA164"/>
    <a:srgbClr val="79DCFF"/>
    <a:srgbClr val="9966FF"/>
    <a:srgbClr val="FFFF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84B2B9-CBC6-4FB5-B34B-1FFE2C8A3F4D}" v="3" dt="2021-09-22T14:22:18.637"/>
    <p1510:client id="{BE69BE75-9B5E-43CA-BC09-403D6B4CF0B9}" v="9" dt="2020-11-10T04:08:31.39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249" autoAdjust="0"/>
  </p:normalViewPr>
  <p:slideViewPr>
    <p:cSldViewPr snapToGrid="0">
      <p:cViewPr varScale="1">
        <p:scale>
          <a:sx n="50" d="100"/>
          <a:sy n="50" d="100"/>
        </p:scale>
        <p:origin x="203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A IRACHETA VELEZ" userId="S::lorena.iracheta.nml@alumnocoahuila.gob.mx::538159c8-92ea-4e80-9f93-57a28a69c04e" providerId="AD" clId="Web-{6C84B2B9-CBC6-4FB5-B34B-1FFE2C8A3F4D}"/>
    <pc:docChg chg="modSld">
      <pc:chgData name="LORENA IRACHETA VELEZ" userId="S::lorena.iracheta.nml@alumnocoahuila.gob.mx::538159c8-92ea-4e80-9f93-57a28a69c04e" providerId="AD" clId="Web-{6C84B2B9-CBC6-4FB5-B34B-1FFE2C8A3F4D}" dt="2021-09-22T14:22:18.637" v="2" actId="1076"/>
      <pc:docMkLst>
        <pc:docMk/>
      </pc:docMkLst>
      <pc:sldChg chg="modSp">
        <pc:chgData name="LORENA IRACHETA VELEZ" userId="S::lorena.iracheta.nml@alumnocoahuila.gob.mx::538159c8-92ea-4e80-9f93-57a28a69c04e" providerId="AD" clId="Web-{6C84B2B9-CBC6-4FB5-B34B-1FFE2C8A3F4D}" dt="2021-09-22T14:22:18.637" v="2" actId="1076"/>
        <pc:sldMkLst>
          <pc:docMk/>
          <pc:sldMk cId="526326177" sldId="257"/>
        </pc:sldMkLst>
        <pc:grpChg chg="mod">
          <ac:chgData name="LORENA IRACHETA VELEZ" userId="S::lorena.iracheta.nml@alumnocoahuila.gob.mx::538159c8-92ea-4e80-9f93-57a28a69c04e" providerId="AD" clId="Web-{6C84B2B9-CBC6-4FB5-B34B-1FFE2C8A3F4D}" dt="2021-09-22T14:22:18.637" v="2" actId="1076"/>
          <ac:grpSpMkLst>
            <pc:docMk/>
            <pc:sldMk cId="526326177" sldId="257"/>
            <ac:grpSpMk id="2" creationId="{BA74D494-408A-4E9A-8CBA-796030CBE8BE}"/>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3287" y="1644054"/>
            <a:ext cx="6610589" cy="3497392"/>
          </a:xfrm>
        </p:spPr>
        <p:txBody>
          <a:bodyPr anchor="b"/>
          <a:lstStyle>
            <a:lvl1pPr algn="ctr">
              <a:defRPr sz="5103"/>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2146" y="5276318"/>
            <a:ext cx="5832872" cy="2425385"/>
          </a:xfrm>
        </p:spPr>
        <p:txBody>
          <a:bodyPr/>
          <a:lstStyle>
            <a:lvl1pPr marL="0" indent="0" algn="ctr">
              <a:buNone/>
              <a:defRPr sz="2041"/>
            </a:lvl1pPr>
            <a:lvl2pPr marL="388849" indent="0" algn="ctr">
              <a:buNone/>
              <a:defRPr sz="1701"/>
            </a:lvl2pPr>
            <a:lvl3pPr marL="777697" indent="0" algn="ctr">
              <a:buNone/>
              <a:defRPr sz="1531"/>
            </a:lvl3pPr>
            <a:lvl4pPr marL="1166546" indent="0" algn="ctr">
              <a:buNone/>
              <a:defRPr sz="1361"/>
            </a:lvl4pPr>
            <a:lvl5pPr marL="1555394" indent="0" algn="ctr">
              <a:buNone/>
              <a:defRPr sz="1361"/>
            </a:lvl5pPr>
            <a:lvl6pPr marL="1944243" indent="0" algn="ctr">
              <a:buNone/>
              <a:defRPr sz="1361"/>
            </a:lvl6pPr>
            <a:lvl7pPr marL="2333092" indent="0" algn="ctr">
              <a:buNone/>
              <a:defRPr sz="1361"/>
            </a:lvl7pPr>
            <a:lvl8pPr marL="2721940" indent="0" algn="ctr">
              <a:buNone/>
              <a:defRPr sz="1361"/>
            </a:lvl8pPr>
            <a:lvl9pPr marL="3110789" indent="0" algn="ctr">
              <a:buNone/>
              <a:defRPr sz="136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23/09/2021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62159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23/09/2021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68819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5533" y="534841"/>
            <a:ext cx="1676951" cy="851326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680" y="534841"/>
            <a:ext cx="4933638" cy="851326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23/09/2021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61794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23/09/2021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06242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630" y="2504452"/>
            <a:ext cx="6707803" cy="4178731"/>
          </a:xfrm>
        </p:spPr>
        <p:txBody>
          <a:bodyPr anchor="b"/>
          <a:lstStyle>
            <a:lvl1pPr>
              <a:defRPr sz="510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630" y="6722716"/>
            <a:ext cx="6707803" cy="2197496"/>
          </a:xfrm>
        </p:spPr>
        <p:txBody>
          <a:bodyPr/>
          <a:lstStyle>
            <a:lvl1pPr marL="0" indent="0">
              <a:buNone/>
              <a:defRPr sz="2041">
                <a:solidFill>
                  <a:schemeClr val="tx1"/>
                </a:solidFill>
              </a:defRPr>
            </a:lvl1pPr>
            <a:lvl2pPr marL="388849" indent="0">
              <a:buNone/>
              <a:defRPr sz="1701">
                <a:solidFill>
                  <a:schemeClr val="tx1">
                    <a:tint val="75000"/>
                  </a:schemeClr>
                </a:solidFill>
              </a:defRPr>
            </a:lvl2pPr>
            <a:lvl3pPr marL="777697" indent="0">
              <a:buNone/>
              <a:defRPr sz="1531">
                <a:solidFill>
                  <a:schemeClr val="tx1">
                    <a:tint val="75000"/>
                  </a:schemeClr>
                </a:solidFill>
              </a:defRPr>
            </a:lvl3pPr>
            <a:lvl4pPr marL="1166546" indent="0">
              <a:buNone/>
              <a:defRPr sz="1361">
                <a:solidFill>
                  <a:schemeClr val="tx1">
                    <a:tint val="75000"/>
                  </a:schemeClr>
                </a:solidFill>
              </a:defRPr>
            </a:lvl4pPr>
            <a:lvl5pPr marL="1555394" indent="0">
              <a:buNone/>
              <a:defRPr sz="1361">
                <a:solidFill>
                  <a:schemeClr val="tx1">
                    <a:tint val="75000"/>
                  </a:schemeClr>
                </a:solidFill>
              </a:defRPr>
            </a:lvl5pPr>
            <a:lvl6pPr marL="1944243" indent="0">
              <a:buNone/>
              <a:defRPr sz="1361">
                <a:solidFill>
                  <a:schemeClr val="tx1">
                    <a:tint val="75000"/>
                  </a:schemeClr>
                </a:solidFill>
              </a:defRPr>
            </a:lvl6pPr>
            <a:lvl7pPr marL="2333092" indent="0">
              <a:buNone/>
              <a:defRPr sz="1361">
                <a:solidFill>
                  <a:schemeClr val="tx1">
                    <a:tint val="75000"/>
                  </a:schemeClr>
                </a:solidFill>
              </a:defRPr>
            </a:lvl7pPr>
            <a:lvl8pPr marL="2721940" indent="0">
              <a:buNone/>
              <a:defRPr sz="1361">
                <a:solidFill>
                  <a:schemeClr val="tx1">
                    <a:tint val="75000"/>
                  </a:schemeClr>
                </a:solidFill>
              </a:defRPr>
            </a:lvl8pPr>
            <a:lvl9pPr marL="3110789" indent="0">
              <a:buNone/>
              <a:defRPr sz="136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36E05AD-77F0-46F8-BB92-E0498C440A86}" type="datetimeFigureOut">
              <a:rPr lang="es-MX" smtClean="0"/>
              <a:t>23/09/2021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99618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680"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937189"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36E05AD-77F0-46F8-BB92-E0498C440A86}" type="datetimeFigureOut">
              <a:rPr lang="es-MX" smtClean="0"/>
              <a:t>23/09/2021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10881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693" y="534843"/>
            <a:ext cx="6707803" cy="194170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694" y="2462592"/>
            <a:ext cx="3290104"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4" name="Content Placeholder 3"/>
          <p:cNvSpPr>
            <a:spLocks noGrp="1"/>
          </p:cNvSpPr>
          <p:nvPr>
            <p:ph sz="half" idx="2"/>
          </p:nvPr>
        </p:nvSpPr>
        <p:spPr>
          <a:xfrm>
            <a:off x="535694" y="3669471"/>
            <a:ext cx="3290104"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937189" y="2462592"/>
            <a:ext cx="3306307"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6" name="Content Placeholder 5"/>
          <p:cNvSpPr>
            <a:spLocks noGrp="1"/>
          </p:cNvSpPr>
          <p:nvPr>
            <p:ph sz="quarter" idx="4"/>
          </p:nvPr>
        </p:nvSpPr>
        <p:spPr>
          <a:xfrm>
            <a:off x="3937189" y="3669471"/>
            <a:ext cx="3306307"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6E05AD-77F0-46F8-BB92-E0498C440A86}" type="datetimeFigureOut">
              <a:rPr lang="es-MX" smtClean="0"/>
              <a:t>23/09/2021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90183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6E05AD-77F0-46F8-BB92-E0498C440A86}" type="datetimeFigureOut">
              <a:rPr lang="es-MX" smtClean="0"/>
              <a:t>23/09/2021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425468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E05AD-77F0-46F8-BB92-E0498C440A86}" type="datetimeFigureOut">
              <a:rPr lang="es-MX" smtClean="0"/>
              <a:t>23/09/2021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21570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6307" y="1446397"/>
            <a:ext cx="3937189" cy="7138958"/>
          </a:xfrm>
        </p:spPr>
        <p:txBody>
          <a:bodyPr/>
          <a:lstStyle>
            <a:lvl1pPr>
              <a:defRPr sz="2722"/>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23/09/2021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01940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6307" y="1446397"/>
            <a:ext cx="3937189" cy="7138958"/>
          </a:xfrm>
        </p:spPr>
        <p:txBody>
          <a:bodyPr anchor="t"/>
          <a:lstStyle>
            <a:lvl1pPr marL="0" indent="0">
              <a:buNone/>
              <a:defRPr sz="2722"/>
            </a:lvl1pPr>
            <a:lvl2pPr marL="388849" indent="0">
              <a:buNone/>
              <a:defRPr sz="2381"/>
            </a:lvl2pPr>
            <a:lvl3pPr marL="777697" indent="0">
              <a:buNone/>
              <a:defRPr sz="2041"/>
            </a:lvl3pPr>
            <a:lvl4pPr marL="1166546" indent="0">
              <a:buNone/>
              <a:defRPr sz="1701"/>
            </a:lvl4pPr>
            <a:lvl5pPr marL="1555394" indent="0">
              <a:buNone/>
              <a:defRPr sz="1701"/>
            </a:lvl5pPr>
            <a:lvl6pPr marL="1944243" indent="0">
              <a:buNone/>
              <a:defRPr sz="1701"/>
            </a:lvl6pPr>
            <a:lvl7pPr marL="2333092" indent="0">
              <a:buNone/>
              <a:defRPr sz="1701"/>
            </a:lvl7pPr>
            <a:lvl8pPr marL="2721940" indent="0">
              <a:buNone/>
              <a:defRPr sz="1701"/>
            </a:lvl8pPr>
            <a:lvl9pPr marL="3110789" indent="0">
              <a:buNone/>
              <a:defRPr sz="170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23/09/2021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7169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80" y="534843"/>
            <a:ext cx="6707803" cy="194170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680" y="2674203"/>
            <a:ext cx="6707803" cy="63739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4680" y="9310878"/>
            <a:ext cx="1749862" cy="534841"/>
          </a:xfrm>
          <a:prstGeom prst="rect">
            <a:avLst/>
          </a:prstGeom>
        </p:spPr>
        <p:txBody>
          <a:bodyPr vert="horz" lIns="91440" tIns="45720" rIns="91440" bIns="45720" rtlCol="0" anchor="ctr"/>
          <a:lstStyle>
            <a:lvl1pPr algn="l">
              <a:defRPr sz="1021">
                <a:solidFill>
                  <a:schemeClr val="tx1">
                    <a:tint val="75000"/>
                  </a:schemeClr>
                </a:solidFill>
              </a:defRPr>
            </a:lvl1pPr>
          </a:lstStyle>
          <a:p>
            <a:fld id="{036E05AD-77F0-46F8-BB92-E0498C440A86}" type="datetimeFigureOut">
              <a:rPr lang="es-MX" smtClean="0"/>
              <a:t>23/09/2021</a:t>
            </a:fld>
            <a:endParaRPr lang="es-MX"/>
          </a:p>
        </p:txBody>
      </p:sp>
      <p:sp>
        <p:nvSpPr>
          <p:cNvPr id="5" name="Footer Placeholder 4"/>
          <p:cNvSpPr>
            <a:spLocks noGrp="1"/>
          </p:cNvSpPr>
          <p:nvPr>
            <p:ph type="ftr" sz="quarter" idx="3"/>
          </p:nvPr>
        </p:nvSpPr>
        <p:spPr>
          <a:xfrm>
            <a:off x="2576185" y="9310878"/>
            <a:ext cx="2624793" cy="534841"/>
          </a:xfrm>
          <a:prstGeom prst="rect">
            <a:avLst/>
          </a:prstGeom>
        </p:spPr>
        <p:txBody>
          <a:bodyPr vert="horz" lIns="91440" tIns="45720" rIns="91440" bIns="45720" rtlCol="0" anchor="ctr"/>
          <a:lstStyle>
            <a:lvl1pPr algn="ctr">
              <a:defRPr sz="1021">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492621" y="9310878"/>
            <a:ext cx="1749862" cy="534841"/>
          </a:xfrm>
          <a:prstGeom prst="rect">
            <a:avLst/>
          </a:prstGeom>
        </p:spPr>
        <p:txBody>
          <a:bodyPr vert="horz" lIns="91440" tIns="45720" rIns="91440" bIns="45720" rtlCol="0" anchor="ctr"/>
          <a:lstStyle>
            <a:lvl1pPr algn="r">
              <a:defRPr sz="1021">
                <a:solidFill>
                  <a:schemeClr val="tx1">
                    <a:tint val="75000"/>
                  </a:schemeClr>
                </a:solidFill>
              </a:defRPr>
            </a:lvl1pPr>
          </a:lstStyle>
          <a:p>
            <a:fld id="{56E56E53-024C-46EB-AC88-735A2590F808}" type="slidenum">
              <a:rPr lang="es-MX" smtClean="0"/>
              <a:t>‹Nº›</a:t>
            </a:fld>
            <a:endParaRPr lang="es-MX"/>
          </a:p>
        </p:txBody>
      </p:sp>
    </p:spTree>
    <p:extLst>
      <p:ext uri="{BB962C8B-B14F-4D97-AF65-F5344CB8AC3E}">
        <p14:creationId xmlns:p14="http://schemas.microsoft.com/office/powerpoint/2010/main" val="3196971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697" rtl="0" eaLnBrk="1" latinLnBrk="0" hangingPunct="1">
        <a:lnSpc>
          <a:spcPct val="90000"/>
        </a:lnSpc>
        <a:spcBef>
          <a:spcPct val="0"/>
        </a:spcBef>
        <a:buNone/>
        <a:defRPr sz="3742" kern="1200">
          <a:solidFill>
            <a:schemeClr val="tx1"/>
          </a:solidFill>
          <a:latin typeface="+mj-lt"/>
          <a:ea typeface="+mj-ea"/>
          <a:cs typeface="+mj-cs"/>
        </a:defRPr>
      </a:lvl1pPr>
    </p:titleStyle>
    <p:bodyStyle>
      <a:lvl1pPr marL="194424" indent="-194424" algn="l" defTabSz="777697" rtl="0" eaLnBrk="1" latinLnBrk="0" hangingPunct="1">
        <a:lnSpc>
          <a:spcPct val="90000"/>
        </a:lnSpc>
        <a:spcBef>
          <a:spcPts val="851"/>
        </a:spcBef>
        <a:buFont typeface="Arial" panose="020B0604020202020204" pitchFamily="34" charset="0"/>
        <a:buChar char="•"/>
        <a:defRPr sz="2381" kern="1200">
          <a:solidFill>
            <a:schemeClr val="tx1"/>
          </a:solidFill>
          <a:latin typeface="+mn-lt"/>
          <a:ea typeface="+mn-ea"/>
          <a:cs typeface="+mn-cs"/>
        </a:defRPr>
      </a:lvl1pPr>
      <a:lvl2pPr marL="583273" indent="-194424" algn="l" defTabSz="777697"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2122" indent="-194424" algn="l" defTabSz="777697"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970"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819"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667"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7516"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6365"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5213"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697" rtl="0" eaLnBrk="1" latinLnBrk="0" hangingPunct="1">
        <a:defRPr sz="1531" kern="1200">
          <a:solidFill>
            <a:schemeClr val="tx1"/>
          </a:solidFill>
          <a:latin typeface="+mn-lt"/>
          <a:ea typeface="+mn-ea"/>
          <a:cs typeface="+mn-cs"/>
        </a:defRPr>
      </a:lvl1pPr>
      <a:lvl2pPr marL="388849" algn="l" defTabSz="777697" rtl="0" eaLnBrk="1" latinLnBrk="0" hangingPunct="1">
        <a:defRPr sz="1531" kern="1200">
          <a:solidFill>
            <a:schemeClr val="tx1"/>
          </a:solidFill>
          <a:latin typeface="+mn-lt"/>
          <a:ea typeface="+mn-ea"/>
          <a:cs typeface="+mn-cs"/>
        </a:defRPr>
      </a:lvl2pPr>
      <a:lvl3pPr marL="777697" algn="l" defTabSz="777697" rtl="0" eaLnBrk="1" latinLnBrk="0" hangingPunct="1">
        <a:defRPr sz="1531" kern="1200">
          <a:solidFill>
            <a:schemeClr val="tx1"/>
          </a:solidFill>
          <a:latin typeface="+mn-lt"/>
          <a:ea typeface="+mn-ea"/>
          <a:cs typeface="+mn-cs"/>
        </a:defRPr>
      </a:lvl3pPr>
      <a:lvl4pPr marL="1166546" algn="l" defTabSz="777697" rtl="0" eaLnBrk="1" latinLnBrk="0" hangingPunct="1">
        <a:defRPr sz="1531" kern="1200">
          <a:solidFill>
            <a:schemeClr val="tx1"/>
          </a:solidFill>
          <a:latin typeface="+mn-lt"/>
          <a:ea typeface="+mn-ea"/>
          <a:cs typeface="+mn-cs"/>
        </a:defRPr>
      </a:lvl4pPr>
      <a:lvl5pPr marL="1555394" algn="l" defTabSz="777697" rtl="0" eaLnBrk="1" latinLnBrk="0" hangingPunct="1">
        <a:defRPr sz="1531" kern="1200">
          <a:solidFill>
            <a:schemeClr val="tx1"/>
          </a:solidFill>
          <a:latin typeface="+mn-lt"/>
          <a:ea typeface="+mn-ea"/>
          <a:cs typeface="+mn-cs"/>
        </a:defRPr>
      </a:lvl5pPr>
      <a:lvl6pPr marL="1944243" algn="l" defTabSz="777697" rtl="0" eaLnBrk="1" latinLnBrk="0" hangingPunct="1">
        <a:defRPr sz="1531" kern="1200">
          <a:solidFill>
            <a:schemeClr val="tx1"/>
          </a:solidFill>
          <a:latin typeface="+mn-lt"/>
          <a:ea typeface="+mn-ea"/>
          <a:cs typeface="+mn-cs"/>
        </a:defRPr>
      </a:lvl6pPr>
      <a:lvl7pPr marL="2333092" algn="l" defTabSz="777697" rtl="0" eaLnBrk="1" latinLnBrk="0" hangingPunct="1">
        <a:defRPr sz="1531" kern="1200">
          <a:solidFill>
            <a:schemeClr val="tx1"/>
          </a:solidFill>
          <a:latin typeface="+mn-lt"/>
          <a:ea typeface="+mn-ea"/>
          <a:cs typeface="+mn-cs"/>
        </a:defRPr>
      </a:lvl7pPr>
      <a:lvl8pPr marL="2721940" algn="l" defTabSz="777697" rtl="0" eaLnBrk="1" latinLnBrk="0" hangingPunct="1">
        <a:defRPr sz="1531" kern="1200">
          <a:solidFill>
            <a:schemeClr val="tx1"/>
          </a:solidFill>
          <a:latin typeface="+mn-lt"/>
          <a:ea typeface="+mn-ea"/>
          <a:cs typeface="+mn-cs"/>
        </a:defRPr>
      </a:lvl8pPr>
      <a:lvl9pPr marL="3110789" algn="l" defTabSz="777697"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upaep.mx/micrositios/coloquios/coloquio2013/memorias/Mesa%206%20Pedagogia/Empat%C3%ADa_Margarita%20Vital.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C5C73F2-16FB-43DD-8BC5-8BFF3B3492CB}"/>
              </a:ext>
            </a:extLst>
          </p:cNvPr>
          <p:cNvSpPr txBox="1"/>
          <p:nvPr/>
        </p:nvSpPr>
        <p:spPr>
          <a:xfrm>
            <a:off x="-643663" y="258396"/>
            <a:ext cx="9064487" cy="1312860"/>
          </a:xfrm>
          <a:prstGeom prst="rect">
            <a:avLst/>
          </a:prstGeom>
          <a:noFill/>
        </p:spPr>
        <p:txBody>
          <a:bodyPr wrap="square">
            <a:spAutoFit/>
          </a:bodyPr>
          <a:lstStyle/>
          <a:p>
            <a:pPr algn="ctr">
              <a:lnSpc>
                <a:spcPct val="115000"/>
              </a:lnSpc>
              <a:spcAft>
                <a:spcPts val="1000"/>
              </a:spcAft>
            </a:pPr>
            <a:r>
              <a:rPr lang="es-MX" sz="1200" b="1" dirty="0">
                <a:effectLst/>
                <a:latin typeface="Arial" panose="020B0604020202020204" pitchFamily="34" charset="0"/>
                <a:ea typeface="Calibri" panose="020F0502020204030204" pitchFamily="34" charset="0"/>
                <a:cs typeface="Times New Roman" panose="02020603050405020304" pitchFamily="18" charset="0"/>
              </a:rPr>
              <a:t>ESCUELA NORMAL DE EDUCACIÓN PREESCOLAR</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MX" sz="1200" b="1" dirty="0">
                <a:effectLst/>
                <a:latin typeface="Arial" panose="020B0604020202020204" pitchFamily="34" charset="0"/>
                <a:ea typeface="Calibri" panose="020F0502020204030204" pitchFamily="34" charset="0"/>
                <a:cs typeface="Times New Roman" panose="02020603050405020304" pitchFamily="18" charset="0"/>
              </a:rPr>
              <a:t>INNOVACIÓN Y TRABAJO DOCENTE </a:t>
            </a:r>
          </a:p>
          <a:p>
            <a:pPr algn="ctr">
              <a:lnSpc>
                <a:spcPct val="115000"/>
              </a:lnSpc>
              <a:spcAft>
                <a:spcPts val="1000"/>
              </a:spcAft>
            </a:pPr>
            <a:r>
              <a:rPr lang="es-MX" sz="1200" b="1" dirty="0">
                <a:effectLst/>
                <a:latin typeface="Arial" panose="020B0604020202020204" pitchFamily="34" charset="0"/>
                <a:ea typeface="Calibri" panose="020F0502020204030204" pitchFamily="34" charset="0"/>
                <a:cs typeface="Times New Roman" panose="02020603050405020304" pitchFamily="18" charset="0"/>
              </a:rPr>
              <a:t>5to SEMESTRE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MX" sz="1200" b="1" dirty="0">
                <a:effectLst/>
                <a:latin typeface="Arial" panose="020B0604020202020204" pitchFamily="34" charset="0"/>
                <a:ea typeface="Calibri" panose="020F0502020204030204" pitchFamily="34" charset="0"/>
                <a:cs typeface="Times New Roman" panose="02020603050405020304" pitchFamily="18" charset="0"/>
              </a:rPr>
              <a:t>REVISIÓN DE INSUMOS DE PRACTICA(CAJA DE HERRAMIENTAS)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2CA80E79-E027-4795-917C-9291846FDA61}"/>
              </a:ext>
            </a:extLst>
          </p:cNvPr>
          <p:cNvSpPr txBox="1"/>
          <p:nvPr/>
        </p:nvSpPr>
        <p:spPr>
          <a:xfrm>
            <a:off x="442730" y="1712697"/>
            <a:ext cx="6891700" cy="631648"/>
          </a:xfrm>
          <a:prstGeom prst="rect">
            <a:avLst/>
          </a:prstGeom>
          <a:noFill/>
        </p:spPr>
        <p:txBody>
          <a:bodyPr wrap="square">
            <a:spAutoFit/>
          </a:bodyPr>
          <a:lstStyle/>
          <a:p>
            <a:pPr algn="just">
              <a:lnSpc>
                <a:spcPct val="115000"/>
              </a:lnSpc>
              <a:spcAft>
                <a:spcPts val="100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ALUMNA: __</a:t>
            </a:r>
            <a:r>
              <a:rPr lang="es-MX" sz="1200" u="sng" dirty="0">
                <a:effectLst/>
                <a:latin typeface="Arial" panose="020B0604020202020204" pitchFamily="34" charset="0"/>
                <a:ea typeface="Calibri" panose="020F0502020204030204" pitchFamily="34" charset="0"/>
                <a:cs typeface="Times New Roman" panose="02020603050405020304" pitchFamily="18" charset="0"/>
              </a:rPr>
              <a:t>LORENA IRACHETA VÉLEZ</a:t>
            </a:r>
            <a:r>
              <a:rPr lang="es-MX" sz="1200" dirty="0">
                <a:effectLst/>
                <a:latin typeface="Arial" panose="020B0604020202020204" pitchFamily="34" charset="0"/>
                <a:ea typeface="Calibri" panose="020F0502020204030204" pitchFamily="34" charset="0"/>
                <a:cs typeface="Times New Roman" panose="02020603050405020304" pitchFamily="18" charset="0"/>
              </a:rPr>
              <a:t>_________________________________________</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MX" sz="1200" b="1" dirty="0">
                <a:effectLst/>
                <a:latin typeface="Arial" panose="020B0604020202020204" pitchFamily="34" charset="0"/>
                <a:ea typeface="Calibri" panose="020F0502020204030204" pitchFamily="34" charset="0"/>
                <a:cs typeface="Times New Roman" panose="02020603050405020304" pitchFamily="18" charset="0"/>
              </a:rPr>
              <a:t>DIARIO DE OBSERVACIÓN</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a 7">
            <a:extLst>
              <a:ext uri="{FF2B5EF4-FFF2-40B4-BE49-F238E27FC236}">
                <a16:creationId xmlns:a16="http://schemas.microsoft.com/office/drawing/2014/main" id="{F8C0CDF0-4943-4B93-8FBB-0CF906CDE3D7}"/>
              </a:ext>
            </a:extLst>
          </p:cNvPr>
          <p:cNvGraphicFramePr>
            <a:graphicFrameLocks noGrp="1"/>
          </p:cNvGraphicFramePr>
          <p:nvPr>
            <p:extLst>
              <p:ext uri="{D42A27DB-BD31-4B8C-83A1-F6EECF244321}">
                <p14:modId xmlns:p14="http://schemas.microsoft.com/office/powerpoint/2010/main" val="1133374359"/>
              </p:ext>
            </p:extLst>
          </p:nvPr>
        </p:nvGraphicFramePr>
        <p:xfrm>
          <a:off x="442731" y="2344345"/>
          <a:ext cx="6891699" cy="836359"/>
        </p:xfrm>
        <a:graphic>
          <a:graphicData uri="http://schemas.openxmlformats.org/drawingml/2006/table">
            <a:tbl>
              <a:tblPr firstRow="1" firstCol="1" bandRow="1">
                <a:tableStyleId>{5C22544A-7EE6-4342-B048-85BDC9FD1C3A}</a:tableStyleId>
              </a:tblPr>
              <a:tblGrid>
                <a:gridCol w="2139348">
                  <a:extLst>
                    <a:ext uri="{9D8B030D-6E8A-4147-A177-3AD203B41FA5}">
                      <a16:colId xmlns:a16="http://schemas.microsoft.com/office/drawing/2014/main" val="2098054023"/>
                    </a:ext>
                  </a:extLst>
                </a:gridCol>
                <a:gridCol w="294059">
                  <a:extLst>
                    <a:ext uri="{9D8B030D-6E8A-4147-A177-3AD203B41FA5}">
                      <a16:colId xmlns:a16="http://schemas.microsoft.com/office/drawing/2014/main" val="1220459494"/>
                    </a:ext>
                  </a:extLst>
                </a:gridCol>
                <a:gridCol w="269634">
                  <a:extLst>
                    <a:ext uri="{9D8B030D-6E8A-4147-A177-3AD203B41FA5}">
                      <a16:colId xmlns:a16="http://schemas.microsoft.com/office/drawing/2014/main" val="3632839526"/>
                    </a:ext>
                  </a:extLst>
                </a:gridCol>
                <a:gridCol w="1813202">
                  <a:extLst>
                    <a:ext uri="{9D8B030D-6E8A-4147-A177-3AD203B41FA5}">
                      <a16:colId xmlns:a16="http://schemas.microsoft.com/office/drawing/2014/main" val="1941714634"/>
                    </a:ext>
                  </a:extLst>
                </a:gridCol>
                <a:gridCol w="276817">
                  <a:extLst>
                    <a:ext uri="{9D8B030D-6E8A-4147-A177-3AD203B41FA5}">
                      <a16:colId xmlns:a16="http://schemas.microsoft.com/office/drawing/2014/main" val="2988372636"/>
                    </a:ext>
                  </a:extLst>
                </a:gridCol>
                <a:gridCol w="330456">
                  <a:extLst>
                    <a:ext uri="{9D8B030D-6E8A-4147-A177-3AD203B41FA5}">
                      <a16:colId xmlns:a16="http://schemas.microsoft.com/office/drawing/2014/main" val="2838461132"/>
                    </a:ext>
                  </a:extLst>
                </a:gridCol>
                <a:gridCol w="1768183">
                  <a:extLst>
                    <a:ext uri="{9D8B030D-6E8A-4147-A177-3AD203B41FA5}">
                      <a16:colId xmlns:a16="http://schemas.microsoft.com/office/drawing/2014/main" val="211847388"/>
                    </a:ext>
                  </a:extLst>
                </a:gridCol>
              </a:tblGrid>
              <a:tr h="138446">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gridSpan="3">
                  <a:txBody>
                    <a:bodyPr/>
                    <a:lstStyle/>
                    <a:p>
                      <a:pPr algn="ctr">
                        <a:lnSpc>
                          <a:spcPct val="115000"/>
                        </a:lnSpc>
                        <a:spcAft>
                          <a:spcPts val="1000"/>
                        </a:spcAft>
                      </a:pPr>
                      <a:r>
                        <a:rPr lang="es-MX" sz="700">
                          <a:effectLst/>
                        </a:rPr>
                        <a:t>PRIMERA JORNADA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hMerge="1">
                  <a:txBody>
                    <a:bodyPr/>
                    <a:lstStyle/>
                    <a:p>
                      <a:endParaRPr lang="es-MX"/>
                    </a:p>
                  </a:txBody>
                  <a:tcPr/>
                </a:tc>
                <a:tc hMerge="1">
                  <a:txBody>
                    <a:bodyPr/>
                    <a:lstStyle/>
                    <a:p>
                      <a:endParaRPr lang="es-MX"/>
                    </a:p>
                  </a:txBody>
                  <a:tcPr/>
                </a:tc>
                <a:tc gridSpan="3">
                  <a:txBody>
                    <a:bodyPr/>
                    <a:lstStyle/>
                    <a:p>
                      <a:pPr algn="ctr">
                        <a:lnSpc>
                          <a:spcPct val="115000"/>
                        </a:lnSpc>
                        <a:spcAft>
                          <a:spcPts val="1000"/>
                        </a:spcAft>
                      </a:pPr>
                      <a:r>
                        <a:rPr lang="es-MX" sz="700">
                          <a:effectLst/>
                        </a:rPr>
                        <a:t>              SEGUNDA JORNADA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466818757"/>
                  </a:ext>
                </a:extLst>
              </a:tr>
              <a:tr h="138446">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SI</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NO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OBSERVACIONES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SI</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NO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OBSERVACIONES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extLst>
                  <a:ext uri="{0D108BD9-81ED-4DB2-BD59-A6C34878D82A}">
                    <a16:rowId xmlns:a16="http://schemas.microsoft.com/office/drawing/2014/main" val="4029716731"/>
                  </a:ext>
                </a:extLst>
              </a:tr>
              <a:tr h="503036">
                <a:tc>
                  <a:txBody>
                    <a:bodyPr/>
                    <a:lstStyle/>
                    <a:p>
                      <a:pPr algn="just">
                        <a:lnSpc>
                          <a:spcPct val="115000"/>
                        </a:lnSpc>
                        <a:spcAft>
                          <a:spcPts val="1000"/>
                        </a:spcAft>
                      </a:pPr>
                      <a:r>
                        <a:rPr lang="es-MX" sz="800">
                          <a:effectLst/>
                        </a:rPr>
                        <a:t>Registro de diario (Contiene los 10 días que dura la práctica docente con su fecha)</a:t>
                      </a:r>
                    </a:p>
                    <a:p>
                      <a:pPr algn="just">
                        <a:lnSpc>
                          <a:spcPct val="115000"/>
                        </a:lnSpc>
                        <a:spcAft>
                          <a:spcPts val="10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just">
                        <a:lnSpc>
                          <a:spcPct val="115000"/>
                        </a:lnSpc>
                        <a:spcAft>
                          <a:spcPts val="1000"/>
                        </a:spcAft>
                      </a:pPr>
                      <a:r>
                        <a:rPr lang="es-MX" sz="9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extLst>
                  <a:ext uri="{0D108BD9-81ED-4DB2-BD59-A6C34878D82A}">
                    <a16:rowId xmlns:a16="http://schemas.microsoft.com/office/drawing/2014/main" val="1694784410"/>
                  </a:ext>
                </a:extLst>
              </a:tr>
            </a:tbl>
          </a:graphicData>
        </a:graphic>
      </p:graphicFrame>
      <p:sp>
        <p:nvSpPr>
          <p:cNvPr id="9" name="CuadroTexto 8">
            <a:extLst>
              <a:ext uri="{FF2B5EF4-FFF2-40B4-BE49-F238E27FC236}">
                <a16:creationId xmlns:a16="http://schemas.microsoft.com/office/drawing/2014/main" id="{E415DC20-DF8B-4FEC-A087-F9344109F4FB}"/>
              </a:ext>
            </a:extLst>
          </p:cNvPr>
          <p:cNvSpPr txBox="1"/>
          <p:nvPr/>
        </p:nvSpPr>
        <p:spPr>
          <a:xfrm>
            <a:off x="442730" y="3180704"/>
            <a:ext cx="6096000" cy="291042"/>
          </a:xfrm>
          <a:prstGeom prst="rect">
            <a:avLst/>
          </a:prstGeom>
          <a:noFill/>
        </p:spPr>
        <p:txBody>
          <a:bodyPr wrap="square">
            <a:spAutoFit/>
          </a:bodyPr>
          <a:lstStyle/>
          <a:p>
            <a:pPr>
              <a:lnSpc>
                <a:spcPct val="115000"/>
              </a:lnSpc>
              <a:spcAft>
                <a:spcPts val="1000"/>
              </a:spcAft>
            </a:pPr>
            <a:r>
              <a:rPr lang="es-MX" sz="1200" b="1" dirty="0">
                <a:effectLst/>
                <a:latin typeface="Arial" panose="020B0604020202020204" pitchFamily="34" charset="0"/>
                <a:ea typeface="Calibri" panose="020F0502020204030204" pitchFamily="34" charset="0"/>
                <a:cs typeface="Times New Roman" panose="02020603050405020304" pitchFamily="18" charset="0"/>
              </a:rPr>
              <a:t>DIARIO DE LA EDUCADORA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a 9">
            <a:extLst>
              <a:ext uri="{FF2B5EF4-FFF2-40B4-BE49-F238E27FC236}">
                <a16:creationId xmlns:a16="http://schemas.microsoft.com/office/drawing/2014/main" id="{4ECC8ACF-B2A0-4B1F-8E2F-67B211D0351E}"/>
              </a:ext>
            </a:extLst>
          </p:cNvPr>
          <p:cNvGraphicFramePr>
            <a:graphicFrameLocks noGrp="1"/>
          </p:cNvGraphicFramePr>
          <p:nvPr>
            <p:extLst>
              <p:ext uri="{D42A27DB-BD31-4B8C-83A1-F6EECF244321}">
                <p14:modId xmlns:p14="http://schemas.microsoft.com/office/powerpoint/2010/main" val="2562915865"/>
              </p:ext>
            </p:extLst>
          </p:nvPr>
        </p:nvGraphicFramePr>
        <p:xfrm>
          <a:off x="442730" y="3471746"/>
          <a:ext cx="6891699" cy="1008813"/>
        </p:xfrm>
        <a:graphic>
          <a:graphicData uri="http://schemas.openxmlformats.org/drawingml/2006/table">
            <a:tbl>
              <a:tblPr firstRow="1" firstCol="1" bandRow="1">
                <a:tableStyleId>{5C22544A-7EE6-4342-B048-85BDC9FD1C3A}</a:tableStyleId>
              </a:tblPr>
              <a:tblGrid>
                <a:gridCol w="2139348">
                  <a:extLst>
                    <a:ext uri="{9D8B030D-6E8A-4147-A177-3AD203B41FA5}">
                      <a16:colId xmlns:a16="http://schemas.microsoft.com/office/drawing/2014/main" val="2801801672"/>
                    </a:ext>
                  </a:extLst>
                </a:gridCol>
                <a:gridCol w="294059">
                  <a:extLst>
                    <a:ext uri="{9D8B030D-6E8A-4147-A177-3AD203B41FA5}">
                      <a16:colId xmlns:a16="http://schemas.microsoft.com/office/drawing/2014/main" val="630064424"/>
                    </a:ext>
                  </a:extLst>
                </a:gridCol>
                <a:gridCol w="269634">
                  <a:extLst>
                    <a:ext uri="{9D8B030D-6E8A-4147-A177-3AD203B41FA5}">
                      <a16:colId xmlns:a16="http://schemas.microsoft.com/office/drawing/2014/main" val="1336997141"/>
                    </a:ext>
                  </a:extLst>
                </a:gridCol>
                <a:gridCol w="1813202">
                  <a:extLst>
                    <a:ext uri="{9D8B030D-6E8A-4147-A177-3AD203B41FA5}">
                      <a16:colId xmlns:a16="http://schemas.microsoft.com/office/drawing/2014/main" val="2823530985"/>
                    </a:ext>
                  </a:extLst>
                </a:gridCol>
                <a:gridCol w="276817">
                  <a:extLst>
                    <a:ext uri="{9D8B030D-6E8A-4147-A177-3AD203B41FA5}">
                      <a16:colId xmlns:a16="http://schemas.microsoft.com/office/drawing/2014/main" val="3846133501"/>
                    </a:ext>
                  </a:extLst>
                </a:gridCol>
                <a:gridCol w="330456">
                  <a:extLst>
                    <a:ext uri="{9D8B030D-6E8A-4147-A177-3AD203B41FA5}">
                      <a16:colId xmlns:a16="http://schemas.microsoft.com/office/drawing/2014/main" val="1506919076"/>
                    </a:ext>
                  </a:extLst>
                </a:gridCol>
                <a:gridCol w="1768183">
                  <a:extLst>
                    <a:ext uri="{9D8B030D-6E8A-4147-A177-3AD203B41FA5}">
                      <a16:colId xmlns:a16="http://schemas.microsoft.com/office/drawing/2014/main" val="3169648641"/>
                    </a:ext>
                  </a:extLst>
                </a:gridCol>
              </a:tblGrid>
              <a:tr h="154265">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gridSpan="3">
                  <a:txBody>
                    <a:bodyPr/>
                    <a:lstStyle/>
                    <a:p>
                      <a:pPr algn="ctr">
                        <a:lnSpc>
                          <a:spcPct val="115000"/>
                        </a:lnSpc>
                        <a:spcAft>
                          <a:spcPts val="1000"/>
                        </a:spcAft>
                      </a:pPr>
                      <a:r>
                        <a:rPr lang="es-MX" sz="700">
                          <a:effectLst/>
                        </a:rPr>
                        <a:t>PRIMERA JORNADA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hMerge="1">
                  <a:txBody>
                    <a:bodyPr/>
                    <a:lstStyle/>
                    <a:p>
                      <a:endParaRPr lang="es-MX"/>
                    </a:p>
                  </a:txBody>
                  <a:tcPr/>
                </a:tc>
                <a:tc hMerge="1">
                  <a:txBody>
                    <a:bodyPr/>
                    <a:lstStyle/>
                    <a:p>
                      <a:endParaRPr lang="es-MX"/>
                    </a:p>
                  </a:txBody>
                  <a:tcPr/>
                </a:tc>
                <a:tc gridSpan="3">
                  <a:txBody>
                    <a:bodyPr/>
                    <a:lstStyle/>
                    <a:p>
                      <a:pPr algn="ctr">
                        <a:lnSpc>
                          <a:spcPct val="115000"/>
                        </a:lnSpc>
                        <a:spcAft>
                          <a:spcPts val="1000"/>
                        </a:spcAft>
                      </a:pPr>
                      <a:r>
                        <a:rPr lang="es-MX" sz="700">
                          <a:effectLst/>
                        </a:rPr>
                        <a:t>              SEGUNDA JORNADA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800753431"/>
                  </a:ext>
                </a:extLst>
              </a:tr>
              <a:tr h="154265">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SI</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NO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OBSERVACIONES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SI</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NO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OBSERVACIONES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extLst>
                  <a:ext uri="{0D108BD9-81ED-4DB2-BD59-A6C34878D82A}">
                    <a16:rowId xmlns:a16="http://schemas.microsoft.com/office/drawing/2014/main" val="1752627573"/>
                  </a:ext>
                </a:extLst>
              </a:tr>
              <a:tr h="285456">
                <a:tc>
                  <a:txBody>
                    <a:bodyPr/>
                    <a:lstStyle/>
                    <a:p>
                      <a:pPr algn="just">
                        <a:lnSpc>
                          <a:spcPct val="115000"/>
                        </a:lnSpc>
                        <a:spcAft>
                          <a:spcPts val="1000"/>
                        </a:spcAft>
                      </a:pPr>
                      <a:r>
                        <a:rPr lang="es-MX" sz="800">
                          <a:effectLst/>
                        </a:rPr>
                        <a:t>Registro de diario (Contiene los 10 días que dura la práctica docente con su fecha)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extLst>
                  <a:ext uri="{0D108BD9-81ED-4DB2-BD59-A6C34878D82A}">
                    <a16:rowId xmlns:a16="http://schemas.microsoft.com/office/drawing/2014/main" val="2212254098"/>
                  </a:ext>
                </a:extLst>
              </a:tr>
              <a:tr h="414827">
                <a:tc>
                  <a:txBody>
                    <a:bodyPr/>
                    <a:lstStyle/>
                    <a:p>
                      <a:pPr algn="just">
                        <a:lnSpc>
                          <a:spcPct val="115000"/>
                        </a:lnSpc>
                        <a:spcAft>
                          <a:spcPts val="1000"/>
                        </a:spcAft>
                      </a:pPr>
                      <a:r>
                        <a:rPr lang="es-MX" sz="800">
                          <a:effectLst/>
                        </a:rPr>
                        <a:t>Los datos de portada llenos</a:t>
                      </a:r>
                    </a:p>
                    <a:p>
                      <a:pPr algn="just">
                        <a:lnSpc>
                          <a:spcPct val="115000"/>
                        </a:lnSpc>
                        <a:spcAft>
                          <a:spcPts val="10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just">
                        <a:lnSpc>
                          <a:spcPct val="115000"/>
                        </a:lnSpc>
                        <a:spcAft>
                          <a:spcPts val="1000"/>
                        </a:spcAft>
                      </a:pPr>
                      <a:r>
                        <a:rPr lang="es-MX" sz="9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extLst>
                  <a:ext uri="{0D108BD9-81ED-4DB2-BD59-A6C34878D82A}">
                    <a16:rowId xmlns:a16="http://schemas.microsoft.com/office/drawing/2014/main" val="821380061"/>
                  </a:ext>
                </a:extLst>
              </a:tr>
            </a:tbl>
          </a:graphicData>
        </a:graphic>
      </p:graphicFrame>
      <p:sp>
        <p:nvSpPr>
          <p:cNvPr id="11" name="CuadroTexto 10">
            <a:extLst>
              <a:ext uri="{FF2B5EF4-FFF2-40B4-BE49-F238E27FC236}">
                <a16:creationId xmlns:a16="http://schemas.microsoft.com/office/drawing/2014/main" id="{48937FED-9463-4176-BB0A-18116C853F8D}"/>
              </a:ext>
            </a:extLst>
          </p:cNvPr>
          <p:cNvSpPr txBox="1"/>
          <p:nvPr/>
        </p:nvSpPr>
        <p:spPr>
          <a:xfrm>
            <a:off x="442730" y="4478451"/>
            <a:ext cx="6096000" cy="291042"/>
          </a:xfrm>
          <a:prstGeom prst="rect">
            <a:avLst/>
          </a:prstGeom>
          <a:noFill/>
        </p:spPr>
        <p:txBody>
          <a:bodyPr wrap="square">
            <a:spAutoFit/>
          </a:bodyPr>
          <a:lstStyle/>
          <a:p>
            <a:pPr>
              <a:lnSpc>
                <a:spcPct val="115000"/>
              </a:lnSpc>
              <a:spcAft>
                <a:spcPts val="1000"/>
              </a:spcAft>
            </a:pPr>
            <a:r>
              <a:rPr lang="es-MX" sz="1200" b="1" dirty="0">
                <a:effectLst/>
                <a:latin typeface="Arial" panose="020B0604020202020204" pitchFamily="34" charset="0"/>
                <a:ea typeface="Calibri" panose="020F0502020204030204" pitchFamily="34" charset="0"/>
                <a:cs typeface="Times New Roman" panose="02020603050405020304" pitchFamily="18" charset="0"/>
              </a:rPr>
              <a:t>EXPEDIENTES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a 11">
            <a:extLst>
              <a:ext uri="{FF2B5EF4-FFF2-40B4-BE49-F238E27FC236}">
                <a16:creationId xmlns:a16="http://schemas.microsoft.com/office/drawing/2014/main" id="{EE7743CC-11FF-4EC1-BC3E-880AD25668B1}"/>
              </a:ext>
            </a:extLst>
          </p:cNvPr>
          <p:cNvGraphicFramePr>
            <a:graphicFrameLocks noGrp="1"/>
          </p:cNvGraphicFramePr>
          <p:nvPr>
            <p:extLst>
              <p:ext uri="{D42A27DB-BD31-4B8C-83A1-F6EECF244321}">
                <p14:modId xmlns:p14="http://schemas.microsoft.com/office/powerpoint/2010/main" val="2433800591"/>
              </p:ext>
            </p:extLst>
          </p:nvPr>
        </p:nvGraphicFramePr>
        <p:xfrm>
          <a:off x="442730" y="4773777"/>
          <a:ext cx="6891698" cy="1426973"/>
        </p:xfrm>
        <a:graphic>
          <a:graphicData uri="http://schemas.openxmlformats.org/drawingml/2006/table">
            <a:tbl>
              <a:tblPr firstRow="1" firstCol="1" bandRow="1">
                <a:tableStyleId>{5C22544A-7EE6-4342-B048-85BDC9FD1C3A}</a:tableStyleId>
              </a:tblPr>
              <a:tblGrid>
                <a:gridCol w="2150119">
                  <a:extLst>
                    <a:ext uri="{9D8B030D-6E8A-4147-A177-3AD203B41FA5}">
                      <a16:colId xmlns:a16="http://schemas.microsoft.com/office/drawing/2014/main" val="2426850466"/>
                    </a:ext>
                  </a:extLst>
                </a:gridCol>
                <a:gridCol w="292812">
                  <a:extLst>
                    <a:ext uri="{9D8B030D-6E8A-4147-A177-3AD203B41FA5}">
                      <a16:colId xmlns:a16="http://schemas.microsoft.com/office/drawing/2014/main" val="2983091985"/>
                    </a:ext>
                  </a:extLst>
                </a:gridCol>
                <a:gridCol w="265936">
                  <a:extLst>
                    <a:ext uri="{9D8B030D-6E8A-4147-A177-3AD203B41FA5}">
                      <a16:colId xmlns:a16="http://schemas.microsoft.com/office/drawing/2014/main" val="160598090"/>
                    </a:ext>
                  </a:extLst>
                </a:gridCol>
                <a:gridCol w="1812513">
                  <a:extLst>
                    <a:ext uri="{9D8B030D-6E8A-4147-A177-3AD203B41FA5}">
                      <a16:colId xmlns:a16="http://schemas.microsoft.com/office/drawing/2014/main" val="2583142197"/>
                    </a:ext>
                  </a:extLst>
                </a:gridCol>
                <a:gridCol w="275366">
                  <a:extLst>
                    <a:ext uri="{9D8B030D-6E8A-4147-A177-3AD203B41FA5}">
                      <a16:colId xmlns:a16="http://schemas.microsoft.com/office/drawing/2014/main" val="833011340"/>
                    </a:ext>
                  </a:extLst>
                </a:gridCol>
                <a:gridCol w="243303">
                  <a:extLst>
                    <a:ext uri="{9D8B030D-6E8A-4147-A177-3AD203B41FA5}">
                      <a16:colId xmlns:a16="http://schemas.microsoft.com/office/drawing/2014/main" val="3269579238"/>
                    </a:ext>
                  </a:extLst>
                </a:gridCol>
                <a:gridCol w="1851649">
                  <a:extLst>
                    <a:ext uri="{9D8B030D-6E8A-4147-A177-3AD203B41FA5}">
                      <a16:colId xmlns:a16="http://schemas.microsoft.com/office/drawing/2014/main" val="2045912013"/>
                    </a:ext>
                  </a:extLst>
                </a:gridCol>
              </a:tblGrid>
              <a:tr h="140736">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gridSpan="3">
                  <a:txBody>
                    <a:bodyPr/>
                    <a:lstStyle/>
                    <a:p>
                      <a:pPr algn="ctr">
                        <a:lnSpc>
                          <a:spcPct val="115000"/>
                        </a:lnSpc>
                        <a:spcAft>
                          <a:spcPts val="1000"/>
                        </a:spcAft>
                      </a:pPr>
                      <a:r>
                        <a:rPr lang="es-MX" sz="700">
                          <a:effectLst/>
                        </a:rPr>
                        <a:t>PRIMERA JORNADA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hMerge="1">
                  <a:txBody>
                    <a:bodyPr/>
                    <a:lstStyle/>
                    <a:p>
                      <a:endParaRPr lang="es-MX"/>
                    </a:p>
                  </a:txBody>
                  <a:tcPr/>
                </a:tc>
                <a:tc hMerge="1">
                  <a:txBody>
                    <a:bodyPr/>
                    <a:lstStyle/>
                    <a:p>
                      <a:endParaRPr lang="es-MX"/>
                    </a:p>
                  </a:txBody>
                  <a:tcPr/>
                </a:tc>
                <a:tc gridSpan="3">
                  <a:txBody>
                    <a:bodyPr/>
                    <a:lstStyle/>
                    <a:p>
                      <a:pPr algn="ctr">
                        <a:lnSpc>
                          <a:spcPct val="115000"/>
                        </a:lnSpc>
                        <a:spcAft>
                          <a:spcPts val="1000"/>
                        </a:spcAft>
                      </a:pPr>
                      <a:r>
                        <a:rPr lang="es-MX" sz="700">
                          <a:effectLst/>
                        </a:rPr>
                        <a:t>              SEGUNDA JORNADA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57112049"/>
                  </a:ext>
                </a:extLst>
              </a:tr>
              <a:tr h="140736">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ctr">
                        <a:lnSpc>
                          <a:spcPct val="115000"/>
                        </a:lnSpc>
                        <a:spcAft>
                          <a:spcPts val="1000"/>
                        </a:spcAft>
                      </a:pPr>
                      <a:r>
                        <a:rPr lang="es-MX" sz="700">
                          <a:effectLst/>
                        </a:rPr>
                        <a:t>SI</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ctr">
                        <a:lnSpc>
                          <a:spcPct val="115000"/>
                        </a:lnSpc>
                        <a:spcAft>
                          <a:spcPts val="1000"/>
                        </a:spcAft>
                      </a:pPr>
                      <a:r>
                        <a:rPr lang="es-MX" sz="700">
                          <a:effectLst/>
                        </a:rPr>
                        <a:t>NO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ctr">
                        <a:lnSpc>
                          <a:spcPct val="115000"/>
                        </a:lnSpc>
                        <a:spcAft>
                          <a:spcPts val="1000"/>
                        </a:spcAft>
                      </a:pPr>
                      <a:r>
                        <a:rPr lang="es-MX" sz="700">
                          <a:effectLst/>
                        </a:rPr>
                        <a:t>OBSERVACIONES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ctr">
                        <a:lnSpc>
                          <a:spcPct val="115000"/>
                        </a:lnSpc>
                        <a:spcAft>
                          <a:spcPts val="1000"/>
                        </a:spcAft>
                      </a:pPr>
                      <a:r>
                        <a:rPr lang="es-MX" sz="700">
                          <a:effectLst/>
                        </a:rPr>
                        <a:t>SI</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ctr">
                        <a:lnSpc>
                          <a:spcPct val="115000"/>
                        </a:lnSpc>
                        <a:spcAft>
                          <a:spcPts val="1000"/>
                        </a:spcAft>
                      </a:pPr>
                      <a:r>
                        <a:rPr lang="es-MX" sz="700">
                          <a:effectLst/>
                        </a:rPr>
                        <a:t>NO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ctr">
                        <a:lnSpc>
                          <a:spcPct val="115000"/>
                        </a:lnSpc>
                        <a:spcAft>
                          <a:spcPts val="1000"/>
                        </a:spcAft>
                      </a:pPr>
                      <a:r>
                        <a:rPr lang="es-MX" sz="700">
                          <a:effectLst/>
                        </a:rPr>
                        <a:t>OBSERVACIONES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extLst>
                  <a:ext uri="{0D108BD9-81ED-4DB2-BD59-A6C34878D82A}">
                    <a16:rowId xmlns:a16="http://schemas.microsoft.com/office/drawing/2014/main" val="3228099632"/>
                  </a:ext>
                </a:extLst>
              </a:tr>
              <a:tr h="258056">
                <a:tc>
                  <a:txBody>
                    <a:bodyPr/>
                    <a:lstStyle/>
                    <a:p>
                      <a:pPr algn="just">
                        <a:lnSpc>
                          <a:spcPct val="115000"/>
                        </a:lnSpc>
                        <a:spcAft>
                          <a:spcPts val="1000"/>
                        </a:spcAft>
                      </a:pPr>
                      <a:r>
                        <a:rPr lang="es-MX" sz="800">
                          <a:effectLst/>
                        </a:rPr>
                        <a:t>Contiene una carpeta por alumno con el nombre completo, grado y sección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extLst>
                  <a:ext uri="{0D108BD9-81ED-4DB2-BD59-A6C34878D82A}">
                    <a16:rowId xmlns:a16="http://schemas.microsoft.com/office/drawing/2014/main" val="630920658"/>
                  </a:ext>
                </a:extLst>
              </a:tr>
              <a:tr h="390967">
                <a:tc>
                  <a:txBody>
                    <a:bodyPr/>
                    <a:lstStyle/>
                    <a:p>
                      <a:pPr algn="just">
                        <a:lnSpc>
                          <a:spcPct val="115000"/>
                        </a:lnSpc>
                        <a:spcAft>
                          <a:spcPts val="1000"/>
                        </a:spcAft>
                      </a:pPr>
                      <a:r>
                        <a:rPr lang="es-MX" sz="800">
                          <a:effectLst/>
                        </a:rPr>
                        <a:t>Incluir una evidencia de los alumnos (procurando tener una de cada campo formativo al término del semestre)</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extLst>
                  <a:ext uri="{0D108BD9-81ED-4DB2-BD59-A6C34878D82A}">
                    <a16:rowId xmlns:a16="http://schemas.microsoft.com/office/drawing/2014/main" val="3809186759"/>
                  </a:ext>
                </a:extLst>
              </a:tr>
              <a:tr h="140736">
                <a:tc>
                  <a:txBody>
                    <a:bodyPr/>
                    <a:lstStyle/>
                    <a:p>
                      <a:pPr algn="just">
                        <a:lnSpc>
                          <a:spcPct val="115000"/>
                        </a:lnSpc>
                        <a:spcAft>
                          <a:spcPts val="1000"/>
                        </a:spcAft>
                      </a:pPr>
                      <a:r>
                        <a:rPr lang="es-MX" sz="800">
                          <a:effectLst/>
                        </a:rPr>
                        <a:t>Incluir fecha en la evidencia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extLst>
                  <a:ext uri="{0D108BD9-81ED-4DB2-BD59-A6C34878D82A}">
                    <a16:rowId xmlns:a16="http://schemas.microsoft.com/office/drawing/2014/main" val="3703626083"/>
                  </a:ext>
                </a:extLst>
              </a:tr>
              <a:tr h="140736">
                <a:tc>
                  <a:txBody>
                    <a:bodyPr/>
                    <a:lstStyle/>
                    <a:p>
                      <a:pPr algn="just">
                        <a:lnSpc>
                          <a:spcPct val="115000"/>
                        </a:lnSpc>
                        <a:spcAft>
                          <a:spcPts val="1000"/>
                        </a:spcAft>
                      </a:pPr>
                      <a:r>
                        <a:rPr lang="es-MX" sz="800">
                          <a:effectLst/>
                        </a:rPr>
                        <a:t>Incluir el aprendizaje esperado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extLst>
                  <a:ext uri="{0D108BD9-81ED-4DB2-BD59-A6C34878D82A}">
                    <a16:rowId xmlns:a16="http://schemas.microsoft.com/office/drawing/2014/main" val="1768765253"/>
                  </a:ext>
                </a:extLst>
              </a:tr>
              <a:tr h="140736">
                <a:tc>
                  <a:txBody>
                    <a:bodyPr/>
                    <a:lstStyle/>
                    <a:p>
                      <a:pPr algn="just">
                        <a:lnSpc>
                          <a:spcPct val="115000"/>
                        </a:lnSpc>
                        <a:spcAft>
                          <a:spcPts val="1000"/>
                        </a:spcAft>
                      </a:pPr>
                      <a:r>
                        <a:rPr lang="es-MX" sz="800" dirty="0">
                          <a:effectLst/>
                        </a:rPr>
                        <a:t>Incluir el proceso del desempeño del alumno</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tc>
                  <a:txBody>
                    <a:bodyPr/>
                    <a:lstStyle/>
                    <a:p>
                      <a:pPr algn="just">
                        <a:lnSpc>
                          <a:spcPct val="115000"/>
                        </a:lnSpc>
                        <a:spcAft>
                          <a:spcPts val="1000"/>
                        </a:spcAft>
                      </a:pPr>
                      <a:r>
                        <a:rPr lang="es-MX" sz="9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560" marR="49560" marT="0" marB="0"/>
                </a:tc>
                <a:extLst>
                  <a:ext uri="{0D108BD9-81ED-4DB2-BD59-A6C34878D82A}">
                    <a16:rowId xmlns:a16="http://schemas.microsoft.com/office/drawing/2014/main" val="3658476322"/>
                  </a:ext>
                </a:extLst>
              </a:tr>
            </a:tbl>
          </a:graphicData>
        </a:graphic>
      </p:graphicFrame>
      <p:sp>
        <p:nvSpPr>
          <p:cNvPr id="13" name="CuadroTexto 12">
            <a:extLst>
              <a:ext uri="{FF2B5EF4-FFF2-40B4-BE49-F238E27FC236}">
                <a16:creationId xmlns:a16="http://schemas.microsoft.com/office/drawing/2014/main" id="{AF5ABE58-18BE-44FC-9892-E1A56D0B5893}"/>
              </a:ext>
            </a:extLst>
          </p:cNvPr>
          <p:cNvSpPr txBox="1"/>
          <p:nvPr/>
        </p:nvSpPr>
        <p:spPr>
          <a:xfrm>
            <a:off x="442730" y="6200750"/>
            <a:ext cx="6096000" cy="292259"/>
          </a:xfrm>
          <a:prstGeom prst="rect">
            <a:avLst/>
          </a:prstGeom>
          <a:noFill/>
        </p:spPr>
        <p:txBody>
          <a:bodyPr wrap="square">
            <a:spAutoFit/>
          </a:bodyPr>
          <a:lstStyle/>
          <a:p>
            <a:pPr>
              <a:lnSpc>
                <a:spcPct val="115000"/>
              </a:lnSpc>
              <a:spcAft>
                <a:spcPts val="1000"/>
              </a:spcAft>
            </a:pPr>
            <a:r>
              <a:rPr lang="es-MX" sz="1200" b="1" dirty="0">
                <a:effectLst/>
                <a:latin typeface="Calibri" panose="020F0502020204030204" pitchFamily="34" charset="0"/>
                <a:ea typeface="Calibri" panose="020F0502020204030204" pitchFamily="34" charset="0"/>
                <a:cs typeface="Times New Roman" panose="02020603050405020304" pitchFamily="18" charset="0"/>
              </a:rPr>
              <a:t>NOTAS CIENTÍFICAS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a 13">
            <a:extLst>
              <a:ext uri="{FF2B5EF4-FFF2-40B4-BE49-F238E27FC236}">
                <a16:creationId xmlns:a16="http://schemas.microsoft.com/office/drawing/2014/main" id="{38FC715E-353C-478F-A287-C703291D4788}"/>
              </a:ext>
            </a:extLst>
          </p:cNvPr>
          <p:cNvGraphicFramePr>
            <a:graphicFrameLocks noGrp="1"/>
          </p:cNvGraphicFramePr>
          <p:nvPr>
            <p:extLst>
              <p:ext uri="{D42A27DB-BD31-4B8C-83A1-F6EECF244321}">
                <p14:modId xmlns:p14="http://schemas.microsoft.com/office/powerpoint/2010/main" val="337406888"/>
              </p:ext>
            </p:extLst>
          </p:nvPr>
        </p:nvGraphicFramePr>
        <p:xfrm>
          <a:off x="442729" y="6508925"/>
          <a:ext cx="6891698" cy="1402272"/>
        </p:xfrm>
        <a:graphic>
          <a:graphicData uri="http://schemas.openxmlformats.org/drawingml/2006/table">
            <a:tbl>
              <a:tblPr firstRow="1" firstCol="1" bandRow="1">
                <a:tableStyleId>{5C22544A-7EE6-4342-B048-85BDC9FD1C3A}</a:tableStyleId>
              </a:tblPr>
              <a:tblGrid>
                <a:gridCol w="2137432">
                  <a:extLst>
                    <a:ext uri="{9D8B030D-6E8A-4147-A177-3AD203B41FA5}">
                      <a16:colId xmlns:a16="http://schemas.microsoft.com/office/drawing/2014/main" val="50628145"/>
                    </a:ext>
                  </a:extLst>
                </a:gridCol>
                <a:gridCol w="294059">
                  <a:extLst>
                    <a:ext uri="{9D8B030D-6E8A-4147-A177-3AD203B41FA5}">
                      <a16:colId xmlns:a16="http://schemas.microsoft.com/office/drawing/2014/main" val="1679772516"/>
                    </a:ext>
                  </a:extLst>
                </a:gridCol>
                <a:gridCol w="269634">
                  <a:extLst>
                    <a:ext uri="{9D8B030D-6E8A-4147-A177-3AD203B41FA5}">
                      <a16:colId xmlns:a16="http://schemas.microsoft.com/office/drawing/2014/main" val="3955006156"/>
                    </a:ext>
                  </a:extLst>
                </a:gridCol>
                <a:gridCol w="1813680">
                  <a:extLst>
                    <a:ext uri="{9D8B030D-6E8A-4147-A177-3AD203B41FA5}">
                      <a16:colId xmlns:a16="http://schemas.microsoft.com/office/drawing/2014/main" val="2897484439"/>
                    </a:ext>
                  </a:extLst>
                </a:gridCol>
                <a:gridCol w="277296">
                  <a:extLst>
                    <a:ext uri="{9D8B030D-6E8A-4147-A177-3AD203B41FA5}">
                      <a16:colId xmlns:a16="http://schemas.microsoft.com/office/drawing/2014/main" val="3494283393"/>
                    </a:ext>
                  </a:extLst>
                </a:gridCol>
                <a:gridCol w="247124">
                  <a:extLst>
                    <a:ext uri="{9D8B030D-6E8A-4147-A177-3AD203B41FA5}">
                      <a16:colId xmlns:a16="http://schemas.microsoft.com/office/drawing/2014/main" val="3613347719"/>
                    </a:ext>
                  </a:extLst>
                </a:gridCol>
                <a:gridCol w="1852473">
                  <a:extLst>
                    <a:ext uri="{9D8B030D-6E8A-4147-A177-3AD203B41FA5}">
                      <a16:colId xmlns:a16="http://schemas.microsoft.com/office/drawing/2014/main" val="2588098766"/>
                    </a:ext>
                  </a:extLst>
                </a:gridCol>
              </a:tblGrid>
              <a:tr h="138131">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gridSpan="3">
                  <a:txBody>
                    <a:bodyPr/>
                    <a:lstStyle/>
                    <a:p>
                      <a:pPr algn="ctr">
                        <a:lnSpc>
                          <a:spcPct val="115000"/>
                        </a:lnSpc>
                        <a:spcAft>
                          <a:spcPts val="1000"/>
                        </a:spcAft>
                      </a:pPr>
                      <a:r>
                        <a:rPr lang="es-MX" sz="700">
                          <a:effectLst/>
                        </a:rPr>
                        <a:t>PRIMERA JORNADA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hMerge="1">
                  <a:txBody>
                    <a:bodyPr/>
                    <a:lstStyle/>
                    <a:p>
                      <a:endParaRPr lang="es-MX"/>
                    </a:p>
                  </a:txBody>
                  <a:tcPr/>
                </a:tc>
                <a:tc hMerge="1">
                  <a:txBody>
                    <a:bodyPr/>
                    <a:lstStyle/>
                    <a:p>
                      <a:endParaRPr lang="es-MX"/>
                    </a:p>
                  </a:txBody>
                  <a:tcPr/>
                </a:tc>
                <a:tc gridSpan="3">
                  <a:txBody>
                    <a:bodyPr/>
                    <a:lstStyle/>
                    <a:p>
                      <a:pPr algn="ctr">
                        <a:lnSpc>
                          <a:spcPct val="115000"/>
                        </a:lnSpc>
                        <a:spcAft>
                          <a:spcPts val="1000"/>
                        </a:spcAft>
                      </a:pPr>
                      <a:r>
                        <a:rPr lang="es-MX" sz="700">
                          <a:effectLst/>
                        </a:rPr>
                        <a:t>              SEGUNDA JORNADA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666044996"/>
                  </a:ext>
                </a:extLst>
              </a:tr>
              <a:tr h="138131">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SI</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NO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OBSERVACIONES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SI</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NO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OBSERVACIONES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extLst>
                  <a:ext uri="{0D108BD9-81ED-4DB2-BD59-A6C34878D82A}">
                    <a16:rowId xmlns:a16="http://schemas.microsoft.com/office/drawing/2014/main" val="1153294028"/>
                  </a:ext>
                </a:extLst>
              </a:tr>
              <a:tr h="255602">
                <a:tc>
                  <a:txBody>
                    <a:bodyPr/>
                    <a:lstStyle/>
                    <a:p>
                      <a:pPr algn="just">
                        <a:lnSpc>
                          <a:spcPct val="115000"/>
                        </a:lnSpc>
                        <a:spcAft>
                          <a:spcPts val="1000"/>
                        </a:spcAft>
                      </a:pPr>
                      <a:r>
                        <a:rPr lang="es-MX" sz="800">
                          <a:effectLst/>
                        </a:rPr>
                        <a:t>Incluye la investigación científica con referencias bibliográfica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extLst>
                  <a:ext uri="{0D108BD9-81ED-4DB2-BD59-A6C34878D82A}">
                    <a16:rowId xmlns:a16="http://schemas.microsoft.com/office/drawing/2014/main" val="2928362065"/>
                  </a:ext>
                </a:extLst>
              </a:tr>
              <a:tr h="138131">
                <a:tc>
                  <a:txBody>
                    <a:bodyPr/>
                    <a:lstStyle/>
                    <a:p>
                      <a:pPr algn="just">
                        <a:lnSpc>
                          <a:spcPct val="115000"/>
                        </a:lnSpc>
                        <a:spcAft>
                          <a:spcPts val="1000"/>
                        </a:spcAft>
                      </a:pPr>
                      <a:r>
                        <a:rPr lang="es-MX" sz="800">
                          <a:effectLst/>
                        </a:rPr>
                        <a:t>Dosifica diariamente la investigación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extLst>
                  <a:ext uri="{0D108BD9-81ED-4DB2-BD59-A6C34878D82A}">
                    <a16:rowId xmlns:a16="http://schemas.microsoft.com/office/drawing/2014/main" val="1461516346"/>
                  </a:ext>
                </a:extLst>
              </a:tr>
              <a:tr h="255602">
                <a:tc>
                  <a:txBody>
                    <a:bodyPr/>
                    <a:lstStyle/>
                    <a:p>
                      <a:pPr algn="just">
                        <a:lnSpc>
                          <a:spcPct val="115000"/>
                        </a:lnSpc>
                        <a:spcAft>
                          <a:spcPts val="1000"/>
                        </a:spcAft>
                      </a:pPr>
                      <a:r>
                        <a:rPr lang="es-MX" sz="800">
                          <a:effectLst/>
                        </a:rPr>
                        <a:t>La información que se imparte diariamente es adecuada al nivel del alumno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extLst>
                  <a:ext uri="{0D108BD9-81ED-4DB2-BD59-A6C34878D82A}">
                    <a16:rowId xmlns:a16="http://schemas.microsoft.com/office/drawing/2014/main" val="662224183"/>
                  </a:ext>
                </a:extLst>
              </a:tr>
              <a:tr h="387263">
                <a:tc>
                  <a:txBody>
                    <a:bodyPr/>
                    <a:lstStyle/>
                    <a:p>
                      <a:pPr algn="just">
                        <a:lnSpc>
                          <a:spcPct val="115000"/>
                        </a:lnSpc>
                        <a:spcAft>
                          <a:spcPts val="1000"/>
                        </a:spcAft>
                      </a:pPr>
                      <a:r>
                        <a:rPr lang="es-MX" sz="800">
                          <a:effectLst/>
                        </a:rPr>
                        <a:t>Menciona la estrategia que utilizará para dar a conocer la información (cuento, rima, adivinanza, exposición, etc)</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just">
                        <a:lnSpc>
                          <a:spcPct val="115000"/>
                        </a:lnSpc>
                        <a:spcAft>
                          <a:spcPts val="1000"/>
                        </a:spcAft>
                      </a:pPr>
                      <a:r>
                        <a:rPr lang="es-MX" sz="9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extLst>
                  <a:ext uri="{0D108BD9-81ED-4DB2-BD59-A6C34878D82A}">
                    <a16:rowId xmlns:a16="http://schemas.microsoft.com/office/drawing/2014/main" val="588502771"/>
                  </a:ext>
                </a:extLst>
              </a:tr>
            </a:tbl>
          </a:graphicData>
        </a:graphic>
      </p:graphicFrame>
      <p:sp>
        <p:nvSpPr>
          <p:cNvPr id="15" name="CuadroTexto 14">
            <a:extLst>
              <a:ext uri="{FF2B5EF4-FFF2-40B4-BE49-F238E27FC236}">
                <a16:creationId xmlns:a16="http://schemas.microsoft.com/office/drawing/2014/main" id="{88C31381-ABAF-4D6F-B18B-76BB663DAAAA}"/>
              </a:ext>
            </a:extLst>
          </p:cNvPr>
          <p:cNvSpPr txBox="1"/>
          <p:nvPr/>
        </p:nvSpPr>
        <p:spPr>
          <a:xfrm>
            <a:off x="442729" y="7956350"/>
            <a:ext cx="6096000" cy="292259"/>
          </a:xfrm>
          <a:prstGeom prst="rect">
            <a:avLst/>
          </a:prstGeom>
          <a:noFill/>
        </p:spPr>
        <p:txBody>
          <a:bodyPr wrap="square">
            <a:spAutoFit/>
          </a:bodyPr>
          <a:lstStyle/>
          <a:p>
            <a:pPr>
              <a:lnSpc>
                <a:spcPct val="115000"/>
              </a:lnSpc>
              <a:spcAft>
                <a:spcPts val="1000"/>
              </a:spcAft>
            </a:pPr>
            <a:r>
              <a:rPr lang="es-MX" sz="1200" b="1" dirty="0">
                <a:effectLst/>
                <a:latin typeface="Calibri" panose="020F0502020204030204" pitchFamily="34" charset="0"/>
                <a:ea typeface="Calibri" panose="020F0502020204030204" pitchFamily="34" charset="0"/>
                <a:cs typeface="Arial" panose="020B0604020202020204" pitchFamily="34" charset="0"/>
              </a:rPr>
              <a:t>OTROS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Tabla 15">
            <a:extLst>
              <a:ext uri="{FF2B5EF4-FFF2-40B4-BE49-F238E27FC236}">
                <a16:creationId xmlns:a16="http://schemas.microsoft.com/office/drawing/2014/main" id="{80D4B179-1F62-4739-8990-C6A64EF35A90}"/>
              </a:ext>
            </a:extLst>
          </p:cNvPr>
          <p:cNvGraphicFramePr>
            <a:graphicFrameLocks noGrp="1"/>
          </p:cNvGraphicFramePr>
          <p:nvPr>
            <p:extLst>
              <p:ext uri="{D42A27DB-BD31-4B8C-83A1-F6EECF244321}">
                <p14:modId xmlns:p14="http://schemas.microsoft.com/office/powerpoint/2010/main" val="1287732059"/>
              </p:ext>
            </p:extLst>
          </p:nvPr>
        </p:nvGraphicFramePr>
        <p:xfrm>
          <a:off x="442729" y="8293762"/>
          <a:ext cx="6891698" cy="732672"/>
        </p:xfrm>
        <a:graphic>
          <a:graphicData uri="http://schemas.openxmlformats.org/drawingml/2006/table">
            <a:tbl>
              <a:tblPr firstRow="1" firstCol="1" bandRow="1">
                <a:tableStyleId>{5C22544A-7EE6-4342-B048-85BDC9FD1C3A}</a:tableStyleId>
              </a:tblPr>
              <a:tblGrid>
                <a:gridCol w="2137432">
                  <a:extLst>
                    <a:ext uri="{9D8B030D-6E8A-4147-A177-3AD203B41FA5}">
                      <a16:colId xmlns:a16="http://schemas.microsoft.com/office/drawing/2014/main" val="4056342500"/>
                    </a:ext>
                  </a:extLst>
                </a:gridCol>
                <a:gridCol w="294059">
                  <a:extLst>
                    <a:ext uri="{9D8B030D-6E8A-4147-A177-3AD203B41FA5}">
                      <a16:colId xmlns:a16="http://schemas.microsoft.com/office/drawing/2014/main" val="3975595012"/>
                    </a:ext>
                  </a:extLst>
                </a:gridCol>
                <a:gridCol w="269634">
                  <a:extLst>
                    <a:ext uri="{9D8B030D-6E8A-4147-A177-3AD203B41FA5}">
                      <a16:colId xmlns:a16="http://schemas.microsoft.com/office/drawing/2014/main" val="263296147"/>
                    </a:ext>
                  </a:extLst>
                </a:gridCol>
                <a:gridCol w="1813680">
                  <a:extLst>
                    <a:ext uri="{9D8B030D-6E8A-4147-A177-3AD203B41FA5}">
                      <a16:colId xmlns:a16="http://schemas.microsoft.com/office/drawing/2014/main" val="4256143307"/>
                    </a:ext>
                  </a:extLst>
                </a:gridCol>
                <a:gridCol w="277296">
                  <a:extLst>
                    <a:ext uri="{9D8B030D-6E8A-4147-A177-3AD203B41FA5}">
                      <a16:colId xmlns:a16="http://schemas.microsoft.com/office/drawing/2014/main" val="1314171735"/>
                    </a:ext>
                  </a:extLst>
                </a:gridCol>
                <a:gridCol w="247124">
                  <a:extLst>
                    <a:ext uri="{9D8B030D-6E8A-4147-A177-3AD203B41FA5}">
                      <a16:colId xmlns:a16="http://schemas.microsoft.com/office/drawing/2014/main" val="4186594153"/>
                    </a:ext>
                  </a:extLst>
                </a:gridCol>
                <a:gridCol w="1852473">
                  <a:extLst>
                    <a:ext uri="{9D8B030D-6E8A-4147-A177-3AD203B41FA5}">
                      <a16:colId xmlns:a16="http://schemas.microsoft.com/office/drawing/2014/main" val="796818895"/>
                    </a:ext>
                  </a:extLst>
                </a:gridCol>
              </a:tblGrid>
              <a:tr h="156159">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gridSpan="3">
                  <a:txBody>
                    <a:bodyPr/>
                    <a:lstStyle/>
                    <a:p>
                      <a:pPr algn="ctr">
                        <a:lnSpc>
                          <a:spcPct val="115000"/>
                        </a:lnSpc>
                        <a:spcAft>
                          <a:spcPts val="1000"/>
                        </a:spcAft>
                      </a:pPr>
                      <a:r>
                        <a:rPr lang="es-MX" sz="700">
                          <a:effectLst/>
                        </a:rPr>
                        <a:t>PRIMERA JORNADA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hMerge="1">
                  <a:txBody>
                    <a:bodyPr/>
                    <a:lstStyle/>
                    <a:p>
                      <a:endParaRPr lang="es-MX"/>
                    </a:p>
                  </a:txBody>
                  <a:tcPr/>
                </a:tc>
                <a:tc hMerge="1">
                  <a:txBody>
                    <a:bodyPr/>
                    <a:lstStyle/>
                    <a:p>
                      <a:endParaRPr lang="es-MX"/>
                    </a:p>
                  </a:txBody>
                  <a:tcPr/>
                </a:tc>
                <a:tc gridSpan="3">
                  <a:txBody>
                    <a:bodyPr/>
                    <a:lstStyle/>
                    <a:p>
                      <a:pPr algn="ctr">
                        <a:lnSpc>
                          <a:spcPct val="115000"/>
                        </a:lnSpc>
                        <a:spcAft>
                          <a:spcPts val="1000"/>
                        </a:spcAft>
                      </a:pPr>
                      <a:r>
                        <a:rPr lang="es-MX" sz="700">
                          <a:effectLst/>
                        </a:rPr>
                        <a:t>              SEGUNDA JORNADA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279485770"/>
                  </a:ext>
                </a:extLst>
              </a:tr>
              <a:tr h="156159">
                <a:tc>
                  <a:txBody>
                    <a:bodyPr/>
                    <a:lstStyle/>
                    <a:p>
                      <a:pPr algn="just">
                        <a:lnSpc>
                          <a:spcPct val="115000"/>
                        </a:lnSpc>
                        <a:spcAft>
                          <a:spcPts val="1000"/>
                        </a:spcAft>
                      </a:pPr>
                      <a:r>
                        <a:rPr lang="es-MX" sz="9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SI</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NO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OBSERVACIONES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SI</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NO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OBSERVACIONES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extLst>
                  <a:ext uri="{0D108BD9-81ED-4DB2-BD59-A6C34878D82A}">
                    <a16:rowId xmlns:a16="http://schemas.microsoft.com/office/drawing/2014/main" val="2146987321"/>
                  </a:ext>
                </a:extLst>
              </a:tr>
              <a:tr h="140118">
                <a:tc>
                  <a:txBody>
                    <a:bodyPr/>
                    <a:lstStyle/>
                    <a:p>
                      <a:pPr algn="just">
                        <a:lnSpc>
                          <a:spcPct val="115000"/>
                        </a:lnSpc>
                        <a:spcAft>
                          <a:spcPts val="1000"/>
                        </a:spcAft>
                      </a:pPr>
                      <a:r>
                        <a:rPr lang="es-MX" sz="800">
                          <a:effectLst/>
                        </a:rPr>
                        <a:t>Entrega en la fecha y hora señalada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extLst>
                  <a:ext uri="{0D108BD9-81ED-4DB2-BD59-A6C34878D82A}">
                    <a16:rowId xmlns:a16="http://schemas.microsoft.com/office/drawing/2014/main" val="3343421417"/>
                  </a:ext>
                </a:extLst>
              </a:tr>
              <a:tr h="140118">
                <a:tc>
                  <a:txBody>
                    <a:bodyPr/>
                    <a:lstStyle/>
                    <a:p>
                      <a:pPr algn="just">
                        <a:lnSpc>
                          <a:spcPct val="115000"/>
                        </a:lnSpc>
                        <a:spcAft>
                          <a:spcPts val="1000"/>
                        </a:spcAft>
                      </a:pPr>
                      <a:r>
                        <a:rPr lang="es-MX" sz="800">
                          <a:effectLst/>
                        </a:rPr>
                        <a:t>Excelente presentación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extLst>
                  <a:ext uri="{0D108BD9-81ED-4DB2-BD59-A6C34878D82A}">
                    <a16:rowId xmlns:a16="http://schemas.microsoft.com/office/drawing/2014/main" val="3559116639"/>
                  </a:ext>
                </a:extLst>
              </a:tr>
              <a:tr h="140118">
                <a:tc>
                  <a:txBody>
                    <a:bodyPr/>
                    <a:lstStyle/>
                    <a:p>
                      <a:pPr algn="just">
                        <a:lnSpc>
                          <a:spcPct val="115000"/>
                        </a:lnSpc>
                        <a:spcAft>
                          <a:spcPts val="1000"/>
                        </a:spcAft>
                      </a:pPr>
                      <a:r>
                        <a:rPr lang="es-MX" sz="800">
                          <a:effectLst/>
                        </a:rPr>
                        <a:t>Ortografía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tc>
                  <a:txBody>
                    <a:bodyPr/>
                    <a:lstStyle/>
                    <a:p>
                      <a:pPr algn="ctr">
                        <a:lnSpc>
                          <a:spcPct val="115000"/>
                        </a:lnSpc>
                        <a:spcAft>
                          <a:spcPts val="1000"/>
                        </a:spcAft>
                      </a:pPr>
                      <a:r>
                        <a:rPr lang="es-MX" sz="7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339" marR="50339" marT="0" marB="0"/>
                </a:tc>
                <a:extLst>
                  <a:ext uri="{0D108BD9-81ED-4DB2-BD59-A6C34878D82A}">
                    <a16:rowId xmlns:a16="http://schemas.microsoft.com/office/drawing/2014/main" val="2591748986"/>
                  </a:ext>
                </a:extLst>
              </a:tr>
            </a:tbl>
          </a:graphicData>
        </a:graphic>
      </p:graphicFrame>
    </p:spTree>
    <p:extLst>
      <p:ext uri="{BB962C8B-B14F-4D97-AF65-F5344CB8AC3E}">
        <p14:creationId xmlns:p14="http://schemas.microsoft.com/office/powerpoint/2010/main" val="2816987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5201" y="77076"/>
            <a:ext cx="8008816" cy="9968624"/>
            <a:chOff x="-65314" y="101667"/>
            <a:chExt cx="8008816" cy="996862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_____________________________________________</a:t>
              </a:r>
            </a:p>
            <a:p>
              <a:r>
                <a:rPr lang="es-MX" dirty="0"/>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65314" y="1907256"/>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4428" y="1914204"/>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5314" y="3700852"/>
              <a:ext cx="7863614" cy="1837844"/>
              <a:chOff x="-109787" y="3257960"/>
              <a:chExt cx="7863614" cy="1837844"/>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9787" y="3257960"/>
                <a:ext cx="7777162" cy="369332"/>
                <a:chOff x="-94147" y="1730439"/>
                <a:chExt cx="7777162"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94147" y="1730439"/>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585275" y="1738126"/>
                  <a:ext cx="6558984"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65314" y="5352445"/>
              <a:ext cx="7777162" cy="1393248"/>
              <a:chOff x="-172219" y="4810767"/>
              <a:chExt cx="7777162" cy="1393248"/>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72219" y="4810767"/>
                <a:ext cx="7777162" cy="369332"/>
                <a:chOff x="-156579" y="1648817"/>
                <a:chExt cx="7777162" cy="369332"/>
              </a:xfrm>
            </p:grpSpPr>
            <p:sp>
              <p:nvSpPr>
                <p:cNvPr id="117" name="Rectángulo 116">
                  <a:extLst>
                    <a:ext uri="{FF2B5EF4-FFF2-40B4-BE49-F238E27FC236}">
                      <a16:creationId xmlns:a16="http://schemas.microsoft.com/office/drawing/2014/main" id="{811F3B92-D7D1-4EAA-AF61-3E94D18C4AEE}"/>
                    </a:ext>
                  </a:extLst>
                </p:cNvPr>
                <p:cNvSpPr/>
                <p:nvPr/>
              </p:nvSpPr>
              <p:spPr>
                <a:xfrm>
                  <a:off x="-156579" y="1648817"/>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1553061" y="1659834"/>
                  <a:ext cx="4872609"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65314" y="6773416"/>
              <a:ext cx="7777162" cy="391213"/>
              <a:chOff x="-154260" y="1710038"/>
              <a:chExt cx="7777162" cy="391213"/>
            </a:xfrm>
          </p:grpSpPr>
          <p:sp>
            <p:nvSpPr>
              <p:cNvPr id="152" name="Rectángulo 151">
                <a:extLst>
                  <a:ext uri="{FF2B5EF4-FFF2-40B4-BE49-F238E27FC236}">
                    <a16:creationId xmlns:a16="http://schemas.microsoft.com/office/drawing/2014/main" id="{8BFA794B-7B5C-4B21-A452-F05082E198A2}"/>
                  </a:ext>
                </a:extLst>
              </p:cNvPr>
              <p:cNvSpPr/>
              <p:nvPr/>
            </p:nvSpPr>
            <p:spPr>
              <a:xfrm>
                <a:off x="-154260" y="1710038"/>
                <a:ext cx="7777162"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2192356" y="1762697"/>
                <a:ext cx="2951098"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17028" y="8432494"/>
              <a:ext cx="3829905" cy="147732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52155" y="8454463"/>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65314" y="8592963"/>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44060"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226646" y="8476110"/>
              <a:ext cx="3002867"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797662" y="8591560"/>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Tree>
    <p:extLst>
      <p:ext uri="{BB962C8B-B14F-4D97-AF65-F5344CB8AC3E}">
        <p14:creationId xmlns:p14="http://schemas.microsoft.com/office/powerpoint/2010/main" val="1901964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5201" y="77076"/>
            <a:ext cx="8008816" cy="9968624"/>
            <a:chOff x="-65314" y="101667"/>
            <a:chExt cx="8008816" cy="996862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_____________________________________________</a:t>
              </a:r>
            </a:p>
            <a:p>
              <a:r>
                <a:rPr lang="es-MX" dirty="0"/>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65314" y="1907256"/>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4428" y="1914204"/>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5314" y="3700852"/>
              <a:ext cx="7863614" cy="1837844"/>
              <a:chOff x="-109787" y="3257960"/>
              <a:chExt cx="7863614" cy="1837844"/>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9787" y="3257960"/>
                <a:ext cx="7777162" cy="369332"/>
                <a:chOff x="-94147" y="1730439"/>
                <a:chExt cx="7777162"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94147" y="1730439"/>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585275" y="1738126"/>
                  <a:ext cx="6558984"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65314" y="5352445"/>
              <a:ext cx="7777162" cy="1393248"/>
              <a:chOff x="-172219" y="4810767"/>
              <a:chExt cx="7777162" cy="1393248"/>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72219" y="4810767"/>
                <a:ext cx="7777162" cy="369332"/>
                <a:chOff x="-156579" y="1648817"/>
                <a:chExt cx="7777162" cy="369332"/>
              </a:xfrm>
            </p:grpSpPr>
            <p:sp>
              <p:nvSpPr>
                <p:cNvPr id="117" name="Rectángulo 116">
                  <a:extLst>
                    <a:ext uri="{FF2B5EF4-FFF2-40B4-BE49-F238E27FC236}">
                      <a16:creationId xmlns:a16="http://schemas.microsoft.com/office/drawing/2014/main" id="{811F3B92-D7D1-4EAA-AF61-3E94D18C4AEE}"/>
                    </a:ext>
                  </a:extLst>
                </p:cNvPr>
                <p:cNvSpPr/>
                <p:nvPr/>
              </p:nvSpPr>
              <p:spPr>
                <a:xfrm>
                  <a:off x="-156579" y="1648817"/>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1553061" y="1659834"/>
                  <a:ext cx="4872609"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65314" y="6773416"/>
              <a:ext cx="7777162" cy="391213"/>
              <a:chOff x="-154260" y="1710038"/>
              <a:chExt cx="7777162" cy="391213"/>
            </a:xfrm>
          </p:grpSpPr>
          <p:sp>
            <p:nvSpPr>
              <p:cNvPr id="152" name="Rectángulo 151">
                <a:extLst>
                  <a:ext uri="{FF2B5EF4-FFF2-40B4-BE49-F238E27FC236}">
                    <a16:creationId xmlns:a16="http://schemas.microsoft.com/office/drawing/2014/main" id="{8BFA794B-7B5C-4B21-A452-F05082E198A2}"/>
                  </a:ext>
                </a:extLst>
              </p:cNvPr>
              <p:cNvSpPr/>
              <p:nvPr/>
            </p:nvSpPr>
            <p:spPr>
              <a:xfrm>
                <a:off x="-154260" y="1710038"/>
                <a:ext cx="7777162"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2192356" y="1762697"/>
                <a:ext cx="2951098"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17028" y="8432494"/>
              <a:ext cx="3829905" cy="147732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52155" y="8454463"/>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65314" y="8592963"/>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44060"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226646" y="8476110"/>
              <a:ext cx="3002867"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797662" y="8591560"/>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Tree>
    <p:extLst>
      <p:ext uri="{BB962C8B-B14F-4D97-AF65-F5344CB8AC3E}">
        <p14:creationId xmlns:p14="http://schemas.microsoft.com/office/powerpoint/2010/main" val="3208681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5201" y="77076"/>
            <a:ext cx="8008816" cy="9968624"/>
            <a:chOff x="-65314" y="101667"/>
            <a:chExt cx="8008816" cy="996862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_____________________________________________</a:t>
              </a:r>
            </a:p>
            <a:p>
              <a:r>
                <a:rPr lang="es-MX" dirty="0"/>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65314" y="1907256"/>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4428" y="1914204"/>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5314" y="3700852"/>
              <a:ext cx="7863614" cy="1837844"/>
              <a:chOff x="-109787" y="3257960"/>
              <a:chExt cx="7863614" cy="1837844"/>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9787" y="3257960"/>
                <a:ext cx="7777162" cy="369332"/>
                <a:chOff x="-94147" y="1730439"/>
                <a:chExt cx="7777162"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94147" y="1730439"/>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585275" y="1738126"/>
                  <a:ext cx="6558984"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65314" y="5352445"/>
              <a:ext cx="7777162" cy="1393248"/>
              <a:chOff x="-172219" y="4810767"/>
              <a:chExt cx="7777162" cy="1393248"/>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72219" y="4810767"/>
                <a:ext cx="7777162" cy="369332"/>
                <a:chOff x="-156579" y="1648817"/>
                <a:chExt cx="7777162" cy="369332"/>
              </a:xfrm>
            </p:grpSpPr>
            <p:sp>
              <p:nvSpPr>
                <p:cNvPr id="117" name="Rectángulo 116">
                  <a:extLst>
                    <a:ext uri="{FF2B5EF4-FFF2-40B4-BE49-F238E27FC236}">
                      <a16:creationId xmlns:a16="http://schemas.microsoft.com/office/drawing/2014/main" id="{811F3B92-D7D1-4EAA-AF61-3E94D18C4AEE}"/>
                    </a:ext>
                  </a:extLst>
                </p:cNvPr>
                <p:cNvSpPr/>
                <p:nvPr/>
              </p:nvSpPr>
              <p:spPr>
                <a:xfrm>
                  <a:off x="-156579" y="1648817"/>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1553061" y="1659834"/>
                  <a:ext cx="4872609"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65314" y="6773416"/>
              <a:ext cx="7777162" cy="391213"/>
              <a:chOff x="-154260" y="1710038"/>
              <a:chExt cx="7777162" cy="391213"/>
            </a:xfrm>
          </p:grpSpPr>
          <p:sp>
            <p:nvSpPr>
              <p:cNvPr id="152" name="Rectángulo 151">
                <a:extLst>
                  <a:ext uri="{FF2B5EF4-FFF2-40B4-BE49-F238E27FC236}">
                    <a16:creationId xmlns:a16="http://schemas.microsoft.com/office/drawing/2014/main" id="{8BFA794B-7B5C-4B21-A452-F05082E198A2}"/>
                  </a:ext>
                </a:extLst>
              </p:cNvPr>
              <p:cNvSpPr/>
              <p:nvPr/>
            </p:nvSpPr>
            <p:spPr>
              <a:xfrm>
                <a:off x="-154260" y="1710038"/>
                <a:ext cx="7777162"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2192356" y="1762697"/>
                <a:ext cx="2951098"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17028" y="8432494"/>
              <a:ext cx="3829905" cy="147732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52155" y="8454463"/>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65314" y="8592963"/>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44060"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226646" y="8476110"/>
              <a:ext cx="3002867"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797662" y="8591560"/>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Tree>
    <p:extLst>
      <p:ext uri="{BB962C8B-B14F-4D97-AF65-F5344CB8AC3E}">
        <p14:creationId xmlns:p14="http://schemas.microsoft.com/office/powerpoint/2010/main" val="284370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4982D34-586B-4FF9-B3FB-42ECAC1C7246}"/>
              </a:ext>
            </a:extLst>
          </p:cNvPr>
          <p:cNvPicPr>
            <a:picLocks noChangeAspect="1"/>
          </p:cNvPicPr>
          <p:nvPr/>
        </p:nvPicPr>
        <p:blipFill>
          <a:blip r:embed="rId2"/>
          <a:stretch>
            <a:fillRect/>
          </a:stretch>
        </p:blipFill>
        <p:spPr>
          <a:xfrm>
            <a:off x="0" y="0"/>
            <a:ext cx="7777164" cy="10061705"/>
          </a:xfrm>
          <a:prstGeom prst="rect">
            <a:avLst/>
          </a:prstGeom>
        </p:spPr>
      </p:pic>
      <p:sp>
        <p:nvSpPr>
          <p:cNvPr id="2" name="Título 1">
            <a:extLst>
              <a:ext uri="{FF2B5EF4-FFF2-40B4-BE49-F238E27FC236}">
                <a16:creationId xmlns:a16="http://schemas.microsoft.com/office/drawing/2014/main" id="{782B1567-8766-444E-9693-59F247C35600}"/>
              </a:ext>
            </a:extLst>
          </p:cNvPr>
          <p:cNvSpPr>
            <a:spLocks noGrp="1"/>
          </p:cNvSpPr>
          <p:nvPr>
            <p:ph type="title"/>
          </p:nvPr>
        </p:nvSpPr>
        <p:spPr>
          <a:xfrm>
            <a:off x="673827" y="3357555"/>
            <a:ext cx="6707803" cy="1941704"/>
          </a:xfrm>
        </p:spPr>
        <p:txBody>
          <a:bodyPr>
            <a:normAutofit/>
          </a:bodyPr>
          <a:lstStyle/>
          <a:p>
            <a:pPr algn="ctr"/>
            <a:r>
              <a:rPr lang="es-MX" sz="6000" b="1" dirty="0">
                <a:latin typeface="Comic Sans MS" panose="030F0702030302020204" pitchFamily="66" charset="0"/>
              </a:rPr>
              <a:t>DIARIO DE LA EDUCADORA</a:t>
            </a:r>
          </a:p>
        </p:txBody>
      </p:sp>
    </p:spTree>
    <p:extLst>
      <p:ext uri="{BB962C8B-B14F-4D97-AF65-F5344CB8AC3E}">
        <p14:creationId xmlns:p14="http://schemas.microsoft.com/office/powerpoint/2010/main" val="2298672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33131F2-8881-4901-A0F6-86C42D932DFE}"/>
              </a:ext>
            </a:extLst>
          </p:cNvPr>
          <p:cNvSpPr txBox="1"/>
          <p:nvPr/>
        </p:nvSpPr>
        <p:spPr>
          <a:xfrm>
            <a:off x="365760" y="208815"/>
            <a:ext cx="7093131" cy="2201949"/>
          </a:xfrm>
          <a:prstGeom prst="rect">
            <a:avLst/>
          </a:prstGeom>
          <a:noFill/>
        </p:spPr>
        <p:txBody>
          <a:bodyPr wrap="square">
            <a:spAutoFit/>
          </a:bodyPr>
          <a:lstStyle/>
          <a:p>
            <a:pPr algn="ctr" fontAlgn="base">
              <a:lnSpc>
                <a:spcPct val="107000"/>
              </a:lnSpc>
              <a:spcAft>
                <a:spcPts val="800"/>
              </a:spcAft>
            </a:pPr>
            <a:r>
              <a:rPr lang="es-MX" sz="3200" b="1" dirty="0">
                <a:effectLst/>
                <a:latin typeface="Candara Light" panose="020E0502030303020204" pitchFamily="34" charset="0"/>
                <a:ea typeface="Times New Roman" panose="02020603050405020304" pitchFamily="18" charset="0"/>
                <a:cs typeface="Segoe UI" panose="020B0502040204020203" pitchFamily="34" charset="0"/>
              </a:rPr>
              <a:t>Registro semanal del Profesor Titular</a:t>
            </a:r>
            <a:r>
              <a:rPr lang="es-MX" sz="3200" dirty="0">
                <a:effectLst/>
                <a:latin typeface="Candara Light" panose="020E0502030303020204" pitchFamily="34" charset="0"/>
                <a:ea typeface="Times New Roman" panose="02020603050405020304" pitchFamily="18" charset="0"/>
                <a:cs typeface="Segoe UI" panose="020B0502040204020203" pitchFamily="34"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s-MX" sz="1800" b="1" dirty="0">
                <a:effectLst/>
                <a:latin typeface="Candara Light" panose="020E0502030303020204" pitchFamily="34" charset="0"/>
                <a:ea typeface="Times New Roman" panose="02020603050405020304" pitchFamily="18" charset="0"/>
                <a:cs typeface="Segoe UI" panose="020B0502040204020203" pitchFamily="34" charset="0"/>
              </a:rPr>
              <a:t>Jardín de niños:</a:t>
            </a:r>
            <a:r>
              <a:rPr lang="es-MX" sz="1800" dirty="0">
                <a:effectLst/>
                <a:latin typeface="Candara Light" panose="020E0502030303020204" pitchFamily="34" charset="0"/>
                <a:ea typeface="Times New Roman" panose="02020603050405020304" pitchFamily="18" charset="0"/>
                <a:cs typeface="Segoe UI" panose="020B0502040204020203" pitchFamily="34" charset="0"/>
              </a:rPr>
              <a:t> ­­­­­­­­­­­­­­­­­­­­­­­­­­­­­____________________________</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s-MX" sz="1800" b="1" dirty="0">
                <a:effectLst/>
                <a:latin typeface="Candara Light" panose="020E0502030303020204" pitchFamily="34" charset="0"/>
                <a:ea typeface="Times New Roman" panose="02020603050405020304" pitchFamily="18" charset="0"/>
                <a:cs typeface="Segoe UI" panose="020B0502040204020203" pitchFamily="34" charset="0"/>
              </a:rPr>
              <a:t>Estudiante normalista:</a:t>
            </a:r>
            <a:r>
              <a:rPr lang="es-MX" sz="1800" dirty="0">
                <a:effectLst/>
                <a:latin typeface="Candara Light" panose="020E0502030303020204" pitchFamily="34" charset="0"/>
                <a:ea typeface="Times New Roman" panose="02020603050405020304" pitchFamily="18" charset="0"/>
                <a:cs typeface="Segoe UI" panose="020B0502040204020203" pitchFamily="34" charset="0"/>
              </a:rPr>
              <a:t>  </a:t>
            </a:r>
            <a:r>
              <a:rPr lang="es-MX" sz="1800" u="sng" dirty="0">
                <a:effectLst/>
                <a:latin typeface="Candara Light" panose="020E0502030303020204" pitchFamily="34" charset="0"/>
                <a:ea typeface="Times New Roman" panose="02020603050405020304" pitchFamily="18" charset="0"/>
                <a:cs typeface="Segoe UI" panose="020B0502040204020203" pitchFamily="34" charset="0"/>
              </a:rPr>
              <a:t>Lorena Iracheta Vélez</a:t>
            </a:r>
          </a:p>
          <a:p>
            <a:pPr fontAlgn="base">
              <a:lnSpc>
                <a:spcPct val="107000"/>
              </a:lnSpc>
              <a:spcAft>
                <a:spcPts val="800"/>
              </a:spcAft>
            </a:pPr>
            <a:r>
              <a:rPr lang="es-MX" sz="1800" b="1" dirty="0">
                <a:effectLst/>
                <a:latin typeface="Candara Light" panose="020E0502030303020204" pitchFamily="34" charset="0"/>
                <a:ea typeface="Times New Roman" panose="02020603050405020304" pitchFamily="18" charset="0"/>
                <a:cs typeface="Segoe UI" panose="020B0502040204020203" pitchFamily="34" charset="0"/>
              </a:rPr>
              <a:t>Profesor titular:</a:t>
            </a:r>
            <a:r>
              <a:rPr lang="es-MX" sz="1800" dirty="0">
                <a:effectLst/>
                <a:latin typeface="Candara Light" panose="020E0502030303020204" pitchFamily="34" charset="0"/>
                <a:ea typeface="Times New Roman" panose="02020603050405020304" pitchFamily="18" charset="0"/>
                <a:cs typeface="Segoe UI" panose="020B0502040204020203" pitchFamily="34" charset="0"/>
              </a:rPr>
              <a:t>   _____________________________</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s-MX" sz="1800" b="1" dirty="0">
                <a:effectLst/>
                <a:latin typeface="Candara Light" panose="020E0502030303020204" pitchFamily="34" charset="0"/>
                <a:ea typeface="Times New Roman" panose="02020603050405020304" pitchFamily="18" charset="0"/>
                <a:cs typeface="Segoe UI" panose="020B0502040204020203" pitchFamily="34" charset="0"/>
              </a:rPr>
              <a:t>Semana de práctica:</a:t>
            </a:r>
            <a:r>
              <a:rPr lang="es-MX" sz="1800" dirty="0">
                <a:effectLst/>
                <a:latin typeface="Candara Light" panose="020E0502030303020204" pitchFamily="34" charset="0"/>
                <a:ea typeface="Times New Roman" panose="02020603050405020304" pitchFamily="18" charset="0"/>
                <a:cs typeface="Segoe UI" panose="020B0502040204020203" pitchFamily="34" charset="0"/>
              </a:rPr>
              <a:t> ______________________________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F30EB2AD-822B-419D-BD4D-8FCE7794AB35}"/>
              </a:ext>
            </a:extLst>
          </p:cNvPr>
          <p:cNvSpPr txBox="1"/>
          <p:nvPr/>
        </p:nvSpPr>
        <p:spPr>
          <a:xfrm>
            <a:off x="228600" y="2410764"/>
            <a:ext cx="7367450" cy="4749313"/>
          </a:xfrm>
          <a:prstGeom prst="rect">
            <a:avLst/>
          </a:prstGeom>
          <a:noFill/>
        </p:spPr>
        <p:txBody>
          <a:bodyPr wrap="square">
            <a:spAutoFit/>
          </a:bodyPr>
          <a:lstStyle/>
          <a:p>
            <a:pPr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Instrucciones: Este instrumento se realizará de manera semanal y contendrá información de lo realizado durante la práctica, es importante el llenado de todos los indicadores, para de esta manera conocer la dinámica de trabajo que existe al interior de nuestras instituciones de práctica. Favor de contestar de la manera más honesta posible y compartir con la alumna estas sugerencias y/o recomendaciones de la observado con la finalidad de que la alumna mejore los aspectos en los que presenta áreas de oportunidad: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Comunicación con el profesor titular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tabLst>
                <a:tab pos="457200" algn="l"/>
              </a:tabLs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La estudiante normalista mantiene comunicación constante con el profesor titular:   Si        No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Especifica los días de la semana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Lunes       Martes    Miércoles    Jueves     Viernes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es-MX" sz="1800" dirty="0">
                <a:effectLst/>
                <a:latin typeface="Candara Light" panose="020E0502030303020204" pitchFamily="34" charset="0"/>
                <a:ea typeface="Times New Roman" panose="02020603050405020304" pitchFamily="18" charset="0"/>
                <a:cs typeface="Segoe UI" panose="020B0502040204020203" pitchFamily="34"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B712729C-7DF4-41EC-BF2A-214F49A6251B}"/>
              </a:ext>
            </a:extLst>
          </p:cNvPr>
          <p:cNvSpPr txBox="1"/>
          <p:nvPr/>
        </p:nvSpPr>
        <p:spPr>
          <a:xfrm>
            <a:off x="-173967" y="7003752"/>
            <a:ext cx="8125096" cy="312650"/>
          </a:xfrm>
          <a:prstGeom prst="rect">
            <a:avLst/>
          </a:prstGeom>
          <a:noFill/>
        </p:spPr>
        <p:txBody>
          <a:bodyPr wrap="square">
            <a:spAutoFit/>
          </a:bodyPr>
          <a:lstStyle/>
          <a:p>
            <a:pPr marL="457200" fontAlgn="base">
              <a:lnSpc>
                <a:spcPct val="107000"/>
              </a:lnSpc>
              <a:spcAft>
                <a:spcPts val="800"/>
              </a:spcAft>
            </a:pPr>
            <a:r>
              <a:rPr lang="es-MX" sz="1400" dirty="0">
                <a:effectLst/>
                <a:latin typeface="Candara Light" panose="020E0502030303020204" pitchFamily="34" charset="0"/>
                <a:ea typeface="Times New Roman" panose="02020603050405020304" pitchFamily="18" charset="0"/>
                <a:cs typeface="Segoe UI" panose="020B0502040204020203" pitchFamily="34" charset="0"/>
              </a:rPr>
              <a:t>Especifica por favor el medio de comunicación entre la estudiante normalista y el profesor titular: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descr="Imagen que contiene dibujo, cuarto, alimentos&#10;&#10;Descripción generada automáticamente">
            <a:extLst>
              <a:ext uri="{FF2B5EF4-FFF2-40B4-BE49-F238E27FC236}">
                <a16:creationId xmlns:a16="http://schemas.microsoft.com/office/drawing/2014/main" id="{B4EB9645-8723-4356-8586-AB88113230A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930" y="7616298"/>
            <a:ext cx="562770" cy="480712"/>
          </a:xfrm>
          <a:prstGeom prst="rect">
            <a:avLst/>
          </a:prstGeom>
          <a:noFill/>
          <a:ln>
            <a:noFill/>
          </a:ln>
        </p:spPr>
      </p:pic>
      <p:pic>
        <p:nvPicPr>
          <p:cNvPr id="17" name="Imagen 16" descr="Icono&#10;&#10;Descripción generada automáticamente">
            <a:extLst>
              <a:ext uri="{FF2B5EF4-FFF2-40B4-BE49-F238E27FC236}">
                <a16:creationId xmlns:a16="http://schemas.microsoft.com/office/drawing/2014/main" id="{53792FCB-4060-4C5F-80E9-7D0BAD7658B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3324" y="7623079"/>
            <a:ext cx="470128" cy="430714"/>
          </a:xfrm>
          <a:prstGeom prst="rect">
            <a:avLst/>
          </a:prstGeom>
          <a:noFill/>
          <a:ln>
            <a:noFill/>
          </a:ln>
        </p:spPr>
      </p:pic>
      <p:pic>
        <p:nvPicPr>
          <p:cNvPr id="18" name="Imagen 17">
            <a:extLst>
              <a:ext uri="{FF2B5EF4-FFF2-40B4-BE49-F238E27FC236}">
                <a16:creationId xmlns:a16="http://schemas.microsoft.com/office/drawing/2014/main" id="{D043BE9A-73E5-44C6-8603-6AE27BC0DD7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84939" y="7666296"/>
            <a:ext cx="470128" cy="430714"/>
          </a:xfrm>
          <a:prstGeom prst="rect">
            <a:avLst/>
          </a:prstGeom>
          <a:noFill/>
          <a:ln>
            <a:noFill/>
          </a:ln>
        </p:spPr>
      </p:pic>
      <p:pic>
        <p:nvPicPr>
          <p:cNvPr id="19" name="Imagen 18">
            <a:extLst>
              <a:ext uri="{FF2B5EF4-FFF2-40B4-BE49-F238E27FC236}">
                <a16:creationId xmlns:a16="http://schemas.microsoft.com/office/drawing/2014/main" id="{67BA4635-3D01-49DB-8A7D-FD6ADE35544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45819" y="7731728"/>
            <a:ext cx="470128" cy="428625"/>
          </a:xfrm>
          <a:prstGeom prst="rect">
            <a:avLst/>
          </a:prstGeom>
          <a:noFill/>
          <a:ln>
            <a:noFill/>
          </a:ln>
        </p:spPr>
      </p:pic>
      <p:sp>
        <p:nvSpPr>
          <p:cNvPr id="21" name="CuadroTexto 20">
            <a:extLst>
              <a:ext uri="{FF2B5EF4-FFF2-40B4-BE49-F238E27FC236}">
                <a16:creationId xmlns:a16="http://schemas.microsoft.com/office/drawing/2014/main" id="{BD45C441-B9FB-424B-AF68-1C31180DB04B}"/>
              </a:ext>
            </a:extLst>
          </p:cNvPr>
          <p:cNvSpPr txBox="1"/>
          <p:nvPr/>
        </p:nvSpPr>
        <p:spPr>
          <a:xfrm>
            <a:off x="228600" y="8124943"/>
            <a:ext cx="6831874" cy="369332"/>
          </a:xfrm>
          <a:prstGeom prst="rect">
            <a:avLst/>
          </a:prstGeom>
          <a:noFill/>
        </p:spPr>
        <p:txBody>
          <a:bodyPr wrap="square">
            <a:spAutoFit/>
          </a:bodyPr>
          <a:lstStyle/>
          <a:p>
            <a:r>
              <a:rPr lang="es-MX" sz="1800" dirty="0">
                <a:effectLst/>
                <a:latin typeface="Candara Light" panose="020E0502030303020204" pitchFamily="34" charset="0"/>
                <a:ea typeface="Times New Roman" panose="02020603050405020304" pitchFamily="18" charset="0"/>
                <a:cs typeface="Segoe UI" panose="020B0502040204020203" pitchFamily="34" charset="0"/>
              </a:rPr>
              <a:t> WhatsApp               Facebook           Correo electrónico </a:t>
            </a:r>
            <a:endParaRPr lang="es-MX" dirty="0"/>
          </a:p>
        </p:txBody>
      </p:sp>
      <p:sp>
        <p:nvSpPr>
          <p:cNvPr id="23" name="CuadroTexto 22">
            <a:extLst>
              <a:ext uri="{FF2B5EF4-FFF2-40B4-BE49-F238E27FC236}">
                <a16:creationId xmlns:a16="http://schemas.microsoft.com/office/drawing/2014/main" id="{0E7E7D55-847D-48E3-8C47-41DC1AA3DFE9}"/>
              </a:ext>
            </a:extLst>
          </p:cNvPr>
          <p:cNvSpPr txBox="1"/>
          <p:nvPr/>
        </p:nvSpPr>
        <p:spPr>
          <a:xfrm>
            <a:off x="5564776" y="8124943"/>
            <a:ext cx="4062548" cy="369332"/>
          </a:xfrm>
          <a:prstGeom prst="rect">
            <a:avLst/>
          </a:prstGeom>
          <a:noFill/>
        </p:spPr>
        <p:txBody>
          <a:bodyPr wrap="square">
            <a:spAutoFit/>
          </a:bodyPr>
          <a:lstStyle/>
          <a:p>
            <a:r>
              <a:rPr lang="es-MX" sz="1800" dirty="0">
                <a:effectLst/>
                <a:latin typeface="Candara Light" panose="020E0502030303020204" pitchFamily="34" charset="0"/>
                <a:ea typeface="Times New Roman" panose="02020603050405020304" pitchFamily="18" charset="0"/>
                <a:cs typeface="Segoe UI" panose="020B0502040204020203" pitchFamily="34" charset="0"/>
              </a:rPr>
              <a:t>Llamadas telefónicas  </a:t>
            </a:r>
            <a:endParaRPr lang="es-MX" dirty="0"/>
          </a:p>
        </p:txBody>
      </p:sp>
    </p:spTree>
    <p:extLst>
      <p:ext uri="{BB962C8B-B14F-4D97-AF65-F5344CB8AC3E}">
        <p14:creationId xmlns:p14="http://schemas.microsoft.com/office/powerpoint/2010/main" val="2691395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F4A794B2-759F-4C9E-9D35-27763F222D52}"/>
              </a:ext>
            </a:extLst>
          </p:cNvPr>
          <p:cNvSpPr txBox="1"/>
          <p:nvPr/>
        </p:nvSpPr>
        <p:spPr>
          <a:xfrm>
            <a:off x="466112" y="462413"/>
            <a:ext cx="6844937" cy="5150897"/>
          </a:xfrm>
          <a:prstGeom prst="rect">
            <a:avLst/>
          </a:prstGeom>
          <a:noFill/>
        </p:spPr>
        <p:txBody>
          <a:bodyPr wrap="square">
            <a:spAutoFit/>
          </a:bodyPr>
          <a:lstStyle/>
          <a:p>
            <a:pPr marL="342900" lvl="0" indent="-342900" fontAlgn="base">
              <a:lnSpc>
                <a:spcPct val="107000"/>
              </a:lnSpc>
              <a:spcAft>
                <a:spcPts val="800"/>
              </a:spcAft>
              <a:buFont typeface="+mj-lt"/>
              <a:buAutoNum type="arabicPeriod" startAt="2"/>
              <a:tabLst>
                <a:tab pos="457200" algn="l"/>
              </a:tabLs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La estudiante normalista envío la planeación para ser revisada de manera oportuna y atendió a las sugerencias de cambio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fontAlgn="base">
              <a:lnSpc>
                <a:spcPct val="107000"/>
              </a:lnSpc>
              <a:spcAft>
                <a:spcPts val="800"/>
              </a:spcAft>
            </a:pPr>
            <a:r>
              <a:rPr lang="es-MX" sz="1600" u="sng" dirty="0">
                <a:effectLst/>
                <a:latin typeface="Candara Light" panose="020E0502030303020204" pitchFamily="34" charset="0"/>
                <a:ea typeface="Times New Roman" panose="02020603050405020304" pitchFamily="18" charset="0"/>
                <a:cs typeface="Segoe UI" panose="020B0502040204020203" pitchFamily="34" charset="0"/>
              </a:rPr>
              <a:t>Sí</a:t>
            </a:r>
            <a:r>
              <a:rPr lang="es-MX" sz="1600" dirty="0">
                <a:effectLst/>
                <a:latin typeface="Candara Light" panose="020E0502030303020204" pitchFamily="34" charset="0"/>
                <a:ea typeface="Times New Roman" panose="02020603050405020304" pitchFamily="18" charset="0"/>
                <a:cs typeface="Segoe UI" panose="020B0502040204020203" pitchFamily="34" charset="0"/>
              </a:rPr>
              <a:t>                      No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Recomendaciones y/o sugerencias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es-MX" sz="1800" dirty="0">
                <a:effectLst/>
                <a:latin typeface="Candara Light" panose="020E0502030303020204" pitchFamily="34" charset="0"/>
                <a:ea typeface="Times New Roman" panose="02020603050405020304" pitchFamily="18" charset="0"/>
                <a:cs typeface="Segoe UI" panose="020B0502040204020203"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457200" algn="ctr" fontAlgn="base">
              <a:lnSpc>
                <a:spcPct val="107000"/>
              </a:lnSpc>
              <a:spcAft>
                <a:spcPts val="800"/>
              </a:spcAft>
            </a:pPr>
            <a:r>
              <a:rPr lang="es-MX" sz="1600" u="sng" dirty="0">
                <a:effectLst/>
                <a:latin typeface="Candara Light" panose="020E0502030303020204" pitchFamily="34" charset="0"/>
                <a:ea typeface="Times New Roman" panose="02020603050405020304" pitchFamily="18" charset="0"/>
                <a:cs typeface="Segoe UI" panose="020B0502040204020203" pitchFamily="34" charset="0"/>
              </a:rPr>
              <a:t>Referente al trabajo con el grupo</a:t>
            </a:r>
            <a:r>
              <a:rPr lang="es-MX" sz="1600" dirty="0">
                <a:effectLst/>
                <a:latin typeface="Candara Light" panose="020E0502030303020204" pitchFamily="34" charset="0"/>
                <a:ea typeface="Times New Roman" panose="02020603050405020304" pitchFamily="18" charset="0"/>
                <a:cs typeface="Segoe UI" panose="020B0502040204020203" pitchFamily="34"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mj-lt"/>
              <a:buAutoNum type="arabicPeriod" startAt="3"/>
              <a:tabLst>
                <a:tab pos="457200" algn="l"/>
              </a:tabLs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Medios por el cual realizan las clases virtuales: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s-MX" sz="1800" dirty="0">
                <a:effectLst/>
                <a:latin typeface="Candara Light" panose="020E0502030303020204" pitchFamily="34" charset="0"/>
                <a:ea typeface="Times New Roman" panose="02020603050405020304" pitchFamily="18" charset="0"/>
                <a:cs typeface="Segoe UI" panose="020B0502040204020203" pitchFamily="34"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s-MX" sz="1800" dirty="0">
                <a:effectLst/>
                <a:latin typeface="Candara Light" panose="020E0502030303020204" pitchFamily="34" charset="0"/>
                <a:ea typeface="Times New Roman" panose="02020603050405020304" pitchFamily="18" charset="0"/>
                <a:cs typeface="Segoe UI" panose="020B0502040204020203" pitchFamily="34"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5902BA61-697B-4FE0-AC35-C144B96C3A41}"/>
              </a:ext>
            </a:extLst>
          </p:cNvPr>
          <p:cNvSpPr txBox="1"/>
          <p:nvPr/>
        </p:nvSpPr>
        <p:spPr>
          <a:xfrm>
            <a:off x="-939780" y="5242503"/>
            <a:ext cx="9238707" cy="741613"/>
          </a:xfrm>
          <a:prstGeom prst="rect">
            <a:avLst/>
          </a:prstGeom>
          <a:noFill/>
        </p:spPr>
        <p:txBody>
          <a:bodyPr wrap="square">
            <a:spAutoFit/>
          </a:bodyPr>
          <a:lstStyle/>
          <a:p>
            <a:pPr marL="457200" algn="ctr"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WhatsApp                     Facebook                    Zoom                     </a:t>
            </a:r>
            <a:r>
              <a:rPr lang="es-MX" sz="1600" dirty="0" err="1">
                <a:effectLst/>
                <a:latin typeface="Candara Light" panose="020E0502030303020204" pitchFamily="34" charset="0"/>
                <a:ea typeface="Times New Roman" panose="02020603050405020304" pitchFamily="18" charset="0"/>
                <a:cs typeface="Segoe UI" panose="020B0502040204020203" pitchFamily="34" charset="0"/>
              </a:rPr>
              <a:t>Classroom</a:t>
            </a:r>
            <a:r>
              <a:rPr lang="es-MX" sz="1600" dirty="0">
                <a:effectLst/>
                <a:latin typeface="Candara Light" panose="020E0502030303020204" pitchFamily="34" charset="0"/>
                <a:ea typeface="Times New Roman" panose="02020603050405020304" pitchFamily="18" charset="0"/>
                <a:cs typeface="Segoe UI" panose="020B0502040204020203" pitchFamily="34" charset="0"/>
              </a:rPr>
              <a:t>                  </a:t>
            </a:r>
            <a:r>
              <a:rPr lang="es-MX" sz="1600" dirty="0" err="1">
                <a:effectLst/>
                <a:latin typeface="Candara Light" panose="020E0502030303020204" pitchFamily="34" charset="0"/>
                <a:ea typeface="Times New Roman" panose="02020603050405020304" pitchFamily="18" charset="0"/>
                <a:cs typeface="Segoe UI" panose="020B0502040204020203" pitchFamily="34" charset="0"/>
              </a:rPr>
              <a:t>Meet</a:t>
            </a:r>
            <a:r>
              <a:rPr lang="es-MX" sz="1600" dirty="0">
                <a:effectLst/>
                <a:latin typeface="Candara Light" panose="020E0502030303020204" pitchFamily="34" charset="0"/>
                <a:ea typeface="Times New Roman" panose="02020603050405020304" pitchFamily="18" charset="0"/>
                <a:cs typeface="Segoe UI" panose="020B0502040204020203" pitchFamily="34"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es-MX" dirty="0">
                <a:effectLst/>
                <a:latin typeface="Candara Light" panose="020E0502030303020204" pitchFamily="34" charset="0"/>
                <a:ea typeface="Times New Roman" panose="02020603050405020304" pitchFamily="18" charset="0"/>
                <a:cs typeface="Segoe UI" panose="020B0502040204020203" pitchFamily="34"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descr="Imagen que contiene dibujo, cuarto, alimentos&#10;&#10;Descripción generada automáticamente">
            <a:extLst>
              <a:ext uri="{FF2B5EF4-FFF2-40B4-BE49-F238E27FC236}">
                <a16:creationId xmlns:a16="http://schemas.microsoft.com/office/drawing/2014/main" id="{0330BB53-1735-4D2D-8F8C-D0F08F34D7E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6810" y="4636112"/>
            <a:ext cx="476250" cy="471170"/>
          </a:xfrm>
          <a:prstGeom prst="rect">
            <a:avLst/>
          </a:prstGeom>
          <a:noFill/>
          <a:ln>
            <a:noFill/>
          </a:ln>
        </p:spPr>
      </p:pic>
      <p:pic>
        <p:nvPicPr>
          <p:cNvPr id="11" name="Imagen 10" descr="Icono&#10;&#10;Descripción generada automáticamente">
            <a:extLst>
              <a:ext uri="{FF2B5EF4-FFF2-40B4-BE49-F238E27FC236}">
                <a16:creationId xmlns:a16="http://schemas.microsoft.com/office/drawing/2014/main" id="{D8C3E7CA-66D7-452E-AD5C-7D3D96108A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36700" y="4663112"/>
            <a:ext cx="405130" cy="409575"/>
          </a:xfrm>
          <a:prstGeom prst="rect">
            <a:avLst/>
          </a:prstGeom>
          <a:noFill/>
          <a:ln>
            <a:noFill/>
          </a:ln>
        </p:spPr>
      </p:pic>
      <p:pic>
        <p:nvPicPr>
          <p:cNvPr id="12" name="Imagen 11">
            <a:extLst>
              <a:ext uri="{FF2B5EF4-FFF2-40B4-BE49-F238E27FC236}">
                <a16:creationId xmlns:a16="http://schemas.microsoft.com/office/drawing/2014/main" id="{B97B7805-0223-49DE-83B1-30B67FE4A7B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888581" y="4663112"/>
            <a:ext cx="476250" cy="471169"/>
          </a:xfrm>
          <a:prstGeom prst="rect">
            <a:avLst/>
          </a:prstGeom>
          <a:noFill/>
          <a:ln>
            <a:noFill/>
          </a:ln>
        </p:spPr>
      </p:pic>
      <p:pic>
        <p:nvPicPr>
          <p:cNvPr id="13" name="Imagen 12" descr="Icono&#10;&#10;Descripción generada automáticamente">
            <a:extLst>
              <a:ext uri="{FF2B5EF4-FFF2-40B4-BE49-F238E27FC236}">
                <a16:creationId xmlns:a16="http://schemas.microsoft.com/office/drawing/2014/main" id="{73B3643C-F5A2-4BBA-AADB-31A9A229850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534023" y="4693092"/>
            <a:ext cx="542925" cy="495300"/>
          </a:xfrm>
          <a:prstGeom prst="rect">
            <a:avLst/>
          </a:prstGeom>
          <a:noFill/>
          <a:ln>
            <a:noFill/>
          </a:ln>
        </p:spPr>
      </p:pic>
      <p:pic>
        <p:nvPicPr>
          <p:cNvPr id="14" name="Imagen 13">
            <a:extLst>
              <a:ext uri="{FF2B5EF4-FFF2-40B4-BE49-F238E27FC236}">
                <a16:creationId xmlns:a16="http://schemas.microsoft.com/office/drawing/2014/main" id="{68238754-7B59-47EC-AA46-9235BA40688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927053" y="4663112"/>
            <a:ext cx="476250" cy="579391"/>
          </a:xfrm>
          <a:prstGeom prst="rect">
            <a:avLst/>
          </a:prstGeom>
          <a:noFill/>
          <a:ln>
            <a:noFill/>
          </a:ln>
        </p:spPr>
      </p:pic>
      <p:sp>
        <p:nvSpPr>
          <p:cNvPr id="16" name="CuadroTexto 15">
            <a:extLst>
              <a:ext uri="{FF2B5EF4-FFF2-40B4-BE49-F238E27FC236}">
                <a16:creationId xmlns:a16="http://schemas.microsoft.com/office/drawing/2014/main" id="{BF0C59F0-7B67-45C5-B186-C280C6B883AC}"/>
              </a:ext>
            </a:extLst>
          </p:cNvPr>
          <p:cNvSpPr txBox="1"/>
          <p:nvPr/>
        </p:nvSpPr>
        <p:spPr>
          <a:xfrm>
            <a:off x="0" y="5713672"/>
            <a:ext cx="7631975" cy="2335255"/>
          </a:xfrm>
          <a:prstGeom prst="rect">
            <a:avLst/>
          </a:prstGeom>
          <a:noFill/>
        </p:spPr>
        <p:txBody>
          <a:bodyPr wrap="square">
            <a:spAutoFit/>
          </a:bodyPr>
          <a:lstStyle/>
          <a:p>
            <a:pPr marL="45720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Otro (especifica por favor): _______________________________________________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Día de la semana en que se impartió Lunes       Martes    Miércoles    Jueves     Viernes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 Tiempo de duración ____________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0819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1F46E3F9-9D1E-45D6-9438-E613646489BD}"/>
              </a:ext>
            </a:extLst>
          </p:cNvPr>
          <p:cNvGraphicFramePr>
            <a:graphicFrameLocks noGrp="1"/>
          </p:cNvGraphicFramePr>
          <p:nvPr>
            <p:extLst>
              <p:ext uri="{D42A27DB-BD31-4B8C-83A1-F6EECF244321}">
                <p14:modId xmlns:p14="http://schemas.microsoft.com/office/powerpoint/2010/main" val="2479936501"/>
              </p:ext>
            </p:extLst>
          </p:nvPr>
        </p:nvGraphicFramePr>
        <p:xfrm>
          <a:off x="702466" y="1391239"/>
          <a:ext cx="6372225" cy="5074604"/>
        </p:xfrm>
        <a:graphic>
          <a:graphicData uri="http://schemas.openxmlformats.org/drawingml/2006/table">
            <a:tbl>
              <a:tblPr firstRow="1" firstCol="1" bandRow="1">
                <a:tableStyleId>{5C22544A-7EE6-4342-B048-85BDC9FD1C3A}</a:tableStyleId>
              </a:tblPr>
              <a:tblGrid>
                <a:gridCol w="1428750">
                  <a:extLst>
                    <a:ext uri="{9D8B030D-6E8A-4147-A177-3AD203B41FA5}">
                      <a16:colId xmlns:a16="http://schemas.microsoft.com/office/drawing/2014/main" val="1724785362"/>
                    </a:ext>
                  </a:extLst>
                </a:gridCol>
                <a:gridCol w="1619250">
                  <a:extLst>
                    <a:ext uri="{9D8B030D-6E8A-4147-A177-3AD203B41FA5}">
                      <a16:colId xmlns:a16="http://schemas.microsoft.com/office/drawing/2014/main" val="1559425389"/>
                    </a:ext>
                  </a:extLst>
                </a:gridCol>
                <a:gridCol w="1619250">
                  <a:extLst>
                    <a:ext uri="{9D8B030D-6E8A-4147-A177-3AD203B41FA5}">
                      <a16:colId xmlns:a16="http://schemas.microsoft.com/office/drawing/2014/main" val="2680080615"/>
                    </a:ext>
                  </a:extLst>
                </a:gridCol>
                <a:gridCol w="1704975">
                  <a:extLst>
                    <a:ext uri="{9D8B030D-6E8A-4147-A177-3AD203B41FA5}">
                      <a16:colId xmlns:a16="http://schemas.microsoft.com/office/drawing/2014/main" val="401933970"/>
                    </a:ext>
                  </a:extLst>
                </a:gridCol>
              </a:tblGrid>
              <a:tr h="0">
                <a:tc>
                  <a:txBody>
                    <a:bodyPr/>
                    <a:lstStyle/>
                    <a:p>
                      <a:pPr algn="ctr" fontAlgn="base">
                        <a:lnSpc>
                          <a:spcPct val="107000"/>
                        </a:lnSpc>
                        <a:spcAft>
                          <a:spcPts val="800"/>
                        </a:spcAft>
                      </a:pPr>
                      <a:r>
                        <a:rPr lang="es-MX" sz="1400">
                          <a:effectLst/>
                        </a:rPr>
                        <a:t>Competente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s-MX" sz="1400">
                          <a:effectLst/>
                        </a:rPr>
                        <a:t>Satisfactorio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s-MX" sz="1400">
                          <a:effectLst/>
                        </a:rPr>
                        <a:t>Regular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s-MX" sz="1400">
                          <a:effectLst/>
                        </a:rPr>
                        <a:t>Básico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27094732"/>
                  </a:ext>
                </a:extLst>
              </a:tr>
              <a:tr h="0">
                <a:tc>
                  <a:txBody>
                    <a:bodyPr/>
                    <a:lstStyle/>
                    <a:p>
                      <a:pPr fontAlgn="base">
                        <a:lnSpc>
                          <a:spcPct val="107000"/>
                        </a:lnSpc>
                        <a:spcAft>
                          <a:spcPts val="800"/>
                        </a:spcAft>
                      </a:pPr>
                      <a:r>
                        <a:rPr lang="es-MX" sz="900">
                          <a:effectLst/>
                        </a:rPr>
                        <a:t>Las actividades son retadoras y significativas para el niño.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Las actividades son retadoras o significativas para el niño.  </a:t>
                      </a:r>
                      <a:endParaRPr lang="es-MX" sz="1100">
                        <a:effectLst/>
                      </a:endParaRPr>
                    </a:p>
                    <a:p>
                      <a:pPr fontAlgn="base">
                        <a:lnSpc>
                          <a:spcPct val="107000"/>
                        </a:lnSpc>
                        <a:spcAft>
                          <a:spcPts val="800"/>
                        </a:spcAft>
                      </a:pPr>
                      <a:r>
                        <a:rPr lang="es-MX" sz="14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actividad implementada implica muy poco reto para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Las actividades no presentan ningún reto para los niños  </a:t>
                      </a:r>
                      <a:endParaRPr lang="es-MX" sz="1100">
                        <a:effectLst/>
                      </a:endParaRPr>
                    </a:p>
                    <a:p>
                      <a:pPr fontAlgn="base">
                        <a:lnSpc>
                          <a:spcPct val="107000"/>
                        </a:lnSpc>
                        <a:spcAft>
                          <a:spcPts val="800"/>
                        </a:spcAft>
                      </a:pPr>
                      <a:r>
                        <a:rPr lang="es-MX" sz="9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48992951"/>
                  </a:ext>
                </a:extLst>
              </a:tr>
              <a:tr h="0">
                <a:tc>
                  <a:txBody>
                    <a:bodyPr/>
                    <a:lstStyle/>
                    <a:p>
                      <a:pPr fontAlgn="base">
                        <a:lnSpc>
                          <a:spcPct val="107000"/>
                        </a:lnSpc>
                        <a:spcAft>
                          <a:spcPts val="800"/>
                        </a:spcAft>
                      </a:pPr>
                      <a:r>
                        <a:rPr lang="es-MX" sz="900">
                          <a:effectLst/>
                        </a:rPr>
                        <a:t>La actividad logra el aprendizaje esperado.</a:t>
                      </a:r>
                      <a:r>
                        <a:rPr lang="es-MX" sz="14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actividad favorece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actividad tiene poca relación con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dirty="0">
                          <a:effectLst/>
                        </a:rPr>
                        <a:t>La actividad no tiene relación con el aprendizaje esperado.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03064883"/>
                  </a:ext>
                </a:extLst>
              </a:tr>
              <a:tr h="0">
                <a:tc>
                  <a:txBody>
                    <a:bodyPr/>
                    <a:lstStyle/>
                    <a:p>
                      <a:pPr fontAlgn="base">
                        <a:lnSpc>
                          <a:spcPct val="107000"/>
                        </a:lnSpc>
                        <a:spcAft>
                          <a:spcPts val="800"/>
                        </a:spcAft>
                      </a:pPr>
                      <a:r>
                        <a:rPr lang="es-MX" sz="900">
                          <a:effectLst/>
                        </a:rPr>
                        <a:t>La clase virtual o presencial presenta una secuencia lógica de inicio, desarrollo y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clase virtual o presencial presenta una secuencia lógica de inicio y desarrollo, pero no muestra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clase virtual o presencial presenta solo el, desarrollo de la actividad, sin inicio ni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clase virtual o presencial no presenta secuencia.  </a:t>
                      </a:r>
                      <a:endParaRPr lang="es-MX" sz="1100">
                        <a:effectLst/>
                      </a:endParaRPr>
                    </a:p>
                    <a:p>
                      <a:pPr fontAlgn="base">
                        <a:lnSpc>
                          <a:spcPct val="107000"/>
                        </a:lnSpc>
                        <a:spcAft>
                          <a:spcPts val="800"/>
                        </a:spcAft>
                      </a:pPr>
                      <a:r>
                        <a:rPr lang="es-MX" sz="9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4473520"/>
                  </a:ext>
                </a:extLst>
              </a:tr>
              <a:tr h="0">
                <a:tc>
                  <a:txBody>
                    <a:bodyPr/>
                    <a:lstStyle/>
                    <a:p>
                      <a:pPr fontAlgn="base">
                        <a:lnSpc>
                          <a:spcPct val="107000"/>
                        </a:lnSpc>
                        <a:spcAft>
                          <a:spcPts val="800"/>
                        </a:spcAft>
                      </a:pPr>
                      <a:r>
                        <a:rPr lang="es-MX" sz="900">
                          <a:effectLst/>
                        </a:rPr>
                        <a:t>La alumna normalista logra el control de grupo y la participación activa y ordenada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alumna normalista presenta algunas dificultades para el control grupo y para la participación activa.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alumna normalista presenta mucha dificultad para mantener el control del grupo y tiene poca participación activa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alumna no presenta control de grupo y omite la participación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89057085"/>
                  </a:ext>
                </a:extLst>
              </a:tr>
              <a:tr h="0">
                <a:tc>
                  <a:txBody>
                    <a:bodyPr/>
                    <a:lstStyle/>
                    <a:p>
                      <a:pPr fontAlgn="base">
                        <a:lnSpc>
                          <a:spcPct val="107000"/>
                        </a:lnSpc>
                        <a:spcAft>
                          <a:spcPts val="800"/>
                        </a:spcAft>
                      </a:pPr>
                      <a:r>
                        <a:rPr lang="es-MX" sz="900">
                          <a:effectLst/>
                        </a:rPr>
                        <a:t>La estudiante normalista aplica diferentes estrategias para lograr captar la atención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estudiante normalista aplica diferentes estrategias para lograr captar la atención de la mayoría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estudiante normalista no aplica estrategias por lo que capta la atención de muy pocos integrantes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estudiante normalista no logra atraer la atención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27605025"/>
                  </a:ext>
                </a:extLst>
              </a:tr>
              <a:tr h="0">
                <a:tc>
                  <a:txBody>
                    <a:bodyPr/>
                    <a:lstStyle/>
                    <a:p>
                      <a:pPr fontAlgn="base">
                        <a:lnSpc>
                          <a:spcPct val="107000"/>
                        </a:lnSpc>
                        <a:spcAft>
                          <a:spcPts val="800"/>
                        </a:spcAft>
                      </a:pPr>
                      <a:r>
                        <a:rPr lang="es-MX" sz="900">
                          <a:effectLst/>
                        </a:rPr>
                        <a:t>Modula su voz y utiliza un lenguaje técnico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Ocasionalmente modula su voz y utiliza un lenguaje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No realiza modulación de voz y utiliza un lenguaje coloquial.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No realiza modulación de voz y el lenguaje es inapropiado para la edad del alumno.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84281279"/>
                  </a:ext>
                </a:extLst>
              </a:tr>
              <a:tr h="0">
                <a:tc>
                  <a:txBody>
                    <a:bodyPr/>
                    <a:lstStyle/>
                    <a:p>
                      <a:pPr fontAlgn="base">
                        <a:lnSpc>
                          <a:spcPct val="107000"/>
                        </a:lnSpc>
                        <a:spcAft>
                          <a:spcPts val="800"/>
                        </a:spcAft>
                      </a:pPr>
                      <a:r>
                        <a:rPr lang="es-MX" sz="900">
                          <a:effectLst/>
                        </a:rPr>
                        <a:t>La alumna normalista utiliza material llamativo, colorido, de buen tamaño, con relación al contenido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alumna normalista presenta material llamativo y colorido, pero de tamaño poco apreciable y con relación al contenido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alumna normalista presenta material poco colorido de tamaño pequeño, sin relación al contenido de la actividad.  </a:t>
                      </a:r>
                      <a:endParaRPr lang="es-MX" sz="1100">
                        <a:effectLst/>
                      </a:endParaRPr>
                    </a:p>
                    <a:p>
                      <a:pPr fontAlgn="base">
                        <a:lnSpc>
                          <a:spcPct val="107000"/>
                        </a:lnSpc>
                        <a:spcAft>
                          <a:spcPts val="800"/>
                        </a:spcAft>
                      </a:pPr>
                      <a:r>
                        <a:rPr lang="es-MX" sz="9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alumna normalista no presenta material.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60953385"/>
                  </a:ext>
                </a:extLst>
              </a:tr>
              <a:tr h="0">
                <a:tc>
                  <a:txBody>
                    <a:bodyPr/>
                    <a:lstStyle/>
                    <a:p>
                      <a:pPr fontAlgn="base">
                        <a:lnSpc>
                          <a:spcPct val="107000"/>
                        </a:lnSpc>
                        <a:spcAft>
                          <a:spcPts val="800"/>
                        </a:spcAft>
                      </a:pPr>
                      <a:r>
                        <a:rPr lang="es-MX" sz="900">
                          <a:effectLst/>
                        </a:rPr>
                        <a:t>Promueve un ambiente de aprendizaje adecuado al nivel y características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Promueve un ambiente de aprendizaje poco adecuado al nivel y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Promueve un ambiente de aprendizaje tomando en cuenta solo el nivel o las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dirty="0">
                          <a:effectLst/>
                        </a:rPr>
                        <a:t>No favorece un ambiente de aprendizaje ni toma en cuenta el nivel y características del grupo.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83338497"/>
                  </a:ext>
                </a:extLst>
              </a:tr>
            </a:tbl>
          </a:graphicData>
        </a:graphic>
      </p:graphicFrame>
      <p:sp>
        <p:nvSpPr>
          <p:cNvPr id="6" name="CuadroTexto 5">
            <a:extLst>
              <a:ext uri="{FF2B5EF4-FFF2-40B4-BE49-F238E27FC236}">
                <a16:creationId xmlns:a16="http://schemas.microsoft.com/office/drawing/2014/main" id="{AB78EA90-520E-4311-9953-B032A8CA0607}"/>
              </a:ext>
            </a:extLst>
          </p:cNvPr>
          <p:cNvSpPr txBox="1"/>
          <p:nvPr/>
        </p:nvSpPr>
        <p:spPr>
          <a:xfrm>
            <a:off x="771455" y="605658"/>
            <a:ext cx="6234249" cy="646331"/>
          </a:xfrm>
          <a:prstGeom prst="rect">
            <a:avLst/>
          </a:prstGeom>
          <a:noFill/>
        </p:spPr>
        <p:txBody>
          <a:bodyPr wrap="square">
            <a:spAutoFit/>
          </a:bodyPr>
          <a:lstStyle/>
          <a:p>
            <a:r>
              <a:rPr lang="es-MX" sz="1800" dirty="0">
                <a:effectLst/>
                <a:latin typeface="Candara Light" panose="020E0502030303020204" pitchFamily="34" charset="0"/>
                <a:ea typeface="Times New Roman" panose="02020603050405020304" pitchFamily="18" charset="0"/>
                <a:cs typeface="Segoe UI" panose="020B0502040204020203" pitchFamily="34" charset="0"/>
              </a:rPr>
              <a:t> 4. En las clases virtuales o presenciales ¿cuál es el desempeño de la alumna? </a:t>
            </a:r>
            <a:endParaRPr lang="es-MX" dirty="0"/>
          </a:p>
        </p:txBody>
      </p:sp>
      <p:sp>
        <p:nvSpPr>
          <p:cNvPr id="8" name="CuadroTexto 7">
            <a:extLst>
              <a:ext uri="{FF2B5EF4-FFF2-40B4-BE49-F238E27FC236}">
                <a16:creationId xmlns:a16="http://schemas.microsoft.com/office/drawing/2014/main" id="{FFC1C705-856D-4002-ABC3-AB924047A214}"/>
              </a:ext>
            </a:extLst>
          </p:cNvPr>
          <p:cNvSpPr txBox="1"/>
          <p:nvPr/>
        </p:nvSpPr>
        <p:spPr>
          <a:xfrm>
            <a:off x="0" y="6800280"/>
            <a:ext cx="7419703" cy="2903231"/>
          </a:xfrm>
          <a:prstGeom prst="rect">
            <a:avLst/>
          </a:prstGeom>
          <a:noFill/>
        </p:spPr>
        <p:txBody>
          <a:bodyPr wrap="square">
            <a:spAutoFit/>
          </a:bodyPr>
          <a:lstStyle/>
          <a:p>
            <a:pPr marL="45720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Sugerencias y/o recomendaciones para la estudiante normalista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_______________________________________________________________________________________________________________________________________________________________________________________________________________________________________</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r>
              <a:rPr lang="es-MX" sz="1600" dirty="0">
                <a:effectLst/>
                <a:latin typeface="Candara Light" panose="020E0502030303020204" pitchFamily="34" charset="0"/>
                <a:ea typeface="Times New Roman" panose="02020603050405020304" pitchFamily="18" charset="0"/>
              </a:rPr>
              <a:t>De que otra manera podría intervenir: </a:t>
            </a:r>
            <a:endParaRPr lang="es-MX" sz="1600" dirty="0">
              <a:effectLst/>
              <a:latin typeface="Times New Roman" panose="02020603050405020304" pitchFamily="18" charset="0"/>
              <a:ea typeface="Times New Roman" panose="02020603050405020304" pitchFamily="18" charset="0"/>
            </a:endParaRPr>
          </a:p>
          <a:p>
            <a:pPr marL="45720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___________________________________________________________________________________________________________________________________________________________________________________________________________________________________</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4297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25A3FFA-48BD-4BA8-99F7-47D57677E731}"/>
              </a:ext>
            </a:extLst>
          </p:cNvPr>
          <p:cNvSpPr txBox="1"/>
          <p:nvPr/>
        </p:nvSpPr>
        <p:spPr>
          <a:xfrm>
            <a:off x="361609" y="577552"/>
            <a:ext cx="7053944" cy="4048994"/>
          </a:xfrm>
          <a:prstGeom prst="rect">
            <a:avLst/>
          </a:prstGeom>
          <a:noFill/>
        </p:spPr>
        <p:txBody>
          <a:bodyPr wrap="square">
            <a:spAutoFit/>
          </a:bodyPr>
          <a:lstStyle/>
          <a:p>
            <a:pPr indent="449580" fontAlgn="base"/>
            <a:r>
              <a:rPr lang="es-MX" sz="1600" dirty="0">
                <a:effectLst/>
                <a:latin typeface="Candara Light" panose="020E0502030303020204" pitchFamily="34" charset="0"/>
                <a:ea typeface="Times New Roman" panose="02020603050405020304" pitchFamily="18" charset="0"/>
              </a:rPr>
              <a:t>Que no debe olvidar la alumna al desempeñar su intervención: </a:t>
            </a:r>
            <a:endParaRPr lang="es-MX" sz="1600" dirty="0">
              <a:effectLst/>
              <a:latin typeface="Times New Roman" panose="02020603050405020304" pitchFamily="18" charset="0"/>
              <a:ea typeface="Times New Roman" panose="02020603050405020304" pitchFamily="18" charset="0"/>
            </a:endParaRPr>
          </a:p>
          <a:p>
            <a:pPr marL="45720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r>
              <a:rPr lang="es-MX" sz="1600" dirty="0">
                <a:effectLst/>
                <a:latin typeface="Candara Light" panose="020E0502030303020204" pitchFamily="34" charset="0"/>
                <a:ea typeface="Times New Roman" panose="02020603050405020304" pitchFamily="18" charset="0"/>
              </a:rPr>
              <a:t> </a:t>
            </a:r>
            <a:endParaRPr lang="es-MX" sz="1600" dirty="0">
              <a:effectLst/>
              <a:latin typeface="Times New Roman" panose="02020603050405020304" pitchFamily="18" charset="0"/>
              <a:ea typeface="Times New Roman" panose="02020603050405020304" pitchFamily="18" charset="0"/>
            </a:endParaRPr>
          </a:p>
          <a:p>
            <a:pPr fontAlgn="base"/>
            <a:r>
              <a:rPr lang="es-MX" sz="1600" dirty="0">
                <a:effectLst/>
                <a:latin typeface="Candara Light" panose="020E0502030303020204" pitchFamily="34" charset="0"/>
                <a:ea typeface="Times New Roman" panose="02020603050405020304" pitchFamily="18" charset="0"/>
              </a:rPr>
              <a:t> </a:t>
            </a:r>
            <a:endParaRPr lang="es-MX" sz="1600" dirty="0">
              <a:effectLst/>
              <a:latin typeface="Times New Roman" panose="02020603050405020304" pitchFamily="18" charset="0"/>
              <a:ea typeface="Times New Roman" panose="02020603050405020304" pitchFamily="18" charset="0"/>
            </a:endParaRPr>
          </a:p>
          <a:p>
            <a:pPr marL="342900" lvl="0" indent="-342900" fontAlgn="base">
              <a:buFont typeface="+mj-lt"/>
              <a:buAutoNum type="arabicPeriod" startAt="5"/>
              <a:tabLst>
                <a:tab pos="883920" algn="l"/>
              </a:tabLst>
            </a:pPr>
            <a:r>
              <a:rPr lang="es-MX" sz="1600" dirty="0">
                <a:effectLst/>
                <a:latin typeface="Candara Light" panose="020E0502030303020204" pitchFamily="34" charset="0"/>
                <a:ea typeface="Times New Roman" panose="02020603050405020304" pitchFamily="18" charset="0"/>
              </a:rPr>
              <a:t>Suceso relevante o particular ocurrido durante la semana que considere importante mencionar al profesor de aprendizaje en el servicio.</a:t>
            </a:r>
            <a:endParaRPr lang="es-MX" sz="1600" dirty="0">
              <a:effectLst/>
              <a:latin typeface="Times New Roman" panose="02020603050405020304" pitchFamily="18" charset="0"/>
              <a:ea typeface="Times New Roman" panose="02020603050405020304" pitchFamily="18" charset="0"/>
            </a:endParaRPr>
          </a:p>
          <a:p>
            <a:pPr marL="88392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8818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33131F2-8881-4901-A0F6-86C42D932DFE}"/>
              </a:ext>
            </a:extLst>
          </p:cNvPr>
          <p:cNvSpPr txBox="1"/>
          <p:nvPr/>
        </p:nvSpPr>
        <p:spPr>
          <a:xfrm>
            <a:off x="365760" y="208815"/>
            <a:ext cx="7093131" cy="2201949"/>
          </a:xfrm>
          <a:prstGeom prst="rect">
            <a:avLst/>
          </a:prstGeom>
          <a:noFill/>
        </p:spPr>
        <p:txBody>
          <a:bodyPr wrap="square">
            <a:spAutoFit/>
          </a:bodyPr>
          <a:lstStyle/>
          <a:p>
            <a:pPr algn="ctr" fontAlgn="base">
              <a:lnSpc>
                <a:spcPct val="107000"/>
              </a:lnSpc>
              <a:spcAft>
                <a:spcPts val="800"/>
              </a:spcAft>
            </a:pPr>
            <a:r>
              <a:rPr lang="es-MX" sz="3200" b="1" dirty="0">
                <a:effectLst/>
                <a:latin typeface="Candara Light" panose="020E0502030303020204" pitchFamily="34" charset="0"/>
                <a:ea typeface="Times New Roman" panose="02020603050405020304" pitchFamily="18" charset="0"/>
                <a:cs typeface="Segoe UI" panose="020B0502040204020203" pitchFamily="34" charset="0"/>
              </a:rPr>
              <a:t>Registro semanal del Profesor Titular</a:t>
            </a:r>
            <a:r>
              <a:rPr lang="es-MX" sz="3200" dirty="0">
                <a:effectLst/>
                <a:latin typeface="Candara Light" panose="020E0502030303020204" pitchFamily="34" charset="0"/>
                <a:ea typeface="Times New Roman" panose="02020603050405020304" pitchFamily="18" charset="0"/>
                <a:cs typeface="Segoe UI" panose="020B0502040204020203" pitchFamily="34"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s-MX" sz="1800" b="1" dirty="0">
                <a:effectLst/>
                <a:latin typeface="Candara Light" panose="020E0502030303020204" pitchFamily="34" charset="0"/>
                <a:ea typeface="Times New Roman" panose="02020603050405020304" pitchFamily="18" charset="0"/>
                <a:cs typeface="Segoe UI" panose="020B0502040204020203" pitchFamily="34" charset="0"/>
              </a:rPr>
              <a:t>Jardín de niños:</a:t>
            </a:r>
            <a:r>
              <a:rPr lang="es-MX" sz="1800" dirty="0">
                <a:effectLst/>
                <a:latin typeface="Candara Light" panose="020E0502030303020204" pitchFamily="34" charset="0"/>
                <a:ea typeface="Times New Roman" panose="02020603050405020304" pitchFamily="18" charset="0"/>
                <a:cs typeface="Segoe UI" panose="020B0502040204020203" pitchFamily="34" charset="0"/>
              </a:rPr>
              <a:t> ­­­­­­­­­­­­­­­­­­­­­­­­­­­­­____________________________</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s-MX" sz="1800" b="1" dirty="0">
                <a:effectLst/>
                <a:latin typeface="Candara Light" panose="020E0502030303020204" pitchFamily="34" charset="0"/>
                <a:ea typeface="Times New Roman" panose="02020603050405020304" pitchFamily="18" charset="0"/>
                <a:cs typeface="Segoe UI" panose="020B0502040204020203" pitchFamily="34" charset="0"/>
              </a:rPr>
              <a:t>Estudiante normalista:</a:t>
            </a:r>
            <a:r>
              <a:rPr lang="es-MX" sz="1800" dirty="0">
                <a:effectLst/>
                <a:latin typeface="Candara Light" panose="020E0502030303020204" pitchFamily="34" charset="0"/>
                <a:ea typeface="Times New Roman" panose="02020603050405020304" pitchFamily="18" charset="0"/>
                <a:cs typeface="Segoe UI" panose="020B0502040204020203" pitchFamily="34" charset="0"/>
              </a:rPr>
              <a:t>  </a:t>
            </a:r>
            <a:r>
              <a:rPr lang="es-MX" sz="1800" u="sng" dirty="0">
                <a:effectLst/>
                <a:latin typeface="Candara Light" panose="020E0502030303020204" pitchFamily="34" charset="0"/>
                <a:ea typeface="Times New Roman" panose="02020603050405020304" pitchFamily="18" charset="0"/>
                <a:cs typeface="Segoe UI" panose="020B0502040204020203" pitchFamily="34" charset="0"/>
              </a:rPr>
              <a:t>Lorena Iracheta Vélez</a:t>
            </a:r>
          </a:p>
          <a:p>
            <a:pPr fontAlgn="base">
              <a:lnSpc>
                <a:spcPct val="107000"/>
              </a:lnSpc>
              <a:spcAft>
                <a:spcPts val="800"/>
              </a:spcAft>
            </a:pPr>
            <a:r>
              <a:rPr lang="es-MX" sz="1800" b="1" dirty="0">
                <a:effectLst/>
                <a:latin typeface="Candara Light" panose="020E0502030303020204" pitchFamily="34" charset="0"/>
                <a:ea typeface="Times New Roman" panose="02020603050405020304" pitchFamily="18" charset="0"/>
                <a:cs typeface="Segoe UI" panose="020B0502040204020203" pitchFamily="34" charset="0"/>
              </a:rPr>
              <a:t>Profesor titular:</a:t>
            </a:r>
            <a:r>
              <a:rPr lang="es-MX" sz="1800" dirty="0">
                <a:effectLst/>
                <a:latin typeface="Candara Light" panose="020E0502030303020204" pitchFamily="34" charset="0"/>
                <a:ea typeface="Times New Roman" panose="02020603050405020304" pitchFamily="18" charset="0"/>
                <a:cs typeface="Segoe UI" panose="020B0502040204020203" pitchFamily="34" charset="0"/>
              </a:rPr>
              <a:t>   _____________________________</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s-MX" sz="1800" b="1" dirty="0">
                <a:effectLst/>
                <a:latin typeface="Candara Light" panose="020E0502030303020204" pitchFamily="34" charset="0"/>
                <a:ea typeface="Times New Roman" panose="02020603050405020304" pitchFamily="18" charset="0"/>
                <a:cs typeface="Segoe UI" panose="020B0502040204020203" pitchFamily="34" charset="0"/>
              </a:rPr>
              <a:t>Semana de práctica:</a:t>
            </a:r>
            <a:r>
              <a:rPr lang="es-MX" sz="1800" dirty="0">
                <a:effectLst/>
                <a:latin typeface="Candara Light" panose="020E0502030303020204" pitchFamily="34" charset="0"/>
                <a:ea typeface="Times New Roman" panose="02020603050405020304" pitchFamily="18" charset="0"/>
                <a:cs typeface="Segoe UI" panose="020B0502040204020203" pitchFamily="34" charset="0"/>
              </a:rPr>
              <a:t> ______________________________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F30EB2AD-822B-419D-BD4D-8FCE7794AB35}"/>
              </a:ext>
            </a:extLst>
          </p:cNvPr>
          <p:cNvSpPr txBox="1"/>
          <p:nvPr/>
        </p:nvSpPr>
        <p:spPr>
          <a:xfrm>
            <a:off x="228600" y="2410764"/>
            <a:ext cx="7367450" cy="4749313"/>
          </a:xfrm>
          <a:prstGeom prst="rect">
            <a:avLst/>
          </a:prstGeom>
          <a:noFill/>
        </p:spPr>
        <p:txBody>
          <a:bodyPr wrap="square">
            <a:spAutoFit/>
          </a:bodyPr>
          <a:lstStyle/>
          <a:p>
            <a:pPr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Instrucciones: Este instrumento se realizará de manera semanal y contendrá información de lo realizado durante la práctica, es importante el llenado de todos los indicadores, para de esta manera conocer la dinámica de trabajo que existe al interior de nuestras instituciones de práctica. Favor de contestar de la manera más honesta posible y compartir con la alumna estas sugerencias y/o recomendaciones de la observado con la finalidad de que la alumna mejore los aspectos en los que presenta áreas de oportunidad: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Comunicación con el profesor titular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tabLst>
                <a:tab pos="457200" algn="l"/>
              </a:tabLs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La estudiante normalista mantiene comunicación constante con el profesor titular:   Si        No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Especifica los días de la semana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Lunes       Martes    Miércoles    Jueves     Viernes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es-MX" sz="1800" dirty="0">
                <a:effectLst/>
                <a:latin typeface="Candara Light" panose="020E0502030303020204" pitchFamily="34" charset="0"/>
                <a:ea typeface="Times New Roman" panose="02020603050405020304" pitchFamily="18" charset="0"/>
                <a:cs typeface="Segoe UI" panose="020B0502040204020203" pitchFamily="34"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B712729C-7DF4-41EC-BF2A-214F49A6251B}"/>
              </a:ext>
            </a:extLst>
          </p:cNvPr>
          <p:cNvSpPr txBox="1"/>
          <p:nvPr/>
        </p:nvSpPr>
        <p:spPr>
          <a:xfrm>
            <a:off x="-173967" y="7003752"/>
            <a:ext cx="8125096" cy="312650"/>
          </a:xfrm>
          <a:prstGeom prst="rect">
            <a:avLst/>
          </a:prstGeom>
          <a:noFill/>
        </p:spPr>
        <p:txBody>
          <a:bodyPr wrap="square">
            <a:spAutoFit/>
          </a:bodyPr>
          <a:lstStyle/>
          <a:p>
            <a:pPr marL="457200" fontAlgn="base">
              <a:lnSpc>
                <a:spcPct val="107000"/>
              </a:lnSpc>
              <a:spcAft>
                <a:spcPts val="800"/>
              </a:spcAft>
            </a:pPr>
            <a:r>
              <a:rPr lang="es-MX" sz="1400" dirty="0">
                <a:effectLst/>
                <a:latin typeface="Candara Light" panose="020E0502030303020204" pitchFamily="34" charset="0"/>
                <a:ea typeface="Times New Roman" panose="02020603050405020304" pitchFamily="18" charset="0"/>
                <a:cs typeface="Segoe UI" panose="020B0502040204020203" pitchFamily="34" charset="0"/>
              </a:rPr>
              <a:t>Especifica por favor el medio de comunicación entre la estudiante normalista y el profesor titular: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descr="Imagen que contiene dibujo, cuarto, alimentos&#10;&#10;Descripción generada automáticamente">
            <a:extLst>
              <a:ext uri="{FF2B5EF4-FFF2-40B4-BE49-F238E27FC236}">
                <a16:creationId xmlns:a16="http://schemas.microsoft.com/office/drawing/2014/main" id="{B4EB9645-8723-4356-8586-AB88113230A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930" y="7616298"/>
            <a:ext cx="562770" cy="480712"/>
          </a:xfrm>
          <a:prstGeom prst="rect">
            <a:avLst/>
          </a:prstGeom>
          <a:noFill/>
          <a:ln>
            <a:noFill/>
          </a:ln>
        </p:spPr>
      </p:pic>
      <p:pic>
        <p:nvPicPr>
          <p:cNvPr id="17" name="Imagen 16" descr="Icono&#10;&#10;Descripción generada automáticamente">
            <a:extLst>
              <a:ext uri="{FF2B5EF4-FFF2-40B4-BE49-F238E27FC236}">
                <a16:creationId xmlns:a16="http://schemas.microsoft.com/office/drawing/2014/main" id="{53792FCB-4060-4C5F-80E9-7D0BAD7658B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3324" y="7623079"/>
            <a:ext cx="470128" cy="430714"/>
          </a:xfrm>
          <a:prstGeom prst="rect">
            <a:avLst/>
          </a:prstGeom>
          <a:noFill/>
          <a:ln>
            <a:noFill/>
          </a:ln>
        </p:spPr>
      </p:pic>
      <p:pic>
        <p:nvPicPr>
          <p:cNvPr id="18" name="Imagen 17">
            <a:extLst>
              <a:ext uri="{FF2B5EF4-FFF2-40B4-BE49-F238E27FC236}">
                <a16:creationId xmlns:a16="http://schemas.microsoft.com/office/drawing/2014/main" id="{D043BE9A-73E5-44C6-8603-6AE27BC0DD7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84939" y="7666296"/>
            <a:ext cx="470128" cy="430714"/>
          </a:xfrm>
          <a:prstGeom prst="rect">
            <a:avLst/>
          </a:prstGeom>
          <a:noFill/>
          <a:ln>
            <a:noFill/>
          </a:ln>
        </p:spPr>
      </p:pic>
      <p:pic>
        <p:nvPicPr>
          <p:cNvPr id="19" name="Imagen 18">
            <a:extLst>
              <a:ext uri="{FF2B5EF4-FFF2-40B4-BE49-F238E27FC236}">
                <a16:creationId xmlns:a16="http://schemas.microsoft.com/office/drawing/2014/main" id="{67BA4635-3D01-49DB-8A7D-FD6ADE35544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45819" y="7731728"/>
            <a:ext cx="470128" cy="428625"/>
          </a:xfrm>
          <a:prstGeom prst="rect">
            <a:avLst/>
          </a:prstGeom>
          <a:noFill/>
          <a:ln>
            <a:noFill/>
          </a:ln>
        </p:spPr>
      </p:pic>
      <p:sp>
        <p:nvSpPr>
          <p:cNvPr id="21" name="CuadroTexto 20">
            <a:extLst>
              <a:ext uri="{FF2B5EF4-FFF2-40B4-BE49-F238E27FC236}">
                <a16:creationId xmlns:a16="http://schemas.microsoft.com/office/drawing/2014/main" id="{BD45C441-B9FB-424B-AF68-1C31180DB04B}"/>
              </a:ext>
            </a:extLst>
          </p:cNvPr>
          <p:cNvSpPr txBox="1"/>
          <p:nvPr/>
        </p:nvSpPr>
        <p:spPr>
          <a:xfrm>
            <a:off x="228600" y="8124943"/>
            <a:ext cx="6831874" cy="369332"/>
          </a:xfrm>
          <a:prstGeom prst="rect">
            <a:avLst/>
          </a:prstGeom>
          <a:noFill/>
        </p:spPr>
        <p:txBody>
          <a:bodyPr wrap="square">
            <a:spAutoFit/>
          </a:bodyPr>
          <a:lstStyle/>
          <a:p>
            <a:r>
              <a:rPr lang="es-MX" sz="1800" dirty="0">
                <a:effectLst/>
                <a:latin typeface="Candara Light" panose="020E0502030303020204" pitchFamily="34" charset="0"/>
                <a:ea typeface="Times New Roman" panose="02020603050405020304" pitchFamily="18" charset="0"/>
                <a:cs typeface="Segoe UI" panose="020B0502040204020203" pitchFamily="34" charset="0"/>
              </a:rPr>
              <a:t> WhatsApp               Facebook           Correo electrónico </a:t>
            </a:r>
            <a:endParaRPr lang="es-MX" dirty="0"/>
          </a:p>
        </p:txBody>
      </p:sp>
      <p:sp>
        <p:nvSpPr>
          <p:cNvPr id="23" name="CuadroTexto 22">
            <a:extLst>
              <a:ext uri="{FF2B5EF4-FFF2-40B4-BE49-F238E27FC236}">
                <a16:creationId xmlns:a16="http://schemas.microsoft.com/office/drawing/2014/main" id="{0E7E7D55-847D-48E3-8C47-41DC1AA3DFE9}"/>
              </a:ext>
            </a:extLst>
          </p:cNvPr>
          <p:cNvSpPr txBox="1"/>
          <p:nvPr/>
        </p:nvSpPr>
        <p:spPr>
          <a:xfrm>
            <a:off x="5564776" y="8124943"/>
            <a:ext cx="4062548" cy="369332"/>
          </a:xfrm>
          <a:prstGeom prst="rect">
            <a:avLst/>
          </a:prstGeom>
          <a:noFill/>
        </p:spPr>
        <p:txBody>
          <a:bodyPr wrap="square">
            <a:spAutoFit/>
          </a:bodyPr>
          <a:lstStyle/>
          <a:p>
            <a:r>
              <a:rPr lang="es-MX" sz="1800" dirty="0">
                <a:effectLst/>
                <a:latin typeface="Candara Light" panose="020E0502030303020204" pitchFamily="34" charset="0"/>
                <a:ea typeface="Times New Roman" panose="02020603050405020304" pitchFamily="18" charset="0"/>
                <a:cs typeface="Segoe UI" panose="020B0502040204020203" pitchFamily="34" charset="0"/>
              </a:rPr>
              <a:t>Llamadas telefónicas  </a:t>
            </a:r>
            <a:endParaRPr lang="es-MX" dirty="0"/>
          </a:p>
        </p:txBody>
      </p:sp>
    </p:spTree>
    <p:extLst>
      <p:ext uri="{BB962C8B-B14F-4D97-AF65-F5344CB8AC3E}">
        <p14:creationId xmlns:p14="http://schemas.microsoft.com/office/powerpoint/2010/main" val="25403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F4A794B2-759F-4C9E-9D35-27763F222D52}"/>
              </a:ext>
            </a:extLst>
          </p:cNvPr>
          <p:cNvSpPr txBox="1"/>
          <p:nvPr/>
        </p:nvSpPr>
        <p:spPr>
          <a:xfrm>
            <a:off x="466112" y="462413"/>
            <a:ext cx="6844937" cy="5150897"/>
          </a:xfrm>
          <a:prstGeom prst="rect">
            <a:avLst/>
          </a:prstGeom>
          <a:noFill/>
        </p:spPr>
        <p:txBody>
          <a:bodyPr wrap="square">
            <a:spAutoFit/>
          </a:bodyPr>
          <a:lstStyle/>
          <a:p>
            <a:pPr marL="342900" lvl="0" indent="-342900" fontAlgn="base">
              <a:lnSpc>
                <a:spcPct val="107000"/>
              </a:lnSpc>
              <a:spcAft>
                <a:spcPts val="800"/>
              </a:spcAft>
              <a:buFont typeface="+mj-lt"/>
              <a:buAutoNum type="arabicPeriod" startAt="2"/>
              <a:tabLst>
                <a:tab pos="457200" algn="l"/>
              </a:tabLs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La estudiante normalista envío la planeación para ser revisada de manera oportuna y atendió a las sugerencias de cambio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fontAlgn="base">
              <a:lnSpc>
                <a:spcPct val="107000"/>
              </a:lnSpc>
              <a:spcAft>
                <a:spcPts val="800"/>
              </a:spcAft>
            </a:pPr>
            <a:r>
              <a:rPr lang="es-MX" sz="1600" u="sng" dirty="0">
                <a:effectLst/>
                <a:latin typeface="Candara Light" panose="020E0502030303020204" pitchFamily="34" charset="0"/>
                <a:ea typeface="Times New Roman" panose="02020603050405020304" pitchFamily="18" charset="0"/>
                <a:cs typeface="Segoe UI" panose="020B0502040204020203" pitchFamily="34" charset="0"/>
              </a:rPr>
              <a:t>Sí</a:t>
            </a:r>
            <a:r>
              <a:rPr lang="es-MX" sz="1600" dirty="0">
                <a:effectLst/>
                <a:latin typeface="Candara Light" panose="020E0502030303020204" pitchFamily="34" charset="0"/>
                <a:ea typeface="Times New Roman" panose="02020603050405020304" pitchFamily="18" charset="0"/>
                <a:cs typeface="Segoe UI" panose="020B0502040204020203" pitchFamily="34" charset="0"/>
              </a:rPr>
              <a:t>                      No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Recomendaciones y/o sugerencias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es-MX" sz="1800" dirty="0">
                <a:effectLst/>
                <a:latin typeface="Candara Light" panose="020E0502030303020204" pitchFamily="34" charset="0"/>
                <a:ea typeface="Times New Roman" panose="02020603050405020304" pitchFamily="18" charset="0"/>
                <a:cs typeface="Segoe UI" panose="020B0502040204020203"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457200" algn="ctr" fontAlgn="base">
              <a:lnSpc>
                <a:spcPct val="107000"/>
              </a:lnSpc>
              <a:spcAft>
                <a:spcPts val="800"/>
              </a:spcAft>
            </a:pPr>
            <a:r>
              <a:rPr lang="es-MX" sz="1600" u="sng" dirty="0">
                <a:effectLst/>
                <a:latin typeface="Candara Light" panose="020E0502030303020204" pitchFamily="34" charset="0"/>
                <a:ea typeface="Times New Roman" panose="02020603050405020304" pitchFamily="18" charset="0"/>
                <a:cs typeface="Segoe UI" panose="020B0502040204020203" pitchFamily="34" charset="0"/>
              </a:rPr>
              <a:t>Referente al trabajo con el grupo</a:t>
            </a:r>
            <a:r>
              <a:rPr lang="es-MX" sz="1600" dirty="0">
                <a:effectLst/>
                <a:latin typeface="Candara Light" panose="020E0502030303020204" pitchFamily="34" charset="0"/>
                <a:ea typeface="Times New Roman" panose="02020603050405020304" pitchFamily="18" charset="0"/>
                <a:cs typeface="Segoe UI" panose="020B0502040204020203" pitchFamily="34"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mj-lt"/>
              <a:buAutoNum type="arabicPeriod" startAt="3"/>
              <a:tabLst>
                <a:tab pos="457200" algn="l"/>
              </a:tabLs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Medios por el cual realizan las clases virtuales: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s-MX" sz="1800" dirty="0">
                <a:effectLst/>
                <a:latin typeface="Candara Light" panose="020E0502030303020204" pitchFamily="34" charset="0"/>
                <a:ea typeface="Times New Roman" panose="02020603050405020304" pitchFamily="18" charset="0"/>
                <a:cs typeface="Segoe UI" panose="020B0502040204020203" pitchFamily="34"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s-MX" sz="1800" dirty="0">
                <a:effectLst/>
                <a:latin typeface="Candara Light" panose="020E0502030303020204" pitchFamily="34" charset="0"/>
                <a:ea typeface="Times New Roman" panose="02020603050405020304" pitchFamily="18" charset="0"/>
                <a:cs typeface="Segoe UI" panose="020B0502040204020203" pitchFamily="34"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5902BA61-697B-4FE0-AC35-C144B96C3A41}"/>
              </a:ext>
            </a:extLst>
          </p:cNvPr>
          <p:cNvSpPr txBox="1"/>
          <p:nvPr/>
        </p:nvSpPr>
        <p:spPr>
          <a:xfrm>
            <a:off x="-939780" y="5242503"/>
            <a:ext cx="9238707" cy="741613"/>
          </a:xfrm>
          <a:prstGeom prst="rect">
            <a:avLst/>
          </a:prstGeom>
          <a:noFill/>
        </p:spPr>
        <p:txBody>
          <a:bodyPr wrap="square">
            <a:spAutoFit/>
          </a:bodyPr>
          <a:lstStyle/>
          <a:p>
            <a:pPr marL="457200" algn="ctr"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WhatsApp                     Facebook                    Zoom                     </a:t>
            </a:r>
            <a:r>
              <a:rPr lang="es-MX" sz="1600" dirty="0" err="1">
                <a:effectLst/>
                <a:latin typeface="Candara Light" panose="020E0502030303020204" pitchFamily="34" charset="0"/>
                <a:ea typeface="Times New Roman" panose="02020603050405020304" pitchFamily="18" charset="0"/>
                <a:cs typeface="Segoe UI" panose="020B0502040204020203" pitchFamily="34" charset="0"/>
              </a:rPr>
              <a:t>Classroom</a:t>
            </a:r>
            <a:r>
              <a:rPr lang="es-MX" sz="1600" dirty="0">
                <a:effectLst/>
                <a:latin typeface="Candara Light" panose="020E0502030303020204" pitchFamily="34" charset="0"/>
                <a:ea typeface="Times New Roman" panose="02020603050405020304" pitchFamily="18" charset="0"/>
                <a:cs typeface="Segoe UI" panose="020B0502040204020203" pitchFamily="34" charset="0"/>
              </a:rPr>
              <a:t>                  </a:t>
            </a:r>
            <a:r>
              <a:rPr lang="es-MX" sz="1600" dirty="0" err="1">
                <a:effectLst/>
                <a:latin typeface="Candara Light" panose="020E0502030303020204" pitchFamily="34" charset="0"/>
                <a:ea typeface="Times New Roman" panose="02020603050405020304" pitchFamily="18" charset="0"/>
                <a:cs typeface="Segoe UI" panose="020B0502040204020203" pitchFamily="34" charset="0"/>
              </a:rPr>
              <a:t>Meet</a:t>
            </a:r>
            <a:r>
              <a:rPr lang="es-MX" sz="1600" dirty="0">
                <a:effectLst/>
                <a:latin typeface="Candara Light" panose="020E0502030303020204" pitchFamily="34" charset="0"/>
                <a:ea typeface="Times New Roman" panose="02020603050405020304" pitchFamily="18" charset="0"/>
                <a:cs typeface="Segoe UI" panose="020B0502040204020203" pitchFamily="34"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es-MX" dirty="0">
                <a:effectLst/>
                <a:latin typeface="Candara Light" panose="020E0502030303020204" pitchFamily="34" charset="0"/>
                <a:ea typeface="Times New Roman" panose="02020603050405020304" pitchFamily="18" charset="0"/>
                <a:cs typeface="Segoe UI" panose="020B0502040204020203" pitchFamily="34"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descr="Imagen que contiene dibujo, cuarto, alimentos&#10;&#10;Descripción generada automáticamente">
            <a:extLst>
              <a:ext uri="{FF2B5EF4-FFF2-40B4-BE49-F238E27FC236}">
                <a16:creationId xmlns:a16="http://schemas.microsoft.com/office/drawing/2014/main" id="{0330BB53-1735-4D2D-8F8C-D0F08F34D7E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6810" y="4636112"/>
            <a:ext cx="476250" cy="471170"/>
          </a:xfrm>
          <a:prstGeom prst="rect">
            <a:avLst/>
          </a:prstGeom>
          <a:noFill/>
          <a:ln>
            <a:noFill/>
          </a:ln>
        </p:spPr>
      </p:pic>
      <p:pic>
        <p:nvPicPr>
          <p:cNvPr id="11" name="Imagen 10" descr="Icono&#10;&#10;Descripción generada automáticamente">
            <a:extLst>
              <a:ext uri="{FF2B5EF4-FFF2-40B4-BE49-F238E27FC236}">
                <a16:creationId xmlns:a16="http://schemas.microsoft.com/office/drawing/2014/main" id="{D8C3E7CA-66D7-452E-AD5C-7D3D96108A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36700" y="4663112"/>
            <a:ext cx="405130" cy="409575"/>
          </a:xfrm>
          <a:prstGeom prst="rect">
            <a:avLst/>
          </a:prstGeom>
          <a:noFill/>
          <a:ln>
            <a:noFill/>
          </a:ln>
        </p:spPr>
      </p:pic>
      <p:pic>
        <p:nvPicPr>
          <p:cNvPr id="12" name="Imagen 11">
            <a:extLst>
              <a:ext uri="{FF2B5EF4-FFF2-40B4-BE49-F238E27FC236}">
                <a16:creationId xmlns:a16="http://schemas.microsoft.com/office/drawing/2014/main" id="{B97B7805-0223-49DE-83B1-30B67FE4A7B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888581" y="4663112"/>
            <a:ext cx="476250" cy="471169"/>
          </a:xfrm>
          <a:prstGeom prst="rect">
            <a:avLst/>
          </a:prstGeom>
          <a:noFill/>
          <a:ln>
            <a:noFill/>
          </a:ln>
        </p:spPr>
      </p:pic>
      <p:pic>
        <p:nvPicPr>
          <p:cNvPr id="13" name="Imagen 12" descr="Icono&#10;&#10;Descripción generada automáticamente">
            <a:extLst>
              <a:ext uri="{FF2B5EF4-FFF2-40B4-BE49-F238E27FC236}">
                <a16:creationId xmlns:a16="http://schemas.microsoft.com/office/drawing/2014/main" id="{73B3643C-F5A2-4BBA-AADB-31A9A229850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534023" y="4693092"/>
            <a:ext cx="542925" cy="495300"/>
          </a:xfrm>
          <a:prstGeom prst="rect">
            <a:avLst/>
          </a:prstGeom>
          <a:noFill/>
          <a:ln>
            <a:noFill/>
          </a:ln>
        </p:spPr>
      </p:pic>
      <p:pic>
        <p:nvPicPr>
          <p:cNvPr id="14" name="Imagen 13">
            <a:extLst>
              <a:ext uri="{FF2B5EF4-FFF2-40B4-BE49-F238E27FC236}">
                <a16:creationId xmlns:a16="http://schemas.microsoft.com/office/drawing/2014/main" id="{68238754-7B59-47EC-AA46-9235BA40688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927053" y="4663112"/>
            <a:ext cx="476250" cy="579391"/>
          </a:xfrm>
          <a:prstGeom prst="rect">
            <a:avLst/>
          </a:prstGeom>
          <a:noFill/>
          <a:ln>
            <a:noFill/>
          </a:ln>
        </p:spPr>
      </p:pic>
      <p:sp>
        <p:nvSpPr>
          <p:cNvPr id="16" name="CuadroTexto 15">
            <a:extLst>
              <a:ext uri="{FF2B5EF4-FFF2-40B4-BE49-F238E27FC236}">
                <a16:creationId xmlns:a16="http://schemas.microsoft.com/office/drawing/2014/main" id="{BF0C59F0-7B67-45C5-B186-C280C6B883AC}"/>
              </a:ext>
            </a:extLst>
          </p:cNvPr>
          <p:cNvSpPr txBox="1"/>
          <p:nvPr/>
        </p:nvSpPr>
        <p:spPr>
          <a:xfrm>
            <a:off x="0" y="5713672"/>
            <a:ext cx="7631975" cy="2335255"/>
          </a:xfrm>
          <a:prstGeom prst="rect">
            <a:avLst/>
          </a:prstGeom>
          <a:noFill/>
        </p:spPr>
        <p:txBody>
          <a:bodyPr wrap="square">
            <a:spAutoFit/>
          </a:bodyPr>
          <a:lstStyle/>
          <a:p>
            <a:pPr marL="45720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Otro (especifica por favor): _______________________________________________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Día de la semana en que se impartió Lunes       Martes    Miércoles    Jueves     Viernes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 Tiempo de duración ____________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0830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0D2A240-F8E1-4795-8674-8A2B12C59A18}"/>
              </a:ext>
            </a:extLst>
          </p:cNvPr>
          <p:cNvPicPr>
            <a:picLocks noChangeAspect="1"/>
          </p:cNvPicPr>
          <p:nvPr/>
        </p:nvPicPr>
        <p:blipFill>
          <a:blip r:embed="rId2"/>
          <a:stretch>
            <a:fillRect/>
          </a:stretch>
        </p:blipFill>
        <p:spPr>
          <a:xfrm>
            <a:off x="0" y="-16003"/>
            <a:ext cx="7777163" cy="10061703"/>
          </a:xfrm>
          <a:prstGeom prst="rect">
            <a:avLst/>
          </a:prstGeom>
        </p:spPr>
      </p:pic>
      <p:sp>
        <p:nvSpPr>
          <p:cNvPr id="2" name="Título 1">
            <a:extLst>
              <a:ext uri="{FF2B5EF4-FFF2-40B4-BE49-F238E27FC236}">
                <a16:creationId xmlns:a16="http://schemas.microsoft.com/office/drawing/2014/main" id="{3AF16599-E055-43C7-A293-CB8D41C9B72D}"/>
              </a:ext>
            </a:extLst>
          </p:cNvPr>
          <p:cNvSpPr>
            <a:spLocks noGrp="1"/>
          </p:cNvSpPr>
          <p:nvPr>
            <p:ph type="title"/>
          </p:nvPr>
        </p:nvSpPr>
        <p:spPr>
          <a:xfrm>
            <a:off x="534679" y="2264251"/>
            <a:ext cx="6707803" cy="4115534"/>
          </a:xfrm>
        </p:spPr>
        <p:txBody>
          <a:bodyPr>
            <a:normAutofit/>
          </a:bodyPr>
          <a:lstStyle/>
          <a:p>
            <a:pPr algn="ctr"/>
            <a:r>
              <a:rPr lang="es-MX" sz="8000" b="1" dirty="0">
                <a:latin typeface="Comic Sans MS" panose="030F0702030302020204" pitchFamily="66" charset="0"/>
              </a:rPr>
              <a:t>DIARIO DE </a:t>
            </a:r>
            <a:r>
              <a:rPr lang="es-MX" sz="5400" b="1" dirty="0">
                <a:latin typeface="Comic Sans MS" panose="030F0702030302020204" pitchFamily="66" charset="0"/>
              </a:rPr>
              <a:t>OBSERVACIÓN</a:t>
            </a:r>
            <a:endParaRPr lang="es-MX" sz="8800" b="1" dirty="0">
              <a:latin typeface="Comic Sans MS" panose="030F0702030302020204" pitchFamily="66" charset="0"/>
            </a:endParaRPr>
          </a:p>
        </p:txBody>
      </p:sp>
      <p:sp>
        <p:nvSpPr>
          <p:cNvPr id="7" name="Rectángulo 6">
            <a:extLst>
              <a:ext uri="{FF2B5EF4-FFF2-40B4-BE49-F238E27FC236}">
                <a16:creationId xmlns:a16="http://schemas.microsoft.com/office/drawing/2014/main" id="{9F73DF03-B2C3-45CF-AD98-A056EFE5C58D}"/>
              </a:ext>
            </a:extLst>
          </p:cNvPr>
          <p:cNvSpPr/>
          <p:nvPr/>
        </p:nvSpPr>
        <p:spPr>
          <a:xfrm rot="632164">
            <a:off x="2855168" y="641207"/>
            <a:ext cx="945396" cy="323557"/>
          </a:xfrm>
          <a:prstGeom prst="rect">
            <a:avLst/>
          </a:prstGeom>
          <a:solidFill>
            <a:srgbClr val="FFA1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693C4AC5-4122-4D7B-8747-E583D3E225A3}"/>
              </a:ext>
            </a:extLst>
          </p:cNvPr>
          <p:cNvSpPr txBox="1"/>
          <p:nvPr/>
        </p:nvSpPr>
        <p:spPr>
          <a:xfrm rot="594827">
            <a:off x="2781153" y="569750"/>
            <a:ext cx="1481523" cy="523220"/>
          </a:xfrm>
          <a:prstGeom prst="rect">
            <a:avLst/>
          </a:prstGeom>
          <a:noFill/>
          <a:ln>
            <a:noFill/>
          </a:ln>
        </p:spPr>
        <p:txBody>
          <a:bodyPr wrap="square" rtlCol="0">
            <a:spAutoFit/>
          </a:bodyPr>
          <a:lstStyle/>
          <a:p>
            <a:r>
              <a:rPr lang="es-MX" sz="2800" dirty="0">
                <a:latin typeface="Britannic Bold" panose="020B0903060703020204" pitchFamily="34" charset="0"/>
              </a:rPr>
              <a:t>2021</a:t>
            </a:r>
          </a:p>
        </p:txBody>
      </p:sp>
      <p:sp>
        <p:nvSpPr>
          <p:cNvPr id="10" name="AutoShape 4">
            <a:extLst>
              <a:ext uri="{FF2B5EF4-FFF2-40B4-BE49-F238E27FC236}">
                <a16:creationId xmlns:a16="http://schemas.microsoft.com/office/drawing/2014/main" id="{2DD110C2-2868-404F-84FC-56A453CE8AF5}"/>
              </a:ext>
            </a:extLst>
          </p:cNvPr>
          <p:cNvSpPr>
            <a:spLocks noChangeAspect="1" noChangeArrowheads="1"/>
          </p:cNvSpPr>
          <p:nvPr/>
        </p:nvSpPr>
        <p:spPr bwMode="auto">
          <a:xfrm>
            <a:off x="3735388" y="4870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 name="AutoShape 4">
            <a:extLst>
              <a:ext uri="{FF2B5EF4-FFF2-40B4-BE49-F238E27FC236}">
                <a16:creationId xmlns:a16="http://schemas.microsoft.com/office/drawing/2014/main" id="{5EAC2915-7A1B-4712-8A89-DE91E142411D}"/>
              </a:ext>
            </a:extLst>
          </p:cNvPr>
          <p:cNvSpPr>
            <a:spLocks noChangeAspect="1" noChangeArrowheads="1"/>
          </p:cNvSpPr>
          <p:nvPr/>
        </p:nvSpPr>
        <p:spPr bwMode="auto">
          <a:xfrm>
            <a:off x="4333291" y="25610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4" name="Rectángulo 13">
            <a:extLst>
              <a:ext uri="{FF2B5EF4-FFF2-40B4-BE49-F238E27FC236}">
                <a16:creationId xmlns:a16="http://schemas.microsoft.com/office/drawing/2014/main" id="{31611346-8F91-414E-B632-63C38DC906F8}"/>
              </a:ext>
            </a:extLst>
          </p:cNvPr>
          <p:cNvSpPr/>
          <p:nvPr/>
        </p:nvSpPr>
        <p:spPr>
          <a:xfrm rot="269114">
            <a:off x="4710810" y="868586"/>
            <a:ext cx="210477" cy="388942"/>
          </a:xfrm>
          <a:prstGeom prst="rect">
            <a:avLst/>
          </a:prstGeom>
          <a:solidFill>
            <a:srgbClr val="FFA1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a:extLst>
              <a:ext uri="{FF2B5EF4-FFF2-40B4-BE49-F238E27FC236}">
                <a16:creationId xmlns:a16="http://schemas.microsoft.com/office/drawing/2014/main" id="{4DB8D15E-A0C9-4037-BEC1-278997B41AD9}"/>
              </a:ext>
            </a:extLst>
          </p:cNvPr>
          <p:cNvSpPr/>
          <p:nvPr/>
        </p:nvSpPr>
        <p:spPr>
          <a:xfrm rot="632164">
            <a:off x="3976599" y="850640"/>
            <a:ext cx="945396" cy="323557"/>
          </a:xfrm>
          <a:prstGeom prst="rect">
            <a:avLst/>
          </a:prstGeom>
          <a:solidFill>
            <a:srgbClr val="FFA1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9B843F31-50CC-4089-936F-35F6A4870CB9}"/>
              </a:ext>
            </a:extLst>
          </p:cNvPr>
          <p:cNvSpPr txBox="1"/>
          <p:nvPr/>
        </p:nvSpPr>
        <p:spPr>
          <a:xfrm rot="594827">
            <a:off x="3988965" y="801802"/>
            <a:ext cx="1481523" cy="523220"/>
          </a:xfrm>
          <a:prstGeom prst="rect">
            <a:avLst/>
          </a:prstGeom>
          <a:noFill/>
          <a:ln>
            <a:noFill/>
          </a:ln>
        </p:spPr>
        <p:txBody>
          <a:bodyPr wrap="square" rtlCol="0">
            <a:spAutoFit/>
          </a:bodyPr>
          <a:lstStyle/>
          <a:p>
            <a:r>
              <a:rPr lang="es-MX" sz="2800" dirty="0">
                <a:latin typeface="Britannic Bold" panose="020B0903060703020204" pitchFamily="34" charset="0"/>
              </a:rPr>
              <a:t>2022</a:t>
            </a:r>
          </a:p>
        </p:txBody>
      </p:sp>
    </p:spTree>
    <p:extLst>
      <p:ext uri="{BB962C8B-B14F-4D97-AF65-F5344CB8AC3E}">
        <p14:creationId xmlns:p14="http://schemas.microsoft.com/office/powerpoint/2010/main" val="1482041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1F46E3F9-9D1E-45D6-9438-E613646489BD}"/>
              </a:ext>
            </a:extLst>
          </p:cNvPr>
          <p:cNvGraphicFramePr>
            <a:graphicFrameLocks noGrp="1"/>
          </p:cNvGraphicFramePr>
          <p:nvPr/>
        </p:nvGraphicFramePr>
        <p:xfrm>
          <a:off x="702466" y="1391239"/>
          <a:ext cx="6372225" cy="5074604"/>
        </p:xfrm>
        <a:graphic>
          <a:graphicData uri="http://schemas.openxmlformats.org/drawingml/2006/table">
            <a:tbl>
              <a:tblPr firstRow="1" firstCol="1" bandRow="1">
                <a:tableStyleId>{5C22544A-7EE6-4342-B048-85BDC9FD1C3A}</a:tableStyleId>
              </a:tblPr>
              <a:tblGrid>
                <a:gridCol w="1428750">
                  <a:extLst>
                    <a:ext uri="{9D8B030D-6E8A-4147-A177-3AD203B41FA5}">
                      <a16:colId xmlns:a16="http://schemas.microsoft.com/office/drawing/2014/main" val="1724785362"/>
                    </a:ext>
                  </a:extLst>
                </a:gridCol>
                <a:gridCol w="1619250">
                  <a:extLst>
                    <a:ext uri="{9D8B030D-6E8A-4147-A177-3AD203B41FA5}">
                      <a16:colId xmlns:a16="http://schemas.microsoft.com/office/drawing/2014/main" val="1559425389"/>
                    </a:ext>
                  </a:extLst>
                </a:gridCol>
                <a:gridCol w="1619250">
                  <a:extLst>
                    <a:ext uri="{9D8B030D-6E8A-4147-A177-3AD203B41FA5}">
                      <a16:colId xmlns:a16="http://schemas.microsoft.com/office/drawing/2014/main" val="2680080615"/>
                    </a:ext>
                  </a:extLst>
                </a:gridCol>
                <a:gridCol w="1704975">
                  <a:extLst>
                    <a:ext uri="{9D8B030D-6E8A-4147-A177-3AD203B41FA5}">
                      <a16:colId xmlns:a16="http://schemas.microsoft.com/office/drawing/2014/main" val="401933970"/>
                    </a:ext>
                  </a:extLst>
                </a:gridCol>
              </a:tblGrid>
              <a:tr h="0">
                <a:tc>
                  <a:txBody>
                    <a:bodyPr/>
                    <a:lstStyle/>
                    <a:p>
                      <a:pPr algn="ctr" fontAlgn="base">
                        <a:lnSpc>
                          <a:spcPct val="107000"/>
                        </a:lnSpc>
                        <a:spcAft>
                          <a:spcPts val="800"/>
                        </a:spcAft>
                      </a:pPr>
                      <a:r>
                        <a:rPr lang="es-MX" sz="1400">
                          <a:effectLst/>
                        </a:rPr>
                        <a:t>Competente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s-MX" sz="1400">
                          <a:effectLst/>
                        </a:rPr>
                        <a:t>Satisfactorio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s-MX" sz="1400">
                          <a:effectLst/>
                        </a:rPr>
                        <a:t>Regular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s-MX" sz="1400">
                          <a:effectLst/>
                        </a:rPr>
                        <a:t>Básico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27094732"/>
                  </a:ext>
                </a:extLst>
              </a:tr>
              <a:tr h="0">
                <a:tc>
                  <a:txBody>
                    <a:bodyPr/>
                    <a:lstStyle/>
                    <a:p>
                      <a:pPr fontAlgn="base">
                        <a:lnSpc>
                          <a:spcPct val="107000"/>
                        </a:lnSpc>
                        <a:spcAft>
                          <a:spcPts val="800"/>
                        </a:spcAft>
                      </a:pPr>
                      <a:r>
                        <a:rPr lang="es-MX" sz="900">
                          <a:effectLst/>
                        </a:rPr>
                        <a:t>Las actividades son retadoras y significativas para el niño.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Las actividades son retadoras o significativas para el niño.  </a:t>
                      </a:r>
                      <a:endParaRPr lang="es-MX" sz="1100">
                        <a:effectLst/>
                      </a:endParaRPr>
                    </a:p>
                    <a:p>
                      <a:pPr fontAlgn="base">
                        <a:lnSpc>
                          <a:spcPct val="107000"/>
                        </a:lnSpc>
                        <a:spcAft>
                          <a:spcPts val="800"/>
                        </a:spcAft>
                      </a:pPr>
                      <a:r>
                        <a:rPr lang="es-MX" sz="14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actividad implementada implica muy poco reto para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Las actividades no presentan ningún reto para los niños  </a:t>
                      </a:r>
                      <a:endParaRPr lang="es-MX" sz="1100">
                        <a:effectLst/>
                      </a:endParaRPr>
                    </a:p>
                    <a:p>
                      <a:pPr fontAlgn="base">
                        <a:lnSpc>
                          <a:spcPct val="107000"/>
                        </a:lnSpc>
                        <a:spcAft>
                          <a:spcPts val="800"/>
                        </a:spcAft>
                      </a:pPr>
                      <a:r>
                        <a:rPr lang="es-MX" sz="9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48992951"/>
                  </a:ext>
                </a:extLst>
              </a:tr>
              <a:tr h="0">
                <a:tc>
                  <a:txBody>
                    <a:bodyPr/>
                    <a:lstStyle/>
                    <a:p>
                      <a:pPr fontAlgn="base">
                        <a:lnSpc>
                          <a:spcPct val="107000"/>
                        </a:lnSpc>
                        <a:spcAft>
                          <a:spcPts val="800"/>
                        </a:spcAft>
                      </a:pPr>
                      <a:r>
                        <a:rPr lang="es-MX" sz="900">
                          <a:effectLst/>
                        </a:rPr>
                        <a:t>La actividad logra el aprendizaje esperado.</a:t>
                      </a:r>
                      <a:r>
                        <a:rPr lang="es-MX" sz="14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actividad favorece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actividad tiene poca relación con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dirty="0">
                          <a:effectLst/>
                        </a:rPr>
                        <a:t>La actividad no tiene relación con el aprendizaje esperado.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03064883"/>
                  </a:ext>
                </a:extLst>
              </a:tr>
              <a:tr h="0">
                <a:tc>
                  <a:txBody>
                    <a:bodyPr/>
                    <a:lstStyle/>
                    <a:p>
                      <a:pPr fontAlgn="base">
                        <a:lnSpc>
                          <a:spcPct val="107000"/>
                        </a:lnSpc>
                        <a:spcAft>
                          <a:spcPts val="800"/>
                        </a:spcAft>
                      </a:pPr>
                      <a:r>
                        <a:rPr lang="es-MX" sz="900">
                          <a:effectLst/>
                        </a:rPr>
                        <a:t>La clase virtual o presencial presenta una secuencia lógica de inicio, desarrollo y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clase virtual o presencial presenta una secuencia lógica de inicio y desarrollo, pero no muestra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clase virtual o presencial presenta solo el, desarrollo de la actividad, sin inicio ni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clase virtual o presencial no presenta secuencia.  </a:t>
                      </a:r>
                      <a:endParaRPr lang="es-MX" sz="1100">
                        <a:effectLst/>
                      </a:endParaRPr>
                    </a:p>
                    <a:p>
                      <a:pPr fontAlgn="base">
                        <a:lnSpc>
                          <a:spcPct val="107000"/>
                        </a:lnSpc>
                        <a:spcAft>
                          <a:spcPts val="800"/>
                        </a:spcAft>
                      </a:pPr>
                      <a:r>
                        <a:rPr lang="es-MX" sz="9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4473520"/>
                  </a:ext>
                </a:extLst>
              </a:tr>
              <a:tr h="0">
                <a:tc>
                  <a:txBody>
                    <a:bodyPr/>
                    <a:lstStyle/>
                    <a:p>
                      <a:pPr fontAlgn="base">
                        <a:lnSpc>
                          <a:spcPct val="107000"/>
                        </a:lnSpc>
                        <a:spcAft>
                          <a:spcPts val="800"/>
                        </a:spcAft>
                      </a:pPr>
                      <a:r>
                        <a:rPr lang="es-MX" sz="900">
                          <a:effectLst/>
                        </a:rPr>
                        <a:t>La alumna normalista logra el control de grupo y la participación activa y ordenada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alumna normalista presenta algunas dificultades para el control grupo y para la participación activa.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alumna normalista presenta mucha dificultad para mantener el control del grupo y tiene poca participación activa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alumna no presenta control de grupo y omite la participación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89057085"/>
                  </a:ext>
                </a:extLst>
              </a:tr>
              <a:tr h="0">
                <a:tc>
                  <a:txBody>
                    <a:bodyPr/>
                    <a:lstStyle/>
                    <a:p>
                      <a:pPr fontAlgn="base">
                        <a:lnSpc>
                          <a:spcPct val="107000"/>
                        </a:lnSpc>
                        <a:spcAft>
                          <a:spcPts val="800"/>
                        </a:spcAft>
                      </a:pPr>
                      <a:r>
                        <a:rPr lang="es-MX" sz="900">
                          <a:effectLst/>
                        </a:rPr>
                        <a:t>La estudiante normalista aplica diferentes estrategias para lograr captar la atención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estudiante normalista aplica diferentes estrategias para lograr captar la atención de la mayoría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estudiante normalista no aplica estrategias por lo que capta la atención de muy pocos integrantes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estudiante normalista no logra atraer la atención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27605025"/>
                  </a:ext>
                </a:extLst>
              </a:tr>
              <a:tr h="0">
                <a:tc>
                  <a:txBody>
                    <a:bodyPr/>
                    <a:lstStyle/>
                    <a:p>
                      <a:pPr fontAlgn="base">
                        <a:lnSpc>
                          <a:spcPct val="107000"/>
                        </a:lnSpc>
                        <a:spcAft>
                          <a:spcPts val="800"/>
                        </a:spcAft>
                      </a:pPr>
                      <a:r>
                        <a:rPr lang="es-MX" sz="900">
                          <a:effectLst/>
                        </a:rPr>
                        <a:t>Modula su voz y utiliza un lenguaje técnico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Ocasionalmente modula su voz y utiliza un lenguaje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No realiza modulación de voz y utiliza un lenguaje coloquial.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No realiza modulación de voz y el lenguaje es inapropiado para la edad del alumno.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84281279"/>
                  </a:ext>
                </a:extLst>
              </a:tr>
              <a:tr h="0">
                <a:tc>
                  <a:txBody>
                    <a:bodyPr/>
                    <a:lstStyle/>
                    <a:p>
                      <a:pPr fontAlgn="base">
                        <a:lnSpc>
                          <a:spcPct val="107000"/>
                        </a:lnSpc>
                        <a:spcAft>
                          <a:spcPts val="800"/>
                        </a:spcAft>
                      </a:pPr>
                      <a:r>
                        <a:rPr lang="es-MX" sz="900">
                          <a:effectLst/>
                        </a:rPr>
                        <a:t>La alumna normalista utiliza material llamativo, colorido, de buen tamaño, con relación al contenido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alumna normalista presenta material llamativo y colorido, pero de tamaño poco apreciable y con relación al contenido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alumna normalista presenta material poco colorido de tamaño pequeño, sin relación al contenido de la actividad.  </a:t>
                      </a:r>
                      <a:endParaRPr lang="es-MX" sz="1100">
                        <a:effectLst/>
                      </a:endParaRPr>
                    </a:p>
                    <a:p>
                      <a:pPr fontAlgn="base">
                        <a:lnSpc>
                          <a:spcPct val="107000"/>
                        </a:lnSpc>
                        <a:spcAft>
                          <a:spcPts val="800"/>
                        </a:spcAft>
                      </a:pPr>
                      <a:r>
                        <a:rPr lang="es-MX" sz="9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La alumna normalista no presenta material.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60953385"/>
                  </a:ext>
                </a:extLst>
              </a:tr>
              <a:tr h="0">
                <a:tc>
                  <a:txBody>
                    <a:bodyPr/>
                    <a:lstStyle/>
                    <a:p>
                      <a:pPr fontAlgn="base">
                        <a:lnSpc>
                          <a:spcPct val="107000"/>
                        </a:lnSpc>
                        <a:spcAft>
                          <a:spcPts val="800"/>
                        </a:spcAft>
                      </a:pPr>
                      <a:r>
                        <a:rPr lang="es-MX" sz="900">
                          <a:effectLst/>
                        </a:rPr>
                        <a:t>Promueve un ambiente de aprendizaje adecuado al nivel y características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Promueve un ambiente de aprendizaje poco adecuado al nivel y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a:effectLst/>
                        </a:rPr>
                        <a:t>Promueve un ambiente de aprendizaje tomando en cuenta solo el nivel o las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MX" sz="900" dirty="0">
                          <a:effectLst/>
                        </a:rPr>
                        <a:t>No favorece un ambiente de aprendizaje ni toma en cuenta el nivel y características del grupo.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83338497"/>
                  </a:ext>
                </a:extLst>
              </a:tr>
            </a:tbl>
          </a:graphicData>
        </a:graphic>
      </p:graphicFrame>
      <p:sp>
        <p:nvSpPr>
          <p:cNvPr id="6" name="CuadroTexto 5">
            <a:extLst>
              <a:ext uri="{FF2B5EF4-FFF2-40B4-BE49-F238E27FC236}">
                <a16:creationId xmlns:a16="http://schemas.microsoft.com/office/drawing/2014/main" id="{AB78EA90-520E-4311-9953-B032A8CA0607}"/>
              </a:ext>
            </a:extLst>
          </p:cNvPr>
          <p:cNvSpPr txBox="1"/>
          <p:nvPr/>
        </p:nvSpPr>
        <p:spPr>
          <a:xfrm>
            <a:off x="771455" y="605658"/>
            <a:ext cx="6234249" cy="646331"/>
          </a:xfrm>
          <a:prstGeom prst="rect">
            <a:avLst/>
          </a:prstGeom>
          <a:noFill/>
        </p:spPr>
        <p:txBody>
          <a:bodyPr wrap="square">
            <a:spAutoFit/>
          </a:bodyPr>
          <a:lstStyle/>
          <a:p>
            <a:r>
              <a:rPr lang="es-MX" sz="1800" dirty="0">
                <a:effectLst/>
                <a:latin typeface="Candara Light" panose="020E0502030303020204" pitchFamily="34" charset="0"/>
                <a:ea typeface="Times New Roman" panose="02020603050405020304" pitchFamily="18" charset="0"/>
                <a:cs typeface="Segoe UI" panose="020B0502040204020203" pitchFamily="34" charset="0"/>
              </a:rPr>
              <a:t> 4. En las clases virtuales o presenciales ¿cuál es el desempeño de la alumna? </a:t>
            </a:r>
            <a:endParaRPr lang="es-MX" dirty="0"/>
          </a:p>
        </p:txBody>
      </p:sp>
      <p:sp>
        <p:nvSpPr>
          <p:cNvPr id="8" name="CuadroTexto 7">
            <a:extLst>
              <a:ext uri="{FF2B5EF4-FFF2-40B4-BE49-F238E27FC236}">
                <a16:creationId xmlns:a16="http://schemas.microsoft.com/office/drawing/2014/main" id="{FFC1C705-856D-4002-ABC3-AB924047A214}"/>
              </a:ext>
            </a:extLst>
          </p:cNvPr>
          <p:cNvSpPr txBox="1"/>
          <p:nvPr/>
        </p:nvSpPr>
        <p:spPr>
          <a:xfrm>
            <a:off x="0" y="6800280"/>
            <a:ext cx="7419703" cy="2903231"/>
          </a:xfrm>
          <a:prstGeom prst="rect">
            <a:avLst/>
          </a:prstGeom>
          <a:noFill/>
        </p:spPr>
        <p:txBody>
          <a:bodyPr wrap="square">
            <a:spAutoFit/>
          </a:bodyPr>
          <a:lstStyle/>
          <a:p>
            <a:pPr marL="45720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Sugerencias y/o recomendaciones para la estudiante normalista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_______________________________________________________________________________________________________________________________________________________________________________________________________________________________________</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r>
              <a:rPr lang="es-MX" sz="1600" dirty="0">
                <a:effectLst/>
                <a:latin typeface="Candara Light" panose="020E0502030303020204" pitchFamily="34" charset="0"/>
                <a:ea typeface="Times New Roman" panose="02020603050405020304" pitchFamily="18" charset="0"/>
              </a:rPr>
              <a:t>De que otra manera podría intervenir: </a:t>
            </a:r>
            <a:endParaRPr lang="es-MX" sz="1600" dirty="0">
              <a:effectLst/>
              <a:latin typeface="Times New Roman" panose="02020603050405020304" pitchFamily="18" charset="0"/>
              <a:ea typeface="Times New Roman" panose="02020603050405020304" pitchFamily="18" charset="0"/>
            </a:endParaRPr>
          </a:p>
          <a:p>
            <a:pPr marL="45720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___________________________________________________________________________________________________________________________________________________________________________________________________________________________________</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6418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25A3FFA-48BD-4BA8-99F7-47D57677E731}"/>
              </a:ext>
            </a:extLst>
          </p:cNvPr>
          <p:cNvSpPr txBox="1"/>
          <p:nvPr/>
        </p:nvSpPr>
        <p:spPr>
          <a:xfrm>
            <a:off x="361609" y="577552"/>
            <a:ext cx="7053944" cy="4048994"/>
          </a:xfrm>
          <a:prstGeom prst="rect">
            <a:avLst/>
          </a:prstGeom>
          <a:noFill/>
        </p:spPr>
        <p:txBody>
          <a:bodyPr wrap="square">
            <a:spAutoFit/>
          </a:bodyPr>
          <a:lstStyle/>
          <a:p>
            <a:pPr indent="449580" fontAlgn="base"/>
            <a:r>
              <a:rPr lang="es-MX" sz="1600" dirty="0">
                <a:effectLst/>
                <a:latin typeface="Candara Light" panose="020E0502030303020204" pitchFamily="34" charset="0"/>
                <a:ea typeface="Times New Roman" panose="02020603050405020304" pitchFamily="18" charset="0"/>
              </a:rPr>
              <a:t>Que no debe olvidar la alumna al desempeñar su intervención: </a:t>
            </a:r>
            <a:endParaRPr lang="es-MX" sz="1600" dirty="0">
              <a:effectLst/>
              <a:latin typeface="Times New Roman" panose="02020603050405020304" pitchFamily="18" charset="0"/>
              <a:ea typeface="Times New Roman" panose="02020603050405020304" pitchFamily="18" charset="0"/>
            </a:endParaRPr>
          </a:p>
          <a:p>
            <a:pPr marL="45720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r>
              <a:rPr lang="es-MX" sz="1600" dirty="0">
                <a:effectLst/>
                <a:latin typeface="Candara Light" panose="020E0502030303020204" pitchFamily="34" charset="0"/>
                <a:ea typeface="Times New Roman" panose="02020603050405020304" pitchFamily="18" charset="0"/>
              </a:rPr>
              <a:t> </a:t>
            </a:r>
            <a:endParaRPr lang="es-MX" sz="1600" dirty="0">
              <a:effectLst/>
              <a:latin typeface="Times New Roman" panose="02020603050405020304" pitchFamily="18" charset="0"/>
              <a:ea typeface="Times New Roman" panose="02020603050405020304" pitchFamily="18" charset="0"/>
            </a:endParaRPr>
          </a:p>
          <a:p>
            <a:pPr fontAlgn="base"/>
            <a:r>
              <a:rPr lang="es-MX" sz="1600" dirty="0">
                <a:effectLst/>
                <a:latin typeface="Candara Light" panose="020E0502030303020204" pitchFamily="34" charset="0"/>
                <a:ea typeface="Times New Roman" panose="02020603050405020304" pitchFamily="18" charset="0"/>
              </a:rPr>
              <a:t> </a:t>
            </a:r>
            <a:endParaRPr lang="es-MX" sz="1600" dirty="0">
              <a:effectLst/>
              <a:latin typeface="Times New Roman" panose="02020603050405020304" pitchFamily="18" charset="0"/>
              <a:ea typeface="Times New Roman" panose="02020603050405020304" pitchFamily="18" charset="0"/>
            </a:endParaRPr>
          </a:p>
          <a:p>
            <a:pPr marL="342900" lvl="0" indent="-342900" fontAlgn="base">
              <a:buFont typeface="+mj-lt"/>
              <a:buAutoNum type="arabicPeriod" startAt="5"/>
              <a:tabLst>
                <a:tab pos="883920" algn="l"/>
              </a:tabLst>
            </a:pPr>
            <a:r>
              <a:rPr lang="es-MX" sz="1600" dirty="0">
                <a:effectLst/>
                <a:latin typeface="Candara Light" panose="020E0502030303020204" pitchFamily="34" charset="0"/>
                <a:ea typeface="Times New Roman" panose="02020603050405020304" pitchFamily="18" charset="0"/>
              </a:rPr>
              <a:t>Suceso relevante o particular ocurrido durante la semana que considere importante mencionar al profesor de aprendizaje en el servicio.</a:t>
            </a:r>
            <a:endParaRPr lang="es-MX" sz="1600" dirty="0">
              <a:effectLst/>
              <a:latin typeface="Times New Roman" panose="02020603050405020304" pitchFamily="18" charset="0"/>
              <a:ea typeface="Times New Roman" panose="02020603050405020304" pitchFamily="18" charset="0"/>
            </a:endParaRPr>
          </a:p>
          <a:p>
            <a:pPr marL="883920" fontAlgn="base">
              <a:lnSpc>
                <a:spcPct val="107000"/>
              </a:lnSpc>
              <a:spcAft>
                <a:spcPts val="800"/>
              </a:spcAft>
            </a:pPr>
            <a:r>
              <a:rPr lang="es-MX" sz="1600" dirty="0">
                <a:effectLst/>
                <a:latin typeface="Candara Light" panose="020E0502030303020204" pitchFamily="34" charset="0"/>
                <a:ea typeface="Times New Roman" panose="02020603050405020304" pitchFamily="18" charset="0"/>
                <a:cs typeface="Segoe UI" panose="020B0502040204020203"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1287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02E40F1-7E42-4061-A316-EB3EB4341F87}"/>
              </a:ext>
            </a:extLst>
          </p:cNvPr>
          <p:cNvPicPr>
            <a:picLocks noChangeAspect="1"/>
          </p:cNvPicPr>
          <p:nvPr/>
        </p:nvPicPr>
        <p:blipFill>
          <a:blip r:embed="rId2"/>
          <a:stretch>
            <a:fillRect/>
          </a:stretch>
        </p:blipFill>
        <p:spPr>
          <a:xfrm>
            <a:off x="-1" y="0"/>
            <a:ext cx="7777164" cy="10045700"/>
          </a:xfrm>
          <a:prstGeom prst="rect">
            <a:avLst/>
          </a:prstGeom>
        </p:spPr>
      </p:pic>
      <p:sp>
        <p:nvSpPr>
          <p:cNvPr id="2" name="Título 1">
            <a:extLst>
              <a:ext uri="{FF2B5EF4-FFF2-40B4-BE49-F238E27FC236}">
                <a16:creationId xmlns:a16="http://schemas.microsoft.com/office/drawing/2014/main" id="{131E8589-4610-4E29-A4BE-C7B89AFA45DB}"/>
              </a:ext>
            </a:extLst>
          </p:cNvPr>
          <p:cNvSpPr>
            <a:spLocks noGrp="1"/>
          </p:cNvSpPr>
          <p:nvPr>
            <p:ph type="title"/>
          </p:nvPr>
        </p:nvSpPr>
        <p:spPr>
          <a:xfrm>
            <a:off x="401329" y="3354243"/>
            <a:ext cx="6707803" cy="1941704"/>
          </a:xfrm>
        </p:spPr>
        <p:txBody>
          <a:bodyPr>
            <a:normAutofit/>
          </a:bodyPr>
          <a:lstStyle/>
          <a:p>
            <a:pPr algn="ctr"/>
            <a:r>
              <a:rPr lang="es-MX" sz="5400" b="1" dirty="0">
                <a:latin typeface="Comic Sans MS" panose="030F0702030302020204" pitchFamily="66" charset="0"/>
              </a:rPr>
              <a:t>EXPEDIENTES</a:t>
            </a:r>
          </a:p>
        </p:txBody>
      </p:sp>
    </p:spTree>
    <p:extLst>
      <p:ext uri="{BB962C8B-B14F-4D97-AF65-F5344CB8AC3E}">
        <p14:creationId xmlns:p14="http://schemas.microsoft.com/office/powerpoint/2010/main" val="803463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25C2750-B2F9-430D-97B2-ECD20AFA375D}"/>
              </a:ext>
            </a:extLst>
          </p:cNvPr>
          <p:cNvPicPr>
            <a:picLocks noChangeAspect="1"/>
          </p:cNvPicPr>
          <p:nvPr/>
        </p:nvPicPr>
        <p:blipFill>
          <a:blip r:embed="rId2"/>
          <a:stretch>
            <a:fillRect/>
          </a:stretch>
        </p:blipFill>
        <p:spPr>
          <a:xfrm>
            <a:off x="-1" y="-1"/>
            <a:ext cx="7777163" cy="10061703"/>
          </a:xfrm>
          <a:prstGeom prst="rect">
            <a:avLst/>
          </a:prstGeom>
        </p:spPr>
      </p:pic>
      <p:sp>
        <p:nvSpPr>
          <p:cNvPr id="2" name="Título 1">
            <a:extLst>
              <a:ext uri="{FF2B5EF4-FFF2-40B4-BE49-F238E27FC236}">
                <a16:creationId xmlns:a16="http://schemas.microsoft.com/office/drawing/2014/main" id="{43CC3ABF-B678-4532-8971-45720A7503F9}"/>
              </a:ext>
            </a:extLst>
          </p:cNvPr>
          <p:cNvSpPr>
            <a:spLocks noGrp="1"/>
          </p:cNvSpPr>
          <p:nvPr>
            <p:ph type="title"/>
          </p:nvPr>
        </p:nvSpPr>
        <p:spPr>
          <a:xfrm>
            <a:off x="534678" y="3412996"/>
            <a:ext cx="6707803" cy="1941704"/>
          </a:xfrm>
        </p:spPr>
        <p:txBody>
          <a:bodyPr>
            <a:normAutofit fontScale="90000"/>
          </a:bodyPr>
          <a:lstStyle/>
          <a:p>
            <a:pPr algn="ctr"/>
            <a:r>
              <a:rPr lang="es-MX" sz="7200" b="1" dirty="0">
                <a:latin typeface="Comic Sans MS" panose="030F0702030302020204" pitchFamily="66" charset="0"/>
              </a:rPr>
              <a:t>NOTAS CIENTÍFICAS</a:t>
            </a:r>
          </a:p>
        </p:txBody>
      </p:sp>
    </p:spTree>
    <p:extLst>
      <p:ext uri="{BB962C8B-B14F-4D97-AF65-F5344CB8AC3E}">
        <p14:creationId xmlns:p14="http://schemas.microsoft.com/office/powerpoint/2010/main" val="1097754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9900">
            <a:alpha val="28000"/>
          </a:srgb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3E516C3-360B-4096-BC1B-CABDF45B90F4}"/>
              </a:ext>
            </a:extLst>
          </p:cNvPr>
          <p:cNvSpPr>
            <a:spLocks noGrp="1"/>
          </p:cNvSpPr>
          <p:nvPr>
            <p:ph idx="1"/>
          </p:nvPr>
        </p:nvSpPr>
        <p:spPr>
          <a:xfrm>
            <a:off x="469746" y="1302603"/>
            <a:ext cx="6837670" cy="6373904"/>
          </a:xfrm>
        </p:spPr>
        <p:txBody>
          <a:bodyPr>
            <a:normAutofit fontScale="70000" lnSpcReduction="20000"/>
          </a:bodyPr>
          <a:lstStyle/>
          <a:p>
            <a:pPr marL="0" lvl="0" indent="0" algn="just">
              <a:lnSpc>
                <a:spcPct val="107000"/>
              </a:lnSpc>
              <a:buNone/>
            </a:pPr>
            <a:r>
              <a:rPr lang="es-MX" b="1" dirty="0">
                <a:latin typeface="Arial" panose="020B0604020202020204" pitchFamily="34" charset="0"/>
                <a:cs typeface="Arial" panose="020B0604020202020204" pitchFamily="34" charset="0"/>
              </a:rPr>
              <a:t>Campo o área: </a:t>
            </a:r>
            <a:r>
              <a:rPr lang="es-MX" i="1" dirty="0">
                <a:latin typeface="Arial" panose="020B0604020202020204" pitchFamily="34" charset="0"/>
                <a:cs typeface="Arial" panose="020B0604020202020204" pitchFamily="34" charset="0"/>
              </a:rPr>
              <a:t>Área de Educación Socioemocional</a:t>
            </a:r>
          </a:p>
          <a:p>
            <a:pPr marL="0" lvl="0" indent="0">
              <a:lnSpc>
                <a:spcPct val="107000"/>
              </a:lnSpc>
              <a:buNone/>
            </a:pPr>
            <a:r>
              <a:rPr lang="es-MX" b="1" dirty="0">
                <a:latin typeface="Arial" panose="020B0604020202020204" pitchFamily="34" charset="0"/>
                <a:cs typeface="Arial" panose="020B0604020202020204" pitchFamily="34" charset="0"/>
              </a:rPr>
              <a:t>Tema: </a:t>
            </a:r>
            <a:r>
              <a:rPr lang="es-MX" dirty="0">
                <a:latin typeface="Arial" panose="020B0604020202020204" pitchFamily="34" charset="0"/>
                <a:cs typeface="Arial" panose="020B0604020202020204" pitchFamily="34" charset="0"/>
              </a:rPr>
              <a:t>Autoconocimiento</a:t>
            </a:r>
          </a:p>
          <a:p>
            <a:pPr marL="0" lvl="0" indent="0">
              <a:lnSpc>
                <a:spcPct val="107000"/>
              </a:lnSpc>
              <a:buNone/>
            </a:pPr>
            <a:br>
              <a:rPr lang="es-MX" dirty="0">
                <a:latin typeface="Arial" panose="020B0604020202020204" pitchFamily="34" charset="0"/>
                <a:cs typeface="Arial" panose="020B0604020202020204" pitchFamily="34" charset="0"/>
              </a:rPr>
            </a:br>
            <a:r>
              <a:rPr lang="es-MX" b="1" dirty="0">
                <a:latin typeface="Arial" panose="020B0604020202020204" pitchFamily="34" charset="0"/>
                <a:cs typeface="Arial" panose="020B0604020202020204" pitchFamily="34" charset="0"/>
              </a:rPr>
              <a:t>Referente teórico: </a:t>
            </a:r>
            <a:r>
              <a:rPr lang="es-MX" sz="2400" dirty="0">
                <a:latin typeface="Arial" panose="020B0604020202020204" pitchFamily="34" charset="0"/>
                <a:cs typeface="Arial" panose="020B0604020202020204" pitchFamily="34" charset="0"/>
              </a:rPr>
              <a:t>Vital. V. L. M., La empatía en la interacción profesor alumno en el nivel preescolar. Estudio de Caso. </a:t>
            </a:r>
            <a:r>
              <a:rPr lang="es-MX" sz="2400" i="1" dirty="0">
                <a:latin typeface="Arial" panose="020B0604020202020204" pitchFamily="34" charset="0"/>
                <a:cs typeface="Arial" panose="020B0604020202020204" pitchFamily="34" charset="0"/>
              </a:rPr>
              <a:t>Universidad Autónoma del Estado de Puebla. </a:t>
            </a:r>
            <a:r>
              <a:rPr lang="es-MX" sz="2400" b="1" dirty="0">
                <a:latin typeface="Arial" panose="020B0604020202020204" pitchFamily="34" charset="0"/>
                <a:cs typeface="Arial" panose="020B0604020202020204" pitchFamily="34" charset="0"/>
              </a:rPr>
              <a:t>Disponible en: </a:t>
            </a:r>
            <a:r>
              <a:rPr lang="es-MX" sz="2400" dirty="0">
                <a:latin typeface="Arial" panose="020B0604020202020204" pitchFamily="34" charset="0"/>
                <a:cs typeface="Arial" panose="020B0604020202020204" pitchFamily="34" charset="0"/>
                <a:hlinkClick r:id="rId2"/>
              </a:rPr>
              <a:t>https://upaep.mx/micrositios/coloquios/coloquio2013/memorias/Mesa%206%20Pedagogia/Empat%C3%ADa_Margarita%20Vital.pdf</a:t>
            </a:r>
            <a:endParaRPr lang="es-MX" sz="2400" dirty="0">
              <a:latin typeface="Arial" panose="020B0604020202020204" pitchFamily="34" charset="0"/>
              <a:cs typeface="Arial" panose="020B0604020202020204" pitchFamily="34" charset="0"/>
            </a:endParaRPr>
          </a:p>
          <a:p>
            <a:pPr marL="0" lvl="0" indent="0" algn="l">
              <a:lnSpc>
                <a:spcPct val="107000"/>
              </a:lnSpc>
              <a:buNone/>
            </a:pPr>
            <a:r>
              <a:rPr lang="es-MX" b="1" dirty="0">
                <a:latin typeface="Arial" panose="020B0604020202020204" pitchFamily="34" charset="0"/>
                <a:cs typeface="Arial" panose="020B0604020202020204" pitchFamily="34" charset="0"/>
              </a:rPr>
              <a:t>Material:  </a:t>
            </a:r>
          </a:p>
          <a:p>
            <a:pPr marL="342900" lvl="0" indent="-342900" algn="l">
              <a:lnSpc>
                <a:spcPct val="107000"/>
              </a:lnSpc>
              <a:buFont typeface="Courier New" panose="02070309020205020404" pitchFamily="49" charset="0"/>
              <a:buChar char="o"/>
            </a:pPr>
            <a:r>
              <a:rPr lang="es-MX" sz="2400" dirty="0">
                <a:effectLst/>
                <a:latin typeface="Arial" panose="020B0604020202020204" pitchFamily="34" charset="0"/>
                <a:cs typeface="Arial" panose="020B0604020202020204" pitchFamily="34" charset="0"/>
              </a:rPr>
              <a:t>Hoja de maquina o cuaderno</a:t>
            </a:r>
            <a:endParaRPr lang="es-MX" sz="2000" dirty="0">
              <a:effectLst/>
              <a:latin typeface="Arial" panose="020B0604020202020204" pitchFamily="34" charset="0"/>
              <a:cs typeface="Arial" panose="020B0604020202020204" pitchFamily="34" charset="0"/>
            </a:endParaRPr>
          </a:p>
          <a:p>
            <a:pPr marL="342900" lvl="0" indent="-342900" algn="l">
              <a:lnSpc>
                <a:spcPct val="107000"/>
              </a:lnSpc>
              <a:buFont typeface="Courier New" panose="02070309020205020404" pitchFamily="49" charset="0"/>
              <a:buChar char="o"/>
            </a:pPr>
            <a:r>
              <a:rPr lang="es-MX" sz="2400" dirty="0">
                <a:effectLst/>
                <a:latin typeface="Arial" panose="020B0604020202020204" pitchFamily="34" charset="0"/>
                <a:cs typeface="Arial" panose="020B0604020202020204" pitchFamily="34" charset="0"/>
              </a:rPr>
              <a:t>Colores</a:t>
            </a:r>
            <a:endParaRPr lang="es-MX" sz="2000" dirty="0">
              <a:effectLst/>
              <a:latin typeface="Arial" panose="020B0604020202020204" pitchFamily="34" charset="0"/>
              <a:cs typeface="Arial" panose="020B0604020202020204" pitchFamily="34" charset="0"/>
            </a:endParaRPr>
          </a:p>
          <a:p>
            <a:pPr marL="342900" lvl="0" indent="-342900" algn="l">
              <a:lnSpc>
                <a:spcPct val="107000"/>
              </a:lnSpc>
              <a:spcAft>
                <a:spcPts val="800"/>
              </a:spcAft>
              <a:buFont typeface="Courier New" panose="02070309020205020404" pitchFamily="49" charset="0"/>
              <a:buChar char="o"/>
            </a:pPr>
            <a:r>
              <a:rPr lang="es-MX" sz="2400" dirty="0">
                <a:effectLst/>
                <a:latin typeface="Arial" panose="020B0604020202020204" pitchFamily="34" charset="0"/>
                <a:cs typeface="Arial" panose="020B0604020202020204" pitchFamily="34" charset="0"/>
              </a:rPr>
              <a:t>Espejo</a:t>
            </a:r>
            <a:endParaRPr lang="es-MX" sz="2000" dirty="0">
              <a:effectLst/>
              <a:latin typeface="Arial" panose="020B0604020202020204" pitchFamily="34" charset="0"/>
              <a:cs typeface="Arial" panose="020B0604020202020204" pitchFamily="34" charset="0"/>
            </a:endParaRPr>
          </a:p>
          <a:p>
            <a:pPr marL="0" indent="0">
              <a:buNone/>
            </a:pPr>
            <a:endParaRPr lang="es-MX" b="1" dirty="0">
              <a:latin typeface="Arial" panose="020B0604020202020204" pitchFamily="34" charset="0"/>
              <a:cs typeface="Arial" panose="020B0604020202020204" pitchFamily="34" charset="0"/>
            </a:endParaRPr>
          </a:p>
          <a:p>
            <a:pPr marL="0" indent="0" algn="just">
              <a:lnSpc>
                <a:spcPct val="120000"/>
              </a:lnSpc>
              <a:buNone/>
            </a:pPr>
            <a:r>
              <a:rPr lang="es-MX" dirty="0">
                <a:latin typeface="Arial" panose="020B0604020202020204" pitchFamily="34" charset="0"/>
                <a:cs typeface="Arial" panose="020B0604020202020204" pitchFamily="34" charset="0"/>
              </a:rPr>
              <a:t>Considero que es importante fomentar el autoconocimiento dentro del nivel inicial porque así pueden ir construyendo su identidad personal, mejorar su autoestima, cuidarse a si mismos, evitar que alguien los violente en su contexto familiar, escolar o social porque conocen sus derechos, reconociendo sus habilidades y capacidades incluyendo las de sus compañeros (as) y además identifica características físicas y emocionales. Esto con la ayuda del profesor para tener un guía mediante los objetivos que se tienen en el plan y programa de estudios vigente.</a:t>
            </a:r>
          </a:p>
        </p:txBody>
      </p:sp>
    </p:spTree>
    <p:extLst>
      <p:ext uri="{BB962C8B-B14F-4D97-AF65-F5344CB8AC3E}">
        <p14:creationId xmlns:p14="http://schemas.microsoft.com/office/powerpoint/2010/main" val="117190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5201" y="77076"/>
            <a:ext cx="8008816" cy="9968624"/>
            <a:chOff x="-65314" y="101667"/>
            <a:chExt cx="8008816" cy="996862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_____________________________________________</a:t>
              </a:r>
            </a:p>
            <a:p>
              <a:r>
                <a:rPr lang="es-MX" dirty="0"/>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65314" y="1907256"/>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4428" y="1914204"/>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5314" y="3700852"/>
              <a:ext cx="7863614" cy="1837844"/>
              <a:chOff x="-109787" y="3257960"/>
              <a:chExt cx="7863614" cy="1837844"/>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9787" y="3257960"/>
                <a:ext cx="7777162" cy="369332"/>
                <a:chOff x="-94147" y="1730439"/>
                <a:chExt cx="7777162"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94147" y="1730439"/>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585275" y="1738126"/>
                  <a:ext cx="6558984"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65314" y="5352445"/>
              <a:ext cx="7777162" cy="1393248"/>
              <a:chOff x="-172219" y="4810767"/>
              <a:chExt cx="7777162" cy="1393248"/>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72219" y="4810767"/>
                <a:ext cx="7777162" cy="369332"/>
                <a:chOff x="-156579" y="1648817"/>
                <a:chExt cx="7777162" cy="369332"/>
              </a:xfrm>
            </p:grpSpPr>
            <p:sp>
              <p:nvSpPr>
                <p:cNvPr id="117" name="Rectángulo 116">
                  <a:extLst>
                    <a:ext uri="{FF2B5EF4-FFF2-40B4-BE49-F238E27FC236}">
                      <a16:creationId xmlns:a16="http://schemas.microsoft.com/office/drawing/2014/main" id="{811F3B92-D7D1-4EAA-AF61-3E94D18C4AEE}"/>
                    </a:ext>
                  </a:extLst>
                </p:cNvPr>
                <p:cNvSpPr/>
                <p:nvPr/>
              </p:nvSpPr>
              <p:spPr>
                <a:xfrm>
                  <a:off x="-156579" y="1648817"/>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1553061" y="1659834"/>
                  <a:ext cx="4872609"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65314" y="6773416"/>
              <a:ext cx="7777162" cy="391213"/>
              <a:chOff x="-154260" y="1710038"/>
              <a:chExt cx="7777162" cy="391213"/>
            </a:xfrm>
          </p:grpSpPr>
          <p:sp>
            <p:nvSpPr>
              <p:cNvPr id="152" name="Rectángulo 151">
                <a:extLst>
                  <a:ext uri="{FF2B5EF4-FFF2-40B4-BE49-F238E27FC236}">
                    <a16:creationId xmlns:a16="http://schemas.microsoft.com/office/drawing/2014/main" id="{8BFA794B-7B5C-4B21-A452-F05082E198A2}"/>
                  </a:ext>
                </a:extLst>
              </p:cNvPr>
              <p:cNvSpPr/>
              <p:nvPr/>
            </p:nvSpPr>
            <p:spPr>
              <a:xfrm>
                <a:off x="-154260" y="1710038"/>
                <a:ext cx="7777162"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2192356" y="1762697"/>
                <a:ext cx="2951098"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17028" y="8432494"/>
              <a:ext cx="3829905" cy="147732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52155" y="8454463"/>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65314" y="8592963"/>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44060"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226646" y="8476110"/>
              <a:ext cx="3002867"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797662" y="8591560"/>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Tree>
    <p:extLst>
      <p:ext uri="{BB962C8B-B14F-4D97-AF65-F5344CB8AC3E}">
        <p14:creationId xmlns:p14="http://schemas.microsoft.com/office/powerpoint/2010/main" val="52632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5201" y="77076"/>
            <a:ext cx="8008816" cy="9968624"/>
            <a:chOff x="-65314" y="101667"/>
            <a:chExt cx="8008816" cy="996862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_____________________________________________</a:t>
              </a:r>
            </a:p>
            <a:p>
              <a:r>
                <a:rPr lang="es-MX" dirty="0"/>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65314" y="1907256"/>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4428" y="1914204"/>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5314" y="3700852"/>
              <a:ext cx="7863614" cy="1837844"/>
              <a:chOff x="-109787" y="3257960"/>
              <a:chExt cx="7863614" cy="1837844"/>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9787" y="3257960"/>
                <a:ext cx="7777162" cy="369332"/>
                <a:chOff x="-94147" y="1730439"/>
                <a:chExt cx="7777162"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94147" y="1730439"/>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585275" y="1738126"/>
                  <a:ext cx="6558984"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65314" y="5352445"/>
              <a:ext cx="7777162" cy="1393248"/>
              <a:chOff x="-172219" y="4810767"/>
              <a:chExt cx="7777162" cy="1393248"/>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72219" y="4810767"/>
                <a:ext cx="7777162" cy="369332"/>
                <a:chOff x="-156579" y="1648817"/>
                <a:chExt cx="7777162" cy="369332"/>
              </a:xfrm>
            </p:grpSpPr>
            <p:sp>
              <p:nvSpPr>
                <p:cNvPr id="117" name="Rectángulo 116">
                  <a:extLst>
                    <a:ext uri="{FF2B5EF4-FFF2-40B4-BE49-F238E27FC236}">
                      <a16:creationId xmlns:a16="http://schemas.microsoft.com/office/drawing/2014/main" id="{811F3B92-D7D1-4EAA-AF61-3E94D18C4AEE}"/>
                    </a:ext>
                  </a:extLst>
                </p:cNvPr>
                <p:cNvSpPr/>
                <p:nvPr/>
              </p:nvSpPr>
              <p:spPr>
                <a:xfrm>
                  <a:off x="-156579" y="1648817"/>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1553061" y="1659834"/>
                  <a:ext cx="4872609"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65314" y="6773416"/>
              <a:ext cx="7777162" cy="391213"/>
              <a:chOff x="-154260" y="1710038"/>
              <a:chExt cx="7777162" cy="391213"/>
            </a:xfrm>
          </p:grpSpPr>
          <p:sp>
            <p:nvSpPr>
              <p:cNvPr id="152" name="Rectángulo 151">
                <a:extLst>
                  <a:ext uri="{FF2B5EF4-FFF2-40B4-BE49-F238E27FC236}">
                    <a16:creationId xmlns:a16="http://schemas.microsoft.com/office/drawing/2014/main" id="{8BFA794B-7B5C-4B21-A452-F05082E198A2}"/>
                  </a:ext>
                </a:extLst>
              </p:cNvPr>
              <p:cNvSpPr/>
              <p:nvPr/>
            </p:nvSpPr>
            <p:spPr>
              <a:xfrm>
                <a:off x="-154260" y="1710038"/>
                <a:ext cx="7777162"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2192356" y="1762697"/>
                <a:ext cx="2951098"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17028" y="8432494"/>
              <a:ext cx="3829905" cy="147732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52155" y="8454463"/>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65314" y="8592963"/>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44060"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226646" y="8476110"/>
              <a:ext cx="3002867"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797662" y="8591560"/>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Tree>
    <p:extLst>
      <p:ext uri="{BB962C8B-B14F-4D97-AF65-F5344CB8AC3E}">
        <p14:creationId xmlns:p14="http://schemas.microsoft.com/office/powerpoint/2010/main" val="100044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5201" y="77076"/>
            <a:ext cx="8008816" cy="9968624"/>
            <a:chOff x="-65314" y="101667"/>
            <a:chExt cx="8008816" cy="996862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_____________________________________________</a:t>
              </a:r>
            </a:p>
            <a:p>
              <a:r>
                <a:rPr lang="es-MX" dirty="0"/>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65314" y="1907256"/>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4428" y="1914204"/>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5314" y="3700852"/>
              <a:ext cx="7863614" cy="1837844"/>
              <a:chOff x="-109787" y="3257960"/>
              <a:chExt cx="7863614" cy="1837844"/>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9787" y="3257960"/>
                <a:ext cx="7777162" cy="369332"/>
                <a:chOff x="-94147" y="1730439"/>
                <a:chExt cx="7777162"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94147" y="1730439"/>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585275" y="1738126"/>
                  <a:ext cx="6558984"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65314" y="5352445"/>
              <a:ext cx="7777162" cy="1393248"/>
              <a:chOff x="-172219" y="4810767"/>
              <a:chExt cx="7777162" cy="1393248"/>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72219" y="4810767"/>
                <a:ext cx="7777162" cy="369332"/>
                <a:chOff x="-156579" y="1648817"/>
                <a:chExt cx="7777162" cy="369332"/>
              </a:xfrm>
            </p:grpSpPr>
            <p:sp>
              <p:nvSpPr>
                <p:cNvPr id="117" name="Rectángulo 116">
                  <a:extLst>
                    <a:ext uri="{FF2B5EF4-FFF2-40B4-BE49-F238E27FC236}">
                      <a16:creationId xmlns:a16="http://schemas.microsoft.com/office/drawing/2014/main" id="{811F3B92-D7D1-4EAA-AF61-3E94D18C4AEE}"/>
                    </a:ext>
                  </a:extLst>
                </p:cNvPr>
                <p:cNvSpPr/>
                <p:nvPr/>
              </p:nvSpPr>
              <p:spPr>
                <a:xfrm>
                  <a:off x="-156579" y="1648817"/>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1553061" y="1659834"/>
                  <a:ext cx="4872609"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65314" y="6773416"/>
              <a:ext cx="7777162" cy="391213"/>
              <a:chOff x="-154260" y="1710038"/>
              <a:chExt cx="7777162" cy="391213"/>
            </a:xfrm>
          </p:grpSpPr>
          <p:sp>
            <p:nvSpPr>
              <p:cNvPr id="152" name="Rectángulo 151">
                <a:extLst>
                  <a:ext uri="{FF2B5EF4-FFF2-40B4-BE49-F238E27FC236}">
                    <a16:creationId xmlns:a16="http://schemas.microsoft.com/office/drawing/2014/main" id="{8BFA794B-7B5C-4B21-A452-F05082E198A2}"/>
                  </a:ext>
                </a:extLst>
              </p:cNvPr>
              <p:cNvSpPr/>
              <p:nvPr/>
            </p:nvSpPr>
            <p:spPr>
              <a:xfrm>
                <a:off x="-154260" y="1710038"/>
                <a:ext cx="7777162"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2192356" y="1762697"/>
                <a:ext cx="2951098"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17028" y="8432494"/>
              <a:ext cx="3829905" cy="147732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52155" y="8454463"/>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65314" y="8592963"/>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44060"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226646" y="8476110"/>
              <a:ext cx="3002867"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797662" y="8591560"/>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Tree>
    <p:extLst>
      <p:ext uri="{BB962C8B-B14F-4D97-AF65-F5344CB8AC3E}">
        <p14:creationId xmlns:p14="http://schemas.microsoft.com/office/powerpoint/2010/main" val="2394455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5201" y="77076"/>
            <a:ext cx="8008816" cy="9968624"/>
            <a:chOff x="-65314" y="101667"/>
            <a:chExt cx="8008816" cy="996862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_____________________________________________</a:t>
              </a:r>
            </a:p>
            <a:p>
              <a:r>
                <a:rPr lang="es-MX" dirty="0"/>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65314" y="1907256"/>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4428" y="1914204"/>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5314" y="3700852"/>
              <a:ext cx="7863614" cy="1837844"/>
              <a:chOff x="-109787" y="3257960"/>
              <a:chExt cx="7863614" cy="1837844"/>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9787" y="3257960"/>
                <a:ext cx="7777162" cy="369332"/>
                <a:chOff x="-94147" y="1730439"/>
                <a:chExt cx="7777162"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94147" y="1730439"/>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585275" y="1738126"/>
                  <a:ext cx="6558984"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65314" y="5352445"/>
              <a:ext cx="7777162" cy="1393248"/>
              <a:chOff x="-172219" y="4810767"/>
              <a:chExt cx="7777162" cy="1393248"/>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72219" y="4810767"/>
                <a:ext cx="7777162" cy="369332"/>
                <a:chOff x="-156579" y="1648817"/>
                <a:chExt cx="7777162" cy="369332"/>
              </a:xfrm>
            </p:grpSpPr>
            <p:sp>
              <p:nvSpPr>
                <p:cNvPr id="117" name="Rectángulo 116">
                  <a:extLst>
                    <a:ext uri="{FF2B5EF4-FFF2-40B4-BE49-F238E27FC236}">
                      <a16:creationId xmlns:a16="http://schemas.microsoft.com/office/drawing/2014/main" id="{811F3B92-D7D1-4EAA-AF61-3E94D18C4AEE}"/>
                    </a:ext>
                  </a:extLst>
                </p:cNvPr>
                <p:cNvSpPr/>
                <p:nvPr/>
              </p:nvSpPr>
              <p:spPr>
                <a:xfrm>
                  <a:off x="-156579" y="1648817"/>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1553061" y="1659834"/>
                  <a:ext cx="4872609"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65314" y="6773416"/>
              <a:ext cx="7777162" cy="391213"/>
              <a:chOff x="-154260" y="1710038"/>
              <a:chExt cx="7777162" cy="391213"/>
            </a:xfrm>
          </p:grpSpPr>
          <p:sp>
            <p:nvSpPr>
              <p:cNvPr id="152" name="Rectángulo 151">
                <a:extLst>
                  <a:ext uri="{FF2B5EF4-FFF2-40B4-BE49-F238E27FC236}">
                    <a16:creationId xmlns:a16="http://schemas.microsoft.com/office/drawing/2014/main" id="{8BFA794B-7B5C-4B21-A452-F05082E198A2}"/>
                  </a:ext>
                </a:extLst>
              </p:cNvPr>
              <p:cNvSpPr/>
              <p:nvPr/>
            </p:nvSpPr>
            <p:spPr>
              <a:xfrm>
                <a:off x="-154260" y="1710038"/>
                <a:ext cx="7777162"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2192356" y="1762697"/>
                <a:ext cx="2951098"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17028" y="8432494"/>
              <a:ext cx="3829905" cy="147732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52155" y="8454463"/>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65314" y="8592963"/>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44060"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226646" y="8476110"/>
              <a:ext cx="3002867"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797662" y="8591560"/>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Tree>
    <p:extLst>
      <p:ext uri="{BB962C8B-B14F-4D97-AF65-F5344CB8AC3E}">
        <p14:creationId xmlns:p14="http://schemas.microsoft.com/office/powerpoint/2010/main" val="981373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5201" y="77076"/>
            <a:ext cx="8008816" cy="9968624"/>
            <a:chOff x="-65314" y="101667"/>
            <a:chExt cx="8008816" cy="996862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_____________________________________________</a:t>
              </a:r>
            </a:p>
            <a:p>
              <a:r>
                <a:rPr lang="es-MX" dirty="0"/>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65314" y="1907256"/>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4428" y="1914204"/>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5314" y="3700852"/>
              <a:ext cx="7863614" cy="1837844"/>
              <a:chOff x="-109787" y="3257960"/>
              <a:chExt cx="7863614" cy="1837844"/>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9787" y="3257960"/>
                <a:ext cx="7777162" cy="369332"/>
                <a:chOff x="-94147" y="1730439"/>
                <a:chExt cx="7777162"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94147" y="1730439"/>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585275" y="1738126"/>
                  <a:ext cx="6558984"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65314" y="5352445"/>
              <a:ext cx="7777162" cy="1393248"/>
              <a:chOff x="-172219" y="4810767"/>
              <a:chExt cx="7777162" cy="1393248"/>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72219" y="4810767"/>
                <a:ext cx="7777162" cy="369332"/>
                <a:chOff x="-156579" y="1648817"/>
                <a:chExt cx="7777162" cy="369332"/>
              </a:xfrm>
            </p:grpSpPr>
            <p:sp>
              <p:nvSpPr>
                <p:cNvPr id="117" name="Rectángulo 116">
                  <a:extLst>
                    <a:ext uri="{FF2B5EF4-FFF2-40B4-BE49-F238E27FC236}">
                      <a16:creationId xmlns:a16="http://schemas.microsoft.com/office/drawing/2014/main" id="{811F3B92-D7D1-4EAA-AF61-3E94D18C4AEE}"/>
                    </a:ext>
                  </a:extLst>
                </p:cNvPr>
                <p:cNvSpPr/>
                <p:nvPr/>
              </p:nvSpPr>
              <p:spPr>
                <a:xfrm>
                  <a:off x="-156579" y="1648817"/>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1553061" y="1659834"/>
                  <a:ext cx="4872609"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65314" y="6773416"/>
              <a:ext cx="7777162" cy="391213"/>
              <a:chOff x="-154260" y="1710038"/>
              <a:chExt cx="7777162" cy="391213"/>
            </a:xfrm>
          </p:grpSpPr>
          <p:sp>
            <p:nvSpPr>
              <p:cNvPr id="152" name="Rectángulo 151">
                <a:extLst>
                  <a:ext uri="{FF2B5EF4-FFF2-40B4-BE49-F238E27FC236}">
                    <a16:creationId xmlns:a16="http://schemas.microsoft.com/office/drawing/2014/main" id="{8BFA794B-7B5C-4B21-A452-F05082E198A2}"/>
                  </a:ext>
                </a:extLst>
              </p:cNvPr>
              <p:cNvSpPr/>
              <p:nvPr/>
            </p:nvSpPr>
            <p:spPr>
              <a:xfrm>
                <a:off x="-154260" y="1710038"/>
                <a:ext cx="7777162"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2192356" y="1762697"/>
                <a:ext cx="2951098"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17028" y="8432494"/>
              <a:ext cx="3829905" cy="147732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52155" y="8454463"/>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65314" y="8592963"/>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44060"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226646" y="8476110"/>
              <a:ext cx="3002867"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797662" y="8591560"/>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Tree>
    <p:extLst>
      <p:ext uri="{BB962C8B-B14F-4D97-AF65-F5344CB8AC3E}">
        <p14:creationId xmlns:p14="http://schemas.microsoft.com/office/powerpoint/2010/main" val="312260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5201" y="77076"/>
            <a:ext cx="8008816" cy="9968624"/>
            <a:chOff x="-65314" y="101667"/>
            <a:chExt cx="8008816" cy="996862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_____________________________________________</a:t>
              </a:r>
            </a:p>
            <a:p>
              <a:r>
                <a:rPr lang="es-MX" dirty="0"/>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65314" y="1907256"/>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4428" y="1914204"/>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5314" y="3700852"/>
              <a:ext cx="7863614" cy="1837844"/>
              <a:chOff x="-109787" y="3257960"/>
              <a:chExt cx="7863614" cy="1837844"/>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9787" y="3257960"/>
                <a:ext cx="7777162" cy="369332"/>
                <a:chOff x="-94147" y="1730439"/>
                <a:chExt cx="7777162"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94147" y="1730439"/>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585275" y="1738126"/>
                  <a:ext cx="6558984"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65314" y="5352445"/>
              <a:ext cx="7777162" cy="1393248"/>
              <a:chOff x="-172219" y="4810767"/>
              <a:chExt cx="7777162" cy="1393248"/>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72219" y="4810767"/>
                <a:ext cx="7777162" cy="369332"/>
                <a:chOff x="-156579" y="1648817"/>
                <a:chExt cx="7777162" cy="369332"/>
              </a:xfrm>
            </p:grpSpPr>
            <p:sp>
              <p:nvSpPr>
                <p:cNvPr id="117" name="Rectángulo 116">
                  <a:extLst>
                    <a:ext uri="{FF2B5EF4-FFF2-40B4-BE49-F238E27FC236}">
                      <a16:creationId xmlns:a16="http://schemas.microsoft.com/office/drawing/2014/main" id="{811F3B92-D7D1-4EAA-AF61-3E94D18C4AEE}"/>
                    </a:ext>
                  </a:extLst>
                </p:cNvPr>
                <p:cNvSpPr/>
                <p:nvPr/>
              </p:nvSpPr>
              <p:spPr>
                <a:xfrm>
                  <a:off x="-156579" y="1648817"/>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1553061" y="1659834"/>
                  <a:ext cx="4872609"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65314" y="6773416"/>
              <a:ext cx="7777162" cy="391213"/>
              <a:chOff x="-154260" y="1710038"/>
              <a:chExt cx="7777162" cy="391213"/>
            </a:xfrm>
          </p:grpSpPr>
          <p:sp>
            <p:nvSpPr>
              <p:cNvPr id="152" name="Rectángulo 151">
                <a:extLst>
                  <a:ext uri="{FF2B5EF4-FFF2-40B4-BE49-F238E27FC236}">
                    <a16:creationId xmlns:a16="http://schemas.microsoft.com/office/drawing/2014/main" id="{8BFA794B-7B5C-4B21-A452-F05082E198A2}"/>
                  </a:ext>
                </a:extLst>
              </p:cNvPr>
              <p:cNvSpPr/>
              <p:nvPr/>
            </p:nvSpPr>
            <p:spPr>
              <a:xfrm>
                <a:off x="-154260" y="1710038"/>
                <a:ext cx="7777162"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2192356" y="1762697"/>
                <a:ext cx="2951098"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17028" y="8432494"/>
              <a:ext cx="3829905" cy="147732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52155" y="8454463"/>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65314" y="8592963"/>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44060"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226646" y="8476110"/>
              <a:ext cx="3002867"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797662" y="8591560"/>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Tree>
    <p:extLst>
      <p:ext uri="{BB962C8B-B14F-4D97-AF65-F5344CB8AC3E}">
        <p14:creationId xmlns:p14="http://schemas.microsoft.com/office/powerpoint/2010/main" val="4152651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5201" y="77076"/>
            <a:ext cx="8008816" cy="9968624"/>
            <a:chOff x="-65314" y="101667"/>
            <a:chExt cx="8008816" cy="996862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_____________________________________________</a:t>
              </a:r>
            </a:p>
            <a:p>
              <a:r>
                <a:rPr lang="es-MX" dirty="0"/>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65314" y="1907256"/>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4428" y="1914204"/>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5314" y="3700852"/>
              <a:ext cx="7863614" cy="1837844"/>
              <a:chOff x="-109787" y="3257960"/>
              <a:chExt cx="7863614" cy="1837844"/>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9787" y="3257960"/>
                <a:ext cx="7777162" cy="369332"/>
                <a:chOff x="-94147" y="1730439"/>
                <a:chExt cx="7777162"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94147" y="1730439"/>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585275" y="1738126"/>
                  <a:ext cx="6558984"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65314" y="5352445"/>
              <a:ext cx="7777162" cy="1393248"/>
              <a:chOff x="-172219" y="4810767"/>
              <a:chExt cx="7777162" cy="1393248"/>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72219" y="4810767"/>
                <a:ext cx="7777162" cy="369332"/>
                <a:chOff x="-156579" y="1648817"/>
                <a:chExt cx="7777162" cy="369332"/>
              </a:xfrm>
            </p:grpSpPr>
            <p:sp>
              <p:nvSpPr>
                <p:cNvPr id="117" name="Rectángulo 116">
                  <a:extLst>
                    <a:ext uri="{FF2B5EF4-FFF2-40B4-BE49-F238E27FC236}">
                      <a16:creationId xmlns:a16="http://schemas.microsoft.com/office/drawing/2014/main" id="{811F3B92-D7D1-4EAA-AF61-3E94D18C4AEE}"/>
                    </a:ext>
                  </a:extLst>
                </p:cNvPr>
                <p:cNvSpPr/>
                <p:nvPr/>
              </p:nvSpPr>
              <p:spPr>
                <a:xfrm>
                  <a:off x="-156579" y="1648817"/>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1553061" y="1659834"/>
                  <a:ext cx="4872609"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65314" y="6773416"/>
              <a:ext cx="7777162" cy="391213"/>
              <a:chOff x="-154260" y="1710038"/>
              <a:chExt cx="7777162" cy="391213"/>
            </a:xfrm>
          </p:grpSpPr>
          <p:sp>
            <p:nvSpPr>
              <p:cNvPr id="152" name="Rectángulo 151">
                <a:extLst>
                  <a:ext uri="{FF2B5EF4-FFF2-40B4-BE49-F238E27FC236}">
                    <a16:creationId xmlns:a16="http://schemas.microsoft.com/office/drawing/2014/main" id="{8BFA794B-7B5C-4B21-A452-F05082E198A2}"/>
                  </a:ext>
                </a:extLst>
              </p:cNvPr>
              <p:cNvSpPr/>
              <p:nvPr/>
            </p:nvSpPr>
            <p:spPr>
              <a:xfrm>
                <a:off x="-154260" y="1710038"/>
                <a:ext cx="7777162"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2192356" y="1762697"/>
                <a:ext cx="2951098"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17028" y="8432494"/>
              <a:ext cx="3829905" cy="147732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52155" y="8454463"/>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65314" y="8592963"/>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44060"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226646" y="8476110"/>
              <a:ext cx="3002867"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797662" y="8591560"/>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Tree>
    <p:extLst>
      <p:ext uri="{BB962C8B-B14F-4D97-AF65-F5344CB8AC3E}">
        <p14:creationId xmlns:p14="http://schemas.microsoft.com/office/powerpoint/2010/main" val="212537103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229FF8C33EC12F46B4D321B680D750E8" ma:contentTypeVersion="10" ma:contentTypeDescription="Crear nuevo documento." ma:contentTypeScope="" ma:versionID="820fd0082039aeb97c4d4b9833ba47f6">
  <xsd:schema xmlns:xsd="http://www.w3.org/2001/XMLSchema" xmlns:xs="http://www.w3.org/2001/XMLSchema" xmlns:p="http://schemas.microsoft.com/office/2006/metadata/properties" xmlns:ns2="168d6547-e8d7-4635-a6db-e8252d07fda3" targetNamespace="http://schemas.microsoft.com/office/2006/metadata/properties" ma:root="true" ma:fieldsID="c01e25066d3c757f3789cf6f36cbb4d4" ns2:_="">
    <xsd:import namespace="168d6547-e8d7-4635-a6db-e8252d07fd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8d6547-e8d7-4635-a6db-e8252d07fd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4CB481-1B69-4642-A90E-5865A2C1317B}">
  <ds:schemaRefs>
    <ds:schemaRef ds:uri="http://schemas.microsoft.com/sharepoint/v3/contenttype/forms"/>
  </ds:schemaRefs>
</ds:datastoreItem>
</file>

<file path=customXml/itemProps2.xml><?xml version="1.0" encoding="utf-8"?>
<ds:datastoreItem xmlns:ds="http://schemas.openxmlformats.org/officeDocument/2006/customXml" ds:itemID="{893557B4-2283-4FBA-A989-DD32905431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8d6547-e8d7-4635-a6db-e8252d07fd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515AE2-2ABA-49AE-9C16-5513830DBE1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569</TotalTime>
  <Words>3704</Words>
  <Application>Microsoft Office PowerPoint</Application>
  <PresentationFormat>Personalizado</PresentationFormat>
  <Paragraphs>866</Paragraphs>
  <Slides>24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Arial</vt:lpstr>
      <vt:lpstr>Britannic Bold</vt:lpstr>
      <vt:lpstr>Calibri</vt:lpstr>
      <vt:lpstr>Calibri Light</vt:lpstr>
      <vt:lpstr>Candara Light</vt:lpstr>
      <vt:lpstr>Comic Sans MS</vt:lpstr>
      <vt:lpstr>Courier New</vt:lpstr>
      <vt:lpstr>Times New Roman</vt:lpstr>
      <vt:lpstr>Tema de Office</vt:lpstr>
      <vt:lpstr>Presentación de PowerPoint</vt:lpstr>
      <vt:lpstr>DIARIO DE OBSERVACIÓN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DIARIO DE LA EDUCADORA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EXPEDIENTES</vt:lpstr>
      <vt:lpstr>NOTAS CIENTÍFICAS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 Segovia Gomez</dc:creator>
  <cp:lastModifiedBy>LORENA IRACHETA VELEZ</cp:lastModifiedBy>
  <cp:revision>26</cp:revision>
  <dcterms:created xsi:type="dcterms:W3CDTF">2020-11-09T23:20:30Z</dcterms:created>
  <dcterms:modified xsi:type="dcterms:W3CDTF">2021-09-23T18:32:33Z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0x010100229FF8C33EC12F46B4D321B680D750E8</vt:lpwstr>
  </property>
</Properties>
</file>