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5D96"/>
    <a:srgbClr val="FD79A3"/>
    <a:srgbClr val="521B93"/>
    <a:srgbClr val="96EEFF"/>
    <a:srgbClr val="76D6FF"/>
    <a:srgbClr val="FF92E3"/>
    <a:srgbClr val="FDB5C2"/>
    <a:srgbClr val="FFC3EC"/>
    <a:srgbClr val="F4879D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4"/>
    <p:restoredTop sz="94626"/>
  </p:normalViewPr>
  <p:slideViewPr>
    <p:cSldViewPr snapToGrid="0" snapToObjects="1">
      <p:cViewPr varScale="1">
        <p:scale>
          <a:sx n="93" d="100"/>
          <a:sy n="93" d="100"/>
        </p:scale>
        <p:origin x="144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FD90D-996F-3B4F-AFB4-0040D5F3A1B5}" type="datetimeFigureOut">
              <a:rPr lang="es-MX" smtClean="0"/>
              <a:t>20/09/21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E34BC-218A-7245-AD57-E5F7F98F39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8377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E34BC-218A-7245-AD57-E5F7F98F3970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0928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E34BC-218A-7245-AD57-E5F7F98F3970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5163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5A14B8-2106-6848-A865-B14667CDB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4DC9712-C5EB-494E-8B8B-BD66C8E8A5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03C46F-34A8-7F48-AB36-C40695D66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5421-DC68-BF49-9084-7A2600E0917E}" type="datetimeFigureOut">
              <a:rPr lang="es-MX" smtClean="0"/>
              <a:t>20/09/21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54C299-FFBF-7243-A958-6909E8F43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C7A8FE-46C4-804F-B787-CF924ABCF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C834D-5D8C-1649-8943-2BAEAA8A85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9059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FCDE99-6D2C-FD4F-B977-B9B3DF5DE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560B447-E9A1-0F46-B69D-F95BCB3F3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C6F0A7-2FE5-8743-82F1-F1E022DAC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5421-DC68-BF49-9084-7A2600E0917E}" type="datetimeFigureOut">
              <a:rPr lang="es-MX" smtClean="0"/>
              <a:t>20/09/21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2661CD-255D-E244-89D7-64C8F6DF2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311CD6-F184-1D4E-A167-811C44EFA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C834D-5D8C-1649-8943-2BAEAA8A85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2995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CCA2A9D-A17F-9642-8E2F-24BAC480CB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E46B3A6-EDC1-F442-97E8-2B64A0887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D0DCF9-5D13-DC4F-A849-B103AE3C7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5421-DC68-BF49-9084-7A2600E0917E}" type="datetimeFigureOut">
              <a:rPr lang="es-MX" smtClean="0"/>
              <a:t>20/09/21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37AD70-F2AB-894D-B2AC-6F66D6837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67E256-30E7-794D-A3EB-07D28C3D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C834D-5D8C-1649-8943-2BAEAA8A85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4845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C15E2F-6A75-A748-B4CA-E3AC6692D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A7EB70-DBD1-D741-A9F0-269591125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E40271-B363-5C44-9C53-3B1D0FD72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5421-DC68-BF49-9084-7A2600E0917E}" type="datetimeFigureOut">
              <a:rPr lang="es-MX" smtClean="0"/>
              <a:t>20/09/21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6C621F-8033-F846-A195-7624491A0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C770E7-A621-384E-8138-0D1CA5E81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C834D-5D8C-1649-8943-2BAEAA8A85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773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C4894-E205-CE45-9763-262C4CA48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1D28DB-4BE6-B441-B621-3745E94A6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97DB74-AF0F-CC42-940E-60498A995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5421-DC68-BF49-9084-7A2600E0917E}" type="datetimeFigureOut">
              <a:rPr lang="es-MX" smtClean="0"/>
              <a:t>20/09/21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60098F-1F60-2D4F-9D1A-6BBC848F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8F6C02-1B4B-1044-9EDF-964792C11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C834D-5D8C-1649-8943-2BAEAA8A85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2276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455D1B-9D65-7548-8812-5D0AB148B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3A51B8-BF35-4149-8E88-2CCA60084B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BE87E24-4111-7446-9723-0BC504C85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D95D1FF-C00B-1A40-8E28-1A01F2850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5421-DC68-BF49-9084-7A2600E0917E}" type="datetimeFigureOut">
              <a:rPr lang="es-MX" smtClean="0"/>
              <a:t>20/09/21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541362-B526-C745-B210-E036E1102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1D1B1C-3034-364D-B862-B361D833A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C834D-5D8C-1649-8943-2BAEAA8A85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1461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6DFF33-5D7D-D045-AD28-AF0DBAE97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C5553DA-473F-9043-BDBE-3418C7619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3E082C0-6291-874F-84E5-5A575C2B1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ED8032D-AA74-E742-983E-9D0A2520BB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0773040-0D5C-B145-A260-E2EE67D89A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9B948C1-D876-A544-A1CD-B9D8397B1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5421-DC68-BF49-9084-7A2600E0917E}" type="datetimeFigureOut">
              <a:rPr lang="es-MX" smtClean="0"/>
              <a:t>20/09/21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5447A63-B3B4-464B-A714-1BF435185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EF91F9A-FEF5-264F-AF09-A835FFEC8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C834D-5D8C-1649-8943-2BAEAA8A85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565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512B99-9F62-2749-B92E-BA7A7620F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D230F96-5254-AA4C-9872-1FADC507C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5421-DC68-BF49-9084-7A2600E0917E}" type="datetimeFigureOut">
              <a:rPr lang="es-MX" smtClean="0"/>
              <a:t>20/09/21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A1E5E70-B3C3-8545-BAFD-FAA144CCA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F2FEEC2-85D1-E94F-8B88-A2D23B453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C834D-5D8C-1649-8943-2BAEAA8A85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9433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5D2BA23-095A-FD49-9C44-9A86603B3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5421-DC68-BF49-9084-7A2600E0917E}" type="datetimeFigureOut">
              <a:rPr lang="es-MX" smtClean="0"/>
              <a:t>20/09/21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6AD38D8-9897-8448-ABFA-F6D846302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186BEC5-EC75-3341-8898-CAEA74537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C834D-5D8C-1649-8943-2BAEAA8A85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9827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AD8EDE-A64D-174F-98A8-2069EDB25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1DA593-81E2-7548-8E59-06A3F1377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18B9C1-3EC9-B940-B089-486069BCD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463AA8-1DFD-6A45-B93C-B0F740B11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5421-DC68-BF49-9084-7A2600E0917E}" type="datetimeFigureOut">
              <a:rPr lang="es-MX" smtClean="0"/>
              <a:t>20/09/21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5CA514-70E8-D643-93C5-84A4D8FC5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8C7D17-6A86-1D4C-941F-51189B61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C834D-5D8C-1649-8943-2BAEAA8A85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5467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43B590-3791-1840-AAA6-36F527D86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369921D-F46F-C542-9EB9-9AD9923355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39D4AF-E57C-DA48-A5BD-0CBBF7E32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EB140A-86B6-0641-9615-FDFB607F5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5421-DC68-BF49-9084-7A2600E0917E}" type="datetimeFigureOut">
              <a:rPr lang="es-MX" smtClean="0"/>
              <a:t>20/09/21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E38B77A-CE61-B048-AE97-6ECFDC145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129DCE8-C10B-CA4A-88F2-AEA930A3B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C834D-5D8C-1649-8943-2BAEAA8A85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3315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2802AA8-D523-C74A-97DE-0C65BF5CF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905150-8108-A14E-9C5B-99CB08681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852C08-C94B-774A-BBB8-B5AF4D181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D5421-DC68-BF49-9084-7A2600E0917E}" type="datetimeFigureOut">
              <a:rPr lang="es-MX" smtClean="0"/>
              <a:t>20/09/21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18487B-5667-C547-BC93-3517F6EB3B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D52AA7-63BA-6540-8615-705265179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C834D-5D8C-1649-8943-2BAEAA8A85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895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3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4C0C4A73-35AF-AA4C-8FE6-5054F43A9E01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883FF"/>
          </a:solidFill>
          <a:effectLst>
            <a:outerShdw blurRad="630786" dist="300791" dir="10800000" sx="101388" sy="101388" algn="r" rotWithShape="0">
              <a:prstClr val="black">
                <a:alpha val="4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>
                <a:solidFill>
                  <a:srgbClr val="D883FF"/>
                </a:solidFill>
              </a:ln>
            </a:endParaRPr>
          </a:p>
        </p:txBody>
      </p:sp>
      <p:pic>
        <p:nvPicPr>
          <p:cNvPr id="1034" name="Picture 10" descr="Resultado de imagen de personajes cuento caperucita roja | Caperucita roja,  Imagenes de caperucita roja, Ilustración vectorial">
            <a:extLst>
              <a:ext uri="{FF2B5EF4-FFF2-40B4-BE49-F238E27FC236}">
                <a16:creationId xmlns:a16="http://schemas.microsoft.com/office/drawing/2014/main" id="{907576F2-C758-394D-A0DA-23B14E5B1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67" b="96000" l="24000" r="67556">
                        <a14:foregroundMark x1="42222" y1="66667" x2="40000" y2="66667"/>
                        <a14:foregroundMark x1="24444" y1="72889" x2="24444" y2="76444"/>
                        <a14:foregroundMark x1="56889" y1="88889" x2="61778" y2="88444"/>
                        <a14:foregroundMark x1="61778" y1="88444" x2="65333" y2="90667"/>
                        <a14:foregroundMark x1="56444" y1="88000" x2="64889" y2="86222"/>
                        <a14:foregroundMark x1="66222" y1="87111" x2="67556" y2="89778"/>
                        <a14:foregroundMark x1="61778" y1="92000" x2="61778" y2="96000"/>
                        <a14:foregroundMark x1="61778" y1="84889" x2="60000" y2="8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67" t="63481" r="29672" b="-346"/>
          <a:stretch/>
        </p:blipFill>
        <p:spPr bwMode="auto">
          <a:xfrm>
            <a:off x="6388067" y="1528936"/>
            <a:ext cx="4668365" cy="354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72495BB-4CCC-4C4C-B432-18F985054626}"/>
              </a:ext>
            </a:extLst>
          </p:cNvPr>
          <p:cNvSpPr txBox="1"/>
          <p:nvPr/>
        </p:nvSpPr>
        <p:spPr>
          <a:xfrm>
            <a:off x="6747660" y="139238"/>
            <a:ext cx="52737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solidFill>
                  <a:srgbClr val="521B93"/>
                </a:solidFill>
                <a:latin typeface="Modern Love Grunge" pitchFamily="82" charset="0"/>
              </a:rPr>
              <a:t>L a Caperucita Roja</a:t>
            </a:r>
          </a:p>
        </p:txBody>
      </p:sp>
      <p:pic>
        <p:nvPicPr>
          <p:cNvPr id="1026" name="Picture 2" descr="Fotos de Personajes caperucita roja de stock, Personajes caperucita roja  imágenes libres de derechos | Depositphotos®">
            <a:extLst>
              <a:ext uri="{FF2B5EF4-FFF2-40B4-BE49-F238E27FC236}">
                <a16:creationId xmlns:a16="http://schemas.microsoft.com/office/drawing/2014/main" id="{14A1FDAA-51E1-9F4E-AF71-EE4B8A82DD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0" b="89941" l="9905" r="89959">
                        <a14:foregroundMark x1="19403" y1="9766" x2="28494" y2="6250"/>
                        <a14:foregroundMark x1="28494" y1="6250" x2="38942" y2="10156"/>
                        <a14:foregroundMark x1="38942" y1="10156" x2="40977" y2="24902"/>
                        <a14:foregroundMark x1="40977" y1="24902" x2="41113" y2="25098"/>
                        <a14:foregroundMark x1="24288" y1="40918" x2="23968" y2="46516"/>
                        <a14:foregroundMark x1="33650" y1="40527" x2="38399" y2="45898"/>
                        <a14:foregroundMark x1="30936" y1="36133" x2="27951" y2="36328"/>
                        <a14:backgroundMark x1="24559" y1="48730" x2="19403" y2="48730"/>
                        <a14:backgroundMark x1="22117" y1="49023" x2="29579" y2="49219"/>
                        <a14:backgroundMark x1="23881" y1="48535" x2="21574" y2="48730"/>
                        <a14:backgroundMark x1="21303" y1="47656" x2="25780" y2="48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73" r="44946" b="42773"/>
          <a:stretch/>
        </p:blipFill>
        <p:spPr bwMode="auto">
          <a:xfrm>
            <a:off x="5716280" y="2914722"/>
            <a:ext cx="2468561" cy="354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otos de Personajes caperucita roja de stock, Personajes caperucita roja  imágenes libres de derechos | Depositphotos®">
            <a:extLst>
              <a:ext uri="{FF2B5EF4-FFF2-40B4-BE49-F238E27FC236}">
                <a16:creationId xmlns:a16="http://schemas.microsoft.com/office/drawing/2014/main" id="{1C79F38D-B425-4D48-B8FE-48B1E82EBF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1601" y1="11230" x2="76662" y2="32324"/>
                        <a14:foregroundMark x1="76662" y1="32324" x2="77205" y2="344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92" r="6508" b="48266"/>
          <a:stretch/>
        </p:blipFill>
        <p:spPr bwMode="auto">
          <a:xfrm>
            <a:off x="9865950" y="486042"/>
            <a:ext cx="1935849" cy="335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A9ADA20-4691-5448-9403-AC0A3938D18F}"/>
              </a:ext>
            </a:extLst>
          </p:cNvPr>
          <p:cNvSpPr txBox="1"/>
          <p:nvPr/>
        </p:nvSpPr>
        <p:spPr>
          <a:xfrm>
            <a:off x="8722249" y="4898064"/>
            <a:ext cx="36213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rgbClr val="002060"/>
                </a:solidFill>
                <a:latin typeface="Times" pitchFamily="2" charset="0"/>
                <a:cs typeface="Apple Chancery" panose="03020702040506060504" pitchFamily="66" charset="-79"/>
              </a:rPr>
              <a:t>Escuela Normal de Educación Preescolar</a:t>
            </a:r>
          </a:p>
          <a:p>
            <a:pPr algn="ctr"/>
            <a:r>
              <a:rPr lang="es-MX" dirty="0">
                <a:solidFill>
                  <a:srgbClr val="002060"/>
                </a:solidFill>
                <a:latin typeface="Times" pitchFamily="2" charset="0"/>
                <a:cs typeface="Apple Chancery" panose="03020702040506060504" pitchFamily="66" charset="-79"/>
              </a:rPr>
              <a:t>Computación</a:t>
            </a:r>
          </a:p>
          <a:p>
            <a:pPr algn="ctr"/>
            <a:r>
              <a:rPr lang="es-MX" dirty="0">
                <a:solidFill>
                  <a:srgbClr val="002060"/>
                </a:solidFill>
                <a:latin typeface="Times" pitchFamily="2" charset="0"/>
                <a:cs typeface="Apple Chancery" panose="03020702040506060504" pitchFamily="66" charset="-79"/>
              </a:rPr>
              <a:t>Prof. Mario Alejandro Gtz. Hdz.</a:t>
            </a:r>
          </a:p>
          <a:p>
            <a:pPr algn="ctr"/>
            <a:r>
              <a:rPr lang="es-MX" dirty="0">
                <a:solidFill>
                  <a:srgbClr val="002060"/>
                </a:solidFill>
                <a:latin typeface="Times" pitchFamily="2" charset="0"/>
                <a:cs typeface="Apple Chancery" panose="03020702040506060504" pitchFamily="66" charset="-79"/>
              </a:rPr>
              <a:t>“Libreta Digital”</a:t>
            </a:r>
          </a:p>
          <a:p>
            <a:pPr algn="ctr"/>
            <a:r>
              <a:rPr lang="es-MX" dirty="0">
                <a:solidFill>
                  <a:srgbClr val="002060"/>
                </a:solidFill>
                <a:latin typeface="Times" pitchFamily="2" charset="0"/>
                <a:cs typeface="Apple Chancery" panose="03020702040506060504" pitchFamily="66" charset="-79"/>
              </a:rPr>
              <a:t>Alondra Huerta Palacios</a:t>
            </a:r>
          </a:p>
          <a:p>
            <a:pPr algn="ctr"/>
            <a:r>
              <a:rPr lang="es-MX" dirty="0">
                <a:solidFill>
                  <a:srgbClr val="002060"/>
                </a:solidFill>
                <a:latin typeface="Times" pitchFamily="2" charset="0"/>
                <a:cs typeface="Apple Chancery" panose="03020702040506060504" pitchFamily="66" charset="-79"/>
              </a:rPr>
              <a:t>2B</a:t>
            </a:r>
          </a:p>
        </p:txBody>
      </p:sp>
      <p:pic>
        <p:nvPicPr>
          <p:cNvPr id="14" name="Picture 2" descr="ESCUELA NORMAL DE EDUCACIÓN PREESCOLAR">
            <a:extLst>
              <a:ext uri="{FF2B5EF4-FFF2-40B4-BE49-F238E27FC236}">
                <a16:creationId xmlns:a16="http://schemas.microsoft.com/office/drawing/2014/main" id="{3EEBDEF1-3E66-1D44-ABA6-D7041B8F5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3793" l="9744" r="89744">
                        <a14:foregroundMark x1="23077" y1="6897" x2="57949" y2="9655"/>
                        <a14:foregroundMark x1="57949" y1="9655" x2="75385" y2="17931"/>
                        <a14:foregroundMark x1="75385" y1="17931" x2="78462" y2="65517"/>
                        <a14:foregroundMark x1="78462" y1="65517" x2="70256" y2="87586"/>
                        <a14:foregroundMark x1="70256" y1="87586" x2="54359" y2="93793"/>
                        <a14:foregroundMark x1="54359" y1="93793" x2="37949" y2="91724"/>
                        <a14:foregroundMark x1="37949" y1="91724" x2="24103" y2="71034"/>
                        <a14:foregroundMark x1="24103" y1="71034" x2="24103" y2="13103"/>
                        <a14:foregroundMark x1="24103" y1="13103" x2="25128" y2="8276"/>
                        <a14:foregroundMark x1="25128" y1="4828" x2="62564" y2="0"/>
                        <a14:foregroundMark x1="62564" y1="0" x2="75897" y2="12414"/>
                        <a14:foregroundMark x1="75897" y1="12414" x2="74359" y2="11724"/>
                        <a14:foregroundMark x1="76923" y1="56552" x2="71282" y2="77931"/>
                        <a14:foregroundMark x1="71282" y1="77931" x2="58974" y2="94483"/>
                        <a14:foregroundMark x1="58974" y1="94483" x2="40000" y2="93793"/>
                        <a14:foregroundMark x1="40000" y1="93793" x2="38462" y2="91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948" y="304798"/>
            <a:ext cx="1722711" cy="128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842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041326E-24C4-A349-9375-AF8C017C3230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8AD8"/>
          </a:solidFill>
          <a:effectLst>
            <a:outerShdw blurRad="680946" dist="38100" dir="11040000" sx="108077" sy="108077" algn="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>
                <a:solidFill>
                  <a:srgbClr val="D883FF"/>
                </a:solidFill>
              </a:ln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369F053-79AB-E849-BD8A-A47D2560BF83}"/>
              </a:ext>
            </a:extLst>
          </p:cNvPr>
          <p:cNvSpPr/>
          <p:nvPr/>
        </p:nvSpPr>
        <p:spPr>
          <a:xfrm>
            <a:off x="0" y="0"/>
            <a:ext cx="6217547" cy="6858000"/>
          </a:xfrm>
          <a:prstGeom prst="rect">
            <a:avLst/>
          </a:prstGeom>
          <a:solidFill>
            <a:srgbClr val="E3B3FF"/>
          </a:solidFill>
          <a:effectLst>
            <a:innerShdw blurRad="774306" dist="290098">
              <a:prstClr val="black">
                <a:alpha val="57985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E90845-8DEF-0540-83DF-AFFFF268B37A}"/>
              </a:ext>
            </a:extLst>
          </p:cNvPr>
          <p:cNvSpPr txBox="1"/>
          <p:nvPr/>
        </p:nvSpPr>
        <p:spPr>
          <a:xfrm>
            <a:off x="7177964" y="2695948"/>
            <a:ext cx="40536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rgbClr val="521B93"/>
                </a:solidFill>
                <a:latin typeface="Modern Love Grunge" pitchFamily="82" charset="0"/>
              </a:rPr>
              <a:t>Personajes del cuento</a:t>
            </a:r>
          </a:p>
        </p:txBody>
      </p:sp>
      <p:pic>
        <p:nvPicPr>
          <p:cNvPr id="6" name="Picture 2" descr="Fotos de Personajes caperucita roja de stock, Personajes caperucita roja  imágenes libres de derechos | Depositphotos®">
            <a:extLst>
              <a:ext uri="{FF2B5EF4-FFF2-40B4-BE49-F238E27FC236}">
                <a16:creationId xmlns:a16="http://schemas.microsoft.com/office/drawing/2014/main" id="{83B4EAD3-15A8-494A-A397-9D66394515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89941" l="9905" r="89959">
                        <a14:foregroundMark x1="19403" y1="9766" x2="28494" y2="6250"/>
                        <a14:foregroundMark x1="28494" y1="6250" x2="38942" y2="10156"/>
                        <a14:foregroundMark x1="38942" y1="10156" x2="40977" y2="24902"/>
                        <a14:foregroundMark x1="40977" y1="24902" x2="41113" y2="25098"/>
                        <a14:foregroundMark x1="24288" y1="40918" x2="23968" y2="46516"/>
                        <a14:foregroundMark x1="33650" y1="40527" x2="38399" y2="45898"/>
                        <a14:backgroundMark x1="24559" y1="48730" x2="19403" y2="48730"/>
                        <a14:backgroundMark x1="22117" y1="49023" x2="29579" y2="49219"/>
                        <a14:backgroundMark x1="23881" y1="48535" x2="21574" y2="48730"/>
                        <a14:backgroundMark x1="21303" y1="47656" x2="25780" y2="48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73" r="44946" b="42773"/>
          <a:stretch/>
        </p:blipFill>
        <p:spPr bwMode="auto">
          <a:xfrm>
            <a:off x="5832531" y="-192926"/>
            <a:ext cx="2372075" cy="340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otos de Personajes caperucita roja de stock, Personajes caperucita roja  imágenes libres de derechos | Depositphotos®">
            <a:extLst>
              <a:ext uri="{FF2B5EF4-FFF2-40B4-BE49-F238E27FC236}">
                <a16:creationId xmlns:a16="http://schemas.microsoft.com/office/drawing/2014/main" id="{84286FD6-E85D-0E48-8707-20A54429CF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1601" y1="11230" x2="76662" y2="32324"/>
                        <a14:foregroundMark x1="76662" y1="32324" x2="77205" y2="344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92" r="6508" b="48266"/>
          <a:stretch/>
        </p:blipFill>
        <p:spPr bwMode="auto">
          <a:xfrm>
            <a:off x="10399909" y="-418510"/>
            <a:ext cx="2048256" cy="354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Fotos de Personajes caperucita roja de stock, Personajes caperucita roja  imágenes libres de derechos | Depositphotos®">
            <a:extLst>
              <a:ext uri="{FF2B5EF4-FFF2-40B4-BE49-F238E27FC236}">
                <a16:creationId xmlns:a16="http://schemas.microsoft.com/office/drawing/2014/main" id="{159E876F-11D7-9447-BE18-8CD6C1D4E1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465" b="94922" l="12890" r="43826">
                        <a14:foregroundMark x1="38263" y1="58594" x2="23066" y2="55664"/>
                        <a14:foregroundMark x1="16689" y1="59668" x2="23609" y2="52637"/>
                        <a14:foregroundMark x1="23609" y1="52637" x2="30135" y2="52056"/>
                        <a14:foregroundMark x1="37749" y1="53690" x2="40163" y2="59180"/>
                        <a14:foregroundMark x1="40163" y1="59180" x2="40027" y2="59277"/>
                        <a14:foregroundMark x1="32157" y1="54590" x2="35007" y2="54590"/>
                        <a14:foregroundMark x1="31886" y1="52734" x2="38399" y2="54785"/>
                        <a14:backgroundMark x1="31615" y1="50977" x2="33163" y2="51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28" t="49877" r="52175"/>
          <a:stretch/>
        </p:blipFill>
        <p:spPr bwMode="auto">
          <a:xfrm>
            <a:off x="6146814" y="3991235"/>
            <a:ext cx="1744876" cy="313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Fotos de Personajes caperucita roja de stock, Personajes caperucita roja  imágenes libres de derechos | Depositphotos®">
            <a:extLst>
              <a:ext uri="{FF2B5EF4-FFF2-40B4-BE49-F238E27FC236}">
                <a16:creationId xmlns:a16="http://schemas.microsoft.com/office/drawing/2014/main" id="{43FC74E7-9625-3649-80F4-0DD34E25E3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3418" b="94336" l="55360" r="87110">
                        <a14:foregroundMark x1="78562" y1="53418" x2="78562" y2="53418"/>
                        <a14:foregroundMark x1="78562" y1="54102" x2="74220" y2="53613"/>
                        <a14:foregroundMark x1="65672" y1="89941" x2="64993" y2="93848"/>
                        <a14:foregroundMark x1="76934" y1="89551" x2="79240" y2="943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76" t="49089" r="8924" b="2363"/>
          <a:stretch/>
        </p:blipFill>
        <p:spPr bwMode="auto">
          <a:xfrm>
            <a:off x="10298371" y="3899441"/>
            <a:ext cx="1744875" cy="298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484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E22C116-D010-E047-AE26-4FE5A29C4675}"/>
              </a:ext>
            </a:extLst>
          </p:cNvPr>
          <p:cNvSpPr/>
          <p:nvPr/>
        </p:nvSpPr>
        <p:spPr>
          <a:xfrm>
            <a:off x="6096000" y="-3011"/>
            <a:ext cx="6096000" cy="6858000"/>
          </a:xfrm>
          <a:prstGeom prst="rect">
            <a:avLst/>
          </a:prstGeom>
          <a:solidFill>
            <a:srgbClr val="76D6FF"/>
          </a:solidFill>
          <a:effectLst>
            <a:outerShdw blurRad="680946" dist="38100" dir="11040000" sx="108077" sy="108077" algn="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n>
                <a:solidFill>
                  <a:srgbClr val="D883FF"/>
                </a:solidFill>
              </a:ln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FC3B9F5-83C8-A443-8DFD-CC5CB78BEDD8}"/>
              </a:ext>
            </a:extLst>
          </p:cNvPr>
          <p:cNvSpPr/>
          <p:nvPr/>
        </p:nvSpPr>
        <p:spPr>
          <a:xfrm>
            <a:off x="0" y="0"/>
            <a:ext cx="6217547" cy="6858000"/>
          </a:xfrm>
          <a:prstGeom prst="rect">
            <a:avLst/>
          </a:prstGeom>
          <a:solidFill>
            <a:srgbClr val="FFC3EC"/>
          </a:solidFill>
          <a:effectLst>
            <a:innerShdw blurRad="774306" dist="290098">
              <a:prstClr val="black">
                <a:alpha val="57985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8603B1E-E24E-544B-ACAB-41A55BBE16E3}"/>
              </a:ext>
            </a:extLst>
          </p:cNvPr>
          <p:cNvSpPr txBox="1"/>
          <p:nvPr/>
        </p:nvSpPr>
        <p:spPr>
          <a:xfrm>
            <a:off x="6470073" y="193964"/>
            <a:ext cx="5084618" cy="378565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É</a:t>
            </a:r>
            <a:r>
              <a:rPr lang="es-MX" sz="1600" dirty="0">
                <a:solidFill>
                  <a:schemeClr val="accent1">
                    <a:lumMod val="50000"/>
                  </a:schemeClr>
                </a:solidFill>
                <a:latin typeface="Arial Nova" panose="020F0502020204030204" pitchFamily="34" charset="0"/>
              </a:rPr>
              <a:t>rase una vez una niñita que lucía una hermosa capa de color rojo. Como la niña la usaba muy a menudo, todos la llamaban Caperucita Roja. </a:t>
            </a:r>
          </a:p>
          <a:p>
            <a:r>
              <a:rPr lang="es-MX" sz="1600" dirty="0">
                <a:solidFill>
                  <a:schemeClr val="accent1">
                    <a:lumMod val="50000"/>
                  </a:schemeClr>
                </a:solidFill>
                <a:latin typeface="Arial Nova" panose="020F0502020204030204" pitchFamily="34" charset="0"/>
              </a:rPr>
              <a:t>Un día, la mamá de Caperucita Roja la llamó y le dijo: </a:t>
            </a:r>
          </a:p>
          <a:p>
            <a:r>
              <a:rPr lang="es-MX" sz="1600" dirty="0">
                <a:solidFill>
                  <a:schemeClr val="accent1">
                    <a:lumMod val="50000"/>
                  </a:schemeClr>
                </a:solidFill>
                <a:latin typeface="Arial Nova" panose="020F0502020204030204" pitchFamily="34" charset="0"/>
              </a:rPr>
              <a:t>—Abuelita no se siente muy bien, he horneado unas galletitas y quiero que tú se las lleves. </a:t>
            </a:r>
          </a:p>
          <a:p>
            <a:r>
              <a:rPr lang="es-MX" sz="1600" dirty="0">
                <a:solidFill>
                  <a:schemeClr val="accent1">
                    <a:lumMod val="50000"/>
                  </a:schemeClr>
                </a:solidFill>
                <a:latin typeface="Arial Nova" panose="020F0502020204030204" pitchFamily="34" charset="0"/>
              </a:rPr>
              <a:t>—Claro que sí —respondió Caperucita Roja, poniéndose su capa y llenando su canasta de galletitas recién horneadas. </a:t>
            </a:r>
          </a:p>
          <a:p>
            <a:r>
              <a:rPr lang="es-MX" sz="1600" dirty="0">
                <a:solidFill>
                  <a:schemeClr val="accent1">
                    <a:lumMod val="50000"/>
                  </a:schemeClr>
                </a:solidFill>
                <a:latin typeface="Arial Nova" panose="020F0502020204030204" pitchFamily="34" charset="0"/>
              </a:rPr>
              <a:t>Antes de salir, su mamá le dijo:</a:t>
            </a:r>
          </a:p>
          <a:p>
            <a:r>
              <a:rPr lang="es-MX" sz="1600" dirty="0">
                <a:solidFill>
                  <a:schemeClr val="accent1">
                    <a:lumMod val="50000"/>
                  </a:schemeClr>
                </a:solidFill>
                <a:latin typeface="Arial Nova" panose="020F0502020204030204" pitchFamily="34" charset="0"/>
              </a:rPr>
              <a:t>— Escúchame muy bien, quédate en el camino y nunca hables con extraños.</a:t>
            </a:r>
          </a:p>
          <a:p>
            <a:r>
              <a:rPr lang="es-MX" sz="1600" dirty="0">
                <a:solidFill>
                  <a:schemeClr val="accent1">
                    <a:lumMod val="50000"/>
                  </a:schemeClr>
                </a:solidFill>
                <a:latin typeface="Arial Nova" panose="020F0502020204030204" pitchFamily="34" charset="0"/>
              </a:rPr>
              <a:t>—Yo sé mamá —respondió Caperucita Roja y salió inmediatamente hacia la casa de la abuelita.</a:t>
            </a:r>
          </a:p>
        </p:txBody>
      </p:sp>
      <p:pic>
        <p:nvPicPr>
          <p:cNvPr id="3076" name="Picture 4" descr="Fotos de Personajes caperucita roja de stock, Personajes caperucita roja  imágenes libres de derechos | Depositphotos®">
            <a:extLst>
              <a:ext uri="{FF2B5EF4-FFF2-40B4-BE49-F238E27FC236}">
                <a16:creationId xmlns:a16="http://schemas.microsoft.com/office/drawing/2014/main" id="{657350C7-FAD5-CB48-8ACE-0837C62B2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019" y="3979616"/>
            <a:ext cx="4615961" cy="230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186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2726CA1-FA19-1044-A192-E6845AA2BEBD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76D6FF"/>
          </a:solidFill>
          <a:effectLst>
            <a:outerShdw blurRad="680946" dist="38100" dir="11040000" sx="108077" sy="108077" algn="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n>
                <a:solidFill>
                  <a:srgbClr val="D883FF"/>
                </a:solidFill>
              </a:ln>
              <a:highlight>
                <a:srgbClr val="FFFF00"/>
              </a:highligh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25E3845-5E94-0040-B46D-12CE27B63FD9}"/>
              </a:ext>
            </a:extLst>
          </p:cNvPr>
          <p:cNvSpPr/>
          <p:nvPr/>
        </p:nvSpPr>
        <p:spPr>
          <a:xfrm>
            <a:off x="0" y="0"/>
            <a:ext cx="6217547" cy="6858000"/>
          </a:xfrm>
          <a:prstGeom prst="rect">
            <a:avLst/>
          </a:prstGeom>
          <a:solidFill>
            <a:srgbClr val="96EEFF"/>
          </a:solidFill>
          <a:effectLst>
            <a:innerShdw blurRad="774306" dist="290098">
              <a:prstClr val="black">
                <a:alpha val="57985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BBF62CD-9AB0-F24B-94DA-CBC0AB2919BA}"/>
              </a:ext>
            </a:extLst>
          </p:cNvPr>
          <p:cNvSpPr txBox="1"/>
          <p:nvPr/>
        </p:nvSpPr>
        <p:spPr>
          <a:xfrm>
            <a:off x="249749" y="231648"/>
            <a:ext cx="571804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P</a:t>
            </a:r>
            <a:r>
              <a:rPr lang="es-MX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 llegar a casa de la abuelita, Caperucita debía atravesar un camino a lo largo del espeso bosque. En el camino, se encontró con el lobo. </a:t>
            </a:r>
          </a:p>
          <a:p>
            <a:r>
              <a:rPr lang="es-MX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—Hola niñita, ¿hacia dónde te diriges en este maravilloso día? —preguntó el lobo. </a:t>
            </a:r>
          </a:p>
          <a:p>
            <a:r>
              <a:rPr lang="es-MX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Caperucita Roja recordó que su mamá le había advertido no hablar con extraños, pero el lobo lucía muy elegante, además era muy amigable y educado. </a:t>
            </a:r>
          </a:p>
          <a:p>
            <a:r>
              <a:rPr lang="es-MX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—Voy a la casa de abuelita, señor lobo —respondió la niña—. Ella se encuentra enferma y voy a llevarle estas galletitas para animarla un poco.</a:t>
            </a:r>
          </a:p>
          <a:p>
            <a:r>
              <a:rPr lang="es-MX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—¡Qué buena niña eres! —exclamó el lobo. —¿Qué tan lejos tienes que ir?</a:t>
            </a:r>
          </a:p>
          <a:p>
            <a:r>
              <a:rPr lang="es-MX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—¡Oh! Debo llegar hasta el final del camino, ahí vive abuelita—dijo Caperucita con una sonrisa. </a:t>
            </a:r>
          </a:p>
          <a:p>
            <a:r>
              <a:rPr lang="es-MX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—Te deseo un muy feliz día mi niña —respondió el lobo.</a:t>
            </a:r>
          </a:p>
          <a:p>
            <a:endParaRPr lang="es-MX" dirty="0"/>
          </a:p>
        </p:txBody>
      </p:sp>
      <p:pic>
        <p:nvPicPr>
          <p:cNvPr id="4098" name="Picture 2" descr="CAPERUCITA ROJA Y EL LOBO FEROZ - CuentosyRecetas">
            <a:extLst>
              <a:ext uri="{FF2B5EF4-FFF2-40B4-BE49-F238E27FC236}">
                <a16:creationId xmlns:a16="http://schemas.microsoft.com/office/drawing/2014/main" id="{D21407CF-299C-7C49-B91C-EB3D5D857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05" y="4365669"/>
            <a:ext cx="4018993" cy="226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4B20905-C9DA-D042-9908-8189A3D4CD54}"/>
              </a:ext>
            </a:extLst>
          </p:cNvPr>
          <p:cNvSpPr txBox="1"/>
          <p:nvPr/>
        </p:nvSpPr>
        <p:spPr>
          <a:xfrm>
            <a:off x="6418901" y="304800"/>
            <a:ext cx="557174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E</a:t>
            </a:r>
            <a:r>
              <a:rPr lang="es-MX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lobo se adentró en el bosque. Él tenía un enorme apetito y en realidad no era de confiar. Así que corrió hasta la casa de la abuela antes de que Caperucita pudiera alcanzarlo. Su plan era comerse a la abuela, a Caperucita Roja y a todas las galletitas recién horneadas. </a:t>
            </a:r>
          </a:p>
          <a:p>
            <a:r>
              <a:rPr lang="es-MX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lobo tocó la puerta de la abuela. Al verlo, la abuelita corrió despavorida dejando atrás su chal. El lobo tomó el chal de la viejecita y luego se puso sus lentes y su gorrito de noche. Rápidamente, se trepó en la cama de la abuelita, cubriéndose hasta la nariz con la manta. Pronto escuchó que tocaban la puerta:</a:t>
            </a:r>
          </a:p>
        </p:txBody>
      </p:sp>
      <p:pic>
        <p:nvPicPr>
          <p:cNvPr id="7" name="Picture 2" descr="CAPERUCITA ROJA Y EL LOBO FEROZ - CuentosyRecetas">
            <a:extLst>
              <a:ext uri="{FF2B5EF4-FFF2-40B4-BE49-F238E27FC236}">
                <a16:creationId xmlns:a16="http://schemas.microsoft.com/office/drawing/2014/main" id="{8FE89895-E3F4-A442-95B2-C841CD603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995" y="3357817"/>
            <a:ext cx="5223256" cy="261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640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7083132-34B6-8840-A5CF-8CFEFDE3CA06}"/>
              </a:ext>
            </a:extLst>
          </p:cNvPr>
          <p:cNvSpPr/>
          <p:nvPr/>
        </p:nvSpPr>
        <p:spPr>
          <a:xfrm>
            <a:off x="6096000" y="-3011"/>
            <a:ext cx="6096000" cy="6858000"/>
          </a:xfrm>
          <a:prstGeom prst="rect">
            <a:avLst/>
          </a:prstGeom>
          <a:solidFill>
            <a:srgbClr val="76D6FF"/>
          </a:solidFill>
          <a:effectLst>
            <a:outerShdw blurRad="680946" dist="38100" dir="11040000" sx="108077" sy="108077" algn="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>
                <a:solidFill>
                  <a:srgbClr val="D883FF"/>
                </a:solidFill>
              </a:ln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ACA7381-869E-9C43-AB10-7C6DA8BF4E5C}"/>
              </a:ext>
            </a:extLst>
          </p:cNvPr>
          <p:cNvSpPr/>
          <p:nvPr/>
        </p:nvSpPr>
        <p:spPr>
          <a:xfrm>
            <a:off x="0" y="0"/>
            <a:ext cx="6217547" cy="6858000"/>
          </a:xfrm>
          <a:prstGeom prst="rect">
            <a:avLst/>
          </a:prstGeom>
          <a:solidFill>
            <a:srgbClr val="96EEFF"/>
          </a:solidFill>
          <a:effectLst>
            <a:innerShdw blurRad="774306" dist="290098">
              <a:prstClr val="black">
                <a:alpha val="57985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BA00724-E1FC-CC40-874E-9C7843EFA714}"/>
              </a:ext>
            </a:extLst>
          </p:cNvPr>
          <p:cNvSpPr txBox="1"/>
          <p:nvPr/>
        </p:nvSpPr>
        <p:spPr>
          <a:xfrm>
            <a:off x="377579" y="231648"/>
            <a:ext cx="583996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es-MX" sz="2000" b="1" dirty="0">
                <a:solidFill>
                  <a:schemeClr val="accent1">
                    <a:lumMod val="5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A</a:t>
            </a:r>
            <a:r>
              <a:rPr lang="es-MX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buelita, soy yo, Caperucita Roja.</a:t>
            </a:r>
          </a:p>
          <a:p>
            <a:r>
              <a:rPr lang="es-MX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vos disimulada, tratando de sonar como la abuelita, el lobo dijo: </a:t>
            </a:r>
          </a:p>
          <a:p>
            <a:r>
              <a:rPr lang="es-MX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—Pasa mi niña, estoy en camita. </a:t>
            </a:r>
          </a:p>
          <a:p>
            <a:r>
              <a:rPr lang="es-MX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Caperucita Roja pensó que su abuelita se encontraba muy enferma porque se veía muy pálida y sonaba terrible.</a:t>
            </a:r>
          </a:p>
          <a:p>
            <a:r>
              <a:rPr lang="es-MX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—¡Abuelita, abuelita, qué ojos más grandes tienes! </a:t>
            </a:r>
          </a:p>
          <a:p>
            <a:r>
              <a:rPr lang="es-MX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—Son para verte mejor —respondió el lobo.</a:t>
            </a:r>
          </a:p>
          <a:p>
            <a:r>
              <a:rPr lang="es-MX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—¡Abuelita, abuelita, qué orejas más grandes tienes! </a:t>
            </a:r>
          </a:p>
          <a:p>
            <a:r>
              <a:rPr lang="es-MX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—Son para oírte mejor —susurró el lobo.</a:t>
            </a:r>
          </a:p>
          <a:p>
            <a:r>
              <a:rPr lang="es-MX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—¡Abuelita, abuelita, que dientes más grandes tienes! </a:t>
            </a:r>
          </a:p>
          <a:p>
            <a:r>
              <a:rPr lang="es-MX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—¡Son para comerte mejor!</a:t>
            </a:r>
          </a:p>
          <a:p>
            <a:br>
              <a:rPr lang="es-MX" dirty="0"/>
            </a:br>
            <a:endParaRPr lang="es-MX" dirty="0"/>
          </a:p>
        </p:txBody>
      </p:sp>
      <p:pic>
        <p:nvPicPr>
          <p:cNvPr id="8" name="Picture 2" descr="La verdadera historia de Caperucita Roja! | Te Acordas">
            <a:extLst>
              <a:ext uri="{FF2B5EF4-FFF2-40B4-BE49-F238E27FC236}">
                <a16:creationId xmlns:a16="http://schemas.microsoft.com/office/drawing/2014/main" id="{71EFE53C-78F9-B649-ADAE-3E6E9BD3A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68" y="3425989"/>
            <a:ext cx="5084064" cy="262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542908D-25FF-B445-B0F2-9C4DB1201AB7}"/>
              </a:ext>
            </a:extLst>
          </p:cNvPr>
          <p:cNvSpPr txBox="1"/>
          <p:nvPr/>
        </p:nvSpPr>
        <p:spPr>
          <a:xfrm>
            <a:off x="6449568" y="207264"/>
            <a:ext cx="537667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</a:t>
            </a:r>
            <a:r>
              <a:rPr lang="es-MX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estas palabras, el malvado lobo tiró su manta y saltó de la cama. Asustada, Caperucita salió corriendo hacia la puerta. Justo en ese momento, un leñador se acercó a la puerta, la cual se encontraba entreabierta. La abuelita estaba escondida detrás de él. </a:t>
            </a:r>
          </a:p>
          <a:p>
            <a:r>
              <a:rPr lang="es-MX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ver al leñador, el lobo saltó por la ventana y huyó espantado para nunca ser visto.</a:t>
            </a:r>
          </a:p>
          <a:p>
            <a:r>
              <a:rPr lang="es-MX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abuelita y Caperucita Roja agradecieron al leñador por salvarlas del malvado lobo y todos comieron galletitas con leche. Ese día Caperucita Roja aprendió una importante lección: 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F6A5E28-D6F7-C74E-A938-6E8D57BA7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810" y="3516122"/>
            <a:ext cx="3134614" cy="313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040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2B08C41-3E40-6D47-8930-37828124FFD9}"/>
              </a:ext>
            </a:extLst>
          </p:cNvPr>
          <p:cNvSpPr/>
          <p:nvPr/>
        </p:nvSpPr>
        <p:spPr>
          <a:xfrm>
            <a:off x="6059051" y="0"/>
            <a:ext cx="6096000" cy="6858000"/>
          </a:xfrm>
          <a:prstGeom prst="rect">
            <a:avLst/>
          </a:prstGeom>
          <a:solidFill>
            <a:srgbClr val="76D6FF"/>
          </a:solidFill>
          <a:effectLst>
            <a:outerShdw blurRad="680946" dist="38100" dir="11040000" sx="108077" sy="108077" algn="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>
                <a:solidFill>
                  <a:srgbClr val="D883FF"/>
                </a:solidFill>
              </a:ln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F112327-1438-3A49-8849-4441B2B08269}"/>
              </a:ext>
            </a:extLst>
          </p:cNvPr>
          <p:cNvSpPr/>
          <p:nvPr/>
        </p:nvSpPr>
        <p:spPr>
          <a:xfrm>
            <a:off x="-121547" y="-3011"/>
            <a:ext cx="6217547" cy="6858000"/>
          </a:xfrm>
          <a:prstGeom prst="rect">
            <a:avLst/>
          </a:prstGeom>
          <a:solidFill>
            <a:srgbClr val="96EEFF"/>
          </a:solidFill>
          <a:effectLst>
            <a:innerShdw blurRad="774306" dist="290098">
              <a:prstClr val="black">
                <a:alpha val="57985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BFE0344-20A9-DF45-93D1-A42659DC3D50}"/>
              </a:ext>
            </a:extLst>
          </p:cNvPr>
          <p:cNvSpPr txBox="1"/>
          <p:nvPr/>
        </p:nvSpPr>
        <p:spPr>
          <a:xfrm>
            <a:off x="524256" y="4893340"/>
            <a:ext cx="4888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chemeClr val="accent1">
                    <a:lumMod val="5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“Nunca debes hablar con extraños”.</a:t>
            </a:r>
          </a:p>
        </p:txBody>
      </p:sp>
      <p:pic>
        <p:nvPicPr>
          <p:cNvPr id="6148" name="Picture 4" descr="Cuento de Caperucita Roja y el lobo | Menudos Bebés">
            <a:extLst>
              <a:ext uri="{FF2B5EF4-FFF2-40B4-BE49-F238E27FC236}">
                <a16:creationId xmlns:a16="http://schemas.microsoft.com/office/drawing/2014/main" id="{C3F050D9-E409-BC4A-912E-8DAB517C6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06" y="494917"/>
            <a:ext cx="4164905" cy="416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aperucita Roja cuento corto">
            <a:extLst>
              <a:ext uri="{FF2B5EF4-FFF2-40B4-BE49-F238E27FC236}">
                <a16:creationId xmlns:a16="http://schemas.microsoft.com/office/drawing/2014/main" id="{BF9C097F-A484-A847-9961-5AB2F1FD33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" t="12196" r="3338"/>
          <a:stretch/>
        </p:blipFill>
        <p:spPr bwMode="auto">
          <a:xfrm>
            <a:off x="6327088" y="3622700"/>
            <a:ext cx="5672829" cy="250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A3372D7-BC94-3B41-9EA7-1EBF98662FA1}"/>
              </a:ext>
            </a:extLst>
          </p:cNvPr>
          <p:cNvSpPr txBox="1"/>
          <p:nvPr/>
        </p:nvSpPr>
        <p:spPr>
          <a:xfrm>
            <a:off x="7272341" y="1788751"/>
            <a:ext cx="37063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800" dirty="0">
                <a:solidFill>
                  <a:srgbClr val="002060"/>
                </a:solidFill>
                <a:latin typeface="Modern Love Grunge" pitchFamily="82" charset="0"/>
                <a:cs typeface="Apple Chancery" panose="03020702040506060504" pitchFamily="66" charset="-79"/>
              </a:rPr>
              <a:t>F  I  N</a:t>
            </a:r>
          </a:p>
        </p:txBody>
      </p:sp>
    </p:spTree>
    <p:extLst>
      <p:ext uri="{BB962C8B-B14F-4D97-AF65-F5344CB8AC3E}">
        <p14:creationId xmlns:p14="http://schemas.microsoft.com/office/powerpoint/2010/main" val="2027163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663</Words>
  <Application>Microsoft Macintosh PowerPoint</Application>
  <PresentationFormat>Panorámica</PresentationFormat>
  <Paragraphs>42</Paragraphs>
  <Slides>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APPLE CHANCERY</vt:lpstr>
      <vt:lpstr>APPLE CHANCERY</vt:lpstr>
      <vt:lpstr>Arial</vt:lpstr>
      <vt:lpstr>Arial Nova</vt:lpstr>
      <vt:lpstr>Calibri</vt:lpstr>
      <vt:lpstr>Calibri Light</vt:lpstr>
      <vt:lpstr>Modern Love Grunge</vt:lpstr>
      <vt:lpstr>Times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Alondra240103@gmail.com</dc:creator>
  <cp:lastModifiedBy>Alondra240103@gmail.com</cp:lastModifiedBy>
  <cp:revision>7</cp:revision>
  <dcterms:created xsi:type="dcterms:W3CDTF">2021-09-13T04:19:27Z</dcterms:created>
  <dcterms:modified xsi:type="dcterms:W3CDTF">2021-09-21T03:30:44Z</dcterms:modified>
</cp:coreProperties>
</file>